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  <p:sldMasterId id="2147483656" r:id="rId6"/>
  </p:sldMasterIdLst>
  <p:notesMasterIdLst>
    <p:notesMasterId r:id="rId47"/>
  </p:notesMasterIdLst>
  <p:sldIdLst>
    <p:sldId id="258" r:id="rId7"/>
    <p:sldId id="260" r:id="rId8"/>
    <p:sldId id="282" r:id="rId9"/>
    <p:sldId id="283" r:id="rId10"/>
    <p:sldId id="268" r:id="rId11"/>
    <p:sldId id="351" r:id="rId12"/>
    <p:sldId id="326" r:id="rId13"/>
    <p:sldId id="340" r:id="rId14"/>
    <p:sldId id="348" r:id="rId15"/>
    <p:sldId id="355" r:id="rId16"/>
    <p:sldId id="341" r:id="rId17"/>
    <p:sldId id="323" r:id="rId18"/>
    <p:sldId id="342" r:id="rId19"/>
    <p:sldId id="331" r:id="rId20"/>
    <p:sldId id="352" r:id="rId21"/>
    <p:sldId id="354" r:id="rId22"/>
    <p:sldId id="325" r:id="rId23"/>
    <p:sldId id="322" r:id="rId24"/>
    <p:sldId id="333" r:id="rId25"/>
    <p:sldId id="328" r:id="rId26"/>
    <p:sldId id="334" r:id="rId27"/>
    <p:sldId id="330" r:id="rId28"/>
    <p:sldId id="335" r:id="rId29"/>
    <p:sldId id="332" r:id="rId30"/>
    <p:sldId id="337" r:id="rId31"/>
    <p:sldId id="336" r:id="rId32"/>
    <p:sldId id="338" r:id="rId33"/>
    <p:sldId id="339" r:id="rId34"/>
    <p:sldId id="349" r:id="rId35"/>
    <p:sldId id="324" r:id="rId36"/>
    <p:sldId id="344" r:id="rId37"/>
    <p:sldId id="343" r:id="rId38"/>
    <p:sldId id="353" r:id="rId39"/>
    <p:sldId id="345" r:id="rId40"/>
    <p:sldId id="319" r:id="rId41"/>
    <p:sldId id="346" r:id="rId42"/>
    <p:sldId id="263" r:id="rId43"/>
    <p:sldId id="290" r:id="rId44"/>
    <p:sldId id="320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Bahim" initials="CB" lastIdx="66" clrIdx="0">
    <p:extLst>
      <p:ext uri="{19B8F6BF-5375-455C-9EA6-DF929625EA0E}">
        <p15:presenceInfo xmlns:p15="http://schemas.microsoft.com/office/powerpoint/2012/main" userId="S::christophe.bahim@pwc.com::7faaa020-3a3f-49b3-8d42-28c6a8de2393" providerId="AD"/>
      </p:ext>
    </p:extLst>
  </p:cmAuthor>
  <p:cmAuthor id="2" name="Michiel De Keyzer" initials="MDK" lastIdx="14" clrIdx="1">
    <p:extLst>
      <p:ext uri="{19B8F6BF-5375-455C-9EA6-DF929625EA0E}">
        <p15:presenceInfo xmlns:p15="http://schemas.microsoft.com/office/powerpoint/2012/main" userId="S::michiel.de.keyzer@pwc.com::ed4d34be-f793-4c17-93e0-efd3aedd8160" providerId="AD"/>
      </p:ext>
    </p:extLst>
  </p:cmAuthor>
  <p:cmAuthor id="3" name="Makx DEKKERS" initials="MD" lastIdx="17" clrIdx="2">
    <p:extLst>
      <p:ext uri="{19B8F6BF-5375-455C-9EA6-DF929625EA0E}">
        <p15:presenceInfo xmlns:p15="http://schemas.microsoft.com/office/powerpoint/2012/main" userId="S007442305" providerId="AD"/>
      </p:ext>
    </p:extLst>
  </p:cmAuthor>
  <p:cmAuthor id="4" name="Florian Barthelemy" initials="FB" lastIdx="22" clrIdx="3">
    <p:extLst>
      <p:ext uri="{19B8F6BF-5375-455C-9EA6-DF929625EA0E}">
        <p15:presenceInfo xmlns:p15="http://schemas.microsoft.com/office/powerpoint/2012/main" userId="S-1-5-21-1471047708-1026687513-316617838-41455" providerId="AD"/>
      </p:ext>
    </p:extLst>
  </p:cmAuthor>
  <p:cmAuthor id="5" name="Florian Barthelemy" initials="FB [2]" lastIdx="10" clrIdx="4">
    <p:extLst>
      <p:ext uri="{19B8F6BF-5375-455C-9EA6-DF929625EA0E}">
        <p15:presenceInfo xmlns:p15="http://schemas.microsoft.com/office/powerpoint/2012/main" userId="Florian Barthele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66"/>
    <a:srgbClr val="636365"/>
    <a:srgbClr val="EAEAEA"/>
    <a:srgbClr val="D3D3D3"/>
    <a:srgbClr val="00B050"/>
    <a:srgbClr val="D9D9D9"/>
    <a:srgbClr val="BFBFBF"/>
    <a:srgbClr val="004070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5" autoAdjust="0"/>
    <p:restoredTop sz="93817" autoAdjust="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45AF5-1879-44E2-883A-E5DCEDD8607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68A2-0FAC-4FCC-855B-A007A6CD8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2376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00" y="3960000"/>
            <a:ext cx="10440000" cy="180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r="51" b="69510"/>
          <a:stretch/>
        </p:blipFill>
        <p:spPr>
          <a:xfrm>
            <a:off x="-1" y="0"/>
            <a:ext cx="121932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1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2376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00" y="3960000"/>
            <a:ext cx="10440000" cy="180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0000"/>
            <a:ext cx="1044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6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2376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76000" y="3960000"/>
            <a:ext cx="10440000" cy="180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20000"/>
            <a:ext cx="51816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20000"/>
            <a:ext cx="5106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0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36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2376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00" y="3960000"/>
            <a:ext cx="10440000" cy="180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5"/>
          <a:stretch/>
        </p:blipFill>
        <p:spPr>
          <a:xfrm>
            <a:off x="9896497" y="-12032"/>
            <a:ext cx="2307535" cy="9923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9896497" y="1076589"/>
            <a:ext cx="23075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1" y="1076589"/>
            <a:ext cx="92402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0000"/>
            <a:ext cx="10440000" cy="36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r="51" b="69510"/>
          <a:stretch/>
        </p:blipFill>
        <p:spPr>
          <a:xfrm>
            <a:off x="-1" y="0"/>
            <a:ext cx="121932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23760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76000" y="3960000"/>
            <a:ext cx="10440000" cy="18000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9" y="6299262"/>
            <a:ext cx="1508425" cy="39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6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0000"/>
            <a:ext cx="104400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20000"/>
            <a:ext cx="51816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20000"/>
            <a:ext cx="5106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5"/>
          <a:stretch/>
        </p:blipFill>
        <p:spPr>
          <a:xfrm>
            <a:off x="9896497" y="-12032"/>
            <a:ext cx="2307535" cy="99236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9896497" y="1076589"/>
            <a:ext cx="23075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1" y="1076589"/>
            <a:ext cx="92402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478619" y="1913416"/>
            <a:ext cx="1875181" cy="2434309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051401" y="2898477"/>
            <a:ext cx="2307284" cy="2307284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081980" y="1913416"/>
            <a:ext cx="3185512" cy="218403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38213" y="1748077"/>
            <a:ext cx="2643187" cy="1868487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840251" y="2860831"/>
            <a:ext cx="1620431" cy="218403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919097" y="3790927"/>
            <a:ext cx="1987550" cy="198755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38213" y="3908959"/>
            <a:ext cx="1751486" cy="1751486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r="51" b="69510"/>
          <a:stretch/>
        </p:blipFill>
        <p:spPr>
          <a:xfrm>
            <a:off x="-1" y="0"/>
            <a:ext cx="121932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r="51" b="69510"/>
          <a:stretch/>
        </p:blipFill>
        <p:spPr>
          <a:xfrm>
            <a:off x="-1" y="0"/>
            <a:ext cx="121932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r="51" b="69510"/>
          <a:stretch/>
        </p:blipFill>
        <p:spPr>
          <a:xfrm>
            <a:off x="-1" y="0"/>
            <a:ext cx="121932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8"/>
          <a:stretch/>
        </p:blipFill>
        <p:spPr>
          <a:xfrm>
            <a:off x="9896497" y="0"/>
            <a:ext cx="2295503" cy="975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167" y="6299262"/>
            <a:ext cx="1508427" cy="396000"/>
          </a:xfrm>
          <a:prstGeom prst="rect">
            <a:avLst/>
          </a:prstGeom>
        </p:spPr>
      </p:pic>
      <p:sp>
        <p:nvSpPr>
          <p:cNvPr id="18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969963" y="1843395"/>
            <a:ext cx="2138669" cy="2138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581400" y="1843394"/>
            <a:ext cx="2138669" cy="2138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192837" y="1843393"/>
            <a:ext cx="2138669" cy="2138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04274" y="1843392"/>
            <a:ext cx="2138669" cy="2138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cxnSp>
        <p:nvCxnSpPr>
          <p:cNvPr id="22" name="Straight Connector 21"/>
          <p:cNvCxnSpPr/>
          <p:nvPr userDrawn="1"/>
        </p:nvCxnSpPr>
        <p:spPr bwMode="auto">
          <a:xfrm>
            <a:off x="3349671" y="4291726"/>
            <a:ext cx="0" cy="11870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 userDrawn="1"/>
        </p:nvCxnSpPr>
        <p:spPr bwMode="auto">
          <a:xfrm>
            <a:off x="5970419" y="4291726"/>
            <a:ext cx="0" cy="11870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 userDrawn="1"/>
        </p:nvCxnSpPr>
        <p:spPr bwMode="auto">
          <a:xfrm>
            <a:off x="8591167" y="4291726"/>
            <a:ext cx="0" cy="11870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ontent Placeholder 7"/>
          <p:cNvSpPr>
            <a:spLocks noGrp="1"/>
          </p:cNvSpPr>
          <p:nvPr>
            <p:ph sz="quarter" idx="15"/>
          </p:nvPr>
        </p:nvSpPr>
        <p:spPr>
          <a:xfrm>
            <a:off x="997897" y="4260554"/>
            <a:ext cx="2082800" cy="1249363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6"/>
          </p:nvPr>
        </p:nvSpPr>
        <p:spPr>
          <a:xfrm>
            <a:off x="3618645" y="4260554"/>
            <a:ext cx="2082800" cy="1249363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7"/>
          </p:nvPr>
        </p:nvSpPr>
        <p:spPr>
          <a:xfrm>
            <a:off x="6239393" y="4260554"/>
            <a:ext cx="2082800" cy="1249363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8"/>
          </p:nvPr>
        </p:nvSpPr>
        <p:spPr>
          <a:xfrm>
            <a:off x="8860143" y="4260554"/>
            <a:ext cx="2082800" cy="1249363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78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0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4" r:id="rId5"/>
    <p:sldLayoutId id="2147483652" r:id="rId6"/>
    <p:sldLayoutId id="2147483655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5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839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concept-scheme/-/resource/authority/country/?target=Browse&amp;uri=http://publications.europa.eu/resource/authority/country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dataset/-/resource/dataset/currency" TargetMode="External"/><Relationship Id="rId5" Type="http://schemas.openxmlformats.org/officeDocument/2006/relationships/hyperlink" Target="https://op.europa.eu/en/web/eu-vocabularies/at-concept-scheme/-/resource/authority/human-sex/?target=Browse&amp;uri=http://publications.europa.eu/resource/authority/human-sex" TargetMode="External"/><Relationship Id="rId4" Type="http://schemas.openxmlformats.org/officeDocument/2006/relationships/hyperlink" Target="https://op.europa.eu/en/web/eu-vocabularies/th-concept/-/resource/eurovoc/418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MICeu/SDG-sandbox/issues/35" TargetMode="External"/><Relationship Id="rId3" Type="http://schemas.openxmlformats.org/officeDocument/2006/relationships/hyperlink" Target="https://github.com/SEMICeu/SDG-sandbox/issues/37" TargetMode="External"/><Relationship Id="rId7" Type="http://schemas.openxmlformats.org/officeDocument/2006/relationships/hyperlink" Target="https://github.com/SEMICeu/SDG-sandbox/blob/master/technical_documentation/data_types.md#text" TargetMode="External"/><Relationship Id="rId2" Type="http://schemas.openxmlformats.org/officeDocument/2006/relationships/hyperlink" Target="https://github.com/SEMICeu/SDG-sandbox/issues/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36" TargetMode="External"/><Relationship Id="rId5" Type="http://schemas.openxmlformats.org/officeDocument/2006/relationships/hyperlink" Target="https://github.com/SEMICeu/SDG-sandbox/issues/63" TargetMode="External"/><Relationship Id="rId10" Type="http://schemas.openxmlformats.org/officeDocument/2006/relationships/hyperlink" Target="https://github.com/SEMICeu/SDG-sandbox/blob/master/technical_documentation/multilinguality.md" TargetMode="External"/><Relationship Id="rId4" Type="http://schemas.openxmlformats.org/officeDocument/2006/relationships/hyperlink" Target="https://github.com/SEMICeu/SDG-sandbox/issues/42" TargetMode="External"/><Relationship Id="rId9" Type="http://schemas.openxmlformats.org/officeDocument/2006/relationships/hyperlink" Target="https://github.com/SEMICeu/SDG-sandbox/issues/6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MICeu/SDG-sandbox/issues/20" TargetMode="External"/><Relationship Id="rId3" Type="http://schemas.openxmlformats.org/officeDocument/2006/relationships/hyperlink" Target="https://github.com/SEMICeu/SDG-sandbox/issues/50" TargetMode="External"/><Relationship Id="rId7" Type="http://schemas.openxmlformats.org/officeDocument/2006/relationships/hyperlink" Target="https://github.com/SEMICeu/SDG-sandbox/issues/75" TargetMode="External"/><Relationship Id="rId2" Type="http://schemas.openxmlformats.org/officeDocument/2006/relationships/hyperlink" Target="https://github.com/SEMICeu/SDG-sandbox/issues/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31" TargetMode="External"/><Relationship Id="rId5" Type="http://schemas.openxmlformats.org/officeDocument/2006/relationships/hyperlink" Target="https://github.com/SEMICeu/SDG-sandbox/issues/79" TargetMode="External"/><Relationship Id="rId10" Type="http://schemas.openxmlformats.org/officeDocument/2006/relationships/hyperlink" Target="https://github.com/SEMICeu/SDG-sandbox/issues/46" TargetMode="External"/><Relationship Id="rId4" Type="http://schemas.openxmlformats.org/officeDocument/2006/relationships/hyperlink" Target="https://github.com/SEMICeu/SDG-sandbox/issues/62" TargetMode="External"/><Relationship Id="rId9" Type="http://schemas.openxmlformats.org/officeDocument/2006/relationships/hyperlink" Target="https://op.europa.eu/en/web/eu-vocabularies/at-concept-scheme/-/resource/authority/human-sex/?target=Browse&amp;uri=http://publications.europa.eu/resource/authority/human-se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MICeu/SDG-sandbox/issues/23" TargetMode="External"/><Relationship Id="rId3" Type="http://schemas.openxmlformats.org/officeDocument/2006/relationships/hyperlink" Target="https://github.com/SEMICeu/SDG-sandbox/issues/53" TargetMode="External"/><Relationship Id="rId7" Type="http://schemas.openxmlformats.org/officeDocument/2006/relationships/hyperlink" Target="https://github.com/SEMICeu/SDG-sandbox/issues/19" TargetMode="External"/><Relationship Id="rId2" Type="http://schemas.openxmlformats.org/officeDocument/2006/relationships/hyperlink" Target="https://github.com/SEMICeu/SDG-sandbox/issues/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41" TargetMode="External"/><Relationship Id="rId5" Type="http://schemas.openxmlformats.org/officeDocument/2006/relationships/hyperlink" Target="http://e-documents.semic.eu/publicdocuments/1.0/doc/#FrmCapacityToMarry" TargetMode="External"/><Relationship Id="rId10" Type="http://schemas.openxmlformats.org/officeDocument/2006/relationships/hyperlink" Target="https://github.com/SEMICeu/SDG-sandbox/issues/47" TargetMode="External"/><Relationship Id="rId4" Type="http://schemas.openxmlformats.org/officeDocument/2006/relationships/hyperlink" Target="https://github.com/SEMICeu/SDG-sandbox/issues/80" TargetMode="External"/><Relationship Id="rId9" Type="http://schemas.openxmlformats.org/officeDocument/2006/relationships/hyperlink" Target="https://github.com/SEMICeu/SDG-sandbox/issues/76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SDG-sandbox/issues/42" TargetMode="External"/><Relationship Id="rId7" Type="http://schemas.openxmlformats.org/officeDocument/2006/relationships/hyperlink" Target="https://github.com/SEMICeu/SDG-sandbox/issues/44" TargetMode="External"/><Relationship Id="rId2" Type="http://schemas.openxmlformats.org/officeDocument/2006/relationships/hyperlink" Target="https://github.com/SEMICeu/SDG-sandbox/issues/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55" TargetMode="External"/><Relationship Id="rId5" Type="http://schemas.openxmlformats.org/officeDocument/2006/relationships/hyperlink" Target="https://github.com/SEMICeu/SDG-sandbox/issues/54" TargetMode="External"/><Relationship Id="rId4" Type="http://schemas.openxmlformats.org/officeDocument/2006/relationships/hyperlink" Target="https://github.com/SEMICeu/SDG-sandbox/issues/77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MICeu/SDG-sandbox/issues/78" TargetMode="External"/><Relationship Id="rId3" Type="http://schemas.openxmlformats.org/officeDocument/2006/relationships/hyperlink" Target="https://github.com/SEMICeu/SDG-sandbox/issues/58" TargetMode="External"/><Relationship Id="rId7" Type="http://schemas.openxmlformats.org/officeDocument/2006/relationships/hyperlink" Target="https://github.com/SEMICeu/SDG-sandbox/issues/67" TargetMode="External"/><Relationship Id="rId2" Type="http://schemas.openxmlformats.org/officeDocument/2006/relationships/hyperlink" Target="https://github.com/SEMICeu/SDG-sandbox/issues/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21" TargetMode="External"/><Relationship Id="rId5" Type="http://schemas.openxmlformats.org/officeDocument/2006/relationships/hyperlink" Target="https://github.com/SEMICeu/SDG-sandbox/issues/39" TargetMode="External"/><Relationship Id="rId10" Type="http://schemas.openxmlformats.org/officeDocument/2006/relationships/hyperlink" Target="https://github.com/SEMICeu/SDG-sandbox/issues/48" TargetMode="External"/><Relationship Id="rId4" Type="http://schemas.openxmlformats.org/officeDocument/2006/relationships/hyperlink" Target="https://github.com/SEMICeu/SDG-sandbox/issues/69" TargetMode="External"/><Relationship Id="rId9" Type="http://schemas.openxmlformats.org/officeDocument/2006/relationships/hyperlink" Target="https://github.com/SEMICeu/SDG-sandbox/issues/68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MICeu/SDG-sandbox/issues/7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SDG-sandbox/issues/74" TargetMode="External"/><Relationship Id="rId7" Type="http://schemas.openxmlformats.org/officeDocument/2006/relationships/hyperlink" Target="https://github.com/SEMICeu/SDG-sandbox/issues/17" TargetMode="External"/><Relationship Id="rId2" Type="http://schemas.openxmlformats.org/officeDocument/2006/relationships/hyperlink" Target="https://github.com/SEMICeu/SDG-sandbox/issues/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73" TargetMode="External"/><Relationship Id="rId5" Type="http://schemas.openxmlformats.org/officeDocument/2006/relationships/hyperlink" Target="https://github.com/SEMICeu/SDG-sandbox/issues/15" TargetMode="External"/><Relationship Id="rId4" Type="http://schemas.openxmlformats.org/officeDocument/2006/relationships/hyperlink" Target="https://github.com/SEMICeu/SDG-sandbox/issues/5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SDG-sandbox/files/4931485/EUCARIS.XML.Message.Specification.VAT.pdf" TargetMode="External"/><Relationship Id="rId7" Type="http://schemas.openxmlformats.org/officeDocument/2006/relationships/hyperlink" Target="https://github.com/SEMICeu/SDG-sandbox/issues/25" TargetMode="External"/><Relationship Id="rId2" Type="http://schemas.openxmlformats.org/officeDocument/2006/relationships/hyperlink" Target="https://github.com/SEMICeu/SDG-sandbox/issues/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/24" TargetMode="External"/><Relationship Id="rId5" Type="http://schemas.openxmlformats.org/officeDocument/2006/relationships/hyperlink" Target="https://github.com/SEMICeu/SDG-sandbox/issues/57" TargetMode="External"/><Relationship Id="rId4" Type="http://schemas.openxmlformats.org/officeDocument/2006/relationships/hyperlink" Target="https://github.com/SEMICeu/SDG-sandbox/issues/2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SDG-sandbox/issues/57" TargetMode="External"/><Relationship Id="rId2" Type="http://schemas.openxmlformats.org/officeDocument/2006/relationships/hyperlink" Target="https://github.com/SEMICeu/SDG-sandbox/issues/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MICeu/SDG-sandbox/issues/4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cefdigital/wiki/pages/viewpage.action?pageId=248578581" TargetMode="External"/><Relationship Id="rId2" Type="http://schemas.openxmlformats.org/officeDocument/2006/relationships/hyperlink" Target="https://github.com/SEMICeu/SDG-sandbox/tree/master/eviden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github.com/SEMICeu/SDG-sandbox/issues?q=is%3Aopen+is%3Aissue+label%3A%22%5BEvidence%5D+Vehicle+registration+certificate%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hyperlink" Target="http://www.ec.europa.eu/isa2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MICeu/SDG-sandbox/issues?q=is%3Aopen+is%3Aissue+label%3A%22%5BEvidence%5D+Income+tax+declaration+certificate%22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10.png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MICeu/SDG-sandbox/issues?q=is%3Aopen+is%3Aissue+label%3A%22%5BEvidence%5D+Completion+of+secondary+education%22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SEMICeu/SDG-sandbox/issues?q=is%3Aopen+is%3Aissue+label%3A%22%5BEvidence%5D+Marriage+certificate%22" TargetMode="Externa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hyperlink" Target="https://github.com/SEMICeu/SDG-sandbox/issues?q=is%3Aopen+is%3Aissue+label%3A%22%5BEvidence%5D+Birth+certificate%22" TargetMode="External"/><Relationship Id="rId9" Type="http://schemas.openxmlformats.org/officeDocument/2006/relationships/hyperlink" Target="https://github.com/SEMICeu/SDG-sandbox/issues?q=is%3Aopen+is%3Aissue+label%3A%22%5BEvidence%5D+Vehicle+registration+certificate%22" TargetMode="External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9" b="30257"/>
          <a:stretch/>
        </p:blipFill>
        <p:spPr>
          <a:xfrm>
            <a:off x="0" y="1131277"/>
            <a:ext cx="12192000" cy="5733073"/>
          </a:xfrm>
          <a:prstGeom prst="rect">
            <a:avLst/>
          </a:prstGeom>
        </p:spPr>
      </p:pic>
      <p:pic>
        <p:nvPicPr>
          <p:cNvPr id="2" name="Picture 1" descr="ISA2-footh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3" y="6458046"/>
            <a:ext cx="794675" cy="40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-315416"/>
            <a:ext cx="2196244" cy="2196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273" y="2626517"/>
            <a:ext cx="11711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Webinar | WP4 Webinar #4</a:t>
            </a:r>
          </a:p>
          <a:p>
            <a:pPr algn="ctr"/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30" y="4131023"/>
            <a:ext cx="7687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Semantics, Formats and Quality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684831" y="5000977"/>
            <a:ext cx="2057646" cy="13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2400" b="1" i="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DG CNECT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Directorate-General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Communications Networks, Content and Technology</a:t>
            </a: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846164" y="5000977"/>
            <a:ext cx="2057646" cy="13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2400" b="1" i="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DG GROW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Directorate-General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Internal Market, Industry, Entrepreneurship and SMEs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5357749" y="5002901"/>
            <a:ext cx="2057646" cy="13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sz="2400" b="1" i="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BA"/>
              </a:buClr>
              <a:buChar char="•"/>
              <a:defRPr sz="2000" b="1">
                <a:solidFill>
                  <a:srgbClr val="0F5494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F5494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Directorate-General</a:t>
            </a:r>
          </a:p>
          <a:p>
            <a:pPr marL="96001" defTabSz="2438430">
              <a:spcBef>
                <a:spcPts val="0"/>
              </a:spcBef>
              <a:buClr>
                <a:srgbClr val="FFFFFF"/>
              </a:buClr>
              <a:defRPr/>
            </a:pPr>
            <a:r>
              <a:rPr lang="en-GB" sz="10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Informatics</a:t>
            </a:r>
          </a:p>
        </p:txBody>
      </p:sp>
    </p:spTree>
    <p:extLst>
      <p:ext uri="{BB962C8B-B14F-4D97-AF65-F5344CB8AC3E}">
        <p14:creationId xmlns:p14="http://schemas.microsoft.com/office/powerpoint/2010/main" val="175885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69FCF8-B13F-4609-8A2E-F503994064FB}"/>
              </a:ext>
            </a:extLst>
          </p:cNvPr>
          <p:cNvSpPr/>
          <p:nvPr/>
        </p:nvSpPr>
        <p:spPr>
          <a:xfrm>
            <a:off x="793596" y="397090"/>
            <a:ext cx="3393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 Detailed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Key phases">
            <a:extLst>
              <a:ext uri="{FF2B5EF4-FFF2-40B4-BE49-F238E27FC236}">
                <a16:creationId xmlns:a16="http://schemas.microsoft.com/office/drawing/2014/main" id="{83DF7787-C4CC-46A6-99B4-4E5287F1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6" y="1209979"/>
            <a:ext cx="97631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0C075-C515-409D-A308-1C06AC0D98A4}"/>
              </a:ext>
            </a:extLst>
          </p:cNvPr>
          <p:cNvSpPr/>
          <p:nvPr/>
        </p:nvSpPr>
        <p:spPr>
          <a:xfrm>
            <a:off x="4758467" y="1209979"/>
            <a:ext cx="1442308" cy="1466850"/>
          </a:xfrm>
          <a:prstGeom prst="roundRect">
            <a:avLst>
              <a:gd name="adj" fmla="val 749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0A4C39A-71FB-4714-8AC5-B0454B85B711}"/>
              </a:ext>
            </a:extLst>
          </p:cNvPr>
          <p:cNvCxnSpPr>
            <a:cxnSpLocks/>
            <a:stCxn id="8" idx="2"/>
            <a:endCxn id="3074" idx="0"/>
          </p:cNvCxnSpPr>
          <p:nvPr/>
        </p:nvCxnSpPr>
        <p:spPr>
          <a:xfrm rot="5400000">
            <a:off x="4296315" y="1906301"/>
            <a:ext cx="412779" cy="1953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85882D-0E9D-4683-BC2A-A5DB5CD97186}"/>
              </a:ext>
            </a:extLst>
          </p:cNvPr>
          <p:cNvSpPr/>
          <p:nvPr/>
        </p:nvSpPr>
        <p:spPr>
          <a:xfrm>
            <a:off x="4276996" y="2787216"/>
            <a:ext cx="796688" cy="193028"/>
          </a:xfrm>
          <a:prstGeom prst="roundRect">
            <a:avLst>
              <a:gd name="adj" fmla="val 41109"/>
            </a:avLst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Phase 4</a:t>
            </a:r>
          </a:p>
        </p:txBody>
      </p:sp>
      <p:pic>
        <p:nvPicPr>
          <p:cNvPr id="3074" name="Picture 2" descr="Process_Phase 4">
            <a:extLst>
              <a:ext uri="{FF2B5EF4-FFF2-40B4-BE49-F238E27FC236}">
                <a16:creationId xmlns:a16="http://schemas.microsoft.com/office/drawing/2014/main" id="{D7AB37EF-A787-4218-AA79-73DADDD1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12" y="3089608"/>
            <a:ext cx="6381750" cy="260069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C77C06-253D-4344-82E8-3186809602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77" y="3764990"/>
            <a:ext cx="4410802" cy="291657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B889CC0-C3EB-4489-BDFD-0D10BD6C698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12380" y="3502389"/>
            <a:ext cx="1274398" cy="2626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A6B611-013A-4009-B512-C7853F979910}"/>
              </a:ext>
            </a:extLst>
          </p:cNvPr>
          <p:cNvSpPr/>
          <p:nvPr/>
        </p:nvSpPr>
        <p:spPr>
          <a:xfrm>
            <a:off x="6920627" y="3428168"/>
            <a:ext cx="796688" cy="193028"/>
          </a:xfrm>
          <a:prstGeom prst="roundRect">
            <a:avLst>
              <a:gd name="adj" fmla="val 41109"/>
            </a:avLst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14</a:t>
            </a:r>
          </a:p>
        </p:txBody>
      </p:sp>
    </p:spTree>
    <p:extLst>
      <p:ext uri="{BB962C8B-B14F-4D97-AF65-F5344CB8AC3E}">
        <p14:creationId xmlns:p14="http://schemas.microsoft.com/office/powerpoint/2010/main" val="23369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 algn="l">
              <a:buFont typeface="+mj-lt"/>
              <a:buAutoNum type="arabicPeriod" startAt="4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Selection of controlled vocabularies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Makx</a:t>
            </a:r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Dekkers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23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FC69C-94F9-4B2D-8159-07DECA7311A8}"/>
              </a:ext>
            </a:extLst>
          </p:cNvPr>
          <p:cNvSpPr/>
          <p:nvPr/>
        </p:nvSpPr>
        <p:spPr>
          <a:xfrm>
            <a:off x="6649717" y="1295400"/>
            <a:ext cx="3455813" cy="1028700"/>
          </a:xfrm>
          <a:prstGeom prst="roundRect">
            <a:avLst>
              <a:gd name="adj" fmla="val 74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Select controlled vocabularies / code lists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394;p112">
            <a:extLst>
              <a:ext uri="{FF2B5EF4-FFF2-40B4-BE49-F238E27FC236}">
                <a16:creationId xmlns:a16="http://schemas.microsoft.com/office/drawing/2014/main" id="{2D9F7B50-D83F-4D2B-A23E-D008433EAA9B}"/>
              </a:ext>
            </a:extLst>
          </p:cNvPr>
          <p:cNvSpPr/>
          <p:nvPr/>
        </p:nvSpPr>
        <p:spPr>
          <a:xfrm>
            <a:off x="124696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evidence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7C617AB-DAD5-4A10-8F4D-AA38B516259B}"/>
              </a:ext>
            </a:extLst>
          </p:cNvPr>
          <p:cNvSpPr/>
          <p:nvPr/>
        </p:nvSpPr>
        <p:spPr>
          <a:xfrm rot="13442543">
            <a:off x="1500902" y="1708876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1394;p112">
            <a:extLst>
              <a:ext uri="{FF2B5EF4-FFF2-40B4-BE49-F238E27FC236}">
                <a16:creationId xmlns:a16="http://schemas.microsoft.com/office/drawing/2014/main" id="{C59BD0FC-FD81-402C-B5AB-77A9FCF7A2FA}"/>
              </a:ext>
            </a:extLst>
          </p:cNvPr>
          <p:cNvSpPr/>
          <p:nvPr/>
        </p:nvSpPr>
        <p:spPr>
          <a:xfrm>
            <a:off x="1831995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Analyse existing evidence and models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848BC312-3ED1-433B-91E5-C0DFCDFC2868}"/>
              </a:ext>
            </a:extLst>
          </p:cNvPr>
          <p:cNvSpPr/>
          <p:nvPr/>
        </p:nvSpPr>
        <p:spPr>
          <a:xfrm rot="13442543">
            <a:off x="3321685" y="1708877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394;p112">
            <a:extLst>
              <a:ext uri="{FF2B5EF4-FFF2-40B4-BE49-F238E27FC236}">
                <a16:creationId xmlns:a16="http://schemas.microsoft.com/office/drawing/2014/main" id="{254D5669-4ED0-4357-AE2D-13B9BE464904}"/>
              </a:ext>
            </a:extLst>
          </p:cNvPr>
          <p:cNvSpPr/>
          <p:nvPr/>
        </p:nvSpPr>
        <p:spPr>
          <a:xfrm>
            <a:off x="3539294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Draft data model</a:t>
            </a: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952A20E-9151-42BA-801E-3DCCAFD37EC8}"/>
              </a:ext>
            </a:extLst>
          </p:cNvPr>
          <p:cNvSpPr/>
          <p:nvPr/>
        </p:nvSpPr>
        <p:spPr>
          <a:xfrm rot="13442543">
            <a:off x="4913294" y="1666811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1394;p112">
            <a:extLst>
              <a:ext uri="{FF2B5EF4-FFF2-40B4-BE49-F238E27FC236}">
                <a16:creationId xmlns:a16="http://schemas.microsoft.com/office/drawing/2014/main" id="{BE9CCE04-B6D9-40E7-8456-57A12281C1C7}"/>
              </a:ext>
            </a:extLst>
          </p:cNvPr>
          <p:cNvSpPr/>
          <p:nvPr/>
        </p:nvSpPr>
        <p:spPr>
          <a:xfrm>
            <a:off x="5246593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Review data model and incorporate comments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8232AA03-5A7E-490E-888B-3EB3173D4803}"/>
              </a:ext>
            </a:extLst>
          </p:cNvPr>
          <p:cNvSpPr/>
          <p:nvPr/>
        </p:nvSpPr>
        <p:spPr>
          <a:xfrm rot="13442543">
            <a:off x="6695029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5" name="Google Shape;1394;p112">
            <a:extLst>
              <a:ext uri="{FF2B5EF4-FFF2-40B4-BE49-F238E27FC236}">
                <a16:creationId xmlns:a16="http://schemas.microsoft.com/office/drawing/2014/main" id="{C0664746-536D-4374-905D-E418D1B854CE}"/>
              </a:ext>
            </a:extLst>
          </p:cNvPr>
          <p:cNvSpPr/>
          <p:nvPr/>
        </p:nvSpPr>
        <p:spPr>
          <a:xfrm>
            <a:off x="6953892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controlled vocabularies / code lists</a:t>
            </a: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1E8EC3FE-B8CE-46FF-AB3E-0843E4850F42}"/>
              </a:ext>
            </a:extLst>
          </p:cNvPr>
          <p:cNvSpPr/>
          <p:nvPr/>
        </p:nvSpPr>
        <p:spPr>
          <a:xfrm rot="13442543">
            <a:off x="8407473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8" name="Google Shape;1394;p112">
            <a:extLst>
              <a:ext uri="{FF2B5EF4-FFF2-40B4-BE49-F238E27FC236}">
                <a16:creationId xmlns:a16="http://schemas.microsoft.com/office/drawing/2014/main" id="{2D6E4651-786D-435C-99A5-EB2AFC244D78}"/>
              </a:ext>
            </a:extLst>
          </p:cNvPr>
          <p:cNvSpPr/>
          <p:nvPr/>
        </p:nvSpPr>
        <p:spPr>
          <a:xfrm>
            <a:off x="8661191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Final data model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A9119C42-9D6A-472D-9DB6-23403FBCBCB9}"/>
              </a:ext>
            </a:extLst>
          </p:cNvPr>
          <p:cNvSpPr/>
          <p:nvPr/>
        </p:nvSpPr>
        <p:spPr>
          <a:xfrm rot="13442543">
            <a:off x="10150842" y="1682283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FBFBF"/>
              </a:solidFill>
            </a:endParaRPr>
          </a:p>
        </p:txBody>
      </p:sp>
      <p:sp>
        <p:nvSpPr>
          <p:cNvPr id="20" name="Google Shape;1394;p112">
            <a:extLst>
              <a:ext uri="{FF2B5EF4-FFF2-40B4-BE49-F238E27FC236}">
                <a16:creationId xmlns:a16="http://schemas.microsoft.com/office/drawing/2014/main" id="{B78B2289-5D99-4183-9DDF-1E119B81EE5D}"/>
              </a:ext>
            </a:extLst>
          </p:cNvPr>
          <p:cNvSpPr/>
          <p:nvPr/>
        </p:nvSpPr>
        <p:spPr>
          <a:xfrm>
            <a:off x="10368490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Create distributions and publish documentation</a:t>
            </a:r>
          </a:p>
        </p:txBody>
      </p:sp>
      <p:pic>
        <p:nvPicPr>
          <p:cNvPr id="2050" name="Picture 2" descr="Process_Phase 5">
            <a:extLst>
              <a:ext uri="{FF2B5EF4-FFF2-40B4-BE49-F238E27FC236}">
                <a16:creationId xmlns:a16="http://schemas.microsoft.com/office/drawing/2014/main" id="{C9624829-1624-4A9E-BCF7-7C3D304A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2498136"/>
            <a:ext cx="87058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E5235E-9672-44DF-98A3-6990791D413C}"/>
              </a:ext>
            </a:extLst>
          </p:cNvPr>
          <p:cNvSpPr txBox="1"/>
          <p:nvPr/>
        </p:nvSpPr>
        <p:spPr>
          <a:xfrm>
            <a:off x="9399191" y="2533165"/>
            <a:ext cx="25988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identified</a:t>
            </a:r>
            <a:r>
              <a:rPr lang="nl-BE" sz="1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endParaRPr lang="nl-BE" sz="24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Vocabulary: Country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Vocabulary: Marital status</a:t>
            </a:r>
            <a:endParaRPr lang="nl-B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Vocabulary: Human sex</a:t>
            </a:r>
            <a:endParaRPr lang="nl-B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Vocabulary: Currency</a:t>
            </a:r>
            <a:endParaRPr lang="nl-B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Fuel type [TBD]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37B4B3-9092-4D8A-AE29-CFD9E510F42C}"/>
              </a:ext>
            </a:extLst>
          </p:cNvPr>
          <p:cNvSpPr/>
          <p:nvPr/>
        </p:nvSpPr>
        <p:spPr>
          <a:xfrm>
            <a:off x="7368372" y="5737119"/>
            <a:ext cx="1288411" cy="290976"/>
          </a:xfrm>
          <a:prstGeom prst="roundRect">
            <a:avLst>
              <a:gd name="adj" fmla="val 41109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1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7/09 – 20/09</a:t>
            </a:r>
          </a:p>
        </p:txBody>
      </p:sp>
    </p:spTree>
    <p:extLst>
      <p:ext uri="{BB962C8B-B14F-4D97-AF65-F5344CB8AC3E}">
        <p14:creationId xmlns:p14="http://schemas.microsoft.com/office/powerpoint/2010/main" val="283116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 algn="l">
              <a:buFont typeface="+mj-lt"/>
              <a:buAutoNum type="arabicPeriod" startAt="5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Finalisation of first five data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Makx</a:t>
            </a:r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Dekkers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58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3C6420-61A2-4F2B-AED0-E70B0FD09C9F}"/>
              </a:ext>
            </a:extLst>
          </p:cNvPr>
          <p:cNvSpPr/>
          <p:nvPr/>
        </p:nvSpPr>
        <p:spPr>
          <a:xfrm>
            <a:off x="6649717" y="1295400"/>
            <a:ext cx="3455813" cy="1028700"/>
          </a:xfrm>
          <a:prstGeom prst="roundRect">
            <a:avLst>
              <a:gd name="adj" fmla="val 74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Final data model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394;p112">
            <a:extLst>
              <a:ext uri="{FF2B5EF4-FFF2-40B4-BE49-F238E27FC236}">
                <a16:creationId xmlns:a16="http://schemas.microsoft.com/office/drawing/2014/main" id="{2D9F7B50-D83F-4D2B-A23E-D008433EAA9B}"/>
              </a:ext>
            </a:extLst>
          </p:cNvPr>
          <p:cNvSpPr/>
          <p:nvPr/>
        </p:nvSpPr>
        <p:spPr>
          <a:xfrm>
            <a:off x="124696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evidence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7C617AB-DAD5-4A10-8F4D-AA38B516259B}"/>
              </a:ext>
            </a:extLst>
          </p:cNvPr>
          <p:cNvSpPr/>
          <p:nvPr/>
        </p:nvSpPr>
        <p:spPr>
          <a:xfrm rot="13442543">
            <a:off x="1500902" y="1708876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1394;p112">
            <a:extLst>
              <a:ext uri="{FF2B5EF4-FFF2-40B4-BE49-F238E27FC236}">
                <a16:creationId xmlns:a16="http://schemas.microsoft.com/office/drawing/2014/main" id="{C59BD0FC-FD81-402C-B5AB-77A9FCF7A2FA}"/>
              </a:ext>
            </a:extLst>
          </p:cNvPr>
          <p:cNvSpPr/>
          <p:nvPr/>
        </p:nvSpPr>
        <p:spPr>
          <a:xfrm>
            <a:off x="1831995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Analyse existing evidence and models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848BC312-3ED1-433B-91E5-C0DFCDFC2868}"/>
              </a:ext>
            </a:extLst>
          </p:cNvPr>
          <p:cNvSpPr/>
          <p:nvPr/>
        </p:nvSpPr>
        <p:spPr>
          <a:xfrm rot="13442543">
            <a:off x="3321685" y="1708877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394;p112">
            <a:extLst>
              <a:ext uri="{FF2B5EF4-FFF2-40B4-BE49-F238E27FC236}">
                <a16:creationId xmlns:a16="http://schemas.microsoft.com/office/drawing/2014/main" id="{254D5669-4ED0-4357-AE2D-13B9BE464904}"/>
              </a:ext>
            </a:extLst>
          </p:cNvPr>
          <p:cNvSpPr/>
          <p:nvPr/>
        </p:nvSpPr>
        <p:spPr>
          <a:xfrm>
            <a:off x="3539294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Draft data model</a:t>
            </a: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952A20E-9151-42BA-801E-3DCCAFD37EC8}"/>
              </a:ext>
            </a:extLst>
          </p:cNvPr>
          <p:cNvSpPr/>
          <p:nvPr/>
        </p:nvSpPr>
        <p:spPr>
          <a:xfrm rot="13442543">
            <a:off x="4913294" y="1666811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1394;p112">
            <a:extLst>
              <a:ext uri="{FF2B5EF4-FFF2-40B4-BE49-F238E27FC236}">
                <a16:creationId xmlns:a16="http://schemas.microsoft.com/office/drawing/2014/main" id="{BE9CCE04-B6D9-40E7-8456-57A12281C1C7}"/>
              </a:ext>
            </a:extLst>
          </p:cNvPr>
          <p:cNvSpPr/>
          <p:nvPr/>
        </p:nvSpPr>
        <p:spPr>
          <a:xfrm>
            <a:off x="5246593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Review data model and incorporate comments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8232AA03-5A7E-490E-888B-3EB3173D4803}"/>
              </a:ext>
            </a:extLst>
          </p:cNvPr>
          <p:cNvSpPr/>
          <p:nvPr/>
        </p:nvSpPr>
        <p:spPr>
          <a:xfrm rot="13442543">
            <a:off x="6695029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1E8EC3FE-B8CE-46FF-AB3E-0843E4850F42}"/>
              </a:ext>
            </a:extLst>
          </p:cNvPr>
          <p:cNvSpPr/>
          <p:nvPr/>
        </p:nvSpPr>
        <p:spPr>
          <a:xfrm rot="13442543">
            <a:off x="8407473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8" name="Google Shape;1394;p112">
            <a:extLst>
              <a:ext uri="{FF2B5EF4-FFF2-40B4-BE49-F238E27FC236}">
                <a16:creationId xmlns:a16="http://schemas.microsoft.com/office/drawing/2014/main" id="{2D6E4651-786D-435C-99A5-EB2AFC244D78}"/>
              </a:ext>
            </a:extLst>
          </p:cNvPr>
          <p:cNvSpPr/>
          <p:nvPr/>
        </p:nvSpPr>
        <p:spPr>
          <a:xfrm>
            <a:off x="8661191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Final data model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A9119C42-9D6A-472D-9DB6-23403FBCBCB9}"/>
              </a:ext>
            </a:extLst>
          </p:cNvPr>
          <p:cNvSpPr/>
          <p:nvPr/>
        </p:nvSpPr>
        <p:spPr>
          <a:xfrm rot="13442543">
            <a:off x="10150842" y="1682283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FBFBF"/>
              </a:solidFill>
            </a:endParaRPr>
          </a:p>
        </p:txBody>
      </p:sp>
      <p:sp>
        <p:nvSpPr>
          <p:cNvPr id="20" name="Google Shape;1394;p112">
            <a:extLst>
              <a:ext uri="{FF2B5EF4-FFF2-40B4-BE49-F238E27FC236}">
                <a16:creationId xmlns:a16="http://schemas.microsoft.com/office/drawing/2014/main" id="{B78B2289-5D99-4183-9DDF-1E119B81EE5D}"/>
              </a:ext>
            </a:extLst>
          </p:cNvPr>
          <p:cNvSpPr/>
          <p:nvPr/>
        </p:nvSpPr>
        <p:spPr>
          <a:xfrm>
            <a:off x="10368490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Create distributions and publish documentation</a:t>
            </a:r>
          </a:p>
        </p:txBody>
      </p:sp>
      <p:pic>
        <p:nvPicPr>
          <p:cNvPr id="1026" name="Picture 2" descr="Process_Phase 6">
            <a:extLst>
              <a:ext uri="{FF2B5EF4-FFF2-40B4-BE49-F238E27FC236}">
                <a16:creationId xmlns:a16="http://schemas.microsoft.com/office/drawing/2014/main" id="{9662D1A1-0759-4C21-9E4B-6EEEBAC4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0" y="2559759"/>
            <a:ext cx="6410325" cy="37147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1394;p112">
            <a:extLst>
              <a:ext uri="{FF2B5EF4-FFF2-40B4-BE49-F238E27FC236}">
                <a16:creationId xmlns:a16="http://schemas.microsoft.com/office/drawing/2014/main" id="{C5558363-5697-47D6-95CA-DD25AA5820FC}"/>
              </a:ext>
            </a:extLst>
          </p:cNvPr>
          <p:cNvSpPr/>
          <p:nvPr/>
        </p:nvSpPr>
        <p:spPr>
          <a:xfrm>
            <a:off x="6953892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controlled vocabularies / code lists</a:t>
            </a:r>
          </a:p>
        </p:txBody>
      </p:sp>
    </p:spTree>
    <p:extLst>
      <p:ext uri="{BB962C8B-B14F-4D97-AF65-F5344CB8AC3E}">
        <p14:creationId xmlns:p14="http://schemas.microsoft.com/office/powerpoint/2010/main" val="63158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Main issues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00604-CADC-456C-9C2E-775D254B9295}"/>
              </a:ext>
            </a:extLst>
          </p:cNvPr>
          <p:cNvSpPr txBox="1"/>
          <p:nvPr/>
        </p:nvSpPr>
        <p:spPr>
          <a:xfrm>
            <a:off x="700494" y="1828800"/>
            <a:ext cx="111112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parameters/data matching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this to be discussed with WP6 which is responsible for user matching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Strike balance between ‘</a:t>
            </a:r>
            <a:r>
              <a:rPr lang="en-GB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traditional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certificate approach and ‘</a:t>
            </a:r>
            <a:r>
              <a:rPr lang="en-GB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data approach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GB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existing consensus 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dirty="0" err="1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eIDAS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eJustice Public Documents, EUCARIS) as basis for modelling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Consensus to be based on </a:t>
            </a:r>
            <a:r>
              <a:rPr lang="en-GB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explicit support from at least three member states </a:t>
            </a:r>
            <a:r>
              <a:rPr lang="en-GB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proposal to be adopted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66B9BC-E8C7-40CF-A161-73AE2D296B9C}"/>
              </a:ext>
            </a:extLst>
          </p:cNvPr>
          <p:cNvGrpSpPr/>
          <p:nvPr/>
        </p:nvGrpSpPr>
        <p:grpSpPr>
          <a:xfrm>
            <a:off x="5159230" y="4686117"/>
            <a:ext cx="4899170" cy="1879134"/>
            <a:chOff x="5763237" y="4652561"/>
            <a:chExt cx="4899170" cy="1879134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A130DC3D-4160-4BF2-94E8-07710EB02708}"/>
                </a:ext>
              </a:extLst>
            </p:cNvPr>
            <p:cNvSpPr/>
            <p:nvPr/>
          </p:nvSpPr>
          <p:spPr>
            <a:xfrm>
              <a:off x="5763237" y="4652561"/>
              <a:ext cx="4899170" cy="1879134"/>
            </a:xfrm>
            <a:prstGeom prst="wedgeRoundRectCallout">
              <a:avLst>
                <a:gd name="adj1" fmla="val -23573"/>
                <a:gd name="adj2" fmla="val -56696"/>
                <a:gd name="adj3" fmla="val 16667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D9D9D9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BEF36C-DC90-453B-B3D2-714466A7A071}"/>
                </a:ext>
              </a:extLst>
            </p:cNvPr>
            <p:cNvGrpSpPr/>
            <p:nvPr/>
          </p:nvGrpSpPr>
          <p:grpSpPr>
            <a:xfrm>
              <a:off x="5989652" y="4716873"/>
              <a:ext cx="4446339" cy="1657164"/>
              <a:chOff x="7297071" y="2688633"/>
              <a:chExt cx="4446339" cy="165716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4F584A-4CDB-4386-A8E1-2B392EE176FE}"/>
                  </a:ext>
                </a:extLst>
              </p:cNvPr>
              <p:cNvSpPr/>
              <p:nvPr/>
            </p:nvSpPr>
            <p:spPr>
              <a:xfrm>
                <a:off x="7297071" y="2781978"/>
                <a:ext cx="1080000" cy="252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Proposal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539954-AB69-406A-8F19-11749F5880A3}"/>
                  </a:ext>
                </a:extLst>
              </p:cNvPr>
              <p:cNvSpPr/>
              <p:nvPr/>
            </p:nvSpPr>
            <p:spPr>
              <a:xfrm>
                <a:off x="7297071" y="3398972"/>
                <a:ext cx="1080000" cy="25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Input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DBE780-76E7-4EA2-809B-0F144376BDCB}"/>
                  </a:ext>
                </a:extLst>
              </p:cNvPr>
              <p:cNvSpPr/>
              <p:nvPr/>
            </p:nvSpPr>
            <p:spPr>
              <a:xfrm>
                <a:off x="7297071" y="4015965"/>
                <a:ext cx="1080000" cy="25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Won’t fix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CFD9D2-AA07-41D2-A6AA-2BB25D404237}"/>
                  </a:ext>
                </a:extLst>
              </p:cNvPr>
              <p:cNvSpPr txBox="1"/>
              <p:nvPr/>
            </p:nvSpPr>
            <p:spPr>
              <a:xfrm>
                <a:off x="8563497" y="2688633"/>
                <a:ext cx="31799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Proposed resolution </a:t>
                </a:r>
                <a:r>
                  <a:rPr lang="nl-BE" sz="1100" b="1" u="sng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is</a:t>
                </a:r>
                <a:r>
                  <a:rPr lang="nl-BE" sz="1100" b="1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included in the draft model 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1C0DF-F80A-4EFE-84B1-EC66232AF772}"/>
                  </a:ext>
                </a:extLst>
              </p:cNvPr>
              <p:cNvSpPr txBox="1"/>
              <p:nvPr/>
            </p:nvSpPr>
            <p:spPr>
              <a:xfrm>
                <a:off x="8563497" y="3180371"/>
                <a:ext cx="31635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Issues for which at least three member states need to agree for the resolution to be implemented [not in the draft model]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C92C6-E6C9-4A39-AA70-85FBF8F1DD86}"/>
                  </a:ext>
                </a:extLst>
              </p:cNvPr>
              <p:cNvSpPr txBox="1"/>
              <p:nvPr/>
            </p:nvSpPr>
            <p:spPr>
              <a:xfrm>
                <a:off x="8563497" y="3914910"/>
                <a:ext cx="31635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Proposed resolution </a:t>
                </a:r>
                <a:r>
                  <a:rPr lang="nl-BE" sz="1100" b="1" u="sng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won’t be </a:t>
                </a:r>
                <a:r>
                  <a:rPr lang="nl-BE" sz="1100" dirty="0">
                    <a:solidFill>
                      <a:srgbClr val="636365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implemented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063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Cross-cutting comments &amp; observations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30048"/>
              </p:ext>
            </p:extLst>
          </p:nvPr>
        </p:nvGraphicFramePr>
        <p:xfrm>
          <a:off x="886968" y="1310642"/>
          <a:ext cx="11071898" cy="3903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47294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379044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56396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01931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3987233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234141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337555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 attributes of an evidence should be present independently of the evidence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1000" b="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Already present in the evidence entity of CCCEV (i.e. evidence entity modelled as DCAT)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11011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Integrate "registration data" to Birth Certificate and Marriage Certificate as optional (i.e. register record) 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#38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Include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registrationData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as optional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3406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 of identification number for the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Person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#38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UN/CEFACT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Identifier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(i.e. amds:identifier), which is composed of 1 mandatory field and 3 optional 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835375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Multiple given names and family names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#38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#42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#63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 the Core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Person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approach; a field can contain multiple strings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072852"/>
                  </a:ext>
                </a:extLst>
              </a:tr>
              <a:tr h="36785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Public Organisation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 might not entirely reflect all the rules described in the definition of the preferred label attribute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Change the datatype of preferred label from string to text, as explained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 </a:t>
                      </a:r>
                      <a:r>
                        <a:rPr lang="en-GB" sz="10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[To be applied to all evidences]</a:t>
                      </a:r>
                      <a:endParaRPr lang="nl-BE" sz="1000" b="0" i="1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008551"/>
                  </a:ext>
                </a:extLst>
              </a:tr>
              <a:tr h="337555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citizenship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is not present in national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citizenship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49670"/>
                  </a:ext>
                </a:extLst>
              </a:tr>
              <a:tr h="337555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Controlled Vocabularies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authority table: country should be used for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citizenship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 the country authority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662512"/>
                  </a:ext>
                </a:extLst>
              </a:tr>
              <a:tr h="337555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Editorial 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Proposition to use the word ‘Evidence’ instead of ‘Certificate’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Change “certificate” to “edivence” to designate the models as well as the entities.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207678"/>
                  </a:ext>
                </a:extLst>
              </a:tr>
              <a:tr h="337555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Expected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Multilinguality; cyrillic addresses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Note on multilinguality, see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07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1422834" y="3091031"/>
            <a:ext cx="3903717" cy="3429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All evidences</a:t>
            </a:r>
          </a:p>
        </p:txBody>
      </p:sp>
    </p:spTree>
    <p:extLst>
      <p:ext uri="{BB962C8B-B14F-4D97-AF65-F5344CB8AC3E}">
        <p14:creationId xmlns:p14="http://schemas.microsoft.com/office/powerpoint/2010/main" val="335361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Final model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Birth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541DD-6F39-443C-AF37-E760943D3E88}"/>
              </a:ext>
            </a:extLst>
          </p:cNvPr>
          <p:cNvSpPr/>
          <p:nvPr/>
        </p:nvSpPr>
        <p:spPr>
          <a:xfrm>
            <a:off x="8920224" y="1289685"/>
            <a:ext cx="3052972" cy="4778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Change log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Address removed, two attributes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Birth.parentTwo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Person.givenName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Person.familyName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Person.gender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Person.citizenship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Person.placeOfBirth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BirthEvidence.issuingPlace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PublicOrganisation.prefLabel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BirthEvidence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naming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gender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Human sex [EU Voc]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785042D-A9A9-41AC-B3A1-9CEBA486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99" y="1289685"/>
            <a:ext cx="5968501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Birth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02699"/>
              </p:ext>
            </p:extLst>
          </p:nvPr>
        </p:nvGraphicFramePr>
        <p:xfrm>
          <a:off x="795528" y="1310642"/>
          <a:ext cx="11126763" cy="49415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53475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00744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59153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06401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4006990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342682">
                <a:tc>
                  <a:txBody>
                    <a:bodyPr/>
                    <a:lstStyle/>
                    <a:p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Remove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Birth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(i.e. notion of birth) and have a direct relationship from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Birth Certificate 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Person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(with birth information as attributes of the Person)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#37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#50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b="0" i="1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118923"/>
                  </a:ext>
                </a:extLst>
              </a:tr>
              <a:tr h="505564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is not included in the evidences and suggestion to add municipality/city and country as elements of the Location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#62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Remove the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and add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geographicName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geographicIdentifier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attributes to the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056635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Concept of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Birth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is not clear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#50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New definition: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event indicating the moment a person emerges from the body of another person (start of life).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158885"/>
                  </a:ext>
                </a:extLst>
              </a:tr>
              <a:tr h="3426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 the clerk information, stamp and seal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61194"/>
                  </a:ext>
                </a:extLst>
              </a:tr>
              <a:tr h="3426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 the grandparents of the person 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388392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addition to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issuingAuthority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inclusion of the registring 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487977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Cardinality of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parentTwo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should be relaxed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#31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parentTwo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33593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placeOfBirth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for parents might be unknown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#75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placeOfBirth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527615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IssuingPlace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should be optional as not present in the national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#75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IssuingPlace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147731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Controlled Vocabulary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controlled vocabulary, agreed at EU level, is to be used for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gender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#20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 the 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Human Sex controlled vocabulary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for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gender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and make it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63782"/>
                  </a:ext>
                </a:extLst>
              </a:tr>
              <a:tr h="365129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Does adoption modifies / adds to the Birth Certificate retroactively (e.g. Parents,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givenName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familyName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#31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Beyond scope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527991"/>
                  </a:ext>
                </a:extLst>
              </a:tr>
              <a:tr h="3426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 Data models &amp; Controlled vocabularies to be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#46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477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019170" y="3599521"/>
            <a:ext cx="4937760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Birth certificate</a:t>
            </a:r>
          </a:p>
        </p:txBody>
      </p:sp>
    </p:spTree>
    <p:extLst>
      <p:ext uri="{BB962C8B-B14F-4D97-AF65-F5344CB8AC3E}">
        <p14:creationId xmlns:p14="http://schemas.microsoft.com/office/powerpoint/2010/main" val="321923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Final model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Marriage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78F716-0ACF-427A-BFEE-30515E2CC24D}"/>
              </a:ext>
            </a:extLst>
          </p:cNvPr>
          <p:cNvSpPr/>
          <p:nvPr/>
        </p:nvSpPr>
        <p:spPr>
          <a:xfrm>
            <a:off x="8920224" y="1289685"/>
            <a:ext cx="3052972" cy="4778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Change log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AdditionalMarriageInfo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AdditionalMarriageInfo .familyNameBeforeMarriage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AdditionalMarriageInfo .familyNameAfterMarriage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AdditionalMarriageInfo .maritalStatusBeforeMarriage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AdditionalMarriageInfo .capacityToMarry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MarriageEvidence.issuingPlace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Marriage.placeOfMarriage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PublicOrganisation.prefLabel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  <a:endParaRPr lang="nl-BE" sz="1100" dirty="0">
              <a:highlight>
                <a:srgbClr val="183A66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Person.givenName;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Person.familyName;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Address removed, two attributes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MarriageEvidence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naming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maritalStatusBeforeMarriage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Marital status [EU Voc]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999EE-4F15-4FA2-B1F0-36C5FF73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1" y="1289685"/>
            <a:ext cx="7009002" cy="47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6;p30">
            <a:extLst>
              <a:ext uri="{FF2B5EF4-FFF2-40B4-BE49-F238E27FC236}">
                <a16:creationId xmlns:a16="http://schemas.microsoft.com/office/drawing/2014/main" id="{9B148495-A768-4668-9F65-16560F9EABCE}"/>
              </a:ext>
            </a:extLst>
          </p:cNvPr>
          <p:cNvSpPr/>
          <p:nvPr/>
        </p:nvSpPr>
        <p:spPr>
          <a:xfrm>
            <a:off x="591548" y="1832928"/>
            <a:ext cx="433529" cy="432005"/>
          </a:xfrm>
          <a:custGeom>
            <a:avLst/>
            <a:gdLst/>
            <a:ahLst/>
            <a:cxnLst/>
            <a:rect l="l" t="t" r="r" b="b"/>
            <a:pathLst>
              <a:path w="5105" h="5089" extrusionOk="0">
                <a:moveTo>
                  <a:pt x="4888" y="4872"/>
                </a:moveTo>
                <a:lnTo>
                  <a:pt x="218" y="4872"/>
                </a:lnTo>
                <a:lnTo>
                  <a:pt x="218" y="217"/>
                </a:lnTo>
                <a:lnTo>
                  <a:pt x="4888" y="217"/>
                </a:lnTo>
                <a:lnTo>
                  <a:pt x="4888" y="4872"/>
                </a:lnTo>
                <a:close/>
                <a:moveTo>
                  <a:pt x="4379" y="3915"/>
                </a:moveTo>
                <a:lnTo>
                  <a:pt x="1922" y="3915"/>
                </a:lnTo>
                <a:lnTo>
                  <a:pt x="1922" y="4132"/>
                </a:lnTo>
                <a:lnTo>
                  <a:pt x="4379" y="4132"/>
                </a:lnTo>
                <a:lnTo>
                  <a:pt x="4379" y="3915"/>
                </a:lnTo>
                <a:close/>
                <a:moveTo>
                  <a:pt x="1155" y="3838"/>
                </a:moveTo>
                <a:lnTo>
                  <a:pt x="1173" y="3839"/>
                </a:lnTo>
                <a:lnTo>
                  <a:pt x="1192" y="3842"/>
                </a:lnTo>
                <a:lnTo>
                  <a:pt x="1210" y="3846"/>
                </a:lnTo>
                <a:lnTo>
                  <a:pt x="1227" y="3852"/>
                </a:lnTo>
                <a:lnTo>
                  <a:pt x="1243" y="3860"/>
                </a:lnTo>
                <a:lnTo>
                  <a:pt x="1259" y="3869"/>
                </a:lnTo>
                <a:lnTo>
                  <a:pt x="1273" y="3881"/>
                </a:lnTo>
                <a:lnTo>
                  <a:pt x="1286" y="3892"/>
                </a:lnTo>
                <a:lnTo>
                  <a:pt x="1299" y="3905"/>
                </a:lnTo>
                <a:lnTo>
                  <a:pt x="1309" y="3920"/>
                </a:lnTo>
                <a:lnTo>
                  <a:pt x="1318" y="3935"/>
                </a:lnTo>
                <a:lnTo>
                  <a:pt x="1326" y="3951"/>
                </a:lnTo>
                <a:lnTo>
                  <a:pt x="1333" y="3969"/>
                </a:lnTo>
                <a:lnTo>
                  <a:pt x="1337" y="3986"/>
                </a:lnTo>
                <a:lnTo>
                  <a:pt x="1340" y="4005"/>
                </a:lnTo>
                <a:lnTo>
                  <a:pt x="1341" y="4023"/>
                </a:lnTo>
                <a:lnTo>
                  <a:pt x="1340" y="4043"/>
                </a:lnTo>
                <a:lnTo>
                  <a:pt x="1337" y="4061"/>
                </a:lnTo>
                <a:lnTo>
                  <a:pt x="1333" y="4078"/>
                </a:lnTo>
                <a:lnTo>
                  <a:pt x="1326" y="4096"/>
                </a:lnTo>
                <a:lnTo>
                  <a:pt x="1318" y="4112"/>
                </a:lnTo>
                <a:lnTo>
                  <a:pt x="1309" y="4128"/>
                </a:lnTo>
                <a:lnTo>
                  <a:pt x="1299" y="4141"/>
                </a:lnTo>
                <a:lnTo>
                  <a:pt x="1286" y="4154"/>
                </a:lnTo>
                <a:lnTo>
                  <a:pt x="1273" y="4167"/>
                </a:lnTo>
                <a:lnTo>
                  <a:pt x="1259" y="4177"/>
                </a:lnTo>
                <a:lnTo>
                  <a:pt x="1243" y="4187"/>
                </a:lnTo>
                <a:lnTo>
                  <a:pt x="1227" y="4194"/>
                </a:lnTo>
                <a:lnTo>
                  <a:pt x="1210" y="4200"/>
                </a:lnTo>
                <a:lnTo>
                  <a:pt x="1192" y="4205"/>
                </a:lnTo>
                <a:lnTo>
                  <a:pt x="1173" y="4209"/>
                </a:lnTo>
                <a:lnTo>
                  <a:pt x="1155" y="4209"/>
                </a:lnTo>
                <a:lnTo>
                  <a:pt x="1135" y="4209"/>
                </a:lnTo>
                <a:lnTo>
                  <a:pt x="1118" y="4205"/>
                </a:lnTo>
                <a:lnTo>
                  <a:pt x="1099" y="4200"/>
                </a:lnTo>
                <a:lnTo>
                  <a:pt x="1083" y="4194"/>
                </a:lnTo>
                <a:lnTo>
                  <a:pt x="1066" y="4187"/>
                </a:lnTo>
                <a:lnTo>
                  <a:pt x="1051" y="4177"/>
                </a:lnTo>
                <a:lnTo>
                  <a:pt x="1036" y="4167"/>
                </a:lnTo>
                <a:lnTo>
                  <a:pt x="1023" y="4154"/>
                </a:lnTo>
                <a:lnTo>
                  <a:pt x="1011" y="4141"/>
                </a:lnTo>
                <a:lnTo>
                  <a:pt x="1000" y="4128"/>
                </a:lnTo>
                <a:lnTo>
                  <a:pt x="991" y="4112"/>
                </a:lnTo>
                <a:lnTo>
                  <a:pt x="983" y="4096"/>
                </a:lnTo>
                <a:lnTo>
                  <a:pt x="977" y="4078"/>
                </a:lnTo>
                <a:lnTo>
                  <a:pt x="973" y="4061"/>
                </a:lnTo>
                <a:lnTo>
                  <a:pt x="970" y="4043"/>
                </a:lnTo>
                <a:lnTo>
                  <a:pt x="969" y="4023"/>
                </a:lnTo>
                <a:lnTo>
                  <a:pt x="970" y="4005"/>
                </a:lnTo>
                <a:lnTo>
                  <a:pt x="973" y="3986"/>
                </a:lnTo>
                <a:lnTo>
                  <a:pt x="977" y="3969"/>
                </a:lnTo>
                <a:lnTo>
                  <a:pt x="983" y="3951"/>
                </a:lnTo>
                <a:lnTo>
                  <a:pt x="991" y="3935"/>
                </a:lnTo>
                <a:lnTo>
                  <a:pt x="1000" y="3920"/>
                </a:lnTo>
                <a:lnTo>
                  <a:pt x="1011" y="3905"/>
                </a:lnTo>
                <a:lnTo>
                  <a:pt x="1023" y="3892"/>
                </a:lnTo>
                <a:lnTo>
                  <a:pt x="1036" y="3881"/>
                </a:lnTo>
                <a:lnTo>
                  <a:pt x="1051" y="3869"/>
                </a:lnTo>
                <a:lnTo>
                  <a:pt x="1066" y="3860"/>
                </a:lnTo>
                <a:lnTo>
                  <a:pt x="1083" y="3852"/>
                </a:lnTo>
                <a:lnTo>
                  <a:pt x="1099" y="3846"/>
                </a:lnTo>
                <a:lnTo>
                  <a:pt x="1118" y="3842"/>
                </a:lnTo>
                <a:lnTo>
                  <a:pt x="1135" y="3839"/>
                </a:lnTo>
                <a:lnTo>
                  <a:pt x="1155" y="3838"/>
                </a:lnTo>
                <a:close/>
                <a:moveTo>
                  <a:pt x="1155" y="4426"/>
                </a:moveTo>
                <a:lnTo>
                  <a:pt x="1175" y="4425"/>
                </a:lnTo>
                <a:lnTo>
                  <a:pt x="1196" y="4424"/>
                </a:lnTo>
                <a:lnTo>
                  <a:pt x="1216" y="4421"/>
                </a:lnTo>
                <a:lnTo>
                  <a:pt x="1236" y="4418"/>
                </a:lnTo>
                <a:lnTo>
                  <a:pt x="1255" y="4413"/>
                </a:lnTo>
                <a:lnTo>
                  <a:pt x="1275" y="4407"/>
                </a:lnTo>
                <a:lnTo>
                  <a:pt x="1294" y="4401"/>
                </a:lnTo>
                <a:lnTo>
                  <a:pt x="1312" y="4394"/>
                </a:lnTo>
                <a:lnTo>
                  <a:pt x="1330" y="4386"/>
                </a:lnTo>
                <a:lnTo>
                  <a:pt x="1347" y="4377"/>
                </a:lnTo>
                <a:lnTo>
                  <a:pt x="1363" y="4367"/>
                </a:lnTo>
                <a:lnTo>
                  <a:pt x="1380" y="4357"/>
                </a:lnTo>
                <a:lnTo>
                  <a:pt x="1396" y="4346"/>
                </a:lnTo>
                <a:lnTo>
                  <a:pt x="1412" y="4334"/>
                </a:lnTo>
                <a:lnTo>
                  <a:pt x="1426" y="4321"/>
                </a:lnTo>
                <a:lnTo>
                  <a:pt x="1440" y="4308"/>
                </a:lnTo>
                <a:lnTo>
                  <a:pt x="1453" y="4294"/>
                </a:lnTo>
                <a:lnTo>
                  <a:pt x="1466" y="4279"/>
                </a:lnTo>
                <a:lnTo>
                  <a:pt x="1478" y="4264"/>
                </a:lnTo>
                <a:lnTo>
                  <a:pt x="1489" y="4249"/>
                </a:lnTo>
                <a:lnTo>
                  <a:pt x="1500" y="4232"/>
                </a:lnTo>
                <a:lnTo>
                  <a:pt x="1509" y="4215"/>
                </a:lnTo>
                <a:lnTo>
                  <a:pt x="1519" y="4197"/>
                </a:lnTo>
                <a:lnTo>
                  <a:pt x="1527" y="4180"/>
                </a:lnTo>
                <a:lnTo>
                  <a:pt x="1534" y="4161"/>
                </a:lnTo>
                <a:lnTo>
                  <a:pt x="1540" y="4143"/>
                </a:lnTo>
                <a:lnTo>
                  <a:pt x="1545" y="4123"/>
                </a:lnTo>
                <a:lnTo>
                  <a:pt x="1551" y="4104"/>
                </a:lnTo>
                <a:lnTo>
                  <a:pt x="1554" y="4085"/>
                </a:lnTo>
                <a:lnTo>
                  <a:pt x="1556" y="4064"/>
                </a:lnTo>
                <a:lnTo>
                  <a:pt x="1558" y="4044"/>
                </a:lnTo>
                <a:lnTo>
                  <a:pt x="1558" y="4023"/>
                </a:lnTo>
                <a:lnTo>
                  <a:pt x="1558" y="4003"/>
                </a:lnTo>
                <a:lnTo>
                  <a:pt x="1556" y="3982"/>
                </a:lnTo>
                <a:lnTo>
                  <a:pt x="1554" y="3963"/>
                </a:lnTo>
                <a:lnTo>
                  <a:pt x="1551" y="3942"/>
                </a:lnTo>
                <a:lnTo>
                  <a:pt x="1545" y="3923"/>
                </a:lnTo>
                <a:lnTo>
                  <a:pt x="1540" y="3904"/>
                </a:lnTo>
                <a:lnTo>
                  <a:pt x="1534" y="3886"/>
                </a:lnTo>
                <a:lnTo>
                  <a:pt x="1527" y="3867"/>
                </a:lnTo>
                <a:lnTo>
                  <a:pt x="1519" y="3849"/>
                </a:lnTo>
                <a:lnTo>
                  <a:pt x="1509" y="3831"/>
                </a:lnTo>
                <a:lnTo>
                  <a:pt x="1500" y="3815"/>
                </a:lnTo>
                <a:lnTo>
                  <a:pt x="1489" y="3799"/>
                </a:lnTo>
                <a:lnTo>
                  <a:pt x="1478" y="3783"/>
                </a:lnTo>
                <a:lnTo>
                  <a:pt x="1466" y="3768"/>
                </a:lnTo>
                <a:lnTo>
                  <a:pt x="1453" y="3753"/>
                </a:lnTo>
                <a:lnTo>
                  <a:pt x="1440" y="3739"/>
                </a:lnTo>
                <a:lnTo>
                  <a:pt x="1426" y="3726"/>
                </a:lnTo>
                <a:lnTo>
                  <a:pt x="1412" y="3713"/>
                </a:lnTo>
                <a:lnTo>
                  <a:pt x="1396" y="3701"/>
                </a:lnTo>
                <a:lnTo>
                  <a:pt x="1380" y="3690"/>
                </a:lnTo>
                <a:lnTo>
                  <a:pt x="1363" y="3680"/>
                </a:lnTo>
                <a:lnTo>
                  <a:pt x="1347" y="3669"/>
                </a:lnTo>
                <a:lnTo>
                  <a:pt x="1330" y="3661"/>
                </a:lnTo>
                <a:lnTo>
                  <a:pt x="1312" y="3653"/>
                </a:lnTo>
                <a:lnTo>
                  <a:pt x="1294" y="3646"/>
                </a:lnTo>
                <a:lnTo>
                  <a:pt x="1275" y="3640"/>
                </a:lnTo>
                <a:lnTo>
                  <a:pt x="1255" y="3634"/>
                </a:lnTo>
                <a:lnTo>
                  <a:pt x="1236" y="3629"/>
                </a:lnTo>
                <a:lnTo>
                  <a:pt x="1216" y="3625"/>
                </a:lnTo>
                <a:lnTo>
                  <a:pt x="1196" y="3623"/>
                </a:lnTo>
                <a:lnTo>
                  <a:pt x="1175" y="3621"/>
                </a:lnTo>
                <a:lnTo>
                  <a:pt x="1155" y="3621"/>
                </a:lnTo>
                <a:lnTo>
                  <a:pt x="1134" y="3621"/>
                </a:lnTo>
                <a:lnTo>
                  <a:pt x="1114" y="3623"/>
                </a:lnTo>
                <a:lnTo>
                  <a:pt x="1093" y="3625"/>
                </a:lnTo>
                <a:lnTo>
                  <a:pt x="1073" y="3629"/>
                </a:lnTo>
                <a:lnTo>
                  <a:pt x="1054" y="3634"/>
                </a:lnTo>
                <a:lnTo>
                  <a:pt x="1034" y="3640"/>
                </a:lnTo>
                <a:lnTo>
                  <a:pt x="1016" y="3646"/>
                </a:lnTo>
                <a:lnTo>
                  <a:pt x="997" y="3653"/>
                </a:lnTo>
                <a:lnTo>
                  <a:pt x="980" y="3661"/>
                </a:lnTo>
                <a:lnTo>
                  <a:pt x="962" y="3669"/>
                </a:lnTo>
                <a:lnTo>
                  <a:pt x="946" y="3680"/>
                </a:lnTo>
                <a:lnTo>
                  <a:pt x="930" y="3690"/>
                </a:lnTo>
                <a:lnTo>
                  <a:pt x="913" y="3701"/>
                </a:lnTo>
                <a:lnTo>
                  <a:pt x="898" y="3713"/>
                </a:lnTo>
                <a:lnTo>
                  <a:pt x="883" y="3726"/>
                </a:lnTo>
                <a:lnTo>
                  <a:pt x="870" y="3739"/>
                </a:lnTo>
                <a:lnTo>
                  <a:pt x="857" y="3753"/>
                </a:lnTo>
                <a:lnTo>
                  <a:pt x="843" y="3768"/>
                </a:lnTo>
                <a:lnTo>
                  <a:pt x="832" y="3783"/>
                </a:lnTo>
                <a:lnTo>
                  <a:pt x="821" y="3799"/>
                </a:lnTo>
                <a:lnTo>
                  <a:pt x="809" y="3815"/>
                </a:lnTo>
                <a:lnTo>
                  <a:pt x="800" y="3831"/>
                </a:lnTo>
                <a:lnTo>
                  <a:pt x="791" y="3849"/>
                </a:lnTo>
                <a:lnTo>
                  <a:pt x="782" y="3867"/>
                </a:lnTo>
                <a:lnTo>
                  <a:pt x="775" y="3886"/>
                </a:lnTo>
                <a:lnTo>
                  <a:pt x="769" y="3904"/>
                </a:lnTo>
                <a:lnTo>
                  <a:pt x="764" y="3923"/>
                </a:lnTo>
                <a:lnTo>
                  <a:pt x="759" y="3942"/>
                </a:lnTo>
                <a:lnTo>
                  <a:pt x="756" y="3963"/>
                </a:lnTo>
                <a:lnTo>
                  <a:pt x="753" y="3982"/>
                </a:lnTo>
                <a:lnTo>
                  <a:pt x="752" y="4003"/>
                </a:lnTo>
                <a:lnTo>
                  <a:pt x="751" y="4023"/>
                </a:lnTo>
                <a:lnTo>
                  <a:pt x="752" y="4044"/>
                </a:lnTo>
                <a:lnTo>
                  <a:pt x="753" y="4064"/>
                </a:lnTo>
                <a:lnTo>
                  <a:pt x="756" y="4085"/>
                </a:lnTo>
                <a:lnTo>
                  <a:pt x="759" y="4104"/>
                </a:lnTo>
                <a:lnTo>
                  <a:pt x="764" y="4123"/>
                </a:lnTo>
                <a:lnTo>
                  <a:pt x="769" y="4143"/>
                </a:lnTo>
                <a:lnTo>
                  <a:pt x="775" y="4161"/>
                </a:lnTo>
                <a:lnTo>
                  <a:pt x="782" y="4180"/>
                </a:lnTo>
                <a:lnTo>
                  <a:pt x="791" y="4197"/>
                </a:lnTo>
                <a:lnTo>
                  <a:pt x="800" y="4215"/>
                </a:lnTo>
                <a:lnTo>
                  <a:pt x="809" y="4232"/>
                </a:lnTo>
                <a:lnTo>
                  <a:pt x="821" y="4249"/>
                </a:lnTo>
                <a:lnTo>
                  <a:pt x="832" y="4264"/>
                </a:lnTo>
                <a:lnTo>
                  <a:pt x="843" y="4279"/>
                </a:lnTo>
                <a:lnTo>
                  <a:pt x="857" y="4294"/>
                </a:lnTo>
                <a:lnTo>
                  <a:pt x="870" y="4308"/>
                </a:lnTo>
                <a:lnTo>
                  <a:pt x="883" y="4321"/>
                </a:lnTo>
                <a:lnTo>
                  <a:pt x="898" y="4334"/>
                </a:lnTo>
                <a:lnTo>
                  <a:pt x="913" y="4346"/>
                </a:lnTo>
                <a:lnTo>
                  <a:pt x="930" y="4357"/>
                </a:lnTo>
                <a:lnTo>
                  <a:pt x="946" y="4367"/>
                </a:lnTo>
                <a:lnTo>
                  <a:pt x="962" y="4377"/>
                </a:lnTo>
                <a:lnTo>
                  <a:pt x="980" y="4386"/>
                </a:lnTo>
                <a:lnTo>
                  <a:pt x="997" y="4394"/>
                </a:lnTo>
                <a:lnTo>
                  <a:pt x="1016" y="4401"/>
                </a:lnTo>
                <a:lnTo>
                  <a:pt x="1034" y="4407"/>
                </a:lnTo>
                <a:lnTo>
                  <a:pt x="1054" y="4413"/>
                </a:lnTo>
                <a:lnTo>
                  <a:pt x="1073" y="4418"/>
                </a:lnTo>
                <a:lnTo>
                  <a:pt x="1093" y="4421"/>
                </a:lnTo>
                <a:lnTo>
                  <a:pt x="1114" y="4424"/>
                </a:lnTo>
                <a:lnTo>
                  <a:pt x="1134" y="4425"/>
                </a:lnTo>
                <a:lnTo>
                  <a:pt x="1155" y="4426"/>
                </a:lnTo>
                <a:close/>
                <a:moveTo>
                  <a:pt x="4379" y="2651"/>
                </a:moveTo>
                <a:lnTo>
                  <a:pt x="1922" y="2651"/>
                </a:lnTo>
                <a:lnTo>
                  <a:pt x="1922" y="2868"/>
                </a:lnTo>
                <a:lnTo>
                  <a:pt x="4379" y="2868"/>
                </a:lnTo>
                <a:lnTo>
                  <a:pt x="4379" y="2651"/>
                </a:lnTo>
                <a:close/>
                <a:moveTo>
                  <a:pt x="1155" y="2574"/>
                </a:moveTo>
                <a:lnTo>
                  <a:pt x="1173" y="2575"/>
                </a:lnTo>
                <a:lnTo>
                  <a:pt x="1192" y="2578"/>
                </a:lnTo>
                <a:lnTo>
                  <a:pt x="1210" y="2582"/>
                </a:lnTo>
                <a:lnTo>
                  <a:pt x="1227" y="2588"/>
                </a:lnTo>
                <a:lnTo>
                  <a:pt x="1243" y="2596"/>
                </a:lnTo>
                <a:lnTo>
                  <a:pt x="1259" y="2605"/>
                </a:lnTo>
                <a:lnTo>
                  <a:pt x="1273" y="2616"/>
                </a:lnTo>
                <a:lnTo>
                  <a:pt x="1286" y="2628"/>
                </a:lnTo>
                <a:lnTo>
                  <a:pt x="1299" y="2641"/>
                </a:lnTo>
                <a:lnTo>
                  <a:pt x="1309" y="2656"/>
                </a:lnTo>
                <a:lnTo>
                  <a:pt x="1318" y="2671"/>
                </a:lnTo>
                <a:lnTo>
                  <a:pt x="1326" y="2687"/>
                </a:lnTo>
                <a:lnTo>
                  <a:pt x="1333" y="2704"/>
                </a:lnTo>
                <a:lnTo>
                  <a:pt x="1337" y="2722"/>
                </a:lnTo>
                <a:lnTo>
                  <a:pt x="1340" y="2741"/>
                </a:lnTo>
                <a:lnTo>
                  <a:pt x="1341" y="2759"/>
                </a:lnTo>
                <a:lnTo>
                  <a:pt x="1340" y="2779"/>
                </a:lnTo>
                <a:lnTo>
                  <a:pt x="1337" y="2797"/>
                </a:lnTo>
                <a:lnTo>
                  <a:pt x="1333" y="2815"/>
                </a:lnTo>
                <a:lnTo>
                  <a:pt x="1326" y="2831"/>
                </a:lnTo>
                <a:lnTo>
                  <a:pt x="1318" y="2847"/>
                </a:lnTo>
                <a:lnTo>
                  <a:pt x="1309" y="2863"/>
                </a:lnTo>
                <a:lnTo>
                  <a:pt x="1299" y="2877"/>
                </a:lnTo>
                <a:lnTo>
                  <a:pt x="1286" y="2890"/>
                </a:lnTo>
                <a:lnTo>
                  <a:pt x="1273" y="2903"/>
                </a:lnTo>
                <a:lnTo>
                  <a:pt x="1259" y="2913"/>
                </a:lnTo>
                <a:lnTo>
                  <a:pt x="1243" y="2922"/>
                </a:lnTo>
                <a:lnTo>
                  <a:pt x="1227" y="2930"/>
                </a:lnTo>
                <a:lnTo>
                  <a:pt x="1210" y="2937"/>
                </a:lnTo>
                <a:lnTo>
                  <a:pt x="1192" y="2941"/>
                </a:lnTo>
                <a:lnTo>
                  <a:pt x="1173" y="2944"/>
                </a:lnTo>
                <a:lnTo>
                  <a:pt x="1155" y="2945"/>
                </a:lnTo>
                <a:lnTo>
                  <a:pt x="1135" y="2944"/>
                </a:lnTo>
                <a:lnTo>
                  <a:pt x="1118" y="2941"/>
                </a:lnTo>
                <a:lnTo>
                  <a:pt x="1099" y="2937"/>
                </a:lnTo>
                <a:lnTo>
                  <a:pt x="1083" y="2930"/>
                </a:lnTo>
                <a:lnTo>
                  <a:pt x="1066" y="2922"/>
                </a:lnTo>
                <a:lnTo>
                  <a:pt x="1051" y="2913"/>
                </a:lnTo>
                <a:lnTo>
                  <a:pt x="1036" y="2903"/>
                </a:lnTo>
                <a:lnTo>
                  <a:pt x="1023" y="2890"/>
                </a:lnTo>
                <a:lnTo>
                  <a:pt x="1011" y="2877"/>
                </a:lnTo>
                <a:lnTo>
                  <a:pt x="1000" y="2863"/>
                </a:lnTo>
                <a:lnTo>
                  <a:pt x="991" y="2847"/>
                </a:lnTo>
                <a:lnTo>
                  <a:pt x="983" y="2831"/>
                </a:lnTo>
                <a:lnTo>
                  <a:pt x="977" y="2815"/>
                </a:lnTo>
                <a:lnTo>
                  <a:pt x="973" y="2797"/>
                </a:lnTo>
                <a:lnTo>
                  <a:pt x="970" y="2779"/>
                </a:lnTo>
                <a:lnTo>
                  <a:pt x="969" y="2759"/>
                </a:lnTo>
                <a:lnTo>
                  <a:pt x="970" y="2741"/>
                </a:lnTo>
                <a:lnTo>
                  <a:pt x="973" y="2722"/>
                </a:lnTo>
                <a:lnTo>
                  <a:pt x="977" y="2704"/>
                </a:lnTo>
                <a:lnTo>
                  <a:pt x="983" y="2687"/>
                </a:lnTo>
                <a:lnTo>
                  <a:pt x="991" y="2671"/>
                </a:lnTo>
                <a:lnTo>
                  <a:pt x="1000" y="2656"/>
                </a:lnTo>
                <a:lnTo>
                  <a:pt x="1011" y="2641"/>
                </a:lnTo>
                <a:lnTo>
                  <a:pt x="1023" y="2628"/>
                </a:lnTo>
                <a:lnTo>
                  <a:pt x="1036" y="2616"/>
                </a:lnTo>
                <a:lnTo>
                  <a:pt x="1051" y="2605"/>
                </a:lnTo>
                <a:lnTo>
                  <a:pt x="1066" y="2596"/>
                </a:lnTo>
                <a:lnTo>
                  <a:pt x="1083" y="2588"/>
                </a:lnTo>
                <a:lnTo>
                  <a:pt x="1099" y="2582"/>
                </a:lnTo>
                <a:lnTo>
                  <a:pt x="1118" y="2578"/>
                </a:lnTo>
                <a:lnTo>
                  <a:pt x="1135" y="2575"/>
                </a:lnTo>
                <a:lnTo>
                  <a:pt x="1155" y="2574"/>
                </a:lnTo>
                <a:close/>
                <a:moveTo>
                  <a:pt x="1155" y="3162"/>
                </a:moveTo>
                <a:lnTo>
                  <a:pt x="1175" y="3161"/>
                </a:lnTo>
                <a:lnTo>
                  <a:pt x="1196" y="3160"/>
                </a:lnTo>
                <a:lnTo>
                  <a:pt x="1216" y="3157"/>
                </a:lnTo>
                <a:lnTo>
                  <a:pt x="1236" y="3154"/>
                </a:lnTo>
                <a:lnTo>
                  <a:pt x="1255" y="3149"/>
                </a:lnTo>
                <a:lnTo>
                  <a:pt x="1275" y="3144"/>
                </a:lnTo>
                <a:lnTo>
                  <a:pt x="1294" y="3137"/>
                </a:lnTo>
                <a:lnTo>
                  <a:pt x="1312" y="3130"/>
                </a:lnTo>
                <a:lnTo>
                  <a:pt x="1330" y="3122"/>
                </a:lnTo>
                <a:lnTo>
                  <a:pt x="1347" y="3113"/>
                </a:lnTo>
                <a:lnTo>
                  <a:pt x="1363" y="3104"/>
                </a:lnTo>
                <a:lnTo>
                  <a:pt x="1380" y="3092"/>
                </a:lnTo>
                <a:lnTo>
                  <a:pt x="1396" y="3081"/>
                </a:lnTo>
                <a:lnTo>
                  <a:pt x="1412" y="3070"/>
                </a:lnTo>
                <a:lnTo>
                  <a:pt x="1426" y="3056"/>
                </a:lnTo>
                <a:lnTo>
                  <a:pt x="1440" y="3043"/>
                </a:lnTo>
                <a:lnTo>
                  <a:pt x="1453" y="3030"/>
                </a:lnTo>
                <a:lnTo>
                  <a:pt x="1466" y="3015"/>
                </a:lnTo>
                <a:lnTo>
                  <a:pt x="1478" y="3000"/>
                </a:lnTo>
                <a:lnTo>
                  <a:pt x="1489" y="2984"/>
                </a:lnTo>
                <a:lnTo>
                  <a:pt x="1500" y="2967"/>
                </a:lnTo>
                <a:lnTo>
                  <a:pt x="1509" y="2951"/>
                </a:lnTo>
                <a:lnTo>
                  <a:pt x="1519" y="2933"/>
                </a:lnTo>
                <a:lnTo>
                  <a:pt x="1527" y="2916"/>
                </a:lnTo>
                <a:lnTo>
                  <a:pt x="1534" y="2898"/>
                </a:lnTo>
                <a:lnTo>
                  <a:pt x="1540" y="2879"/>
                </a:lnTo>
                <a:lnTo>
                  <a:pt x="1545" y="2860"/>
                </a:lnTo>
                <a:lnTo>
                  <a:pt x="1551" y="2840"/>
                </a:lnTo>
                <a:lnTo>
                  <a:pt x="1554" y="2821"/>
                </a:lnTo>
                <a:lnTo>
                  <a:pt x="1556" y="2800"/>
                </a:lnTo>
                <a:lnTo>
                  <a:pt x="1558" y="2780"/>
                </a:lnTo>
                <a:lnTo>
                  <a:pt x="1558" y="2759"/>
                </a:lnTo>
                <a:lnTo>
                  <a:pt x="1558" y="2739"/>
                </a:lnTo>
                <a:lnTo>
                  <a:pt x="1556" y="2718"/>
                </a:lnTo>
                <a:lnTo>
                  <a:pt x="1554" y="2698"/>
                </a:lnTo>
                <a:lnTo>
                  <a:pt x="1551" y="2678"/>
                </a:lnTo>
                <a:lnTo>
                  <a:pt x="1545" y="2659"/>
                </a:lnTo>
                <a:lnTo>
                  <a:pt x="1540" y="2639"/>
                </a:lnTo>
                <a:lnTo>
                  <a:pt x="1534" y="2621"/>
                </a:lnTo>
                <a:lnTo>
                  <a:pt x="1527" y="2602"/>
                </a:lnTo>
                <a:lnTo>
                  <a:pt x="1519" y="2585"/>
                </a:lnTo>
                <a:lnTo>
                  <a:pt x="1509" y="2568"/>
                </a:lnTo>
                <a:lnTo>
                  <a:pt x="1500" y="2551"/>
                </a:lnTo>
                <a:lnTo>
                  <a:pt x="1489" y="2535"/>
                </a:lnTo>
                <a:lnTo>
                  <a:pt x="1478" y="2518"/>
                </a:lnTo>
                <a:lnTo>
                  <a:pt x="1466" y="2504"/>
                </a:lnTo>
                <a:lnTo>
                  <a:pt x="1453" y="2489"/>
                </a:lnTo>
                <a:lnTo>
                  <a:pt x="1440" y="2475"/>
                </a:lnTo>
                <a:lnTo>
                  <a:pt x="1426" y="2462"/>
                </a:lnTo>
                <a:lnTo>
                  <a:pt x="1412" y="2449"/>
                </a:lnTo>
                <a:lnTo>
                  <a:pt x="1396" y="2437"/>
                </a:lnTo>
                <a:lnTo>
                  <a:pt x="1380" y="2426"/>
                </a:lnTo>
                <a:lnTo>
                  <a:pt x="1363" y="2415"/>
                </a:lnTo>
                <a:lnTo>
                  <a:pt x="1347" y="2406"/>
                </a:lnTo>
                <a:lnTo>
                  <a:pt x="1330" y="2396"/>
                </a:lnTo>
                <a:lnTo>
                  <a:pt x="1312" y="2388"/>
                </a:lnTo>
                <a:lnTo>
                  <a:pt x="1294" y="2381"/>
                </a:lnTo>
                <a:lnTo>
                  <a:pt x="1275" y="2375"/>
                </a:lnTo>
                <a:lnTo>
                  <a:pt x="1255" y="2370"/>
                </a:lnTo>
                <a:lnTo>
                  <a:pt x="1236" y="2366"/>
                </a:lnTo>
                <a:lnTo>
                  <a:pt x="1216" y="2362"/>
                </a:lnTo>
                <a:lnTo>
                  <a:pt x="1196" y="2359"/>
                </a:lnTo>
                <a:lnTo>
                  <a:pt x="1175" y="2357"/>
                </a:lnTo>
                <a:lnTo>
                  <a:pt x="1155" y="2357"/>
                </a:lnTo>
                <a:lnTo>
                  <a:pt x="1134" y="2357"/>
                </a:lnTo>
                <a:lnTo>
                  <a:pt x="1114" y="2359"/>
                </a:lnTo>
                <a:lnTo>
                  <a:pt x="1093" y="2362"/>
                </a:lnTo>
                <a:lnTo>
                  <a:pt x="1073" y="2366"/>
                </a:lnTo>
                <a:lnTo>
                  <a:pt x="1054" y="2370"/>
                </a:lnTo>
                <a:lnTo>
                  <a:pt x="1034" y="2375"/>
                </a:lnTo>
                <a:lnTo>
                  <a:pt x="1016" y="2381"/>
                </a:lnTo>
                <a:lnTo>
                  <a:pt x="997" y="2388"/>
                </a:lnTo>
                <a:lnTo>
                  <a:pt x="980" y="2396"/>
                </a:lnTo>
                <a:lnTo>
                  <a:pt x="962" y="2406"/>
                </a:lnTo>
                <a:lnTo>
                  <a:pt x="946" y="2415"/>
                </a:lnTo>
                <a:lnTo>
                  <a:pt x="930" y="2426"/>
                </a:lnTo>
                <a:lnTo>
                  <a:pt x="913" y="2437"/>
                </a:lnTo>
                <a:lnTo>
                  <a:pt x="898" y="2449"/>
                </a:lnTo>
                <a:lnTo>
                  <a:pt x="883" y="2462"/>
                </a:lnTo>
                <a:lnTo>
                  <a:pt x="870" y="2475"/>
                </a:lnTo>
                <a:lnTo>
                  <a:pt x="857" y="2489"/>
                </a:lnTo>
                <a:lnTo>
                  <a:pt x="843" y="2504"/>
                </a:lnTo>
                <a:lnTo>
                  <a:pt x="832" y="2518"/>
                </a:lnTo>
                <a:lnTo>
                  <a:pt x="821" y="2535"/>
                </a:lnTo>
                <a:lnTo>
                  <a:pt x="809" y="2551"/>
                </a:lnTo>
                <a:lnTo>
                  <a:pt x="800" y="2568"/>
                </a:lnTo>
                <a:lnTo>
                  <a:pt x="791" y="2585"/>
                </a:lnTo>
                <a:lnTo>
                  <a:pt x="782" y="2602"/>
                </a:lnTo>
                <a:lnTo>
                  <a:pt x="775" y="2621"/>
                </a:lnTo>
                <a:lnTo>
                  <a:pt x="769" y="2639"/>
                </a:lnTo>
                <a:lnTo>
                  <a:pt x="764" y="2659"/>
                </a:lnTo>
                <a:lnTo>
                  <a:pt x="759" y="2678"/>
                </a:lnTo>
                <a:lnTo>
                  <a:pt x="756" y="2698"/>
                </a:lnTo>
                <a:lnTo>
                  <a:pt x="753" y="2718"/>
                </a:lnTo>
                <a:lnTo>
                  <a:pt x="752" y="2739"/>
                </a:lnTo>
                <a:lnTo>
                  <a:pt x="751" y="2759"/>
                </a:lnTo>
                <a:lnTo>
                  <a:pt x="752" y="2780"/>
                </a:lnTo>
                <a:lnTo>
                  <a:pt x="753" y="2800"/>
                </a:lnTo>
                <a:lnTo>
                  <a:pt x="756" y="2821"/>
                </a:lnTo>
                <a:lnTo>
                  <a:pt x="759" y="2840"/>
                </a:lnTo>
                <a:lnTo>
                  <a:pt x="764" y="2860"/>
                </a:lnTo>
                <a:lnTo>
                  <a:pt x="769" y="2879"/>
                </a:lnTo>
                <a:lnTo>
                  <a:pt x="775" y="2898"/>
                </a:lnTo>
                <a:lnTo>
                  <a:pt x="782" y="2916"/>
                </a:lnTo>
                <a:lnTo>
                  <a:pt x="791" y="2933"/>
                </a:lnTo>
                <a:lnTo>
                  <a:pt x="800" y="2951"/>
                </a:lnTo>
                <a:lnTo>
                  <a:pt x="809" y="2967"/>
                </a:lnTo>
                <a:lnTo>
                  <a:pt x="821" y="2984"/>
                </a:lnTo>
                <a:lnTo>
                  <a:pt x="832" y="3000"/>
                </a:lnTo>
                <a:lnTo>
                  <a:pt x="843" y="3015"/>
                </a:lnTo>
                <a:lnTo>
                  <a:pt x="857" y="3030"/>
                </a:lnTo>
                <a:lnTo>
                  <a:pt x="870" y="3043"/>
                </a:lnTo>
                <a:lnTo>
                  <a:pt x="883" y="3056"/>
                </a:lnTo>
                <a:lnTo>
                  <a:pt x="898" y="3070"/>
                </a:lnTo>
                <a:lnTo>
                  <a:pt x="913" y="3081"/>
                </a:lnTo>
                <a:lnTo>
                  <a:pt x="930" y="3092"/>
                </a:lnTo>
                <a:lnTo>
                  <a:pt x="946" y="3104"/>
                </a:lnTo>
                <a:lnTo>
                  <a:pt x="962" y="3113"/>
                </a:lnTo>
                <a:lnTo>
                  <a:pt x="980" y="3122"/>
                </a:lnTo>
                <a:lnTo>
                  <a:pt x="997" y="3130"/>
                </a:lnTo>
                <a:lnTo>
                  <a:pt x="1016" y="3137"/>
                </a:lnTo>
                <a:lnTo>
                  <a:pt x="1034" y="3144"/>
                </a:lnTo>
                <a:lnTo>
                  <a:pt x="1054" y="3149"/>
                </a:lnTo>
                <a:lnTo>
                  <a:pt x="1073" y="3154"/>
                </a:lnTo>
                <a:lnTo>
                  <a:pt x="1093" y="3157"/>
                </a:lnTo>
                <a:lnTo>
                  <a:pt x="1114" y="3160"/>
                </a:lnTo>
                <a:lnTo>
                  <a:pt x="1134" y="3161"/>
                </a:lnTo>
                <a:lnTo>
                  <a:pt x="1155" y="3162"/>
                </a:lnTo>
                <a:close/>
                <a:moveTo>
                  <a:pt x="4379" y="1387"/>
                </a:moveTo>
                <a:lnTo>
                  <a:pt x="1922" y="1387"/>
                </a:lnTo>
                <a:lnTo>
                  <a:pt x="1922" y="1603"/>
                </a:lnTo>
                <a:lnTo>
                  <a:pt x="4379" y="1603"/>
                </a:lnTo>
                <a:lnTo>
                  <a:pt x="4379" y="1387"/>
                </a:lnTo>
                <a:close/>
                <a:moveTo>
                  <a:pt x="1155" y="1310"/>
                </a:moveTo>
                <a:lnTo>
                  <a:pt x="1173" y="1311"/>
                </a:lnTo>
                <a:lnTo>
                  <a:pt x="1192" y="1313"/>
                </a:lnTo>
                <a:lnTo>
                  <a:pt x="1210" y="1318"/>
                </a:lnTo>
                <a:lnTo>
                  <a:pt x="1227" y="1324"/>
                </a:lnTo>
                <a:lnTo>
                  <a:pt x="1243" y="1332"/>
                </a:lnTo>
                <a:lnTo>
                  <a:pt x="1259" y="1342"/>
                </a:lnTo>
                <a:lnTo>
                  <a:pt x="1273" y="1352"/>
                </a:lnTo>
                <a:lnTo>
                  <a:pt x="1286" y="1364"/>
                </a:lnTo>
                <a:lnTo>
                  <a:pt x="1299" y="1378"/>
                </a:lnTo>
                <a:lnTo>
                  <a:pt x="1309" y="1392"/>
                </a:lnTo>
                <a:lnTo>
                  <a:pt x="1318" y="1406"/>
                </a:lnTo>
                <a:lnTo>
                  <a:pt x="1326" y="1423"/>
                </a:lnTo>
                <a:lnTo>
                  <a:pt x="1333" y="1440"/>
                </a:lnTo>
                <a:lnTo>
                  <a:pt x="1337" y="1458"/>
                </a:lnTo>
                <a:lnTo>
                  <a:pt x="1340" y="1476"/>
                </a:lnTo>
                <a:lnTo>
                  <a:pt x="1341" y="1495"/>
                </a:lnTo>
                <a:lnTo>
                  <a:pt x="1340" y="1514"/>
                </a:lnTo>
                <a:lnTo>
                  <a:pt x="1337" y="1532"/>
                </a:lnTo>
                <a:lnTo>
                  <a:pt x="1333" y="1551"/>
                </a:lnTo>
                <a:lnTo>
                  <a:pt x="1326" y="1567"/>
                </a:lnTo>
                <a:lnTo>
                  <a:pt x="1318" y="1584"/>
                </a:lnTo>
                <a:lnTo>
                  <a:pt x="1309" y="1599"/>
                </a:lnTo>
                <a:lnTo>
                  <a:pt x="1299" y="1613"/>
                </a:lnTo>
                <a:lnTo>
                  <a:pt x="1286" y="1627"/>
                </a:lnTo>
                <a:lnTo>
                  <a:pt x="1273" y="1638"/>
                </a:lnTo>
                <a:lnTo>
                  <a:pt x="1259" y="1649"/>
                </a:lnTo>
                <a:lnTo>
                  <a:pt x="1243" y="1658"/>
                </a:lnTo>
                <a:lnTo>
                  <a:pt x="1227" y="1667"/>
                </a:lnTo>
                <a:lnTo>
                  <a:pt x="1210" y="1673"/>
                </a:lnTo>
                <a:lnTo>
                  <a:pt x="1192" y="1677"/>
                </a:lnTo>
                <a:lnTo>
                  <a:pt x="1173" y="1680"/>
                </a:lnTo>
                <a:lnTo>
                  <a:pt x="1155" y="1681"/>
                </a:lnTo>
                <a:lnTo>
                  <a:pt x="1135" y="1680"/>
                </a:lnTo>
                <a:lnTo>
                  <a:pt x="1118" y="1677"/>
                </a:lnTo>
                <a:lnTo>
                  <a:pt x="1099" y="1673"/>
                </a:lnTo>
                <a:lnTo>
                  <a:pt x="1083" y="1667"/>
                </a:lnTo>
                <a:lnTo>
                  <a:pt x="1066" y="1658"/>
                </a:lnTo>
                <a:lnTo>
                  <a:pt x="1051" y="1649"/>
                </a:lnTo>
                <a:lnTo>
                  <a:pt x="1036" y="1638"/>
                </a:lnTo>
                <a:lnTo>
                  <a:pt x="1023" y="1627"/>
                </a:lnTo>
                <a:lnTo>
                  <a:pt x="1011" y="1613"/>
                </a:lnTo>
                <a:lnTo>
                  <a:pt x="1000" y="1599"/>
                </a:lnTo>
                <a:lnTo>
                  <a:pt x="991" y="1584"/>
                </a:lnTo>
                <a:lnTo>
                  <a:pt x="983" y="1567"/>
                </a:lnTo>
                <a:lnTo>
                  <a:pt x="977" y="1551"/>
                </a:lnTo>
                <a:lnTo>
                  <a:pt x="973" y="1532"/>
                </a:lnTo>
                <a:lnTo>
                  <a:pt x="970" y="1514"/>
                </a:lnTo>
                <a:lnTo>
                  <a:pt x="969" y="1495"/>
                </a:lnTo>
                <a:lnTo>
                  <a:pt x="970" y="1476"/>
                </a:lnTo>
                <a:lnTo>
                  <a:pt x="973" y="1458"/>
                </a:lnTo>
                <a:lnTo>
                  <a:pt x="977" y="1440"/>
                </a:lnTo>
                <a:lnTo>
                  <a:pt x="983" y="1423"/>
                </a:lnTo>
                <a:lnTo>
                  <a:pt x="991" y="1406"/>
                </a:lnTo>
                <a:lnTo>
                  <a:pt x="1000" y="1392"/>
                </a:lnTo>
                <a:lnTo>
                  <a:pt x="1011" y="1378"/>
                </a:lnTo>
                <a:lnTo>
                  <a:pt x="1023" y="1364"/>
                </a:lnTo>
                <a:lnTo>
                  <a:pt x="1036" y="1352"/>
                </a:lnTo>
                <a:lnTo>
                  <a:pt x="1051" y="1342"/>
                </a:lnTo>
                <a:lnTo>
                  <a:pt x="1066" y="1332"/>
                </a:lnTo>
                <a:lnTo>
                  <a:pt x="1083" y="1324"/>
                </a:lnTo>
                <a:lnTo>
                  <a:pt x="1099" y="1318"/>
                </a:lnTo>
                <a:lnTo>
                  <a:pt x="1118" y="1313"/>
                </a:lnTo>
                <a:lnTo>
                  <a:pt x="1135" y="1311"/>
                </a:lnTo>
                <a:lnTo>
                  <a:pt x="1155" y="1310"/>
                </a:lnTo>
                <a:close/>
                <a:moveTo>
                  <a:pt x="1155" y="1897"/>
                </a:moveTo>
                <a:lnTo>
                  <a:pt x="1175" y="1897"/>
                </a:lnTo>
                <a:lnTo>
                  <a:pt x="1196" y="1895"/>
                </a:lnTo>
                <a:lnTo>
                  <a:pt x="1216" y="1893"/>
                </a:lnTo>
                <a:lnTo>
                  <a:pt x="1236" y="1889"/>
                </a:lnTo>
                <a:lnTo>
                  <a:pt x="1255" y="1885"/>
                </a:lnTo>
                <a:lnTo>
                  <a:pt x="1275" y="1880"/>
                </a:lnTo>
                <a:lnTo>
                  <a:pt x="1294" y="1873"/>
                </a:lnTo>
                <a:lnTo>
                  <a:pt x="1312" y="1865"/>
                </a:lnTo>
                <a:lnTo>
                  <a:pt x="1330" y="1857"/>
                </a:lnTo>
                <a:lnTo>
                  <a:pt x="1347" y="1849"/>
                </a:lnTo>
                <a:lnTo>
                  <a:pt x="1363" y="1839"/>
                </a:lnTo>
                <a:lnTo>
                  <a:pt x="1380" y="1829"/>
                </a:lnTo>
                <a:lnTo>
                  <a:pt x="1396" y="1817"/>
                </a:lnTo>
                <a:lnTo>
                  <a:pt x="1412" y="1805"/>
                </a:lnTo>
                <a:lnTo>
                  <a:pt x="1426" y="1793"/>
                </a:lnTo>
                <a:lnTo>
                  <a:pt x="1440" y="1779"/>
                </a:lnTo>
                <a:lnTo>
                  <a:pt x="1453" y="1766"/>
                </a:lnTo>
                <a:lnTo>
                  <a:pt x="1466" y="1751"/>
                </a:lnTo>
                <a:lnTo>
                  <a:pt x="1478" y="1735"/>
                </a:lnTo>
                <a:lnTo>
                  <a:pt x="1489" y="1720"/>
                </a:lnTo>
                <a:lnTo>
                  <a:pt x="1500" y="1704"/>
                </a:lnTo>
                <a:lnTo>
                  <a:pt x="1509" y="1687"/>
                </a:lnTo>
                <a:lnTo>
                  <a:pt x="1519" y="1670"/>
                </a:lnTo>
                <a:lnTo>
                  <a:pt x="1527" y="1651"/>
                </a:lnTo>
                <a:lnTo>
                  <a:pt x="1534" y="1634"/>
                </a:lnTo>
                <a:lnTo>
                  <a:pt x="1540" y="1614"/>
                </a:lnTo>
                <a:lnTo>
                  <a:pt x="1545" y="1596"/>
                </a:lnTo>
                <a:lnTo>
                  <a:pt x="1551" y="1576"/>
                </a:lnTo>
                <a:lnTo>
                  <a:pt x="1554" y="1556"/>
                </a:lnTo>
                <a:lnTo>
                  <a:pt x="1556" y="1536"/>
                </a:lnTo>
                <a:lnTo>
                  <a:pt x="1558" y="1516"/>
                </a:lnTo>
                <a:lnTo>
                  <a:pt x="1558" y="1495"/>
                </a:lnTo>
                <a:lnTo>
                  <a:pt x="1558" y="1475"/>
                </a:lnTo>
                <a:lnTo>
                  <a:pt x="1556" y="1454"/>
                </a:lnTo>
                <a:lnTo>
                  <a:pt x="1554" y="1434"/>
                </a:lnTo>
                <a:lnTo>
                  <a:pt x="1551" y="1414"/>
                </a:lnTo>
                <a:lnTo>
                  <a:pt x="1545" y="1395"/>
                </a:lnTo>
                <a:lnTo>
                  <a:pt x="1540" y="1376"/>
                </a:lnTo>
                <a:lnTo>
                  <a:pt x="1534" y="1357"/>
                </a:lnTo>
                <a:lnTo>
                  <a:pt x="1527" y="1339"/>
                </a:lnTo>
                <a:lnTo>
                  <a:pt x="1519" y="1321"/>
                </a:lnTo>
                <a:lnTo>
                  <a:pt x="1509" y="1304"/>
                </a:lnTo>
                <a:lnTo>
                  <a:pt x="1500" y="1286"/>
                </a:lnTo>
                <a:lnTo>
                  <a:pt x="1489" y="1270"/>
                </a:lnTo>
                <a:lnTo>
                  <a:pt x="1478" y="1255"/>
                </a:lnTo>
                <a:lnTo>
                  <a:pt x="1466" y="1239"/>
                </a:lnTo>
                <a:lnTo>
                  <a:pt x="1453" y="1225"/>
                </a:lnTo>
                <a:lnTo>
                  <a:pt x="1440" y="1210"/>
                </a:lnTo>
                <a:lnTo>
                  <a:pt x="1426" y="1197"/>
                </a:lnTo>
                <a:lnTo>
                  <a:pt x="1412" y="1185"/>
                </a:lnTo>
                <a:lnTo>
                  <a:pt x="1396" y="1173"/>
                </a:lnTo>
                <a:lnTo>
                  <a:pt x="1380" y="1161"/>
                </a:lnTo>
                <a:lnTo>
                  <a:pt x="1363" y="1151"/>
                </a:lnTo>
                <a:lnTo>
                  <a:pt x="1347" y="1142"/>
                </a:lnTo>
                <a:lnTo>
                  <a:pt x="1330" y="1133"/>
                </a:lnTo>
                <a:lnTo>
                  <a:pt x="1312" y="1124"/>
                </a:lnTo>
                <a:lnTo>
                  <a:pt x="1294" y="1117"/>
                </a:lnTo>
                <a:lnTo>
                  <a:pt x="1275" y="1111"/>
                </a:lnTo>
                <a:lnTo>
                  <a:pt x="1255" y="1106"/>
                </a:lnTo>
                <a:lnTo>
                  <a:pt x="1236" y="1101"/>
                </a:lnTo>
                <a:lnTo>
                  <a:pt x="1216" y="1098"/>
                </a:lnTo>
                <a:lnTo>
                  <a:pt x="1196" y="1095"/>
                </a:lnTo>
                <a:lnTo>
                  <a:pt x="1175" y="1094"/>
                </a:lnTo>
                <a:lnTo>
                  <a:pt x="1155" y="1093"/>
                </a:lnTo>
                <a:lnTo>
                  <a:pt x="1134" y="1094"/>
                </a:lnTo>
                <a:lnTo>
                  <a:pt x="1114" y="1095"/>
                </a:lnTo>
                <a:lnTo>
                  <a:pt x="1093" y="1098"/>
                </a:lnTo>
                <a:lnTo>
                  <a:pt x="1073" y="1101"/>
                </a:lnTo>
                <a:lnTo>
                  <a:pt x="1054" y="1106"/>
                </a:lnTo>
                <a:lnTo>
                  <a:pt x="1034" y="1111"/>
                </a:lnTo>
                <a:lnTo>
                  <a:pt x="1016" y="1117"/>
                </a:lnTo>
                <a:lnTo>
                  <a:pt x="997" y="1124"/>
                </a:lnTo>
                <a:lnTo>
                  <a:pt x="980" y="1133"/>
                </a:lnTo>
                <a:lnTo>
                  <a:pt x="962" y="1142"/>
                </a:lnTo>
                <a:lnTo>
                  <a:pt x="946" y="1151"/>
                </a:lnTo>
                <a:lnTo>
                  <a:pt x="930" y="1161"/>
                </a:lnTo>
                <a:lnTo>
                  <a:pt x="913" y="1173"/>
                </a:lnTo>
                <a:lnTo>
                  <a:pt x="898" y="1185"/>
                </a:lnTo>
                <a:lnTo>
                  <a:pt x="883" y="1197"/>
                </a:lnTo>
                <a:lnTo>
                  <a:pt x="870" y="1210"/>
                </a:lnTo>
                <a:lnTo>
                  <a:pt x="857" y="1225"/>
                </a:lnTo>
                <a:lnTo>
                  <a:pt x="843" y="1239"/>
                </a:lnTo>
                <a:lnTo>
                  <a:pt x="832" y="1255"/>
                </a:lnTo>
                <a:lnTo>
                  <a:pt x="821" y="1270"/>
                </a:lnTo>
                <a:lnTo>
                  <a:pt x="809" y="1286"/>
                </a:lnTo>
                <a:lnTo>
                  <a:pt x="800" y="1304"/>
                </a:lnTo>
                <a:lnTo>
                  <a:pt x="791" y="1321"/>
                </a:lnTo>
                <a:lnTo>
                  <a:pt x="782" y="1339"/>
                </a:lnTo>
                <a:lnTo>
                  <a:pt x="775" y="1357"/>
                </a:lnTo>
                <a:lnTo>
                  <a:pt x="769" y="1376"/>
                </a:lnTo>
                <a:lnTo>
                  <a:pt x="764" y="1395"/>
                </a:lnTo>
                <a:lnTo>
                  <a:pt x="759" y="1414"/>
                </a:lnTo>
                <a:lnTo>
                  <a:pt x="756" y="1434"/>
                </a:lnTo>
                <a:lnTo>
                  <a:pt x="753" y="1454"/>
                </a:lnTo>
                <a:lnTo>
                  <a:pt x="752" y="1475"/>
                </a:lnTo>
                <a:lnTo>
                  <a:pt x="751" y="1495"/>
                </a:lnTo>
                <a:lnTo>
                  <a:pt x="752" y="1516"/>
                </a:lnTo>
                <a:lnTo>
                  <a:pt x="753" y="1536"/>
                </a:lnTo>
                <a:lnTo>
                  <a:pt x="756" y="1556"/>
                </a:lnTo>
                <a:lnTo>
                  <a:pt x="759" y="1576"/>
                </a:lnTo>
                <a:lnTo>
                  <a:pt x="764" y="1596"/>
                </a:lnTo>
                <a:lnTo>
                  <a:pt x="769" y="1614"/>
                </a:lnTo>
                <a:lnTo>
                  <a:pt x="775" y="1634"/>
                </a:lnTo>
                <a:lnTo>
                  <a:pt x="782" y="1651"/>
                </a:lnTo>
                <a:lnTo>
                  <a:pt x="791" y="1670"/>
                </a:lnTo>
                <a:lnTo>
                  <a:pt x="800" y="1687"/>
                </a:lnTo>
                <a:lnTo>
                  <a:pt x="809" y="1704"/>
                </a:lnTo>
                <a:lnTo>
                  <a:pt x="821" y="1720"/>
                </a:lnTo>
                <a:lnTo>
                  <a:pt x="832" y="1735"/>
                </a:lnTo>
                <a:lnTo>
                  <a:pt x="843" y="1751"/>
                </a:lnTo>
                <a:lnTo>
                  <a:pt x="857" y="1766"/>
                </a:lnTo>
                <a:lnTo>
                  <a:pt x="870" y="1779"/>
                </a:lnTo>
                <a:lnTo>
                  <a:pt x="883" y="1793"/>
                </a:lnTo>
                <a:lnTo>
                  <a:pt x="898" y="1805"/>
                </a:lnTo>
                <a:lnTo>
                  <a:pt x="913" y="1817"/>
                </a:lnTo>
                <a:lnTo>
                  <a:pt x="930" y="1829"/>
                </a:lnTo>
                <a:lnTo>
                  <a:pt x="946" y="1839"/>
                </a:lnTo>
                <a:lnTo>
                  <a:pt x="962" y="1849"/>
                </a:lnTo>
                <a:lnTo>
                  <a:pt x="980" y="1857"/>
                </a:lnTo>
                <a:lnTo>
                  <a:pt x="997" y="1865"/>
                </a:lnTo>
                <a:lnTo>
                  <a:pt x="1016" y="1873"/>
                </a:lnTo>
                <a:lnTo>
                  <a:pt x="1034" y="1880"/>
                </a:lnTo>
                <a:lnTo>
                  <a:pt x="1054" y="1885"/>
                </a:lnTo>
                <a:lnTo>
                  <a:pt x="1073" y="1889"/>
                </a:lnTo>
                <a:lnTo>
                  <a:pt x="1093" y="1893"/>
                </a:lnTo>
                <a:lnTo>
                  <a:pt x="1114" y="1895"/>
                </a:lnTo>
                <a:lnTo>
                  <a:pt x="1134" y="1897"/>
                </a:lnTo>
                <a:lnTo>
                  <a:pt x="1155" y="1897"/>
                </a:lnTo>
                <a:close/>
                <a:moveTo>
                  <a:pt x="0" y="5089"/>
                </a:moveTo>
                <a:lnTo>
                  <a:pt x="5105" y="5089"/>
                </a:lnTo>
                <a:lnTo>
                  <a:pt x="5105" y="0"/>
                </a:lnTo>
                <a:lnTo>
                  <a:pt x="0" y="0"/>
                </a:lnTo>
                <a:lnTo>
                  <a:pt x="0" y="50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2" name="Google Shape;287;p30">
            <a:extLst>
              <a:ext uri="{FF2B5EF4-FFF2-40B4-BE49-F238E27FC236}">
                <a16:creationId xmlns:a16="http://schemas.microsoft.com/office/drawing/2014/main" id="{5F1FFBA2-BBEF-48C0-9095-AEA950DF6050}"/>
              </a:ext>
            </a:extLst>
          </p:cNvPr>
          <p:cNvSpPr/>
          <p:nvPr/>
        </p:nvSpPr>
        <p:spPr>
          <a:xfrm>
            <a:off x="5621831" y="1832928"/>
            <a:ext cx="433529" cy="432005"/>
          </a:xfrm>
          <a:custGeom>
            <a:avLst/>
            <a:gdLst/>
            <a:ahLst/>
            <a:cxnLst/>
            <a:rect l="l" t="t" r="r" b="b"/>
            <a:pathLst>
              <a:path w="5105" h="5089" extrusionOk="0">
                <a:moveTo>
                  <a:pt x="2552" y="508"/>
                </a:moveTo>
                <a:lnTo>
                  <a:pt x="2592" y="509"/>
                </a:lnTo>
                <a:lnTo>
                  <a:pt x="2633" y="512"/>
                </a:lnTo>
                <a:lnTo>
                  <a:pt x="2672" y="517"/>
                </a:lnTo>
                <a:lnTo>
                  <a:pt x="2710" y="524"/>
                </a:lnTo>
                <a:lnTo>
                  <a:pt x="2748" y="533"/>
                </a:lnTo>
                <a:lnTo>
                  <a:pt x="2785" y="543"/>
                </a:lnTo>
                <a:lnTo>
                  <a:pt x="2821" y="556"/>
                </a:lnTo>
                <a:lnTo>
                  <a:pt x="2856" y="570"/>
                </a:lnTo>
                <a:lnTo>
                  <a:pt x="2891" y="585"/>
                </a:lnTo>
                <a:lnTo>
                  <a:pt x="2925" y="603"/>
                </a:lnTo>
                <a:lnTo>
                  <a:pt x="2957" y="621"/>
                </a:lnTo>
                <a:lnTo>
                  <a:pt x="2988" y="642"/>
                </a:lnTo>
                <a:lnTo>
                  <a:pt x="3019" y="663"/>
                </a:lnTo>
                <a:lnTo>
                  <a:pt x="3049" y="687"/>
                </a:lnTo>
                <a:lnTo>
                  <a:pt x="3078" y="711"/>
                </a:lnTo>
                <a:lnTo>
                  <a:pt x="3105" y="737"/>
                </a:lnTo>
                <a:lnTo>
                  <a:pt x="3130" y="764"/>
                </a:lnTo>
                <a:lnTo>
                  <a:pt x="3155" y="792"/>
                </a:lnTo>
                <a:lnTo>
                  <a:pt x="3179" y="821"/>
                </a:lnTo>
                <a:lnTo>
                  <a:pt x="3200" y="852"/>
                </a:lnTo>
                <a:lnTo>
                  <a:pt x="3221" y="884"/>
                </a:lnTo>
                <a:lnTo>
                  <a:pt x="3239" y="916"/>
                </a:lnTo>
                <a:lnTo>
                  <a:pt x="3257" y="950"/>
                </a:lnTo>
                <a:lnTo>
                  <a:pt x="3272" y="984"/>
                </a:lnTo>
                <a:lnTo>
                  <a:pt x="3287" y="1020"/>
                </a:lnTo>
                <a:lnTo>
                  <a:pt x="3299" y="1056"/>
                </a:lnTo>
                <a:lnTo>
                  <a:pt x="3309" y="1093"/>
                </a:lnTo>
                <a:lnTo>
                  <a:pt x="3318" y="1131"/>
                </a:lnTo>
                <a:lnTo>
                  <a:pt x="3325" y="1168"/>
                </a:lnTo>
                <a:lnTo>
                  <a:pt x="3330" y="1207"/>
                </a:lnTo>
                <a:lnTo>
                  <a:pt x="3333" y="1246"/>
                </a:lnTo>
                <a:lnTo>
                  <a:pt x="3334" y="1286"/>
                </a:lnTo>
                <a:lnTo>
                  <a:pt x="3334" y="2327"/>
                </a:lnTo>
                <a:lnTo>
                  <a:pt x="3333" y="2367"/>
                </a:lnTo>
                <a:lnTo>
                  <a:pt x="3330" y="2407"/>
                </a:lnTo>
                <a:lnTo>
                  <a:pt x="3325" y="2446"/>
                </a:lnTo>
                <a:lnTo>
                  <a:pt x="3318" y="2484"/>
                </a:lnTo>
                <a:lnTo>
                  <a:pt x="3309" y="2521"/>
                </a:lnTo>
                <a:lnTo>
                  <a:pt x="3299" y="2558"/>
                </a:lnTo>
                <a:lnTo>
                  <a:pt x="3287" y="2594"/>
                </a:lnTo>
                <a:lnTo>
                  <a:pt x="3272" y="2629"/>
                </a:lnTo>
                <a:lnTo>
                  <a:pt x="3257" y="2664"/>
                </a:lnTo>
                <a:lnTo>
                  <a:pt x="3239" y="2698"/>
                </a:lnTo>
                <a:lnTo>
                  <a:pt x="3221" y="2731"/>
                </a:lnTo>
                <a:lnTo>
                  <a:pt x="3200" y="2761"/>
                </a:lnTo>
                <a:lnTo>
                  <a:pt x="3179" y="2792"/>
                </a:lnTo>
                <a:lnTo>
                  <a:pt x="3155" y="2822"/>
                </a:lnTo>
                <a:lnTo>
                  <a:pt x="3130" y="2849"/>
                </a:lnTo>
                <a:lnTo>
                  <a:pt x="3105" y="2877"/>
                </a:lnTo>
                <a:lnTo>
                  <a:pt x="3078" y="2903"/>
                </a:lnTo>
                <a:lnTo>
                  <a:pt x="3049" y="2927"/>
                </a:lnTo>
                <a:lnTo>
                  <a:pt x="3019" y="2951"/>
                </a:lnTo>
                <a:lnTo>
                  <a:pt x="2988" y="2972"/>
                </a:lnTo>
                <a:lnTo>
                  <a:pt x="2957" y="2993"/>
                </a:lnTo>
                <a:lnTo>
                  <a:pt x="2925" y="3011"/>
                </a:lnTo>
                <a:lnTo>
                  <a:pt x="2891" y="3029"/>
                </a:lnTo>
                <a:lnTo>
                  <a:pt x="2856" y="3044"/>
                </a:lnTo>
                <a:lnTo>
                  <a:pt x="2821" y="3059"/>
                </a:lnTo>
                <a:lnTo>
                  <a:pt x="2785" y="3071"/>
                </a:lnTo>
                <a:lnTo>
                  <a:pt x="2748" y="3081"/>
                </a:lnTo>
                <a:lnTo>
                  <a:pt x="2710" y="3089"/>
                </a:lnTo>
                <a:lnTo>
                  <a:pt x="2672" y="3096"/>
                </a:lnTo>
                <a:lnTo>
                  <a:pt x="2633" y="3102"/>
                </a:lnTo>
                <a:lnTo>
                  <a:pt x="2592" y="3105"/>
                </a:lnTo>
                <a:lnTo>
                  <a:pt x="2552" y="3106"/>
                </a:lnTo>
                <a:lnTo>
                  <a:pt x="2512" y="3105"/>
                </a:lnTo>
                <a:lnTo>
                  <a:pt x="2473" y="3102"/>
                </a:lnTo>
                <a:lnTo>
                  <a:pt x="2434" y="3096"/>
                </a:lnTo>
                <a:lnTo>
                  <a:pt x="2396" y="3089"/>
                </a:lnTo>
                <a:lnTo>
                  <a:pt x="2358" y="3081"/>
                </a:lnTo>
                <a:lnTo>
                  <a:pt x="2321" y="3071"/>
                </a:lnTo>
                <a:lnTo>
                  <a:pt x="2285" y="3059"/>
                </a:lnTo>
                <a:lnTo>
                  <a:pt x="2249" y="3044"/>
                </a:lnTo>
                <a:lnTo>
                  <a:pt x="2215" y="3029"/>
                </a:lnTo>
                <a:lnTo>
                  <a:pt x="2181" y="3011"/>
                </a:lnTo>
                <a:lnTo>
                  <a:pt x="2148" y="2993"/>
                </a:lnTo>
                <a:lnTo>
                  <a:pt x="2116" y="2972"/>
                </a:lnTo>
                <a:lnTo>
                  <a:pt x="2087" y="2951"/>
                </a:lnTo>
                <a:lnTo>
                  <a:pt x="2057" y="2927"/>
                </a:lnTo>
                <a:lnTo>
                  <a:pt x="2028" y="2903"/>
                </a:lnTo>
                <a:lnTo>
                  <a:pt x="2001" y="2877"/>
                </a:lnTo>
                <a:lnTo>
                  <a:pt x="1975" y="2849"/>
                </a:lnTo>
                <a:lnTo>
                  <a:pt x="1951" y="2822"/>
                </a:lnTo>
                <a:lnTo>
                  <a:pt x="1927" y="2792"/>
                </a:lnTo>
                <a:lnTo>
                  <a:pt x="1906" y="2761"/>
                </a:lnTo>
                <a:lnTo>
                  <a:pt x="1885" y="2731"/>
                </a:lnTo>
                <a:lnTo>
                  <a:pt x="1866" y="2698"/>
                </a:lnTo>
                <a:lnTo>
                  <a:pt x="1849" y="2664"/>
                </a:lnTo>
                <a:lnTo>
                  <a:pt x="1834" y="2629"/>
                </a:lnTo>
                <a:lnTo>
                  <a:pt x="1819" y="2594"/>
                </a:lnTo>
                <a:lnTo>
                  <a:pt x="1807" y="2558"/>
                </a:lnTo>
                <a:lnTo>
                  <a:pt x="1797" y="2521"/>
                </a:lnTo>
                <a:lnTo>
                  <a:pt x="1787" y="2484"/>
                </a:lnTo>
                <a:lnTo>
                  <a:pt x="1781" y="2446"/>
                </a:lnTo>
                <a:lnTo>
                  <a:pt x="1776" y="2407"/>
                </a:lnTo>
                <a:lnTo>
                  <a:pt x="1773" y="2367"/>
                </a:lnTo>
                <a:lnTo>
                  <a:pt x="1772" y="2327"/>
                </a:lnTo>
                <a:lnTo>
                  <a:pt x="1772" y="1286"/>
                </a:lnTo>
                <a:lnTo>
                  <a:pt x="1773" y="1246"/>
                </a:lnTo>
                <a:lnTo>
                  <a:pt x="1776" y="1207"/>
                </a:lnTo>
                <a:lnTo>
                  <a:pt x="1781" y="1168"/>
                </a:lnTo>
                <a:lnTo>
                  <a:pt x="1787" y="1131"/>
                </a:lnTo>
                <a:lnTo>
                  <a:pt x="1797" y="1093"/>
                </a:lnTo>
                <a:lnTo>
                  <a:pt x="1807" y="1056"/>
                </a:lnTo>
                <a:lnTo>
                  <a:pt x="1819" y="1020"/>
                </a:lnTo>
                <a:lnTo>
                  <a:pt x="1834" y="984"/>
                </a:lnTo>
                <a:lnTo>
                  <a:pt x="1849" y="950"/>
                </a:lnTo>
                <a:lnTo>
                  <a:pt x="1866" y="916"/>
                </a:lnTo>
                <a:lnTo>
                  <a:pt x="1885" y="884"/>
                </a:lnTo>
                <a:lnTo>
                  <a:pt x="1906" y="852"/>
                </a:lnTo>
                <a:lnTo>
                  <a:pt x="1927" y="821"/>
                </a:lnTo>
                <a:lnTo>
                  <a:pt x="1951" y="792"/>
                </a:lnTo>
                <a:lnTo>
                  <a:pt x="1975" y="764"/>
                </a:lnTo>
                <a:lnTo>
                  <a:pt x="2001" y="737"/>
                </a:lnTo>
                <a:lnTo>
                  <a:pt x="2028" y="711"/>
                </a:lnTo>
                <a:lnTo>
                  <a:pt x="2057" y="687"/>
                </a:lnTo>
                <a:lnTo>
                  <a:pt x="2087" y="663"/>
                </a:lnTo>
                <a:lnTo>
                  <a:pt x="2116" y="642"/>
                </a:lnTo>
                <a:lnTo>
                  <a:pt x="2148" y="621"/>
                </a:lnTo>
                <a:lnTo>
                  <a:pt x="2181" y="603"/>
                </a:lnTo>
                <a:lnTo>
                  <a:pt x="2215" y="585"/>
                </a:lnTo>
                <a:lnTo>
                  <a:pt x="2249" y="570"/>
                </a:lnTo>
                <a:lnTo>
                  <a:pt x="2285" y="556"/>
                </a:lnTo>
                <a:lnTo>
                  <a:pt x="2321" y="543"/>
                </a:lnTo>
                <a:lnTo>
                  <a:pt x="2358" y="533"/>
                </a:lnTo>
                <a:lnTo>
                  <a:pt x="2396" y="524"/>
                </a:lnTo>
                <a:lnTo>
                  <a:pt x="2434" y="517"/>
                </a:lnTo>
                <a:lnTo>
                  <a:pt x="2473" y="512"/>
                </a:lnTo>
                <a:lnTo>
                  <a:pt x="2512" y="509"/>
                </a:lnTo>
                <a:lnTo>
                  <a:pt x="2552" y="508"/>
                </a:lnTo>
                <a:close/>
                <a:moveTo>
                  <a:pt x="108" y="0"/>
                </a:moveTo>
                <a:lnTo>
                  <a:pt x="5105" y="0"/>
                </a:lnTo>
                <a:lnTo>
                  <a:pt x="5105" y="5089"/>
                </a:lnTo>
                <a:lnTo>
                  <a:pt x="0" y="5089"/>
                </a:lnTo>
                <a:lnTo>
                  <a:pt x="0" y="0"/>
                </a:lnTo>
                <a:lnTo>
                  <a:pt x="108" y="0"/>
                </a:lnTo>
                <a:close/>
                <a:moveTo>
                  <a:pt x="4890" y="215"/>
                </a:moveTo>
                <a:lnTo>
                  <a:pt x="215" y="215"/>
                </a:lnTo>
                <a:lnTo>
                  <a:pt x="215" y="4874"/>
                </a:lnTo>
                <a:lnTo>
                  <a:pt x="4890" y="4874"/>
                </a:lnTo>
                <a:lnTo>
                  <a:pt x="4890" y="215"/>
                </a:lnTo>
                <a:close/>
                <a:moveTo>
                  <a:pt x="2172" y="4581"/>
                </a:moveTo>
                <a:lnTo>
                  <a:pt x="2164" y="4581"/>
                </a:lnTo>
                <a:lnTo>
                  <a:pt x="2154" y="4580"/>
                </a:lnTo>
                <a:lnTo>
                  <a:pt x="2146" y="4578"/>
                </a:lnTo>
                <a:lnTo>
                  <a:pt x="2138" y="4574"/>
                </a:lnTo>
                <a:lnTo>
                  <a:pt x="2131" y="4570"/>
                </a:lnTo>
                <a:lnTo>
                  <a:pt x="2124" y="4566"/>
                </a:lnTo>
                <a:lnTo>
                  <a:pt x="2116" y="4561"/>
                </a:lnTo>
                <a:lnTo>
                  <a:pt x="2110" y="4555"/>
                </a:lnTo>
                <a:lnTo>
                  <a:pt x="2104" y="4549"/>
                </a:lnTo>
                <a:lnTo>
                  <a:pt x="2099" y="4543"/>
                </a:lnTo>
                <a:lnTo>
                  <a:pt x="2095" y="4536"/>
                </a:lnTo>
                <a:lnTo>
                  <a:pt x="2091" y="4527"/>
                </a:lnTo>
                <a:lnTo>
                  <a:pt x="2089" y="4519"/>
                </a:lnTo>
                <a:lnTo>
                  <a:pt x="2086" y="4511"/>
                </a:lnTo>
                <a:lnTo>
                  <a:pt x="2084" y="4502"/>
                </a:lnTo>
                <a:lnTo>
                  <a:pt x="2084" y="4493"/>
                </a:lnTo>
                <a:lnTo>
                  <a:pt x="2084" y="4484"/>
                </a:lnTo>
                <a:lnTo>
                  <a:pt x="2086" y="4475"/>
                </a:lnTo>
                <a:lnTo>
                  <a:pt x="2089" y="4467"/>
                </a:lnTo>
                <a:lnTo>
                  <a:pt x="2091" y="4459"/>
                </a:lnTo>
                <a:lnTo>
                  <a:pt x="2095" y="4451"/>
                </a:lnTo>
                <a:lnTo>
                  <a:pt x="2099" y="4444"/>
                </a:lnTo>
                <a:lnTo>
                  <a:pt x="2104" y="4437"/>
                </a:lnTo>
                <a:lnTo>
                  <a:pt x="2110" y="4431"/>
                </a:lnTo>
                <a:lnTo>
                  <a:pt x="2116" y="4425"/>
                </a:lnTo>
                <a:lnTo>
                  <a:pt x="2124" y="4421"/>
                </a:lnTo>
                <a:lnTo>
                  <a:pt x="2131" y="4416"/>
                </a:lnTo>
                <a:lnTo>
                  <a:pt x="2138" y="4413"/>
                </a:lnTo>
                <a:lnTo>
                  <a:pt x="2146" y="4409"/>
                </a:lnTo>
                <a:lnTo>
                  <a:pt x="2154" y="4407"/>
                </a:lnTo>
                <a:lnTo>
                  <a:pt x="2164" y="4405"/>
                </a:lnTo>
                <a:lnTo>
                  <a:pt x="2172" y="4405"/>
                </a:lnTo>
                <a:lnTo>
                  <a:pt x="2465" y="4405"/>
                </a:lnTo>
                <a:lnTo>
                  <a:pt x="2465" y="3561"/>
                </a:lnTo>
                <a:lnTo>
                  <a:pt x="2438" y="3559"/>
                </a:lnTo>
                <a:lnTo>
                  <a:pt x="2412" y="3556"/>
                </a:lnTo>
                <a:lnTo>
                  <a:pt x="2388" y="3553"/>
                </a:lnTo>
                <a:lnTo>
                  <a:pt x="2362" y="3548"/>
                </a:lnTo>
                <a:lnTo>
                  <a:pt x="2336" y="3543"/>
                </a:lnTo>
                <a:lnTo>
                  <a:pt x="2312" y="3538"/>
                </a:lnTo>
                <a:lnTo>
                  <a:pt x="2287" y="3533"/>
                </a:lnTo>
                <a:lnTo>
                  <a:pt x="2262" y="3526"/>
                </a:lnTo>
                <a:lnTo>
                  <a:pt x="2238" y="3520"/>
                </a:lnTo>
                <a:lnTo>
                  <a:pt x="2214" y="3513"/>
                </a:lnTo>
                <a:lnTo>
                  <a:pt x="2189" y="3504"/>
                </a:lnTo>
                <a:lnTo>
                  <a:pt x="2166" y="3496"/>
                </a:lnTo>
                <a:lnTo>
                  <a:pt x="2142" y="3487"/>
                </a:lnTo>
                <a:lnTo>
                  <a:pt x="2119" y="3478"/>
                </a:lnTo>
                <a:lnTo>
                  <a:pt x="2097" y="3469"/>
                </a:lnTo>
                <a:lnTo>
                  <a:pt x="2073" y="3458"/>
                </a:lnTo>
                <a:lnTo>
                  <a:pt x="2052" y="3447"/>
                </a:lnTo>
                <a:lnTo>
                  <a:pt x="2029" y="3436"/>
                </a:lnTo>
                <a:lnTo>
                  <a:pt x="2007" y="3424"/>
                </a:lnTo>
                <a:lnTo>
                  <a:pt x="1986" y="3412"/>
                </a:lnTo>
                <a:lnTo>
                  <a:pt x="1964" y="3399"/>
                </a:lnTo>
                <a:lnTo>
                  <a:pt x="1944" y="3387"/>
                </a:lnTo>
                <a:lnTo>
                  <a:pt x="1922" y="3372"/>
                </a:lnTo>
                <a:lnTo>
                  <a:pt x="1902" y="3359"/>
                </a:lnTo>
                <a:lnTo>
                  <a:pt x="1882" y="3344"/>
                </a:lnTo>
                <a:lnTo>
                  <a:pt x="1862" y="3329"/>
                </a:lnTo>
                <a:lnTo>
                  <a:pt x="1843" y="3314"/>
                </a:lnTo>
                <a:lnTo>
                  <a:pt x="1824" y="3298"/>
                </a:lnTo>
                <a:lnTo>
                  <a:pt x="1805" y="3282"/>
                </a:lnTo>
                <a:lnTo>
                  <a:pt x="1786" y="3266"/>
                </a:lnTo>
                <a:lnTo>
                  <a:pt x="1769" y="3249"/>
                </a:lnTo>
                <a:lnTo>
                  <a:pt x="1751" y="3232"/>
                </a:lnTo>
                <a:lnTo>
                  <a:pt x="1732" y="3212"/>
                </a:lnTo>
                <a:lnTo>
                  <a:pt x="1713" y="3193"/>
                </a:lnTo>
                <a:lnTo>
                  <a:pt x="1696" y="3172"/>
                </a:lnTo>
                <a:lnTo>
                  <a:pt x="1677" y="3152"/>
                </a:lnTo>
                <a:lnTo>
                  <a:pt x="1661" y="3130"/>
                </a:lnTo>
                <a:lnTo>
                  <a:pt x="1644" y="3109"/>
                </a:lnTo>
                <a:lnTo>
                  <a:pt x="1628" y="3086"/>
                </a:lnTo>
                <a:lnTo>
                  <a:pt x="1613" y="3065"/>
                </a:lnTo>
                <a:lnTo>
                  <a:pt x="1597" y="3041"/>
                </a:lnTo>
                <a:lnTo>
                  <a:pt x="1583" y="3019"/>
                </a:lnTo>
                <a:lnTo>
                  <a:pt x="1568" y="2995"/>
                </a:lnTo>
                <a:lnTo>
                  <a:pt x="1555" y="2971"/>
                </a:lnTo>
                <a:lnTo>
                  <a:pt x="1543" y="2947"/>
                </a:lnTo>
                <a:lnTo>
                  <a:pt x="1530" y="2922"/>
                </a:lnTo>
                <a:lnTo>
                  <a:pt x="1519" y="2898"/>
                </a:lnTo>
                <a:lnTo>
                  <a:pt x="1508" y="2872"/>
                </a:lnTo>
                <a:lnTo>
                  <a:pt x="1497" y="2846"/>
                </a:lnTo>
                <a:lnTo>
                  <a:pt x="1487" y="2821"/>
                </a:lnTo>
                <a:lnTo>
                  <a:pt x="1478" y="2795"/>
                </a:lnTo>
                <a:lnTo>
                  <a:pt x="1469" y="2768"/>
                </a:lnTo>
                <a:lnTo>
                  <a:pt x="1461" y="2742"/>
                </a:lnTo>
                <a:lnTo>
                  <a:pt x="1454" y="2715"/>
                </a:lnTo>
                <a:lnTo>
                  <a:pt x="1447" y="2687"/>
                </a:lnTo>
                <a:lnTo>
                  <a:pt x="1441" y="2660"/>
                </a:lnTo>
                <a:lnTo>
                  <a:pt x="1436" y="2632"/>
                </a:lnTo>
                <a:lnTo>
                  <a:pt x="1431" y="2604"/>
                </a:lnTo>
                <a:lnTo>
                  <a:pt x="1427" y="2577"/>
                </a:lnTo>
                <a:lnTo>
                  <a:pt x="1423" y="2548"/>
                </a:lnTo>
                <a:lnTo>
                  <a:pt x="1421" y="2519"/>
                </a:lnTo>
                <a:lnTo>
                  <a:pt x="1419" y="2491"/>
                </a:lnTo>
                <a:lnTo>
                  <a:pt x="1418" y="2462"/>
                </a:lnTo>
                <a:lnTo>
                  <a:pt x="1418" y="2433"/>
                </a:lnTo>
                <a:lnTo>
                  <a:pt x="1418" y="1524"/>
                </a:lnTo>
                <a:lnTo>
                  <a:pt x="1418" y="1515"/>
                </a:lnTo>
                <a:lnTo>
                  <a:pt x="1419" y="1507"/>
                </a:lnTo>
                <a:lnTo>
                  <a:pt x="1421" y="1499"/>
                </a:lnTo>
                <a:lnTo>
                  <a:pt x="1424" y="1490"/>
                </a:lnTo>
                <a:lnTo>
                  <a:pt x="1428" y="1482"/>
                </a:lnTo>
                <a:lnTo>
                  <a:pt x="1433" y="1475"/>
                </a:lnTo>
                <a:lnTo>
                  <a:pt x="1438" y="1469"/>
                </a:lnTo>
                <a:lnTo>
                  <a:pt x="1444" y="1462"/>
                </a:lnTo>
                <a:lnTo>
                  <a:pt x="1450" y="1456"/>
                </a:lnTo>
                <a:lnTo>
                  <a:pt x="1456" y="1451"/>
                </a:lnTo>
                <a:lnTo>
                  <a:pt x="1464" y="1447"/>
                </a:lnTo>
                <a:lnTo>
                  <a:pt x="1472" y="1443"/>
                </a:lnTo>
                <a:lnTo>
                  <a:pt x="1480" y="1440"/>
                </a:lnTo>
                <a:lnTo>
                  <a:pt x="1488" y="1438"/>
                </a:lnTo>
                <a:lnTo>
                  <a:pt x="1497" y="1437"/>
                </a:lnTo>
                <a:lnTo>
                  <a:pt x="1506" y="1436"/>
                </a:lnTo>
                <a:lnTo>
                  <a:pt x="1515" y="1437"/>
                </a:lnTo>
                <a:lnTo>
                  <a:pt x="1524" y="1438"/>
                </a:lnTo>
                <a:lnTo>
                  <a:pt x="1532" y="1440"/>
                </a:lnTo>
                <a:lnTo>
                  <a:pt x="1541" y="1443"/>
                </a:lnTo>
                <a:lnTo>
                  <a:pt x="1548" y="1447"/>
                </a:lnTo>
                <a:lnTo>
                  <a:pt x="1555" y="1451"/>
                </a:lnTo>
                <a:lnTo>
                  <a:pt x="1562" y="1456"/>
                </a:lnTo>
                <a:lnTo>
                  <a:pt x="1568" y="1462"/>
                </a:lnTo>
                <a:lnTo>
                  <a:pt x="1574" y="1469"/>
                </a:lnTo>
                <a:lnTo>
                  <a:pt x="1580" y="1475"/>
                </a:lnTo>
                <a:lnTo>
                  <a:pt x="1584" y="1482"/>
                </a:lnTo>
                <a:lnTo>
                  <a:pt x="1587" y="1490"/>
                </a:lnTo>
                <a:lnTo>
                  <a:pt x="1590" y="1499"/>
                </a:lnTo>
                <a:lnTo>
                  <a:pt x="1592" y="1507"/>
                </a:lnTo>
                <a:lnTo>
                  <a:pt x="1594" y="1515"/>
                </a:lnTo>
                <a:lnTo>
                  <a:pt x="1594" y="1524"/>
                </a:lnTo>
                <a:lnTo>
                  <a:pt x="1594" y="2433"/>
                </a:lnTo>
                <a:lnTo>
                  <a:pt x="1595" y="2458"/>
                </a:lnTo>
                <a:lnTo>
                  <a:pt x="1595" y="2481"/>
                </a:lnTo>
                <a:lnTo>
                  <a:pt x="1597" y="2506"/>
                </a:lnTo>
                <a:lnTo>
                  <a:pt x="1599" y="2531"/>
                </a:lnTo>
                <a:lnTo>
                  <a:pt x="1602" y="2554"/>
                </a:lnTo>
                <a:lnTo>
                  <a:pt x="1605" y="2578"/>
                </a:lnTo>
                <a:lnTo>
                  <a:pt x="1609" y="2601"/>
                </a:lnTo>
                <a:lnTo>
                  <a:pt x="1614" y="2625"/>
                </a:lnTo>
                <a:lnTo>
                  <a:pt x="1619" y="2648"/>
                </a:lnTo>
                <a:lnTo>
                  <a:pt x="1625" y="2671"/>
                </a:lnTo>
                <a:lnTo>
                  <a:pt x="1631" y="2694"/>
                </a:lnTo>
                <a:lnTo>
                  <a:pt x="1637" y="2716"/>
                </a:lnTo>
                <a:lnTo>
                  <a:pt x="1644" y="2739"/>
                </a:lnTo>
                <a:lnTo>
                  <a:pt x="1653" y="2760"/>
                </a:lnTo>
                <a:lnTo>
                  <a:pt x="1661" y="2782"/>
                </a:lnTo>
                <a:lnTo>
                  <a:pt x="1670" y="2803"/>
                </a:lnTo>
                <a:lnTo>
                  <a:pt x="1679" y="2825"/>
                </a:lnTo>
                <a:lnTo>
                  <a:pt x="1690" y="2846"/>
                </a:lnTo>
                <a:lnTo>
                  <a:pt x="1700" y="2867"/>
                </a:lnTo>
                <a:lnTo>
                  <a:pt x="1710" y="2887"/>
                </a:lnTo>
                <a:lnTo>
                  <a:pt x="1722" y="2908"/>
                </a:lnTo>
                <a:lnTo>
                  <a:pt x="1734" y="2927"/>
                </a:lnTo>
                <a:lnTo>
                  <a:pt x="1746" y="2947"/>
                </a:lnTo>
                <a:lnTo>
                  <a:pt x="1759" y="2966"/>
                </a:lnTo>
                <a:lnTo>
                  <a:pt x="1772" y="2985"/>
                </a:lnTo>
                <a:lnTo>
                  <a:pt x="1785" y="3003"/>
                </a:lnTo>
                <a:lnTo>
                  <a:pt x="1800" y="3022"/>
                </a:lnTo>
                <a:lnTo>
                  <a:pt x="1814" y="3040"/>
                </a:lnTo>
                <a:lnTo>
                  <a:pt x="1828" y="3058"/>
                </a:lnTo>
                <a:lnTo>
                  <a:pt x="1844" y="3074"/>
                </a:lnTo>
                <a:lnTo>
                  <a:pt x="1859" y="3091"/>
                </a:lnTo>
                <a:lnTo>
                  <a:pt x="1876" y="3108"/>
                </a:lnTo>
                <a:lnTo>
                  <a:pt x="1892" y="3123"/>
                </a:lnTo>
                <a:lnTo>
                  <a:pt x="1910" y="3139"/>
                </a:lnTo>
                <a:lnTo>
                  <a:pt x="1926" y="3155"/>
                </a:lnTo>
                <a:lnTo>
                  <a:pt x="1944" y="3169"/>
                </a:lnTo>
                <a:lnTo>
                  <a:pt x="1962" y="3184"/>
                </a:lnTo>
                <a:lnTo>
                  <a:pt x="1981" y="3198"/>
                </a:lnTo>
                <a:lnTo>
                  <a:pt x="1999" y="3211"/>
                </a:lnTo>
                <a:lnTo>
                  <a:pt x="2018" y="3225"/>
                </a:lnTo>
                <a:lnTo>
                  <a:pt x="2037" y="3237"/>
                </a:lnTo>
                <a:lnTo>
                  <a:pt x="2057" y="3249"/>
                </a:lnTo>
                <a:lnTo>
                  <a:pt x="2076" y="3261"/>
                </a:lnTo>
                <a:lnTo>
                  <a:pt x="2097" y="3273"/>
                </a:lnTo>
                <a:lnTo>
                  <a:pt x="2117" y="3283"/>
                </a:lnTo>
                <a:lnTo>
                  <a:pt x="2138" y="3293"/>
                </a:lnTo>
                <a:lnTo>
                  <a:pt x="2160" y="3303"/>
                </a:lnTo>
                <a:lnTo>
                  <a:pt x="2181" y="3313"/>
                </a:lnTo>
                <a:lnTo>
                  <a:pt x="2203" y="3322"/>
                </a:lnTo>
                <a:lnTo>
                  <a:pt x="2224" y="3330"/>
                </a:lnTo>
                <a:lnTo>
                  <a:pt x="2246" y="3338"/>
                </a:lnTo>
                <a:lnTo>
                  <a:pt x="2269" y="3346"/>
                </a:lnTo>
                <a:lnTo>
                  <a:pt x="2291" y="3352"/>
                </a:lnTo>
                <a:lnTo>
                  <a:pt x="2314" y="3358"/>
                </a:lnTo>
                <a:lnTo>
                  <a:pt x="2337" y="3364"/>
                </a:lnTo>
                <a:lnTo>
                  <a:pt x="2360" y="3369"/>
                </a:lnTo>
                <a:lnTo>
                  <a:pt x="2384" y="3373"/>
                </a:lnTo>
                <a:lnTo>
                  <a:pt x="2407" y="3377"/>
                </a:lnTo>
                <a:lnTo>
                  <a:pt x="2431" y="3380"/>
                </a:lnTo>
                <a:lnTo>
                  <a:pt x="2455" y="3383"/>
                </a:lnTo>
                <a:lnTo>
                  <a:pt x="2479" y="3385"/>
                </a:lnTo>
                <a:lnTo>
                  <a:pt x="2504" y="3387"/>
                </a:lnTo>
                <a:lnTo>
                  <a:pt x="2528" y="3388"/>
                </a:lnTo>
                <a:lnTo>
                  <a:pt x="2552" y="3389"/>
                </a:lnTo>
                <a:lnTo>
                  <a:pt x="2577" y="3388"/>
                </a:lnTo>
                <a:lnTo>
                  <a:pt x="2602" y="3387"/>
                </a:lnTo>
                <a:lnTo>
                  <a:pt x="2626" y="3385"/>
                </a:lnTo>
                <a:lnTo>
                  <a:pt x="2650" y="3383"/>
                </a:lnTo>
                <a:lnTo>
                  <a:pt x="2675" y="3380"/>
                </a:lnTo>
                <a:lnTo>
                  <a:pt x="2698" y="3377"/>
                </a:lnTo>
                <a:lnTo>
                  <a:pt x="2722" y="3373"/>
                </a:lnTo>
                <a:lnTo>
                  <a:pt x="2746" y="3369"/>
                </a:lnTo>
                <a:lnTo>
                  <a:pt x="2768" y="3364"/>
                </a:lnTo>
                <a:lnTo>
                  <a:pt x="2792" y="3358"/>
                </a:lnTo>
                <a:lnTo>
                  <a:pt x="2815" y="3352"/>
                </a:lnTo>
                <a:lnTo>
                  <a:pt x="2837" y="3346"/>
                </a:lnTo>
                <a:lnTo>
                  <a:pt x="2859" y="3338"/>
                </a:lnTo>
                <a:lnTo>
                  <a:pt x="2881" y="3330"/>
                </a:lnTo>
                <a:lnTo>
                  <a:pt x="2903" y="3322"/>
                </a:lnTo>
                <a:lnTo>
                  <a:pt x="2925" y="3313"/>
                </a:lnTo>
                <a:lnTo>
                  <a:pt x="2946" y="3303"/>
                </a:lnTo>
                <a:lnTo>
                  <a:pt x="2968" y="3293"/>
                </a:lnTo>
                <a:lnTo>
                  <a:pt x="2988" y="3283"/>
                </a:lnTo>
                <a:lnTo>
                  <a:pt x="3009" y="3273"/>
                </a:lnTo>
                <a:lnTo>
                  <a:pt x="3028" y="3261"/>
                </a:lnTo>
                <a:lnTo>
                  <a:pt x="3049" y="3249"/>
                </a:lnTo>
                <a:lnTo>
                  <a:pt x="3069" y="3237"/>
                </a:lnTo>
                <a:lnTo>
                  <a:pt x="3088" y="3225"/>
                </a:lnTo>
                <a:lnTo>
                  <a:pt x="3107" y="3211"/>
                </a:lnTo>
                <a:lnTo>
                  <a:pt x="3125" y="3198"/>
                </a:lnTo>
                <a:lnTo>
                  <a:pt x="3144" y="3184"/>
                </a:lnTo>
                <a:lnTo>
                  <a:pt x="3161" y="3169"/>
                </a:lnTo>
                <a:lnTo>
                  <a:pt x="3179" y="3155"/>
                </a:lnTo>
                <a:lnTo>
                  <a:pt x="3196" y="3139"/>
                </a:lnTo>
                <a:lnTo>
                  <a:pt x="3213" y="3123"/>
                </a:lnTo>
                <a:lnTo>
                  <a:pt x="3230" y="3108"/>
                </a:lnTo>
                <a:lnTo>
                  <a:pt x="3245" y="3091"/>
                </a:lnTo>
                <a:lnTo>
                  <a:pt x="3262" y="3074"/>
                </a:lnTo>
                <a:lnTo>
                  <a:pt x="3276" y="3058"/>
                </a:lnTo>
                <a:lnTo>
                  <a:pt x="3292" y="3040"/>
                </a:lnTo>
                <a:lnTo>
                  <a:pt x="3306" y="3022"/>
                </a:lnTo>
                <a:lnTo>
                  <a:pt x="3320" y="3003"/>
                </a:lnTo>
                <a:lnTo>
                  <a:pt x="3334" y="2985"/>
                </a:lnTo>
                <a:lnTo>
                  <a:pt x="3347" y="2966"/>
                </a:lnTo>
                <a:lnTo>
                  <a:pt x="3360" y="2947"/>
                </a:lnTo>
                <a:lnTo>
                  <a:pt x="3372" y="2927"/>
                </a:lnTo>
                <a:lnTo>
                  <a:pt x="3384" y="2908"/>
                </a:lnTo>
                <a:lnTo>
                  <a:pt x="3395" y="2887"/>
                </a:lnTo>
                <a:lnTo>
                  <a:pt x="3406" y="2867"/>
                </a:lnTo>
                <a:lnTo>
                  <a:pt x="3416" y="2846"/>
                </a:lnTo>
                <a:lnTo>
                  <a:pt x="3426" y="2825"/>
                </a:lnTo>
                <a:lnTo>
                  <a:pt x="3436" y="2803"/>
                </a:lnTo>
                <a:lnTo>
                  <a:pt x="3445" y="2782"/>
                </a:lnTo>
                <a:lnTo>
                  <a:pt x="3453" y="2760"/>
                </a:lnTo>
                <a:lnTo>
                  <a:pt x="3460" y="2739"/>
                </a:lnTo>
                <a:lnTo>
                  <a:pt x="3467" y="2716"/>
                </a:lnTo>
                <a:lnTo>
                  <a:pt x="3475" y="2694"/>
                </a:lnTo>
                <a:lnTo>
                  <a:pt x="3481" y="2671"/>
                </a:lnTo>
                <a:lnTo>
                  <a:pt x="3487" y="2648"/>
                </a:lnTo>
                <a:lnTo>
                  <a:pt x="3492" y="2625"/>
                </a:lnTo>
                <a:lnTo>
                  <a:pt x="3496" y="2601"/>
                </a:lnTo>
                <a:lnTo>
                  <a:pt x="3500" y="2578"/>
                </a:lnTo>
                <a:lnTo>
                  <a:pt x="3503" y="2554"/>
                </a:lnTo>
                <a:lnTo>
                  <a:pt x="3507" y="2531"/>
                </a:lnTo>
                <a:lnTo>
                  <a:pt x="3509" y="2506"/>
                </a:lnTo>
                <a:lnTo>
                  <a:pt x="3510" y="2481"/>
                </a:lnTo>
                <a:lnTo>
                  <a:pt x="3511" y="2458"/>
                </a:lnTo>
                <a:lnTo>
                  <a:pt x="3512" y="2433"/>
                </a:lnTo>
                <a:lnTo>
                  <a:pt x="3512" y="1524"/>
                </a:lnTo>
                <a:lnTo>
                  <a:pt x="3512" y="1515"/>
                </a:lnTo>
                <a:lnTo>
                  <a:pt x="3513" y="1507"/>
                </a:lnTo>
                <a:lnTo>
                  <a:pt x="3515" y="1499"/>
                </a:lnTo>
                <a:lnTo>
                  <a:pt x="3518" y="1490"/>
                </a:lnTo>
                <a:lnTo>
                  <a:pt x="3522" y="1482"/>
                </a:lnTo>
                <a:lnTo>
                  <a:pt x="3526" y="1475"/>
                </a:lnTo>
                <a:lnTo>
                  <a:pt x="3531" y="1469"/>
                </a:lnTo>
                <a:lnTo>
                  <a:pt x="3537" y="1462"/>
                </a:lnTo>
                <a:lnTo>
                  <a:pt x="3544" y="1456"/>
                </a:lnTo>
                <a:lnTo>
                  <a:pt x="3550" y="1451"/>
                </a:lnTo>
                <a:lnTo>
                  <a:pt x="3557" y="1447"/>
                </a:lnTo>
                <a:lnTo>
                  <a:pt x="3565" y="1443"/>
                </a:lnTo>
                <a:lnTo>
                  <a:pt x="3573" y="1440"/>
                </a:lnTo>
                <a:lnTo>
                  <a:pt x="3582" y="1438"/>
                </a:lnTo>
                <a:lnTo>
                  <a:pt x="3591" y="1437"/>
                </a:lnTo>
                <a:lnTo>
                  <a:pt x="3599" y="1436"/>
                </a:lnTo>
                <a:lnTo>
                  <a:pt x="3608" y="1437"/>
                </a:lnTo>
                <a:lnTo>
                  <a:pt x="3618" y="1438"/>
                </a:lnTo>
                <a:lnTo>
                  <a:pt x="3626" y="1440"/>
                </a:lnTo>
                <a:lnTo>
                  <a:pt x="3634" y="1443"/>
                </a:lnTo>
                <a:lnTo>
                  <a:pt x="3641" y="1447"/>
                </a:lnTo>
                <a:lnTo>
                  <a:pt x="3648" y="1451"/>
                </a:lnTo>
                <a:lnTo>
                  <a:pt x="3656" y="1456"/>
                </a:lnTo>
                <a:lnTo>
                  <a:pt x="3662" y="1462"/>
                </a:lnTo>
                <a:lnTo>
                  <a:pt x="3668" y="1469"/>
                </a:lnTo>
                <a:lnTo>
                  <a:pt x="3672" y="1475"/>
                </a:lnTo>
                <a:lnTo>
                  <a:pt x="3677" y="1482"/>
                </a:lnTo>
                <a:lnTo>
                  <a:pt x="3680" y="1490"/>
                </a:lnTo>
                <a:lnTo>
                  <a:pt x="3683" y="1499"/>
                </a:lnTo>
                <a:lnTo>
                  <a:pt x="3685" y="1507"/>
                </a:lnTo>
                <a:lnTo>
                  <a:pt x="3688" y="1515"/>
                </a:lnTo>
                <a:lnTo>
                  <a:pt x="3688" y="1524"/>
                </a:lnTo>
                <a:lnTo>
                  <a:pt x="3688" y="2433"/>
                </a:lnTo>
                <a:lnTo>
                  <a:pt x="3688" y="2462"/>
                </a:lnTo>
                <a:lnTo>
                  <a:pt x="3686" y="2491"/>
                </a:lnTo>
                <a:lnTo>
                  <a:pt x="3684" y="2519"/>
                </a:lnTo>
                <a:lnTo>
                  <a:pt x="3681" y="2548"/>
                </a:lnTo>
                <a:lnTo>
                  <a:pt x="3678" y="2577"/>
                </a:lnTo>
                <a:lnTo>
                  <a:pt x="3674" y="2604"/>
                </a:lnTo>
                <a:lnTo>
                  <a:pt x="3670" y="2632"/>
                </a:lnTo>
                <a:lnTo>
                  <a:pt x="3665" y="2660"/>
                </a:lnTo>
                <a:lnTo>
                  <a:pt x="3659" y="2687"/>
                </a:lnTo>
                <a:lnTo>
                  <a:pt x="3652" y="2715"/>
                </a:lnTo>
                <a:lnTo>
                  <a:pt x="3644" y="2742"/>
                </a:lnTo>
                <a:lnTo>
                  <a:pt x="3636" y="2768"/>
                </a:lnTo>
                <a:lnTo>
                  <a:pt x="3628" y="2795"/>
                </a:lnTo>
                <a:lnTo>
                  <a:pt x="3619" y="2821"/>
                </a:lnTo>
                <a:lnTo>
                  <a:pt x="3608" y="2846"/>
                </a:lnTo>
                <a:lnTo>
                  <a:pt x="3598" y="2872"/>
                </a:lnTo>
                <a:lnTo>
                  <a:pt x="3587" y="2898"/>
                </a:lnTo>
                <a:lnTo>
                  <a:pt x="3575" y="2922"/>
                </a:lnTo>
                <a:lnTo>
                  <a:pt x="3563" y="2947"/>
                </a:lnTo>
                <a:lnTo>
                  <a:pt x="3550" y="2971"/>
                </a:lnTo>
                <a:lnTo>
                  <a:pt x="3536" y="2995"/>
                </a:lnTo>
                <a:lnTo>
                  <a:pt x="3523" y="3019"/>
                </a:lnTo>
                <a:lnTo>
                  <a:pt x="3509" y="3041"/>
                </a:lnTo>
                <a:lnTo>
                  <a:pt x="3493" y="3065"/>
                </a:lnTo>
                <a:lnTo>
                  <a:pt x="3478" y="3086"/>
                </a:lnTo>
                <a:lnTo>
                  <a:pt x="3461" y="3109"/>
                </a:lnTo>
                <a:lnTo>
                  <a:pt x="3445" y="3130"/>
                </a:lnTo>
                <a:lnTo>
                  <a:pt x="3427" y="3152"/>
                </a:lnTo>
                <a:lnTo>
                  <a:pt x="3410" y="3172"/>
                </a:lnTo>
                <a:lnTo>
                  <a:pt x="3392" y="3193"/>
                </a:lnTo>
                <a:lnTo>
                  <a:pt x="3374" y="3212"/>
                </a:lnTo>
                <a:lnTo>
                  <a:pt x="3354" y="3232"/>
                </a:lnTo>
                <a:lnTo>
                  <a:pt x="3337" y="3249"/>
                </a:lnTo>
                <a:lnTo>
                  <a:pt x="3318" y="3266"/>
                </a:lnTo>
                <a:lnTo>
                  <a:pt x="3300" y="3282"/>
                </a:lnTo>
                <a:lnTo>
                  <a:pt x="3281" y="3298"/>
                </a:lnTo>
                <a:lnTo>
                  <a:pt x="3263" y="3314"/>
                </a:lnTo>
                <a:lnTo>
                  <a:pt x="3243" y="3329"/>
                </a:lnTo>
                <a:lnTo>
                  <a:pt x="3224" y="3344"/>
                </a:lnTo>
                <a:lnTo>
                  <a:pt x="3203" y="3359"/>
                </a:lnTo>
                <a:lnTo>
                  <a:pt x="3183" y="3372"/>
                </a:lnTo>
                <a:lnTo>
                  <a:pt x="3162" y="3387"/>
                </a:lnTo>
                <a:lnTo>
                  <a:pt x="3142" y="3399"/>
                </a:lnTo>
                <a:lnTo>
                  <a:pt x="3120" y="3412"/>
                </a:lnTo>
                <a:lnTo>
                  <a:pt x="3098" y="3424"/>
                </a:lnTo>
                <a:lnTo>
                  <a:pt x="3077" y="3436"/>
                </a:lnTo>
                <a:lnTo>
                  <a:pt x="3054" y="3447"/>
                </a:lnTo>
                <a:lnTo>
                  <a:pt x="3031" y="3458"/>
                </a:lnTo>
                <a:lnTo>
                  <a:pt x="3009" y="3469"/>
                </a:lnTo>
                <a:lnTo>
                  <a:pt x="2986" y="3478"/>
                </a:lnTo>
                <a:lnTo>
                  <a:pt x="2963" y="3487"/>
                </a:lnTo>
                <a:lnTo>
                  <a:pt x="2939" y="3496"/>
                </a:lnTo>
                <a:lnTo>
                  <a:pt x="2915" y="3504"/>
                </a:lnTo>
                <a:lnTo>
                  <a:pt x="2892" y="3513"/>
                </a:lnTo>
                <a:lnTo>
                  <a:pt x="2868" y="3520"/>
                </a:lnTo>
                <a:lnTo>
                  <a:pt x="2843" y="3526"/>
                </a:lnTo>
                <a:lnTo>
                  <a:pt x="2819" y="3533"/>
                </a:lnTo>
                <a:lnTo>
                  <a:pt x="2794" y="3538"/>
                </a:lnTo>
                <a:lnTo>
                  <a:pt x="2769" y="3543"/>
                </a:lnTo>
                <a:lnTo>
                  <a:pt x="2744" y="3548"/>
                </a:lnTo>
                <a:lnTo>
                  <a:pt x="2718" y="3553"/>
                </a:lnTo>
                <a:lnTo>
                  <a:pt x="2692" y="3556"/>
                </a:lnTo>
                <a:lnTo>
                  <a:pt x="2666" y="3559"/>
                </a:lnTo>
                <a:lnTo>
                  <a:pt x="2641" y="3561"/>
                </a:lnTo>
                <a:lnTo>
                  <a:pt x="2641" y="4405"/>
                </a:lnTo>
                <a:lnTo>
                  <a:pt x="2933" y="4405"/>
                </a:lnTo>
                <a:lnTo>
                  <a:pt x="2942" y="4405"/>
                </a:lnTo>
                <a:lnTo>
                  <a:pt x="2951" y="4407"/>
                </a:lnTo>
                <a:lnTo>
                  <a:pt x="2960" y="4409"/>
                </a:lnTo>
                <a:lnTo>
                  <a:pt x="2968" y="4413"/>
                </a:lnTo>
                <a:lnTo>
                  <a:pt x="2975" y="4416"/>
                </a:lnTo>
                <a:lnTo>
                  <a:pt x="2982" y="4421"/>
                </a:lnTo>
                <a:lnTo>
                  <a:pt x="2989" y="4425"/>
                </a:lnTo>
                <a:lnTo>
                  <a:pt x="2996" y="4431"/>
                </a:lnTo>
                <a:lnTo>
                  <a:pt x="3001" y="4437"/>
                </a:lnTo>
                <a:lnTo>
                  <a:pt x="3006" y="4444"/>
                </a:lnTo>
                <a:lnTo>
                  <a:pt x="3011" y="4451"/>
                </a:lnTo>
                <a:lnTo>
                  <a:pt x="3014" y="4459"/>
                </a:lnTo>
                <a:lnTo>
                  <a:pt x="3017" y="4467"/>
                </a:lnTo>
                <a:lnTo>
                  <a:pt x="3019" y="4475"/>
                </a:lnTo>
                <a:lnTo>
                  <a:pt x="3021" y="4484"/>
                </a:lnTo>
                <a:lnTo>
                  <a:pt x="3021" y="4493"/>
                </a:lnTo>
                <a:lnTo>
                  <a:pt x="3021" y="4502"/>
                </a:lnTo>
                <a:lnTo>
                  <a:pt x="3019" y="4511"/>
                </a:lnTo>
                <a:lnTo>
                  <a:pt x="3017" y="4519"/>
                </a:lnTo>
                <a:lnTo>
                  <a:pt x="3014" y="4527"/>
                </a:lnTo>
                <a:lnTo>
                  <a:pt x="3011" y="4536"/>
                </a:lnTo>
                <a:lnTo>
                  <a:pt x="3006" y="4543"/>
                </a:lnTo>
                <a:lnTo>
                  <a:pt x="3001" y="4549"/>
                </a:lnTo>
                <a:lnTo>
                  <a:pt x="2996" y="4555"/>
                </a:lnTo>
                <a:lnTo>
                  <a:pt x="2989" y="4561"/>
                </a:lnTo>
                <a:lnTo>
                  <a:pt x="2982" y="4566"/>
                </a:lnTo>
                <a:lnTo>
                  <a:pt x="2975" y="4570"/>
                </a:lnTo>
                <a:lnTo>
                  <a:pt x="2968" y="4574"/>
                </a:lnTo>
                <a:lnTo>
                  <a:pt x="2960" y="4578"/>
                </a:lnTo>
                <a:lnTo>
                  <a:pt x="2951" y="4580"/>
                </a:lnTo>
                <a:lnTo>
                  <a:pt x="2942" y="4581"/>
                </a:lnTo>
                <a:lnTo>
                  <a:pt x="2933" y="4581"/>
                </a:lnTo>
                <a:lnTo>
                  <a:pt x="2172" y="4581"/>
                </a:lnTo>
                <a:close/>
                <a:moveTo>
                  <a:pt x="1948" y="2097"/>
                </a:moveTo>
                <a:lnTo>
                  <a:pt x="3157" y="2097"/>
                </a:lnTo>
                <a:lnTo>
                  <a:pt x="3157" y="1901"/>
                </a:lnTo>
                <a:lnTo>
                  <a:pt x="1948" y="1901"/>
                </a:lnTo>
                <a:lnTo>
                  <a:pt x="1948" y="2097"/>
                </a:lnTo>
                <a:close/>
                <a:moveTo>
                  <a:pt x="3157" y="2272"/>
                </a:moveTo>
                <a:lnTo>
                  <a:pt x="1948" y="2272"/>
                </a:lnTo>
                <a:lnTo>
                  <a:pt x="1948" y="2327"/>
                </a:lnTo>
                <a:lnTo>
                  <a:pt x="1949" y="2357"/>
                </a:lnTo>
                <a:lnTo>
                  <a:pt x="1951" y="2388"/>
                </a:lnTo>
                <a:lnTo>
                  <a:pt x="1955" y="2419"/>
                </a:lnTo>
                <a:lnTo>
                  <a:pt x="1960" y="2448"/>
                </a:lnTo>
                <a:lnTo>
                  <a:pt x="1967" y="2477"/>
                </a:lnTo>
                <a:lnTo>
                  <a:pt x="1975" y="2506"/>
                </a:lnTo>
                <a:lnTo>
                  <a:pt x="1985" y="2534"/>
                </a:lnTo>
                <a:lnTo>
                  <a:pt x="1996" y="2561"/>
                </a:lnTo>
                <a:lnTo>
                  <a:pt x="2008" y="2588"/>
                </a:lnTo>
                <a:lnTo>
                  <a:pt x="2022" y="2614"/>
                </a:lnTo>
                <a:lnTo>
                  <a:pt x="2036" y="2639"/>
                </a:lnTo>
                <a:lnTo>
                  <a:pt x="2052" y="2663"/>
                </a:lnTo>
                <a:lnTo>
                  <a:pt x="2069" y="2687"/>
                </a:lnTo>
                <a:lnTo>
                  <a:pt x="2087" y="2710"/>
                </a:lnTo>
                <a:lnTo>
                  <a:pt x="2106" y="2732"/>
                </a:lnTo>
                <a:lnTo>
                  <a:pt x="2126" y="2753"/>
                </a:lnTo>
                <a:lnTo>
                  <a:pt x="2147" y="2773"/>
                </a:lnTo>
                <a:lnTo>
                  <a:pt x="2169" y="2792"/>
                </a:lnTo>
                <a:lnTo>
                  <a:pt x="2191" y="2809"/>
                </a:lnTo>
                <a:lnTo>
                  <a:pt x="2215" y="2827"/>
                </a:lnTo>
                <a:lnTo>
                  <a:pt x="2240" y="2842"/>
                </a:lnTo>
                <a:lnTo>
                  <a:pt x="2265" y="2857"/>
                </a:lnTo>
                <a:lnTo>
                  <a:pt x="2291" y="2870"/>
                </a:lnTo>
                <a:lnTo>
                  <a:pt x="2318" y="2882"/>
                </a:lnTo>
                <a:lnTo>
                  <a:pt x="2346" y="2894"/>
                </a:lnTo>
                <a:lnTo>
                  <a:pt x="2373" y="2903"/>
                </a:lnTo>
                <a:lnTo>
                  <a:pt x="2402" y="2911"/>
                </a:lnTo>
                <a:lnTo>
                  <a:pt x="2431" y="2917"/>
                </a:lnTo>
                <a:lnTo>
                  <a:pt x="2461" y="2923"/>
                </a:lnTo>
                <a:lnTo>
                  <a:pt x="2492" y="2926"/>
                </a:lnTo>
                <a:lnTo>
                  <a:pt x="2521" y="2929"/>
                </a:lnTo>
                <a:lnTo>
                  <a:pt x="2552" y="2929"/>
                </a:lnTo>
                <a:lnTo>
                  <a:pt x="2584" y="2929"/>
                </a:lnTo>
                <a:lnTo>
                  <a:pt x="2614" y="2926"/>
                </a:lnTo>
                <a:lnTo>
                  <a:pt x="2645" y="2923"/>
                </a:lnTo>
                <a:lnTo>
                  <a:pt x="2674" y="2917"/>
                </a:lnTo>
                <a:lnTo>
                  <a:pt x="2703" y="2911"/>
                </a:lnTo>
                <a:lnTo>
                  <a:pt x="2732" y="2903"/>
                </a:lnTo>
                <a:lnTo>
                  <a:pt x="2760" y="2894"/>
                </a:lnTo>
                <a:lnTo>
                  <a:pt x="2788" y="2882"/>
                </a:lnTo>
                <a:lnTo>
                  <a:pt x="2815" y="2870"/>
                </a:lnTo>
                <a:lnTo>
                  <a:pt x="2840" y="2857"/>
                </a:lnTo>
                <a:lnTo>
                  <a:pt x="2866" y="2842"/>
                </a:lnTo>
                <a:lnTo>
                  <a:pt x="2891" y="2827"/>
                </a:lnTo>
                <a:lnTo>
                  <a:pt x="2914" y="2809"/>
                </a:lnTo>
                <a:lnTo>
                  <a:pt x="2937" y="2792"/>
                </a:lnTo>
                <a:lnTo>
                  <a:pt x="2958" y="2773"/>
                </a:lnTo>
                <a:lnTo>
                  <a:pt x="2980" y="2753"/>
                </a:lnTo>
                <a:lnTo>
                  <a:pt x="3000" y="2732"/>
                </a:lnTo>
                <a:lnTo>
                  <a:pt x="3019" y="2710"/>
                </a:lnTo>
                <a:lnTo>
                  <a:pt x="3037" y="2687"/>
                </a:lnTo>
                <a:lnTo>
                  <a:pt x="3054" y="2663"/>
                </a:lnTo>
                <a:lnTo>
                  <a:pt x="3070" y="2639"/>
                </a:lnTo>
                <a:lnTo>
                  <a:pt x="3084" y="2614"/>
                </a:lnTo>
                <a:lnTo>
                  <a:pt x="3097" y="2588"/>
                </a:lnTo>
                <a:lnTo>
                  <a:pt x="3110" y="2561"/>
                </a:lnTo>
                <a:lnTo>
                  <a:pt x="3121" y="2534"/>
                </a:lnTo>
                <a:lnTo>
                  <a:pt x="3130" y="2506"/>
                </a:lnTo>
                <a:lnTo>
                  <a:pt x="3138" y="2477"/>
                </a:lnTo>
                <a:lnTo>
                  <a:pt x="3145" y="2448"/>
                </a:lnTo>
                <a:lnTo>
                  <a:pt x="3151" y="2419"/>
                </a:lnTo>
                <a:lnTo>
                  <a:pt x="3154" y="2388"/>
                </a:lnTo>
                <a:lnTo>
                  <a:pt x="3157" y="2357"/>
                </a:lnTo>
                <a:lnTo>
                  <a:pt x="3157" y="2327"/>
                </a:lnTo>
                <a:lnTo>
                  <a:pt x="3157" y="2272"/>
                </a:lnTo>
                <a:close/>
                <a:moveTo>
                  <a:pt x="1948" y="1726"/>
                </a:moveTo>
                <a:lnTo>
                  <a:pt x="3157" y="1726"/>
                </a:lnTo>
                <a:lnTo>
                  <a:pt x="3157" y="1530"/>
                </a:lnTo>
                <a:lnTo>
                  <a:pt x="1948" y="1530"/>
                </a:lnTo>
                <a:lnTo>
                  <a:pt x="1948" y="1726"/>
                </a:lnTo>
                <a:close/>
                <a:moveTo>
                  <a:pt x="1948" y="1354"/>
                </a:moveTo>
                <a:lnTo>
                  <a:pt x="3157" y="1354"/>
                </a:lnTo>
                <a:lnTo>
                  <a:pt x="3157" y="1286"/>
                </a:lnTo>
                <a:lnTo>
                  <a:pt x="3157" y="1256"/>
                </a:lnTo>
                <a:lnTo>
                  <a:pt x="3154" y="1225"/>
                </a:lnTo>
                <a:lnTo>
                  <a:pt x="3151" y="1195"/>
                </a:lnTo>
                <a:lnTo>
                  <a:pt x="3145" y="1165"/>
                </a:lnTo>
                <a:lnTo>
                  <a:pt x="3138" y="1137"/>
                </a:lnTo>
                <a:lnTo>
                  <a:pt x="3130" y="1108"/>
                </a:lnTo>
                <a:lnTo>
                  <a:pt x="3121" y="1080"/>
                </a:lnTo>
                <a:lnTo>
                  <a:pt x="3110" y="1053"/>
                </a:lnTo>
                <a:lnTo>
                  <a:pt x="3097" y="1026"/>
                </a:lnTo>
                <a:lnTo>
                  <a:pt x="3084" y="1000"/>
                </a:lnTo>
                <a:lnTo>
                  <a:pt x="3070" y="975"/>
                </a:lnTo>
                <a:lnTo>
                  <a:pt x="3054" y="950"/>
                </a:lnTo>
                <a:lnTo>
                  <a:pt x="3037" y="927"/>
                </a:lnTo>
                <a:lnTo>
                  <a:pt x="3019" y="904"/>
                </a:lnTo>
                <a:lnTo>
                  <a:pt x="3000" y="881"/>
                </a:lnTo>
                <a:lnTo>
                  <a:pt x="2980" y="861"/>
                </a:lnTo>
                <a:lnTo>
                  <a:pt x="2958" y="842"/>
                </a:lnTo>
                <a:lnTo>
                  <a:pt x="2937" y="822"/>
                </a:lnTo>
                <a:lnTo>
                  <a:pt x="2914" y="805"/>
                </a:lnTo>
                <a:lnTo>
                  <a:pt x="2891" y="787"/>
                </a:lnTo>
                <a:lnTo>
                  <a:pt x="2866" y="772"/>
                </a:lnTo>
                <a:lnTo>
                  <a:pt x="2840" y="757"/>
                </a:lnTo>
                <a:lnTo>
                  <a:pt x="2815" y="743"/>
                </a:lnTo>
                <a:lnTo>
                  <a:pt x="2788" y="732"/>
                </a:lnTo>
                <a:lnTo>
                  <a:pt x="2760" y="721"/>
                </a:lnTo>
                <a:lnTo>
                  <a:pt x="2732" y="711"/>
                </a:lnTo>
                <a:lnTo>
                  <a:pt x="2703" y="703"/>
                </a:lnTo>
                <a:lnTo>
                  <a:pt x="2674" y="696"/>
                </a:lnTo>
                <a:lnTo>
                  <a:pt x="2645" y="691"/>
                </a:lnTo>
                <a:lnTo>
                  <a:pt x="2614" y="687"/>
                </a:lnTo>
                <a:lnTo>
                  <a:pt x="2584" y="685"/>
                </a:lnTo>
                <a:lnTo>
                  <a:pt x="2552" y="684"/>
                </a:lnTo>
                <a:lnTo>
                  <a:pt x="2521" y="685"/>
                </a:lnTo>
                <a:lnTo>
                  <a:pt x="2492" y="687"/>
                </a:lnTo>
                <a:lnTo>
                  <a:pt x="2461" y="691"/>
                </a:lnTo>
                <a:lnTo>
                  <a:pt x="2431" y="696"/>
                </a:lnTo>
                <a:lnTo>
                  <a:pt x="2402" y="703"/>
                </a:lnTo>
                <a:lnTo>
                  <a:pt x="2373" y="711"/>
                </a:lnTo>
                <a:lnTo>
                  <a:pt x="2346" y="721"/>
                </a:lnTo>
                <a:lnTo>
                  <a:pt x="2318" y="732"/>
                </a:lnTo>
                <a:lnTo>
                  <a:pt x="2291" y="743"/>
                </a:lnTo>
                <a:lnTo>
                  <a:pt x="2265" y="757"/>
                </a:lnTo>
                <a:lnTo>
                  <a:pt x="2240" y="772"/>
                </a:lnTo>
                <a:lnTo>
                  <a:pt x="2215" y="787"/>
                </a:lnTo>
                <a:lnTo>
                  <a:pt x="2191" y="805"/>
                </a:lnTo>
                <a:lnTo>
                  <a:pt x="2169" y="822"/>
                </a:lnTo>
                <a:lnTo>
                  <a:pt x="2147" y="842"/>
                </a:lnTo>
                <a:lnTo>
                  <a:pt x="2126" y="861"/>
                </a:lnTo>
                <a:lnTo>
                  <a:pt x="2106" y="881"/>
                </a:lnTo>
                <a:lnTo>
                  <a:pt x="2087" y="904"/>
                </a:lnTo>
                <a:lnTo>
                  <a:pt x="2069" y="927"/>
                </a:lnTo>
                <a:lnTo>
                  <a:pt x="2052" y="950"/>
                </a:lnTo>
                <a:lnTo>
                  <a:pt x="2036" y="975"/>
                </a:lnTo>
                <a:lnTo>
                  <a:pt x="2022" y="1000"/>
                </a:lnTo>
                <a:lnTo>
                  <a:pt x="2008" y="1026"/>
                </a:lnTo>
                <a:lnTo>
                  <a:pt x="1996" y="1053"/>
                </a:lnTo>
                <a:lnTo>
                  <a:pt x="1985" y="1080"/>
                </a:lnTo>
                <a:lnTo>
                  <a:pt x="1975" y="1108"/>
                </a:lnTo>
                <a:lnTo>
                  <a:pt x="1967" y="1137"/>
                </a:lnTo>
                <a:lnTo>
                  <a:pt x="1960" y="1165"/>
                </a:lnTo>
                <a:lnTo>
                  <a:pt x="1955" y="1195"/>
                </a:lnTo>
                <a:lnTo>
                  <a:pt x="1951" y="1225"/>
                </a:lnTo>
                <a:lnTo>
                  <a:pt x="1949" y="1256"/>
                </a:lnTo>
                <a:lnTo>
                  <a:pt x="1948" y="1286"/>
                </a:lnTo>
                <a:lnTo>
                  <a:pt x="1948" y="1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E19CD-B84E-4B40-B813-FCD0785F117A}"/>
              </a:ext>
            </a:extLst>
          </p:cNvPr>
          <p:cNvSpPr txBox="1"/>
          <p:nvPr/>
        </p:nvSpPr>
        <p:spPr>
          <a:xfrm>
            <a:off x="674194" y="2044669"/>
            <a:ext cx="7060106" cy="3966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 sz="2000" b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Welcome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Meeting objectives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Methodology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Selection of controlled vocabularies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Finalisation of data models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Creation of distributions and documentation publication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Quality aspects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Introduction to the second round of evidences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Timeline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nl-BE" sz="1600" dirty="0">
                <a:solidFill>
                  <a:srgbClr val="000000"/>
                </a:solidFill>
              </a:rPr>
              <a:t>Closing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FEA25-9999-4606-AA5B-B9C72C7E03C5}"/>
              </a:ext>
            </a:extLst>
          </p:cNvPr>
          <p:cNvSpPr/>
          <p:nvPr/>
        </p:nvSpPr>
        <p:spPr>
          <a:xfrm>
            <a:off x="674194" y="1358682"/>
            <a:ext cx="2964356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4955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Marriage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22952"/>
              </p:ext>
            </p:extLst>
          </p:nvPr>
        </p:nvGraphicFramePr>
        <p:xfrm>
          <a:off x="700494" y="1310641"/>
          <a:ext cx="11258371" cy="4937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1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52796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65766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17122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4054386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some countries, the spouses can choose whether to keep their family names and in some others the family names are not altered.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#61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familyNameBeforeMarriage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familyNameAfterMarriage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 and have an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AdditionalMarriageInfo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10176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is not included in the evidences and suggestion to add municipality/city and country as elements of the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#53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#80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Remove 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and add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geographicName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geographicIdentifier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attributes to 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and make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0499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capacityToMarry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is not in the national records.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#41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the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capacityToMarry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optional e.g. [0;1]</a:t>
                      </a:r>
                      <a:endParaRPr lang="nl-BE" sz="10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7111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 about the clerk (name and fonction), type of marriage (e.g. civil, religious), marriage regiment (e.g. rrenuptional agreement)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#80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299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marriageWitnesses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as optional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#19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51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maritalStatusBeforeMarriage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should be optional</a:t>
                      </a:r>
                      <a:endParaRPr lang="nl-BE" sz="10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#23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the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maritalStatusBeforeMarriage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optional e.g. [0;1]</a:t>
                      </a:r>
                      <a:endParaRPr lang="nl-BE" sz="10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335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issuingPlace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placeOfMarriage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attributes should be optional as not present in the national register</a:t>
                      </a:r>
                      <a:endParaRPr lang="nl-BE" sz="10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issuingPlace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placeOfMarriage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6807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 Data models &amp; Controlled vocabularies to be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8377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055134" y="3598909"/>
            <a:ext cx="4937761" cy="3612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Marriage certificate</a:t>
            </a:r>
          </a:p>
        </p:txBody>
      </p:sp>
    </p:spTree>
    <p:extLst>
      <p:ext uri="{BB962C8B-B14F-4D97-AF65-F5344CB8AC3E}">
        <p14:creationId xmlns:p14="http://schemas.microsoft.com/office/powerpoint/2010/main" val="398897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Final model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Certificate of completion of secondary education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68764-4949-4131-9BEB-AEE73C426B14}"/>
              </a:ext>
            </a:extLst>
          </p:cNvPr>
          <p:cNvSpPr/>
          <p:nvPr/>
        </p:nvSpPr>
        <p:spPr>
          <a:xfrm>
            <a:off x="8920224" y="1289685"/>
            <a:ext cx="3052972" cy="4778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Change log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CourseResult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SecondaryEducationCompletionEvidence.schoolYear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addition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SecondaryEducationCompletionEvidence.finalExaminationDate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addition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SecondaryEducationCompletionEvidence.issuingDate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addition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PublicOrganisation.prefLabel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  <a:endParaRPr lang="nl-BE" sz="1100" dirty="0">
              <a:highlight>
                <a:srgbClr val="183A66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Person.givenName;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Person.familyName;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Address removed, two attributes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SecondaryEducationCompletionEvidence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naming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65C05-ADAC-4A3E-8AEE-0952E7AB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809750"/>
            <a:ext cx="8240508" cy="4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| Certificate of completion of secondary education</a:t>
            </a:r>
            <a:endParaRPr lang="en-GB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98839"/>
              </p:ext>
            </p:extLst>
          </p:nvPr>
        </p:nvGraphicFramePr>
        <p:xfrm>
          <a:off x="700494" y="1310641"/>
          <a:ext cx="11258374" cy="4870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1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52797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65768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95355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3976153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Why have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Organisation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sub-entities? Transform the classes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EducationalInsitution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IssuingAuthority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into relationships to align on other data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10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583589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Refer the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Educational Institution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the certificate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6769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Unclear how to model the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CourseResults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CourseResults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optional e.g. [0;1]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552628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courseName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 identified nationaly by other 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#42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044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Education Insitution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 identified by a code and the province where located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#42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a relation between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Organization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optional and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geographicName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geographicIdentifier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attributes to 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19568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placeOfBirth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 not included in some national certificates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Remove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placeOfBirth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4486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Important dates are missing; Issuing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date, date on which the final examination took place, the school year, the date of delivery of the certification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#54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 the following dates as 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0722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Cardinality of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courseGrade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should be relaxed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#42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courseGrade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51535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Expected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overallGrade 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 a float is problematic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#54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CEN standard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557554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 Data models &amp; Controlled vocabularies to be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#44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531627"/>
                  </a:ext>
                </a:extLst>
              </a:tr>
              <a:tr h="35360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 of secondary education; level 2 or level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Clarification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model corresponds to level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78335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026310" y="3570085"/>
            <a:ext cx="4870970" cy="3520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Certificate of completion of secondary education</a:t>
            </a:r>
          </a:p>
        </p:txBody>
      </p:sp>
    </p:spTree>
    <p:extLst>
      <p:ext uri="{BB962C8B-B14F-4D97-AF65-F5344CB8AC3E}">
        <p14:creationId xmlns:p14="http://schemas.microsoft.com/office/powerpoint/2010/main" val="169710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Final model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Income tax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0C402-83A0-4B43-BF14-6B51C1D2AD70}"/>
              </a:ext>
            </a:extLst>
          </p:cNvPr>
          <p:cNvSpPr/>
          <p:nvPr/>
        </p:nvSpPr>
        <p:spPr>
          <a:xfrm>
            <a:off x="8920224" y="1289685"/>
            <a:ext cx="3052972" cy="4778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Change log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PublicOrganisation.prefLabel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text</a:t>
            </a:r>
            <a:endParaRPr lang="nl-BE" sz="1100" dirty="0">
              <a:highlight>
                <a:srgbClr val="183A66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Person.givenName;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Person.familyName;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Location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Address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Address.fullAddress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new and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IncomeTaxDeclarationEvidence.totalIncome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IncomeTaxDeclarationEvidence.incomeTax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IncomeTaxDeclarationEvidence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naming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currency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Currency [EU Voc]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BD34E-206D-404E-B62A-0E35A450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22" y="1454975"/>
            <a:ext cx="5232021" cy="48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2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Income tax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70"/>
              </p:ext>
            </p:extLst>
          </p:nvPr>
        </p:nvGraphicFramePr>
        <p:xfrm>
          <a:off x="700494" y="1310644"/>
          <a:ext cx="11258371" cy="50445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0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52796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65767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17122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4054386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BE" sz="9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Modelise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state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with definition;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Member State where the Income Tax Declaration was made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#70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9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06847"/>
                  </a:ext>
                </a:extLst>
              </a:tr>
              <a:tr h="626603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general the fiscal number or tax code is an attribute of a person so it could be useful to consider this property directly applied to a person with no need to indicate a Tax Payer role</a:t>
                      </a:r>
                    </a:p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Insertion of the TIN number?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UN/CEFACT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Identifier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(i.e. </a:t>
                      </a:r>
                      <a:r>
                        <a:rPr lang="en-GB" sz="900" b="0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amds:identifier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), which is composed of 1 mandatory field and 3 optional 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181809"/>
                  </a:ext>
                </a:extLst>
              </a:tr>
              <a:tr h="621774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of tax payer is not provided in national data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 propose to use the </a:t>
                      </a:r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fullAddress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and make the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optional. The attribute expected type is text with address information mandatory. Such a field is available in Core Location. Additionally, we will make 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optional. </a:t>
                      </a:r>
                      <a:endParaRPr lang="nl-BE" sz="900" b="0" i="1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49914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Clarify that the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incomeTax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can be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#21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Float can contain negative value, clarify the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51535"/>
                  </a:ext>
                </a:extLst>
              </a:tr>
              <a:tr h="626603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paymentDate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should be called </a:t>
                      </a:r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fiscalYear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clarity reasons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#67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#70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Rename and propose the following definition;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Reference year for which the tax is due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033086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tax authority then issues (upon request) a Proof of tax clearance</a:t>
                      </a:r>
                      <a:endParaRPr lang="nl-BE" sz="9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#67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  <a:endParaRPr lang="nl-BE" sz="900" b="0" i="1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100290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information on the household and if the person is married what the tax regiment is (e.g. separate or not)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507171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 a clarification on the type of income needed and on the tax returned (e.g. return, billing note, etc.) needed?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i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Waiting for further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93845"/>
                  </a:ext>
                </a:extLst>
              </a:tr>
              <a:tr h="492331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would make more sense to have </a:t>
                      </a:r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incomeTax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optional and </a:t>
                      </a:r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totalIncome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mandatory. </a:t>
                      </a:r>
                      <a:endParaRPr lang="nl-BE" sz="900" b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#39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hlinkClick r:id="rId9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#68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en-GB" sz="9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incomeTax</a:t>
                      </a:r>
                      <a:r>
                        <a:rPr lang="en-GB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optional e.g. [0;1]</a:t>
                      </a:r>
                    </a:p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nl-BE" sz="9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totalIncome </a:t>
                      </a: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mandatory e.g. [1;1]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72742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 Data models &amp; Controlled vocabularies to be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#48</a:t>
                      </a:r>
                      <a:endParaRPr lang="nl-BE" sz="9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08849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109134" y="3652908"/>
            <a:ext cx="5044535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Income tax certificate</a:t>
            </a:r>
          </a:p>
        </p:txBody>
      </p:sp>
    </p:spTree>
    <p:extLst>
      <p:ext uri="{BB962C8B-B14F-4D97-AF65-F5344CB8AC3E}">
        <p14:creationId xmlns:p14="http://schemas.microsoft.com/office/powerpoint/2010/main" val="149177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Income tax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1391"/>
              </p:ext>
            </p:extLst>
          </p:nvPr>
        </p:nvGraphicFramePr>
        <p:xfrm>
          <a:off x="700493" y="1310642"/>
          <a:ext cx="11258373" cy="1859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1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52797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565767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917122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4054386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200612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576759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Change definitions of; </a:t>
                      </a:r>
                    </a:p>
                    <a:p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paymentDate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the date on which the Income Tax amount due  for  was paid</a:t>
                      </a:r>
                    </a:p>
                    <a:p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issuingAuthority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the National Competent Authority which is in charge of A Public Organisation with official authority in charge of issuing the Income Tax Declaration </a:t>
                      </a:r>
                    </a:p>
                    <a:p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totalIncome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the total amount of taxable income of the Taxpayer in the respective year</a:t>
                      </a:r>
                    </a:p>
                    <a:p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incomeTax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the total amount of tax due on the income in the respective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#70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Change definitions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434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545123" y="2006603"/>
            <a:ext cx="1859280" cy="46735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Income tax certificate</a:t>
            </a:r>
          </a:p>
        </p:txBody>
      </p:sp>
    </p:spTree>
    <p:extLst>
      <p:ext uri="{BB962C8B-B14F-4D97-AF65-F5344CB8AC3E}">
        <p14:creationId xmlns:p14="http://schemas.microsoft.com/office/powerpoint/2010/main" val="35758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Final model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Vehicle registration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E4DF3-F753-4BC6-A9C1-06CEC992BFA1}"/>
              </a:ext>
            </a:extLst>
          </p:cNvPr>
          <p:cNvSpPr/>
          <p:nvPr/>
        </p:nvSpPr>
        <p:spPr>
          <a:xfrm>
            <a:off x="8920224" y="1289685"/>
            <a:ext cx="3052972" cy="4778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Change log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Person.givenName;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Person.familyName; 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Location;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Address;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Address.fullAddress; new and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Vehicle.powerToRatio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Vehicle.engineCapacity;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highlight>
                  <a:srgbClr val="183A66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VehicleRegistrationEvidence.vehicleLegalUser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;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l-BE" sz="1400" dirty="0">
                <a:latin typeface="Verdana" panose="020B0604030504040204" pitchFamily="34" charset="0"/>
                <a:ea typeface="Verdana" panose="020B0604030504040204" pitchFamily="34" charset="0"/>
              </a:rPr>
              <a:t>Controlled vocabularies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Fuel Type (in progress)</a:t>
            </a:r>
          </a:p>
          <a:p>
            <a:endParaRPr lang="nl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81599-6E4B-438A-BFDF-C340506D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27" y="1485824"/>
            <a:ext cx="7353723" cy="45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8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Vehicle registration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8731"/>
              </p:ext>
            </p:extLst>
          </p:nvPr>
        </p:nvGraphicFramePr>
        <p:xfrm>
          <a:off x="700494" y="1310643"/>
          <a:ext cx="11259858" cy="48844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0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3361868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5168090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686242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1076007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Some MS provide information on persons related to the vehicle but the owner who has requested the evidence</a:t>
                      </a:r>
                    </a:p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Following our analysis of the issue #45, the owner is a relation (attribute) of the Vehicle not the Vehicle Registration certificate.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#74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1000" b="0" i="0" dirty="0">
                        <a:solidFill>
                          <a:srgbClr val="636365"/>
                        </a:solidFill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953675"/>
                  </a:ext>
                </a:extLst>
              </a:tr>
              <a:tr h="807122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address may be attached directly to an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Won’t fix 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270051"/>
                  </a:ext>
                </a:extLst>
              </a:tr>
              <a:tr h="1239039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Following a comparison between a national XSD and the data model proposed some elements are proposed for addition.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#73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of; </a:t>
                      </a:r>
                    </a:p>
                    <a:p>
                      <a:endParaRPr lang="en-GB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Entity(es)/attribute(s) related to the mileage and odometer history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Attribute(s) related to the colour and category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Attribute(s) related to  Start and end data for both the vehicle holder and owner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Attribute(s) related to First, start and end date for the Registration.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51535"/>
                  </a:ext>
                </a:extLst>
              </a:tr>
              <a:tr h="1076007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Do we need 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in the Vehicle Registration evidence?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#45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 propose to use the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fullAddress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attribute and make the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Address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entity optional. The attribute expected type is text with address information mandatory. Such a field is available in Core Location. Additionally, we will make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Location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optional. </a:t>
                      </a:r>
                      <a:endParaRPr lang="nl-BE" sz="1000" b="0" i="1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8169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029076" y="3572851"/>
            <a:ext cx="4884419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Vehicle registration certificate</a:t>
            </a:r>
          </a:p>
        </p:txBody>
      </p:sp>
    </p:spTree>
    <p:extLst>
      <p:ext uri="{BB962C8B-B14F-4D97-AF65-F5344CB8AC3E}">
        <p14:creationId xmlns:p14="http://schemas.microsoft.com/office/powerpoint/2010/main" val="58908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Vehicle registration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86"/>
              </p:ext>
            </p:extLst>
          </p:nvPr>
        </p:nvGraphicFramePr>
        <p:xfrm>
          <a:off x="700494" y="1310646"/>
          <a:ext cx="11181619" cy="49505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1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432005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4018273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233008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815529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 the Vehicle Registration evidence in the current design there is no place to indicate what the status of the registration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#16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 the attribute 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with definition; “The status of a vehicle or vehicle registration related circumstance or qualification, that normally emerged after registration of the vehicle. A signal/status may be temporary or definite”. and list from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EUCARIS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VAT XSD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18862"/>
                  </a:ext>
                </a:extLst>
              </a:tr>
              <a:tr h="62059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Addition of the emission or environmental class 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#26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Create the </a:t>
                      </a:r>
                      <a:r>
                        <a:rPr lang="nl-BE" sz="1000" b="1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environemental class </a:t>
                      </a:r>
                      <a:r>
                        <a:rPr lang="nl-BE" sz="1000" b="0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and make it optional e.g. [0;1]  [Controlled List // code list?]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21780"/>
                  </a:ext>
                </a:extLst>
              </a:tr>
              <a:tr h="62059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Some data regarding people is missing and should be included: date of birth, place of birth, fiscal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Dates to be added as optional e.g. [0;1]</a:t>
                      </a:r>
                    </a:p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UN/CEFACT </a:t>
                      </a:r>
                      <a:r>
                        <a:rPr lang="nl-BE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Identifier</a:t>
                      </a:r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(i.e. amds:identifier), which is composed of 1 mandatory field and 3 optional 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16290"/>
                  </a:ext>
                </a:extLst>
              </a:tr>
              <a:tr h="669899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is meant with “legal user”? Is that what we call “</a:t>
                      </a:r>
                      <a:r>
                        <a:rPr lang="en-GB" sz="1000" b="0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Usufruttuary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” or “legal representative of the lender? And why it is not “vehicle legal user” (as it is in the “vehicle owner” property)?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Proposition to call this attribute “vehicle legal user” to be in line with “vehicle owner”.</a:t>
                      </a:r>
                      <a:endParaRPr lang="nl-BE" sz="1000" b="0" i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008993"/>
                  </a:ext>
                </a:extLst>
              </a:tr>
              <a:tr h="669899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 mentioned by the Council Directive 1999/37/EC in Annex 1 - Part I - V. - (Q), the power/weight ratio is only mandatory for motorcycles.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#24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powerToRatio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51535"/>
                  </a:ext>
                </a:extLst>
              </a:tr>
              <a:tr h="62059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</a:t>
                      </a:r>
                    </a:p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Engine capacity for non-ICE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#25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 </a:t>
                      </a:r>
                      <a:r>
                        <a:rPr lang="en-GB" sz="1000" b="1" dirty="0" err="1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engineCapacity</a:t>
                      </a:r>
                      <a:r>
                        <a:rPr lang="en-GB" sz="1000" b="1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optional e.g. [0;1]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200110"/>
                  </a:ext>
                </a:extLst>
              </a:tr>
              <a:tr h="620591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Attribute 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all the vehicle properties are mandatory, in the case they are not applicable, which valorisation of those properties should we include? Shall we put 0 or a blank string?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Which one cannot be provided?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956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2086227" y="3630002"/>
            <a:ext cx="4998721" cy="360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Vehicle registration certificate</a:t>
            </a:r>
          </a:p>
        </p:txBody>
      </p:sp>
    </p:spTree>
    <p:extLst>
      <p:ext uri="{BB962C8B-B14F-4D97-AF65-F5344CB8AC3E}">
        <p14:creationId xmlns:p14="http://schemas.microsoft.com/office/powerpoint/2010/main" val="128526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Issues &amp; resolutions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Vehicle registration certificate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8FD792-726A-4A42-AFAE-9ED19086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34454"/>
              </p:ext>
            </p:extLst>
          </p:nvPr>
        </p:nvGraphicFramePr>
        <p:xfrm>
          <a:off x="700494" y="1310646"/>
          <a:ext cx="11119771" cy="24853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268301">
                  <a:extLst>
                    <a:ext uri="{9D8B030D-6E8A-4147-A177-3AD203B41FA5}">
                      <a16:colId xmlns:a16="http://schemas.microsoft.com/office/drawing/2014/main" val="1733235638"/>
                    </a:ext>
                  </a:extLst>
                </a:gridCol>
                <a:gridCol w="4596597">
                  <a:extLst>
                    <a:ext uri="{9D8B030D-6E8A-4147-A177-3AD203B41FA5}">
                      <a16:colId xmlns:a16="http://schemas.microsoft.com/office/drawing/2014/main" val="3812430807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1209481681"/>
                    </a:ext>
                  </a:extLst>
                </a:gridCol>
                <a:gridCol w="730800">
                  <a:extLst>
                    <a:ext uri="{9D8B030D-6E8A-4147-A177-3AD203B41FA5}">
                      <a16:colId xmlns:a16="http://schemas.microsoft.com/office/drawing/2014/main" val="2357641745"/>
                    </a:ext>
                  </a:extLst>
                </a:gridCol>
                <a:gridCol w="3793273">
                  <a:extLst>
                    <a:ext uri="{9D8B030D-6E8A-4147-A177-3AD203B41FA5}">
                      <a16:colId xmlns:a16="http://schemas.microsoft.com/office/drawing/2014/main" val="2284091111"/>
                    </a:ext>
                  </a:extLst>
                </a:gridCol>
              </a:tblGrid>
              <a:tr h="201486"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3099"/>
                  </a:ext>
                </a:extLst>
              </a:tr>
              <a:tr h="957060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Controlled vocabulary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 a controlled list of fuel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existing controlled vocabulary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18862"/>
                  </a:ext>
                </a:extLst>
              </a:tr>
              <a:tr h="705202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Some of these attributes have specific measurement units. Measurement units are not considered at 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#57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Input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Put the unit as part of the attribute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21780"/>
                  </a:ext>
                </a:extLst>
              </a:tr>
              <a:tr h="579273"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 Data models &amp; Controlled vocabularies to be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#28</a:t>
                      </a:r>
                      <a:endParaRPr lang="nl-BE" sz="1000" b="0" dirty="0">
                        <a:solidFill>
                          <a:srgbClr val="636365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000" b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Fixed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0" i="0" dirty="0">
                          <a:solidFill>
                            <a:srgbClr val="63636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162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F359AA-48AB-41C6-9D8A-5FC16207C362}"/>
              </a:ext>
            </a:extLst>
          </p:cNvPr>
          <p:cNvSpPr/>
          <p:nvPr/>
        </p:nvSpPr>
        <p:spPr bwMode="auto">
          <a:xfrm rot="16200000">
            <a:off x="-892947" y="2345288"/>
            <a:ext cx="2485376" cy="4160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EC Square Sans Pro"/>
                <a:ea typeface="Segoe UI" pitchFamily="34" charset="0"/>
                <a:cs typeface="Segoe UI" pitchFamily="34" charset="0"/>
              </a:rPr>
              <a:t>Vehicle registration certificate</a:t>
            </a:r>
          </a:p>
        </p:txBody>
      </p:sp>
    </p:spTree>
    <p:extLst>
      <p:ext uri="{BB962C8B-B14F-4D97-AF65-F5344CB8AC3E}">
        <p14:creationId xmlns:p14="http://schemas.microsoft.com/office/powerpoint/2010/main" val="128666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1. 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Seth van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Hooland</a:t>
            </a:r>
            <a:endParaRPr lang="en-GB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59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B5C1AE-5430-4771-950D-94CB07E93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39" y="3586372"/>
            <a:ext cx="3776688" cy="196360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D2E447-63DB-4DC5-809E-AAF4544035C1}"/>
              </a:ext>
            </a:extLst>
          </p:cNvPr>
          <p:cNvCxnSpPr>
            <a:cxnSpLocks/>
          </p:cNvCxnSpPr>
          <p:nvPr/>
        </p:nvCxnSpPr>
        <p:spPr>
          <a:xfrm>
            <a:off x="4065585" y="3022263"/>
            <a:ext cx="0" cy="39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006088-5C45-4CB4-BC8B-5F90B2DFF9B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494212" y="2163743"/>
            <a:ext cx="0" cy="1265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Review period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Google Shape;804;p90">
            <a:extLst>
              <a:ext uri="{FF2B5EF4-FFF2-40B4-BE49-F238E27FC236}">
                <a16:creationId xmlns:a16="http://schemas.microsoft.com/office/drawing/2014/main" id="{DB1E01D9-668D-4983-9F04-7EE9779E2990}"/>
              </a:ext>
            </a:extLst>
          </p:cNvPr>
          <p:cNvCxnSpPr>
            <a:cxnSpLocks/>
          </p:cNvCxnSpPr>
          <p:nvPr/>
        </p:nvCxnSpPr>
        <p:spPr>
          <a:xfrm>
            <a:off x="2333625" y="3429000"/>
            <a:ext cx="7677150" cy="0"/>
          </a:xfrm>
          <a:prstGeom prst="straightConnector1">
            <a:avLst/>
          </a:prstGeom>
          <a:noFill/>
          <a:ln w="25400" cap="sq" cmpd="sng">
            <a:solidFill>
              <a:schemeClr val="tx2"/>
            </a:solidFill>
            <a:prstDash val="solid"/>
            <a:round/>
            <a:headEnd type="oval" w="sm" len="sm"/>
            <a:tailEnd type="oval" w="sm" len="sm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ADD4E-60B2-469A-AA6C-4AD226ACD85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010766" y="2163743"/>
            <a:ext cx="9" cy="12652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3F7AFE-8BFC-482A-8572-EC5B1242EE50}"/>
              </a:ext>
            </a:extLst>
          </p:cNvPr>
          <p:cNvSpPr txBox="1"/>
          <p:nvPr/>
        </p:nvSpPr>
        <p:spPr>
          <a:xfrm>
            <a:off x="733332" y="3884646"/>
            <a:ext cx="6349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QUESTIONS TO BEAR IN MIND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nl-B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Do I agree with the proposed controlled vocabularies (code lists)?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Do I agree with the proposed changes to the data models?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Are the entities and attributes definitions clear enough?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Does the modelling approach make sense?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Do I agree with the proposed cardinalities (i.e. mandatory versus optional)?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With data minimisation in mind, should some of the entities and or attributes stripped off?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Will my country be able to provide all the mandatory information? 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E0FF1F-4225-4980-A537-B6718D6F09B6}"/>
              </a:ext>
            </a:extLst>
          </p:cNvPr>
          <p:cNvGrpSpPr/>
          <p:nvPr/>
        </p:nvGrpSpPr>
        <p:grpSpPr>
          <a:xfrm>
            <a:off x="3907885" y="1100700"/>
            <a:ext cx="1263323" cy="447380"/>
            <a:chOff x="6190986" y="1605337"/>
            <a:chExt cx="2033156" cy="720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6A167D6-8B82-4108-9593-5572E49A0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986" y="1605337"/>
              <a:ext cx="720000" cy="72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B23DFE-C0C8-44BE-86B4-B69139C2E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142" y="1605337"/>
              <a:ext cx="720000" cy="7200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595654-26E1-4899-ACA0-2C06DB7610AE}"/>
                </a:ext>
              </a:extLst>
            </p:cNvPr>
            <p:cNvCxnSpPr>
              <a:stCxn id="15" idx="3"/>
              <a:endCxn id="18" idx="1"/>
            </p:cNvCxnSpPr>
            <p:nvPr/>
          </p:nvCxnSpPr>
          <p:spPr>
            <a:xfrm>
              <a:off x="6910986" y="1965337"/>
              <a:ext cx="59315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815B22-0D5F-4934-BC9D-3F337B297AF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333621" y="2163743"/>
            <a:ext cx="1" cy="12705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97CEE7-3AED-4C40-A5D3-B1F2E8761C01}"/>
              </a:ext>
            </a:extLst>
          </p:cNvPr>
          <p:cNvSpPr txBox="1"/>
          <p:nvPr/>
        </p:nvSpPr>
        <p:spPr>
          <a:xfrm>
            <a:off x="3679503" y="1597093"/>
            <a:ext cx="169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Start review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35CFD-1AF6-4CE5-B9DF-287B127E70AF}"/>
              </a:ext>
            </a:extLst>
          </p:cNvPr>
          <p:cNvSpPr txBox="1"/>
          <p:nvPr/>
        </p:nvSpPr>
        <p:spPr>
          <a:xfrm>
            <a:off x="9153526" y="1597093"/>
            <a:ext cx="169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End review period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AA78C-6F65-47A7-8B93-91969330521B}"/>
              </a:ext>
            </a:extLst>
          </p:cNvPr>
          <p:cNvSpPr txBox="1"/>
          <p:nvPr/>
        </p:nvSpPr>
        <p:spPr>
          <a:xfrm>
            <a:off x="1265562" y="1597093"/>
            <a:ext cx="213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Webinar #4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23BFFB-99B7-4AAA-81B7-FAF95F8A3CC1}"/>
              </a:ext>
            </a:extLst>
          </p:cNvPr>
          <p:cNvSpPr/>
          <p:nvPr/>
        </p:nvSpPr>
        <p:spPr>
          <a:xfrm>
            <a:off x="3673745" y="2825156"/>
            <a:ext cx="783680" cy="234211"/>
          </a:xfrm>
          <a:prstGeom prst="roundRect">
            <a:avLst>
              <a:gd name="adj" fmla="val 41109"/>
            </a:avLst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04/09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B6918C-E476-4D50-8D22-C3AA296634F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062469" y="3059367"/>
            <a:ext cx="1" cy="373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AB472DE-A15C-4480-97EE-2ECDB2F2D3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06" y="4115051"/>
            <a:ext cx="3923432" cy="20757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9E4150-7E7D-4C93-8485-BBF3C2DE1492}"/>
              </a:ext>
            </a:extLst>
          </p:cNvPr>
          <p:cNvSpPr/>
          <p:nvPr/>
        </p:nvSpPr>
        <p:spPr>
          <a:xfrm>
            <a:off x="1820257" y="1886747"/>
            <a:ext cx="1026728" cy="276996"/>
          </a:xfrm>
          <a:prstGeom prst="roundRect">
            <a:avLst>
              <a:gd name="adj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02/09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9938AB4-ABC1-44AB-BC6F-6656F3333106}"/>
              </a:ext>
            </a:extLst>
          </p:cNvPr>
          <p:cNvSpPr/>
          <p:nvPr/>
        </p:nvSpPr>
        <p:spPr>
          <a:xfrm>
            <a:off x="3980848" y="1886747"/>
            <a:ext cx="1026728" cy="276996"/>
          </a:xfrm>
          <a:prstGeom prst="roundRect">
            <a:avLst>
              <a:gd name="adj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07/09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ECE7CA-FC82-4144-8F95-918A5DEECE91}"/>
              </a:ext>
            </a:extLst>
          </p:cNvPr>
          <p:cNvSpPr/>
          <p:nvPr/>
        </p:nvSpPr>
        <p:spPr>
          <a:xfrm>
            <a:off x="9497402" y="1886747"/>
            <a:ext cx="1026728" cy="276996"/>
          </a:xfrm>
          <a:prstGeom prst="roundRect">
            <a:avLst>
              <a:gd name="adj" fmla="val 4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20/09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32C4AE-654C-453A-A117-823B460C3ED4}"/>
              </a:ext>
            </a:extLst>
          </p:cNvPr>
          <p:cNvSpPr/>
          <p:nvPr/>
        </p:nvSpPr>
        <p:spPr>
          <a:xfrm>
            <a:off x="6670629" y="2825156"/>
            <a:ext cx="783680" cy="234211"/>
          </a:xfrm>
          <a:prstGeom prst="roundRect">
            <a:avLst>
              <a:gd name="adj" fmla="val 41109"/>
            </a:avLst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14/09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EE7653-25BF-4D99-95A1-3CD1549B2D2A}"/>
              </a:ext>
            </a:extLst>
          </p:cNvPr>
          <p:cNvSpPr txBox="1"/>
          <p:nvPr/>
        </p:nvSpPr>
        <p:spPr>
          <a:xfrm>
            <a:off x="3422720" y="2549224"/>
            <a:ext cx="127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final tables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B9670B-4D7E-469C-8E2F-5EDBF637D13C}"/>
              </a:ext>
            </a:extLst>
          </p:cNvPr>
          <p:cNvSpPr txBox="1"/>
          <p:nvPr/>
        </p:nvSpPr>
        <p:spPr>
          <a:xfrm>
            <a:off x="6196352" y="2558669"/>
            <a:ext cx="177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draft methodology</a:t>
            </a:r>
          </a:p>
        </p:txBody>
      </p:sp>
    </p:spTree>
    <p:extLst>
      <p:ext uri="{BB962C8B-B14F-4D97-AF65-F5344CB8AC3E}">
        <p14:creationId xmlns:p14="http://schemas.microsoft.com/office/powerpoint/2010/main" val="826411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000" y="1440000"/>
            <a:ext cx="10440000" cy="3030400"/>
          </a:xfrm>
        </p:spPr>
        <p:txBody>
          <a:bodyPr/>
          <a:lstStyle/>
          <a:p>
            <a:pPr marL="1143000" indent="-1143000" algn="l">
              <a:buFont typeface="+mj-lt"/>
              <a:buAutoNum type="arabicPeriod" startAt="6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Creation of distributions and publication of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00" y="4592320"/>
            <a:ext cx="10440000" cy="1167680"/>
          </a:xfrm>
        </p:spPr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Makx</a:t>
            </a:r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Dekkers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03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FC69C-94F9-4B2D-8159-07DECA7311A8}"/>
              </a:ext>
            </a:extLst>
          </p:cNvPr>
          <p:cNvSpPr/>
          <p:nvPr/>
        </p:nvSpPr>
        <p:spPr>
          <a:xfrm>
            <a:off x="6722593" y="1290926"/>
            <a:ext cx="3455813" cy="1028700"/>
          </a:xfrm>
          <a:prstGeom prst="roundRect">
            <a:avLst>
              <a:gd name="adj" fmla="val 74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Create distributions and publish documentation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394;p112">
            <a:extLst>
              <a:ext uri="{FF2B5EF4-FFF2-40B4-BE49-F238E27FC236}">
                <a16:creationId xmlns:a16="http://schemas.microsoft.com/office/drawing/2014/main" id="{2D9F7B50-D83F-4D2B-A23E-D008433EAA9B}"/>
              </a:ext>
            </a:extLst>
          </p:cNvPr>
          <p:cNvSpPr/>
          <p:nvPr/>
        </p:nvSpPr>
        <p:spPr>
          <a:xfrm>
            <a:off x="124696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evidence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7C617AB-DAD5-4A10-8F4D-AA38B516259B}"/>
              </a:ext>
            </a:extLst>
          </p:cNvPr>
          <p:cNvSpPr/>
          <p:nvPr/>
        </p:nvSpPr>
        <p:spPr>
          <a:xfrm rot="13442543">
            <a:off x="1500902" y="1708876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1394;p112">
            <a:extLst>
              <a:ext uri="{FF2B5EF4-FFF2-40B4-BE49-F238E27FC236}">
                <a16:creationId xmlns:a16="http://schemas.microsoft.com/office/drawing/2014/main" id="{C59BD0FC-FD81-402C-B5AB-77A9FCF7A2FA}"/>
              </a:ext>
            </a:extLst>
          </p:cNvPr>
          <p:cNvSpPr/>
          <p:nvPr/>
        </p:nvSpPr>
        <p:spPr>
          <a:xfrm>
            <a:off x="1831995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Analyse existing evidence and models</a:t>
            </a: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848BC312-3ED1-433B-91E5-C0DFCDFC2868}"/>
              </a:ext>
            </a:extLst>
          </p:cNvPr>
          <p:cNvSpPr/>
          <p:nvPr/>
        </p:nvSpPr>
        <p:spPr>
          <a:xfrm rot="13442543">
            <a:off x="3321685" y="1708877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394;p112">
            <a:extLst>
              <a:ext uri="{FF2B5EF4-FFF2-40B4-BE49-F238E27FC236}">
                <a16:creationId xmlns:a16="http://schemas.microsoft.com/office/drawing/2014/main" id="{254D5669-4ED0-4357-AE2D-13B9BE464904}"/>
              </a:ext>
            </a:extLst>
          </p:cNvPr>
          <p:cNvSpPr/>
          <p:nvPr/>
        </p:nvSpPr>
        <p:spPr>
          <a:xfrm>
            <a:off x="3539294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Draft data model</a:t>
            </a: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952A20E-9151-42BA-801E-3DCCAFD37EC8}"/>
              </a:ext>
            </a:extLst>
          </p:cNvPr>
          <p:cNvSpPr/>
          <p:nvPr/>
        </p:nvSpPr>
        <p:spPr>
          <a:xfrm rot="13442543">
            <a:off x="4913294" y="1666811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1394;p112">
            <a:extLst>
              <a:ext uri="{FF2B5EF4-FFF2-40B4-BE49-F238E27FC236}">
                <a16:creationId xmlns:a16="http://schemas.microsoft.com/office/drawing/2014/main" id="{BE9CCE04-B6D9-40E7-8456-57A12281C1C7}"/>
              </a:ext>
            </a:extLst>
          </p:cNvPr>
          <p:cNvSpPr/>
          <p:nvPr/>
        </p:nvSpPr>
        <p:spPr>
          <a:xfrm>
            <a:off x="5246593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Review data model and incorporate comments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8232AA03-5A7E-490E-888B-3EB3173D4803}"/>
              </a:ext>
            </a:extLst>
          </p:cNvPr>
          <p:cNvSpPr/>
          <p:nvPr/>
        </p:nvSpPr>
        <p:spPr>
          <a:xfrm rot="13442543">
            <a:off x="6695029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1E8EC3FE-B8CE-46FF-AB3E-0843E4850F42}"/>
              </a:ext>
            </a:extLst>
          </p:cNvPr>
          <p:cNvSpPr/>
          <p:nvPr/>
        </p:nvSpPr>
        <p:spPr>
          <a:xfrm rot="13442543">
            <a:off x="8407473" y="1682284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8" name="Google Shape;1394;p112">
            <a:extLst>
              <a:ext uri="{FF2B5EF4-FFF2-40B4-BE49-F238E27FC236}">
                <a16:creationId xmlns:a16="http://schemas.microsoft.com/office/drawing/2014/main" id="{2D6E4651-786D-435C-99A5-EB2AFC244D78}"/>
              </a:ext>
            </a:extLst>
          </p:cNvPr>
          <p:cNvSpPr/>
          <p:nvPr/>
        </p:nvSpPr>
        <p:spPr>
          <a:xfrm>
            <a:off x="8661191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Final data model</a:t>
            </a: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A9119C42-9D6A-472D-9DB6-23403FBCBCB9}"/>
              </a:ext>
            </a:extLst>
          </p:cNvPr>
          <p:cNvSpPr/>
          <p:nvPr/>
        </p:nvSpPr>
        <p:spPr>
          <a:xfrm rot="13442543">
            <a:off x="10150842" y="1682283"/>
            <a:ext cx="203998" cy="212866"/>
          </a:xfrm>
          <a:prstGeom prst="corner">
            <a:avLst>
              <a:gd name="adj1" fmla="val 26316"/>
              <a:gd name="adj2" fmla="val 26316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FBFBF"/>
              </a:solidFill>
            </a:endParaRPr>
          </a:p>
        </p:txBody>
      </p:sp>
      <p:sp>
        <p:nvSpPr>
          <p:cNvPr id="20" name="Google Shape;1394;p112">
            <a:extLst>
              <a:ext uri="{FF2B5EF4-FFF2-40B4-BE49-F238E27FC236}">
                <a16:creationId xmlns:a16="http://schemas.microsoft.com/office/drawing/2014/main" id="{B78B2289-5D99-4183-9DDF-1E119B81EE5D}"/>
              </a:ext>
            </a:extLst>
          </p:cNvPr>
          <p:cNvSpPr/>
          <p:nvPr/>
        </p:nvSpPr>
        <p:spPr>
          <a:xfrm>
            <a:off x="10368490" y="1290926"/>
            <a:ext cx="1476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BFBFBF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Create distributions and publish documentation</a:t>
            </a:r>
          </a:p>
        </p:txBody>
      </p:sp>
      <p:pic>
        <p:nvPicPr>
          <p:cNvPr id="3074" name="Picture 2" descr="Process_Phase 7">
            <a:extLst>
              <a:ext uri="{FF2B5EF4-FFF2-40B4-BE49-F238E27FC236}">
                <a16:creationId xmlns:a16="http://schemas.microsoft.com/office/drawing/2014/main" id="{30561FDE-298A-4AF9-A25C-617220AA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676526"/>
            <a:ext cx="68675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B65A579-F2C6-4FCA-9FD4-645D8083519E}"/>
              </a:ext>
            </a:extLst>
          </p:cNvPr>
          <p:cNvCxnSpPr>
            <a:cxnSpLocks/>
            <a:stCxn id="20" idx="2"/>
            <a:endCxn id="3074" idx="3"/>
          </p:cNvCxnSpPr>
          <p:nvPr/>
        </p:nvCxnSpPr>
        <p:spPr>
          <a:xfrm rot="5400000">
            <a:off x="9210989" y="2638399"/>
            <a:ext cx="2214275" cy="1576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394;p112">
            <a:extLst>
              <a:ext uri="{FF2B5EF4-FFF2-40B4-BE49-F238E27FC236}">
                <a16:creationId xmlns:a16="http://schemas.microsoft.com/office/drawing/2014/main" id="{5483FCC7-6702-446B-AA75-0AE572158AD1}"/>
              </a:ext>
            </a:extLst>
          </p:cNvPr>
          <p:cNvSpPr/>
          <p:nvPr/>
        </p:nvSpPr>
        <p:spPr>
          <a:xfrm>
            <a:off x="6953892" y="1432235"/>
            <a:ext cx="147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44000" rIns="180000" bIns="14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2"/>
                </a:solidFill>
                <a:latin typeface="EC Square Sans Pro"/>
                <a:ea typeface="Verdana" panose="020B0604030504040204" pitchFamily="34" charset="0"/>
                <a:cs typeface="Arial"/>
                <a:sym typeface="Arial"/>
              </a:rPr>
              <a:t>Select controlled vocabularies / code lists</a:t>
            </a:r>
          </a:p>
        </p:txBody>
      </p:sp>
    </p:spTree>
    <p:extLst>
      <p:ext uri="{BB962C8B-B14F-4D97-AF65-F5344CB8AC3E}">
        <p14:creationId xmlns:p14="http://schemas.microsoft.com/office/powerpoint/2010/main" val="97014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1C0D31-681E-4039-9A0C-7215B9AD1CF9}"/>
              </a:ext>
            </a:extLst>
          </p:cNvPr>
          <p:cNvSpPr/>
          <p:nvPr/>
        </p:nvSpPr>
        <p:spPr>
          <a:xfrm>
            <a:off x="793596" y="397090"/>
            <a:ext cx="3894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Quality |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Three dimensions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C68A31-80F0-40BD-A601-55158F7881F9}"/>
              </a:ext>
            </a:extLst>
          </p:cNvPr>
          <p:cNvGrpSpPr/>
          <p:nvPr/>
        </p:nvGrpSpPr>
        <p:grpSpPr>
          <a:xfrm>
            <a:off x="780996" y="1820229"/>
            <a:ext cx="10630007" cy="1089911"/>
            <a:chOff x="793596" y="1820229"/>
            <a:chExt cx="10630007" cy="108991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3E9B062-EFDB-48C5-9AF5-5546ABAF3930}"/>
                </a:ext>
              </a:extLst>
            </p:cNvPr>
            <p:cNvSpPr/>
            <p:nvPr/>
          </p:nvSpPr>
          <p:spPr>
            <a:xfrm>
              <a:off x="793596" y="1820229"/>
              <a:ext cx="10630007" cy="108991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92000" rtlCol="0" anchor="ctr"/>
            <a:lstStyle/>
            <a:p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This is ensured by using the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proposed methodology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which is based on the existing SEMIC methodology. In addition, we build as much as possible on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resources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like the ISA² Core Vocabularies, the Public/eJustice documents, EUCARIS, EU Vocabularies of the Publications Office etc., taking into account the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feedback and suggestions of the member states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building consensus and delivering detailed documentation.</a:t>
              </a:r>
              <a:endPara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A380E91-B55E-44F5-8351-72315733D0A5}"/>
                </a:ext>
              </a:extLst>
            </p:cNvPr>
            <p:cNvSpPr/>
            <p:nvPr/>
          </p:nvSpPr>
          <p:spPr>
            <a:xfrm>
              <a:off x="944003" y="1954636"/>
              <a:ext cx="2476814" cy="8260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/>
                <a:t>Data models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0D4448-B88B-496C-ABCF-B7AB9FED0AC8}"/>
              </a:ext>
            </a:extLst>
          </p:cNvPr>
          <p:cNvGrpSpPr/>
          <p:nvPr/>
        </p:nvGrpSpPr>
        <p:grpSpPr>
          <a:xfrm>
            <a:off x="780996" y="3242551"/>
            <a:ext cx="10630007" cy="1089911"/>
            <a:chOff x="793596" y="1820229"/>
            <a:chExt cx="10630007" cy="10899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EC658F8-4E68-4917-BCD8-4E746D05C4B7}"/>
                </a:ext>
              </a:extLst>
            </p:cNvPr>
            <p:cNvSpPr/>
            <p:nvPr/>
          </p:nvSpPr>
          <p:spPr>
            <a:xfrm>
              <a:off x="793596" y="1820229"/>
              <a:ext cx="10630007" cy="108991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92000" rtlCol="0" anchor="ctr"/>
            <a:lstStyle/>
            <a:p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[the actual evidences to be exchanged] in terms of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correctness of the XML data 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with respect to the data models: this can be supported by tools like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Interoperability testbed 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and can be included as a post-development step after phase 7 (finalisation) of the methodology.</a:t>
              </a:r>
              <a:endPara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4D6935-9889-46B3-9FC6-2FC542C056B5}"/>
                </a:ext>
              </a:extLst>
            </p:cNvPr>
            <p:cNvSpPr/>
            <p:nvPr/>
          </p:nvSpPr>
          <p:spPr>
            <a:xfrm>
              <a:off x="944002" y="1954636"/>
              <a:ext cx="2476815" cy="8260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/>
                <a:t>Instance data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E910E0-A668-4626-9805-D562A8CC3206}"/>
              </a:ext>
            </a:extLst>
          </p:cNvPr>
          <p:cNvGrpSpPr/>
          <p:nvPr/>
        </p:nvGrpSpPr>
        <p:grpSpPr>
          <a:xfrm>
            <a:off x="780996" y="4664872"/>
            <a:ext cx="10630007" cy="1089911"/>
            <a:chOff x="793596" y="1820229"/>
            <a:chExt cx="10630007" cy="108991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30EB3D6-2262-4F3E-8DD4-92B7EACC2ECE}"/>
                </a:ext>
              </a:extLst>
            </p:cNvPr>
            <p:cNvSpPr/>
            <p:nvPr/>
          </p:nvSpPr>
          <p:spPr>
            <a:xfrm>
              <a:off x="793596" y="1820229"/>
              <a:ext cx="10630007" cy="1089911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92000" rtlCol="0" anchor="ctr"/>
            <a:lstStyle/>
            <a:p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This ensured by the requirement that all data comes from </a:t>
              </a:r>
              <a:r>
                <a:rPr lang="en-GB" sz="1200" b="1" u="sng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authoritative sources</a:t>
              </a:r>
              <a:r>
                <a:rPr lang="en-GB" sz="1200" dirty="0">
                  <a:solidFill>
                    <a:srgbClr val="636365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 Member states are responsible to identify and connect the authorities to the system.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779BA92-AAEE-4471-AFB9-86CC5237696C}"/>
                </a:ext>
              </a:extLst>
            </p:cNvPr>
            <p:cNvSpPr/>
            <p:nvPr/>
          </p:nvSpPr>
          <p:spPr>
            <a:xfrm>
              <a:off x="944003" y="1954636"/>
              <a:ext cx="2476814" cy="82602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/>
                <a:t>Source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75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 algn="l">
              <a:buFont typeface="+mj-lt"/>
              <a:buAutoNum type="arabicPeriod" startAt="7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Second round of evidences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Seth van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Hooland</a:t>
            </a:r>
            <a:endParaRPr lang="en-GB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019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Next round of evidences</a:t>
            </a: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34BBEE-29E9-4004-B327-D72276D69640}"/>
              </a:ext>
            </a:extLst>
          </p:cNvPr>
          <p:cNvSpPr/>
          <p:nvPr/>
        </p:nvSpPr>
        <p:spPr>
          <a:xfrm>
            <a:off x="700494" y="1339980"/>
            <a:ext cx="105178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Proposed types of evidence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Extract of criminal records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ECRIS domain model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 document regulation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Social security registration certificate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Regulations (EC) n° 883/2004 and 987/2009 on coordination of national social security systems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University diploma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University diploma supplement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Records of results from previous academic year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Bologna process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Europass framework (DG EAC)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accent4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European Student Card</a:t>
            </a:r>
            <a:endParaRPr lang="en-GB" sz="14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4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b="1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be uploaded on GitHub by the week of the 25</a:t>
            </a:r>
            <a:r>
              <a:rPr lang="en-GB" sz="1400" b="1" i="1" baseline="30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GB" sz="1400" b="1" i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September – Review period starting in October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3A28FDD-DE65-4540-8E80-38DBC960BA20}"/>
              </a:ext>
            </a:extLst>
          </p:cNvPr>
          <p:cNvSpPr/>
          <p:nvPr/>
        </p:nvSpPr>
        <p:spPr>
          <a:xfrm>
            <a:off x="654775" y="3428999"/>
            <a:ext cx="45719" cy="981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0A0D2A19-EFE6-4389-B294-FFC590BE6F9B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H="1" flipV="1">
            <a:off x="654774" y="3919537"/>
            <a:ext cx="429491" cy="1042050"/>
          </a:xfrm>
          <a:prstGeom prst="curvedConnector3">
            <a:avLst>
              <a:gd name="adj1" fmla="val -53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DFA9584-425B-4EE3-BD66-812007FCF814}"/>
              </a:ext>
            </a:extLst>
          </p:cNvPr>
          <p:cNvSpPr/>
          <p:nvPr/>
        </p:nvSpPr>
        <p:spPr>
          <a:xfrm>
            <a:off x="1084266" y="4529137"/>
            <a:ext cx="45719" cy="864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241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143000" indent="-1143000" algn="l">
              <a:buFont typeface="+mj-lt"/>
              <a:buAutoNum type="arabicPeriod" startAt="8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Makx</a:t>
            </a:r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Dekkers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64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27F490D4-432E-45DB-BF84-3532DFCD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48187"/>
              </p:ext>
            </p:extLst>
          </p:nvPr>
        </p:nvGraphicFramePr>
        <p:xfrm>
          <a:off x="609602" y="1337689"/>
          <a:ext cx="10982325" cy="4840085"/>
        </p:xfrm>
        <a:graphic>
          <a:graphicData uri="http://schemas.openxmlformats.org/drawingml/2006/table">
            <a:tbl>
              <a:tblPr firstRow="1" bandRow="1"/>
              <a:tblGrid>
                <a:gridCol w="2996558">
                  <a:extLst>
                    <a:ext uri="{9D8B030D-6E8A-4147-A177-3AD203B41FA5}">
                      <a16:colId xmlns:a16="http://schemas.microsoft.com/office/drawing/2014/main" val="1770565068"/>
                    </a:ext>
                  </a:extLst>
                </a:gridCol>
                <a:gridCol w="649196">
                  <a:extLst>
                    <a:ext uri="{9D8B030D-6E8A-4147-A177-3AD203B41FA5}">
                      <a16:colId xmlns:a16="http://schemas.microsoft.com/office/drawing/2014/main" val="2883774547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1633418636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3755040312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82581086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36126521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3389916260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1864285589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763882502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394661046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737627895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87470662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580677794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96053789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53688472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995525632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2108441504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613009578"/>
                    </a:ext>
                  </a:extLst>
                </a:gridCol>
                <a:gridCol w="431563">
                  <a:extLst>
                    <a:ext uri="{9D8B030D-6E8A-4147-A177-3AD203B41FA5}">
                      <a16:colId xmlns:a16="http://schemas.microsoft.com/office/drawing/2014/main" val="3164836089"/>
                    </a:ext>
                  </a:extLst>
                </a:gridCol>
              </a:tblGrid>
              <a:tr h="3355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September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October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November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December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51261"/>
                  </a:ext>
                </a:extLst>
              </a:tr>
              <a:tr h="389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Owner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7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14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21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st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28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5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12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19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26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nd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9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16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23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rd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</a:rPr>
                        <a:t> 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30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7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14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th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21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st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28</a:t>
                      </a:r>
                      <a:r>
                        <a:rPr lang="en-US" sz="900" baseline="30000" dirty="0">
                          <a:solidFill>
                            <a:schemeClr val="bg1"/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th</a:t>
                      </a:r>
                      <a:endParaRPr lang="en-US" sz="900" dirty="0">
                        <a:solidFill>
                          <a:schemeClr val="bg1"/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A6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3752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900" b="1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Meetings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89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Review of the final common data models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38266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Review of the (draft) methodology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 &amp; 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29677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Finalization of common data models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9630426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82477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Identification of domain experts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974720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</a:rPr>
                        <a:t>Validation of the competent authorities</a:t>
                      </a:r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6197599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</a:rPr>
                        <a:t>Review propositions for common data models</a:t>
                      </a:r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5910101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</a:rPr>
                        <a:t>Collect and share metadata at national level</a:t>
                      </a:r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8518594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Definition of a minimum set of attributes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ED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682262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Definition of common data models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ED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222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Review of the final common data models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7878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Refinement of the (final) methodology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MS &amp; 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47569217"/>
                  </a:ext>
                </a:extLst>
              </a:tr>
              <a:tr h="13265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Finalization of the common data models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0081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Finalization of the methodology to develop data models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912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68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Review &amp; acceptance of OOP deliverables  [Review  cycle 1]</a:t>
                      </a:r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1103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EC Square Sans Pro" panose="020B0506040000020004"/>
                          <a:ea typeface="Verdana" panose="020B0604030504040204" pitchFamily="34" charset="0"/>
                        </a:rPr>
                        <a:t>Review &amp; acceptance of OOP deliverables  [Review  cycle 2]</a:t>
                      </a:r>
                      <a:endParaRPr lang="en-US" sz="90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accent3">
                            <a:lumMod val="10000"/>
                          </a:schemeClr>
                        </a:solidFill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kern="1200" dirty="0">
                        <a:solidFill>
                          <a:schemeClr val="tx1"/>
                        </a:solidFill>
                        <a:latin typeface="EC Square Sans Pro" panose="020B0506040000020004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36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EC Square Sans Pro" panose="020B0506040000020004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0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9297845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4870EBE-6687-4202-910D-D61CC9D653E0}"/>
              </a:ext>
            </a:extLst>
          </p:cNvPr>
          <p:cNvSpPr/>
          <p:nvPr/>
        </p:nvSpPr>
        <p:spPr>
          <a:xfrm>
            <a:off x="793596" y="397090"/>
            <a:ext cx="8281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Timeline and milestones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| Closing 1</a:t>
            </a:r>
            <a:r>
              <a:rPr lang="en-US" sz="2000" i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st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 and starting 2</a:t>
            </a:r>
            <a:r>
              <a:rPr lang="en-US" sz="2000" i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 round</a:t>
            </a: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E1239B-9E0F-439B-9BF0-45511F329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003" y="2065118"/>
            <a:ext cx="218695" cy="2186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60E42-97E1-4284-9F18-C6D0F30BE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4" y="2065118"/>
            <a:ext cx="218695" cy="21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146A6D-82F6-48EE-8F53-C6B62BC57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45" y="2065117"/>
            <a:ext cx="218695" cy="2186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C51667-3F8E-4CB4-9C0D-A618A6E04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68" y="2065117"/>
            <a:ext cx="218695" cy="2186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AC31EA-B15D-4CC1-8E7E-8358ABE8A13C}"/>
              </a:ext>
            </a:extLst>
          </p:cNvPr>
          <p:cNvCxnSpPr/>
          <p:nvPr/>
        </p:nvCxnSpPr>
        <p:spPr>
          <a:xfrm>
            <a:off x="528506" y="3305175"/>
            <a:ext cx="0" cy="218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CEAD2-6CC5-4237-8622-9E13BB828BF9}"/>
              </a:ext>
            </a:extLst>
          </p:cNvPr>
          <p:cNvCxnSpPr>
            <a:cxnSpLocks/>
          </p:cNvCxnSpPr>
          <p:nvPr/>
        </p:nvCxnSpPr>
        <p:spPr>
          <a:xfrm>
            <a:off x="528506" y="2350927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F7982-E554-46DB-9BD4-C8BA0378F08F}"/>
              </a:ext>
            </a:extLst>
          </p:cNvPr>
          <p:cNvSpPr txBox="1"/>
          <p:nvPr/>
        </p:nvSpPr>
        <p:spPr>
          <a:xfrm rot="16200000">
            <a:off x="-161208" y="2538904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EC Square Sans Pro" panose="020B0506040000020004"/>
                <a:ea typeface="Verdana" panose="020B0604030504040204" pitchFamily="34" charset="0"/>
              </a:rPr>
              <a:t>First round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89500-B5C1-474C-89EB-6D877B8A3BAB}"/>
              </a:ext>
            </a:extLst>
          </p:cNvPr>
          <p:cNvSpPr txBox="1"/>
          <p:nvPr/>
        </p:nvSpPr>
        <p:spPr>
          <a:xfrm rot="16200000">
            <a:off x="-298229" y="4267769"/>
            <a:ext cx="1087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latin typeface="EC Square Sans Pro" panose="020B0506040000020004"/>
                <a:ea typeface="Verdana" panose="020B0604030504040204" pitchFamily="34" charset="0"/>
              </a:rPr>
              <a:t>Second round</a:t>
            </a:r>
          </a:p>
        </p:txBody>
      </p:sp>
    </p:spTree>
    <p:extLst>
      <p:ext uri="{BB962C8B-B14F-4D97-AF65-F5344CB8AC3E}">
        <p14:creationId xmlns:p14="http://schemas.microsoft.com/office/powerpoint/2010/main" val="2320891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9. Closing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Speakers: Miguel Alvarez Rodriguez and Seth van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Hooland</a:t>
            </a:r>
            <a:endParaRPr lang="en-GB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86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870EBE-6687-4202-910D-D61CC9D653E0}"/>
              </a:ext>
            </a:extLst>
          </p:cNvPr>
          <p:cNvSpPr/>
          <p:nvPr/>
        </p:nvSpPr>
        <p:spPr>
          <a:xfrm>
            <a:off x="793596" y="397090"/>
            <a:ext cx="419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Action items and next steps</a:t>
            </a:r>
            <a:endParaRPr lang="en-GB" sz="2000" b="1" dirty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7ABB15-FD99-4589-A96D-AF680326B223}"/>
              </a:ext>
            </a:extLst>
          </p:cNvPr>
          <p:cNvSpPr>
            <a:spLocks noChangeAspect="1"/>
          </p:cNvSpPr>
          <p:nvPr/>
        </p:nvSpPr>
        <p:spPr bwMode="gray">
          <a:xfrm>
            <a:off x="595769" y="1544743"/>
            <a:ext cx="432000" cy="432000"/>
          </a:xfrm>
          <a:prstGeom prst="ellipse">
            <a:avLst/>
          </a:prstGeom>
          <a:solidFill>
            <a:srgbClr val="636365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61EB1B7-C1F3-4AFE-B0BD-E8EFFE42EFF5}"/>
              </a:ext>
            </a:extLst>
          </p:cNvPr>
          <p:cNvSpPr>
            <a:spLocks noChangeAspect="1"/>
          </p:cNvSpPr>
          <p:nvPr/>
        </p:nvSpPr>
        <p:spPr bwMode="gray">
          <a:xfrm>
            <a:off x="595769" y="2413700"/>
            <a:ext cx="432000" cy="432000"/>
          </a:xfrm>
          <a:prstGeom prst="ellipse">
            <a:avLst/>
          </a:prstGeom>
          <a:solidFill>
            <a:srgbClr val="00B05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55BEBD-8675-44B1-8B1B-01A47EEBACB6}"/>
              </a:ext>
            </a:extLst>
          </p:cNvPr>
          <p:cNvSpPr>
            <a:spLocks noChangeAspect="1"/>
          </p:cNvSpPr>
          <p:nvPr/>
        </p:nvSpPr>
        <p:spPr bwMode="gray">
          <a:xfrm>
            <a:off x="595769" y="3282657"/>
            <a:ext cx="432000" cy="432000"/>
          </a:xfrm>
          <a:prstGeom prst="ellipse">
            <a:avLst/>
          </a:prstGeom>
          <a:solidFill>
            <a:srgbClr val="00B05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0EE788-3D37-4D0A-BFC2-CB45ED0A2FA4}"/>
              </a:ext>
            </a:extLst>
          </p:cNvPr>
          <p:cNvSpPr>
            <a:spLocks noChangeAspect="1"/>
          </p:cNvSpPr>
          <p:nvPr/>
        </p:nvSpPr>
        <p:spPr bwMode="gray">
          <a:xfrm>
            <a:off x="595769" y="4151615"/>
            <a:ext cx="432000" cy="432000"/>
          </a:xfrm>
          <a:prstGeom prst="ellipse">
            <a:avLst/>
          </a:prstGeom>
          <a:solidFill>
            <a:srgbClr val="00B05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DCF78-8A82-4A7D-942D-3226CE7422CD}"/>
              </a:ext>
            </a:extLst>
          </p:cNvPr>
          <p:cNvSpPr txBox="1"/>
          <p:nvPr/>
        </p:nvSpPr>
        <p:spPr>
          <a:xfrm>
            <a:off x="1067715" y="1606854"/>
            <a:ext cx="250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accent1"/>
                </a:solidFill>
                <a:latin typeface="EC Square Sans Pro" panose="020B05060400000200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 the final data models</a:t>
            </a:r>
            <a:endParaRPr lang="nl-BE" sz="1400" dirty="0">
              <a:solidFill>
                <a:schemeClr val="accent1"/>
              </a:solidFill>
              <a:latin typeface="EC Square Sans Pro" panose="020B05060400000200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5919B-6B1F-477D-9B21-9D5123056B1B}"/>
              </a:ext>
            </a:extLst>
          </p:cNvPr>
          <p:cNvSpPr txBox="1"/>
          <p:nvPr/>
        </p:nvSpPr>
        <p:spPr>
          <a:xfrm>
            <a:off x="1067715" y="2475811"/>
            <a:ext cx="250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accent1"/>
                </a:solidFill>
                <a:latin typeface="EC Square Sans Pro" panose="020B05060400000200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Gather domain experts</a:t>
            </a:r>
            <a:endParaRPr lang="nl-BE" sz="1400" dirty="0">
              <a:solidFill>
                <a:schemeClr val="accent1"/>
              </a:solidFill>
              <a:latin typeface="EC Square Sans Pro" panose="020B05060400000200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CBB70-19DF-4644-AB5C-2A6D526CA198}"/>
              </a:ext>
            </a:extLst>
          </p:cNvPr>
          <p:cNvSpPr txBox="1"/>
          <p:nvPr/>
        </p:nvSpPr>
        <p:spPr>
          <a:xfrm>
            <a:off x="1067715" y="3266195"/>
            <a:ext cx="250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accent1"/>
                </a:solidFill>
                <a:latin typeface="EC Square Sans Pro" panose="020B05060400000200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Validate the competent authorities</a:t>
            </a:r>
            <a:endParaRPr lang="nl-BE" sz="1400" dirty="0">
              <a:solidFill>
                <a:schemeClr val="accent1"/>
              </a:solidFill>
              <a:latin typeface="EC Square Sans Pro" panose="020B05060400000200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C141FB-F1F1-4CE0-9469-CF17EF66FB1B}"/>
              </a:ext>
            </a:extLst>
          </p:cNvPr>
          <p:cNvSpPr txBox="1"/>
          <p:nvPr/>
        </p:nvSpPr>
        <p:spPr>
          <a:xfrm>
            <a:off x="1067716" y="4106005"/>
            <a:ext cx="250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accent1"/>
                </a:solidFill>
                <a:latin typeface="EC Square Sans Pro" panose="020B05060400000200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 metadata &amp; data models at national level </a:t>
            </a:r>
            <a:endParaRPr lang="nl-BE" sz="1400" dirty="0">
              <a:solidFill>
                <a:schemeClr val="accent1"/>
              </a:solidFill>
              <a:latin typeface="EC Square Sans Pro" panose="020B050604000002000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FB28B7-5CB9-4402-9DC9-0DB71DFA6620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811769" y="1976743"/>
            <a:ext cx="0" cy="4369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0E2811-87F3-492C-B42A-420860CCAEB9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11769" y="2845700"/>
            <a:ext cx="0" cy="4369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A03B33-A18A-4FCC-9742-7E29EF7BB1F5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811769" y="3714657"/>
            <a:ext cx="0" cy="4369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7453153F-EB1F-49BF-8CFA-80091AE85F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85798"/>
            <a:ext cx="4865702" cy="19246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75FBE2-2953-4291-9A43-AAA18D3FEE9D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569070" y="1760743"/>
            <a:ext cx="1608929" cy="1298974"/>
          </a:xfrm>
          <a:prstGeom prst="bentConnector3">
            <a:avLst/>
          </a:prstGeom>
          <a:ln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DDA73A2-5D80-4153-A9C8-1066D1F67D15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 flipV="1">
            <a:off x="3569071" y="3059717"/>
            <a:ext cx="1608928" cy="1307898"/>
          </a:xfrm>
          <a:prstGeom prst="bentConnector3">
            <a:avLst/>
          </a:prstGeom>
          <a:ln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S-marriage-evidence">
            <a:extLst>
              <a:ext uri="{FF2B5EF4-FFF2-40B4-BE49-F238E27FC236}">
                <a16:creationId xmlns:a16="http://schemas.microsoft.com/office/drawing/2014/main" id="{3456CC28-573F-421D-BA9B-B7E4435BB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34" y="3005539"/>
            <a:ext cx="4093742" cy="2801720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452CC57-1887-4403-8EC4-4F0CBDBF9A65}"/>
              </a:ext>
            </a:extLst>
          </p:cNvPr>
          <p:cNvSpPr/>
          <p:nvPr/>
        </p:nvSpPr>
        <p:spPr>
          <a:xfrm>
            <a:off x="5177999" y="2853239"/>
            <a:ext cx="1478831" cy="41295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bg1"/>
                </a:solidFill>
                <a:latin typeface="EC Square Sans Pro" panose="020B0506040000020004"/>
              </a:rPr>
              <a:t>Share on GitHub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69E05-7C5B-44E7-A815-7231CD58C968}"/>
              </a:ext>
            </a:extLst>
          </p:cNvPr>
          <p:cNvSpPr/>
          <p:nvPr/>
        </p:nvSpPr>
        <p:spPr>
          <a:xfrm>
            <a:off x="728640" y="5675512"/>
            <a:ext cx="216000" cy="216000"/>
          </a:xfrm>
          <a:prstGeom prst="rect">
            <a:avLst/>
          </a:prstGeom>
          <a:solidFill>
            <a:srgbClr val="636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6082E-641B-456A-A95E-56BAAAC8EA34}"/>
              </a:ext>
            </a:extLst>
          </p:cNvPr>
          <p:cNvSpPr/>
          <p:nvPr/>
        </p:nvSpPr>
        <p:spPr>
          <a:xfrm>
            <a:off x="728640" y="6058821"/>
            <a:ext cx="216000" cy="21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266FC-DBA9-4DAF-8EBC-E49B670CF8E4}"/>
              </a:ext>
            </a:extLst>
          </p:cNvPr>
          <p:cNvSpPr txBox="1"/>
          <p:nvPr/>
        </p:nvSpPr>
        <p:spPr>
          <a:xfrm>
            <a:off x="944640" y="5645012"/>
            <a:ext cx="108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latin typeface="EC Square Sans Pro" panose="020B0506040000020004"/>
              </a:rPr>
              <a:t>First 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754A5-3AFC-43C4-B7A3-F97CA22295E1}"/>
              </a:ext>
            </a:extLst>
          </p:cNvPr>
          <p:cNvSpPr txBox="1"/>
          <p:nvPr/>
        </p:nvSpPr>
        <p:spPr>
          <a:xfrm>
            <a:off x="944640" y="6028321"/>
            <a:ext cx="108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latin typeface="EC Square Sans Pro" panose="020B0506040000020004"/>
              </a:rPr>
              <a:t>Second round</a:t>
            </a:r>
          </a:p>
        </p:txBody>
      </p:sp>
    </p:spTree>
    <p:extLst>
      <p:ext uri="{BB962C8B-B14F-4D97-AF65-F5344CB8AC3E}">
        <p14:creationId xmlns:p14="http://schemas.microsoft.com/office/powerpoint/2010/main" val="409890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2. Meeting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Seth van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Hooland</a:t>
            </a:r>
            <a:endParaRPr lang="en-GB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235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2744" r="1046" b="6586"/>
          <a:stretch/>
        </p:blipFill>
        <p:spPr>
          <a:xfrm>
            <a:off x="-12033" y="1131277"/>
            <a:ext cx="12200021" cy="5733073"/>
          </a:xfrm>
          <a:prstGeom prst="rect">
            <a:avLst/>
          </a:prstGeom>
        </p:spPr>
      </p:pic>
      <p:pic>
        <p:nvPicPr>
          <p:cNvPr id="2" name="Picture 1" descr="ISA2-footh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3" y="6458046"/>
            <a:ext cx="794675" cy="40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-315416"/>
            <a:ext cx="2196244" cy="2196244"/>
          </a:xfrm>
          <a:prstGeom prst="rect">
            <a:avLst/>
          </a:prstGeom>
        </p:spPr>
      </p:pic>
      <p:sp>
        <p:nvSpPr>
          <p:cNvPr id="6" name="Title 8"/>
          <p:cNvSpPr txBox="1">
            <a:spLocks/>
          </p:cNvSpPr>
          <p:nvPr/>
        </p:nvSpPr>
        <p:spPr bwMode="auto">
          <a:xfrm>
            <a:off x="609600" y="1880828"/>
            <a:ext cx="10972800" cy="107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768" tIns="60885" rIns="121768" bIns="60885"/>
          <a:lstStyle>
            <a:lvl1pPr marL="358775" indent="-358775" eaLnBrk="0" hangingPunct="0">
              <a:spcBef>
                <a:spcPct val="20000"/>
              </a:spcBef>
              <a:buClr>
                <a:srgbClr val="00AEF0"/>
              </a:buClr>
              <a:buChar char="•"/>
              <a:defRPr sz="2000">
                <a:solidFill>
                  <a:srgbClr val="0F5494"/>
                </a:solidFill>
                <a:latin typeface="Verdana" pitchFamily="34" charset="0"/>
              </a:defRPr>
            </a:lvl1pPr>
            <a:lvl2pPr marL="358775" indent="-358775" eaLnBrk="0" hangingPunct="0">
              <a:spcBef>
                <a:spcPct val="20000"/>
              </a:spcBef>
              <a:buClr>
                <a:srgbClr val="00AEF0"/>
              </a:buClr>
              <a:buFont typeface="Courier New" pitchFamily="49" charset="0"/>
              <a:buChar char="o"/>
              <a:defRPr sz="1600">
                <a:solidFill>
                  <a:srgbClr val="0F5494"/>
                </a:solidFill>
                <a:latin typeface="Verdana" pitchFamily="34" charset="0"/>
              </a:defRPr>
            </a:lvl2pPr>
            <a:lvl3pPr marL="358775" indent="-358775" eaLnBrk="0" hangingPunct="0">
              <a:spcBef>
                <a:spcPct val="20000"/>
              </a:spcBef>
              <a:buChar char="-"/>
              <a:defRPr sz="1400">
                <a:solidFill>
                  <a:srgbClr val="0F5494"/>
                </a:solidFill>
                <a:latin typeface="Verdana" pitchFamily="34" charset="0"/>
              </a:defRPr>
            </a:lvl3pPr>
            <a:lvl4pPr marL="358775" indent="-358775" eaLnBrk="0" hangingPunct="0">
              <a:spcBef>
                <a:spcPct val="20000"/>
              </a:spcBef>
              <a:defRPr sz="1200">
                <a:solidFill>
                  <a:srgbClr val="1D4D8D"/>
                </a:solidFill>
                <a:latin typeface="Arial" pitchFamily="34" charset="0"/>
              </a:defRPr>
            </a:lvl4pPr>
            <a:lvl5pPr marL="358775" indent="-3587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815975" indent="-358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1273175" indent="-358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1730375" indent="-358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2187575" indent="-358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fr-FR" altLang="en-US" sz="4000" b="1" dirty="0">
                <a:solidFill>
                  <a:srgbClr val="002060"/>
                </a:solidFill>
                <a:latin typeface="EC Square Sans Cond Pro" panose="020B0506040000020004"/>
                <a:cs typeface="Arial" pitchFamily="34" charset="0"/>
              </a:rPr>
              <a:t>ISA² programme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fr-FR" altLang="en-US" b="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You click, </a:t>
            </a:r>
            <a:r>
              <a:rPr lang="fr-FR" altLang="en-US" b="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we</a:t>
            </a:r>
            <a:r>
              <a:rPr lang="fr-FR" altLang="en-US" b="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 </a:t>
            </a:r>
            <a:r>
              <a:rPr lang="fr-FR" altLang="en-US" b="0" i="1" dirty="0" err="1">
                <a:solidFill>
                  <a:srgbClr val="002060"/>
                </a:solidFill>
                <a:latin typeface="+mn-lt"/>
                <a:cs typeface="Arial" pitchFamily="34" charset="0"/>
              </a:rPr>
              <a:t>link</a:t>
            </a:r>
            <a:r>
              <a:rPr lang="fr-FR" altLang="en-US" b="0" i="1" dirty="0">
                <a:solidFill>
                  <a:srgbClr val="002060"/>
                </a:solidFill>
                <a:latin typeface="+mn-lt"/>
                <a:cs typeface="Arial" pitchFamily="34" charset="0"/>
              </a:rPr>
              <a:t>!</a:t>
            </a:r>
            <a:endParaRPr lang="en-US" altLang="en-US" b="0" i="1" dirty="0">
              <a:solidFill>
                <a:srgbClr val="00206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15434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GB" altLang="en-US" sz="2800" dirty="0">
                <a:solidFill>
                  <a:srgbClr val="002060"/>
                </a:solidFill>
                <a:cs typeface="Arial" pitchFamily="34" charset="0"/>
              </a:rPr>
              <a:t>Stay in touch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GB" altLang="en-US" sz="2800" u="sng" dirty="0">
                <a:solidFill>
                  <a:srgbClr val="002060"/>
                </a:solidFill>
                <a:cs typeface="Arial" pitchFamily="34" charset="0"/>
              </a:rPr>
              <a:t>ec.europa.eu/isa2</a:t>
            </a:r>
            <a:endParaRPr lang="en-GB" sz="2800" u="sng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4810" y="5742923"/>
            <a:ext cx="11402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GB" altLang="en-US" sz="1400" dirty="0">
                <a:solidFill>
                  <a:srgbClr val="002060"/>
                </a:solidFill>
                <a:cs typeface="Arial" pitchFamily="34" charset="0"/>
              </a:rPr>
              <a:t>Run by the Interoperability Unit at DIGIT (European Commission) with 131€M budget, the </a:t>
            </a:r>
            <a:r>
              <a:rPr lang="en-GB" altLang="en-US" sz="1400" u="sng" dirty="0">
                <a:solidFill>
                  <a:srgbClr val="002060"/>
                </a:solidFill>
                <a:cs typeface="Arial" pitchFamily="34" charset="0"/>
                <a:hlinkClick r:id="rId5"/>
              </a:rPr>
              <a:t>ISA</a:t>
            </a:r>
            <a:r>
              <a:rPr lang="en-GB" altLang="en-US" sz="1400" u="sng" baseline="30000" dirty="0">
                <a:solidFill>
                  <a:srgbClr val="002060"/>
                </a:solidFill>
                <a:cs typeface="Arial" pitchFamily="34" charset="0"/>
                <a:hlinkClick r:id="rId5"/>
              </a:rPr>
              <a:t>2</a:t>
            </a:r>
            <a:r>
              <a:rPr lang="en-GB" altLang="en-US" sz="1400" u="sng" dirty="0">
                <a:solidFill>
                  <a:srgbClr val="002060"/>
                </a:solidFill>
                <a:cs typeface="Arial" pitchFamily="34" charset="0"/>
                <a:hlinkClick r:id="rId5"/>
              </a:rPr>
              <a:t> programme</a:t>
            </a:r>
            <a:r>
              <a:rPr lang="en-GB" altLang="en-US" sz="1400" dirty="0">
                <a:solidFill>
                  <a:srgbClr val="002060"/>
                </a:solidFill>
                <a:cs typeface="Arial" pitchFamily="34" charset="0"/>
              </a:rPr>
              <a:t> provides public administrations, businesses and citizens with specifications and standards, software and services to reduce administrative burdens.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37058" y="4883106"/>
            <a:ext cx="2052130" cy="492442"/>
            <a:chOff x="521308" y="4883106"/>
            <a:chExt cx="2052130" cy="492442"/>
          </a:xfrm>
        </p:grpSpPr>
        <p:sp>
          <p:nvSpPr>
            <p:cNvPr id="15" name="TextBox 14"/>
            <p:cNvSpPr txBox="1"/>
            <p:nvPr/>
          </p:nvSpPr>
          <p:spPr>
            <a:xfrm>
              <a:off x="1030149" y="4883106"/>
              <a:ext cx="154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en-US" sz="2400" b="1" dirty="0">
                  <a:solidFill>
                    <a:srgbClr val="002060"/>
                  </a:solidFill>
                  <a:cs typeface="Arial" pitchFamily="34" charset="0"/>
                </a:rPr>
                <a:t>@ EU_isa2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8" y="4883627"/>
              <a:ext cx="491921" cy="491921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317095" y="4753892"/>
            <a:ext cx="2730811" cy="720092"/>
            <a:chOff x="3635265" y="4753892"/>
            <a:chExt cx="2730811" cy="720092"/>
          </a:xfrm>
        </p:grpSpPr>
        <p:sp>
          <p:nvSpPr>
            <p:cNvPr id="16" name="TextBox 15"/>
            <p:cNvSpPr txBox="1"/>
            <p:nvPr/>
          </p:nvSpPr>
          <p:spPr>
            <a:xfrm>
              <a:off x="4109827" y="4870121"/>
              <a:ext cx="2256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altLang="en-US" sz="2400" b="1" dirty="0">
                  <a:solidFill>
                    <a:srgbClr val="002060"/>
                  </a:solidFill>
                  <a:cs typeface="Arial" pitchFamily="34" charset="0"/>
                </a:rPr>
                <a:t>ISA</a:t>
              </a:r>
              <a:r>
                <a:rPr lang="en-GB" altLang="en-US" sz="2400" b="1" baseline="30000" dirty="0">
                  <a:solidFill>
                    <a:srgbClr val="002060"/>
                  </a:solidFill>
                  <a:cs typeface="Arial" pitchFamily="34" charset="0"/>
                </a:rPr>
                <a:t>2</a:t>
              </a:r>
              <a:r>
                <a:rPr lang="en-GB" altLang="en-US" sz="2400" b="1" dirty="0">
                  <a:solidFill>
                    <a:srgbClr val="002060"/>
                  </a:solidFill>
                  <a:cs typeface="Arial" pitchFamily="34" charset="0"/>
                </a:rPr>
                <a:t> Programme 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35265" y="4753892"/>
              <a:ext cx="440723" cy="720092"/>
              <a:chOff x="1613034" y="3248759"/>
              <a:chExt cx="720853" cy="117779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3034" y="3707220"/>
                <a:ext cx="720853" cy="71933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567" y="3248759"/>
                <a:ext cx="505785" cy="505785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6675814" y="4870121"/>
            <a:ext cx="5049342" cy="505427"/>
            <a:chOff x="6930455" y="4870121"/>
            <a:chExt cx="5049342" cy="505427"/>
          </a:xfrm>
        </p:grpSpPr>
        <p:sp>
          <p:nvSpPr>
            <p:cNvPr id="17" name="TextBox 16"/>
            <p:cNvSpPr txBox="1"/>
            <p:nvPr/>
          </p:nvSpPr>
          <p:spPr>
            <a:xfrm>
              <a:off x="7427903" y="4913883"/>
              <a:ext cx="4551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altLang="en-US" sz="2400" b="1" dirty="0">
                  <a:solidFill>
                    <a:srgbClr val="002060"/>
                  </a:solidFill>
                  <a:cs typeface="Arial" pitchFamily="34" charset="0"/>
                </a:rPr>
                <a:t>DIGIT-ISA2-COMM@ec.europa.eu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5" y="4870121"/>
              <a:ext cx="431702" cy="431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95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69FCF8-B13F-4609-8A2E-F503994064FB}"/>
              </a:ext>
            </a:extLst>
          </p:cNvPr>
          <p:cNvSpPr/>
          <p:nvPr/>
        </p:nvSpPr>
        <p:spPr>
          <a:xfrm>
            <a:off x="793596" y="39709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Meeting objectives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443AA-8833-46F5-88DA-24A7339E4CE6}"/>
              </a:ext>
            </a:extLst>
          </p:cNvPr>
          <p:cNvSpPr txBox="1"/>
          <p:nvPr/>
        </p:nvSpPr>
        <p:spPr>
          <a:xfrm>
            <a:off x="793596" y="2420623"/>
            <a:ext cx="11087172" cy="28000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457200" indent="-457200"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Present the draft methodology </a:t>
            </a:r>
          </a:p>
          <a:p>
            <a:pPr marL="457200" indent="-457200"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Present the final data models for the five evidences together with the resolutions of GitHub issues </a:t>
            </a:r>
          </a:p>
          <a:p>
            <a:pPr marL="457200" indent="-457200"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Initiate the two-week review period </a:t>
            </a:r>
          </a:p>
          <a:p>
            <a:pPr marL="457200" indent="-457200"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Introduce the next round of evidences</a:t>
            </a:r>
            <a:endParaRPr lang="nl-BE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AAE17-9A6A-4CEF-B2C6-DE237CAFA1E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Approach and scope </a:t>
            </a:r>
            <a:r>
              <a:rPr lang="nl-BE" sz="2000" dirty="0">
                <a:latin typeface="Verdana" panose="020B0604030504040204" pitchFamily="34" charset="0"/>
                <a:ea typeface="Verdana" panose="020B0604030504040204" pitchFamily="34" charset="0"/>
              </a:rPr>
              <a:t>| Reminder</a:t>
            </a:r>
            <a:endParaRPr lang="en-GB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47507-EE58-40DE-883D-1EA67CC85318}"/>
              </a:ext>
            </a:extLst>
          </p:cNvPr>
          <p:cNvGrpSpPr/>
          <p:nvPr/>
        </p:nvGrpSpPr>
        <p:grpSpPr>
          <a:xfrm>
            <a:off x="1103705" y="2468914"/>
            <a:ext cx="3068721" cy="720000"/>
            <a:chOff x="1103705" y="2468914"/>
            <a:chExt cx="3068721" cy="72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FF0F5-FB39-44E0-A98F-5353E82CA770}"/>
                </a:ext>
              </a:extLst>
            </p:cNvPr>
            <p:cNvGrpSpPr/>
            <p:nvPr/>
          </p:nvGrpSpPr>
          <p:grpSpPr>
            <a:xfrm>
              <a:off x="1103705" y="2468914"/>
              <a:ext cx="3068721" cy="720000"/>
              <a:chOff x="1103705" y="2468914"/>
              <a:chExt cx="3068721" cy="720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13186C-FB28-4874-A9AF-354F68B46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705" y="2828914"/>
                <a:ext cx="3068721" cy="0"/>
              </a:xfrm>
              <a:prstGeom prst="line">
                <a:avLst/>
              </a:prstGeom>
              <a:ln w="1016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C44B34-33E6-4DD6-ABD4-BF079A9C67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8065" y="246891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ctr" anchorCtr="0"/>
              <a:lstStyle/>
              <a:p>
                <a:pPr algn="ctr"/>
                <a:endParaRPr lang="nl-BE" sz="1600" dirty="0">
                  <a:solidFill>
                    <a:srgbClr val="333333"/>
                  </a:solidFill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E87F0B-9C59-46FD-91A4-C8C2D76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065" y="2648914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A6840-4E1B-49CE-A329-DBBC9B95A83F}"/>
              </a:ext>
            </a:extLst>
          </p:cNvPr>
          <p:cNvGrpSpPr/>
          <p:nvPr/>
        </p:nvGrpSpPr>
        <p:grpSpPr>
          <a:xfrm>
            <a:off x="8495609" y="2479284"/>
            <a:ext cx="3068721" cy="720000"/>
            <a:chOff x="8495609" y="2479284"/>
            <a:chExt cx="3068721" cy="72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0D035D-0605-4331-AE37-0448ABA9B302}"/>
                </a:ext>
              </a:extLst>
            </p:cNvPr>
            <p:cNvGrpSpPr/>
            <p:nvPr/>
          </p:nvGrpSpPr>
          <p:grpSpPr>
            <a:xfrm>
              <a:off x="8495609" y="2479284"/>
              <a:ext cx="3068721" cy="720000"/>
              <a:chOff x="1103705" y="2468914"/>
              <a:chExt cx="3068721" cy="720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CC74736-3EFD-4239-AF20-97B860FCB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705" y="2828914"/>
                <a:ext cx="3068721" cy="0"/>
              </a:xfrm>
              <a:prstGeom prst="line">
                <a:avLst/>
              </a:prstGeom>
              <a:ln w="1016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CB9DF1-9F98-446A-8ED0-CF838312F7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8065" y="246891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ctr" anchorCtr="0"/>
              <a:lstStyle/>
              <a:p>
                <a:pPr algn="ctr"/>
                <a:endParaRPr lang="nl-BE" sz="1600" dirty="0">
                  <a:solidFill>
                    <a:srgbClr val="333333"/>
                  </a:solidFill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17A1DD7-C157-4CA5-B600-57BE8E7A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969" y="2659284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BA3033-303A-4526-86C4-57E686164653}"/>
              </a:ext>
            </a:extLst>
          </p:cNvPr>
          <p:cNvGrpSpPr/>
          <p:nvPr/>
        </p:nvGrpSpPr>
        <p:grpSpPr>
          <a:xfrm>
            <a:off x="4799657" y="2479284"/>
            <a:ext cx="3068721" cy="720000"/>
            <a:chOff x="4712426" y="2479284"/>
            <a:chExt cx="3068721" cy="720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AED3C7-F691-4E7A-9DDC-737E38772B76}"/>
                </a:ext>
              </a:extLst>
            </p:cNvPr>
            <p:cNvGrpSpPr/>
            <p:nvPr/>
          </p:nvGrpSpPr>
          <p:grpSpPr>
            <a:xfrm>
              <a:off x="4712426" y="2479284"/>
              <a:ext cx="3068721" cy="720000"/>
              <a:chOff x="1103705" y="2468914"/>
              <a:chExt cx="3068721" cy="720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62FB4D9-539E-40E9-8DD7-F0CC64210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705" y="2828914"/>
                <a:ext cx="3068721" cy="0"/>
              </a:xfrm>
              <a:prstGeom prst="line">
                <a:avLst/>
              </a:prstGeom>
              <a:ln w="101600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B9CA441-D252-408A-B98F-3E3C7F6C42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8065" y="246891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20000" bIns="120000" rtlCol="0" anchor="ctr" anchorCtr="0"/>
              <a:lstStyle/>
              <a:p>
                <a:pPr algn="ctr"/>
                <a:endParaRPr lang="nl-BE" sz="1600" dirty="0">
                  <a:solidFill>
                    <a:srgbClr val="333333"/>
                  </a:solidFill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53D58-8636-4BCA-8FB4-BDB429827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786" y="2648914"/>
              <a:ext cx="360000" cy="36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F1E7670-9CFD-4368-9C58-7E43096C48CB}"/>
              </a:ext>
            </a:extLst>
          </p:cNvPr>
          <p:cNvSpPr txBox="1"/>
          <p:nvPr/>
        </p:nvSpPr>
        <p:spPr>
          <a:xfrm>
            <a:off x="1000125" y="3359389"/>
            <a:ext cx="3172301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 procedures in Article 14, including Directives </a:t>
            </a: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2005/36/EC, 2006/123/EC, 2014/24/EU and 2014/25/EU</a:t>
            </a:r>
            <a:endParaRPr lang="nl-BE" sz="1200" dirty="0">
              <a:solidFill>
                <a:srgbClr val="63636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Study on Data Mapping for the cross border application of the Once-Only technical system SDG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 of 10 most relevant types of evidence</a:t>
            </a:r>
            <a:endParaRPr lang="nl-BE" sz="1200" b="1" dirty="0">
              <a:solidFill>
                <a:srgbClr val="636365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Semantic mapping &amp; proposed common data models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EF4C-B695-4759-9213-B37B683C22DA}"/>
              </a:ext>
            </a:extLst>
          </p:cNvPr>
          <p:cNvSpPr txBox="1"/>
          <p:nvPr/>
        </p:nvSpPr>
        <p:spPr>
          <a:xfrm>
            <a:off x="1051914" y="1358797"/>
            <a:ext cx="317230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Starting Point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nl-BE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Preliminary study and conclusions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CE375-8240-453F-A0DC-A3EB7A098095}"/>
              </a:ext>
            </a:extLst>
          </p:cNvPr>
          <p:cNvSpPr txBox="1"/>
          <p:nvPr/>
        </p:nvSpPr>
        <p:spPr>
          <a:xfrm>
            <a:off x="4696077" y="1612712"/>
            <a:ext cx="31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Twofold objective</a:t>
            </a:r>
            <a:endParaRPr lang="nl-BE" sz="1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00990-1A6E-40DF-9627-B5AD62535E34}"/>
              </a:ext>
            </a:extLst>
          </p:cNvPr>
          <p:cNvSpPr txBox="1"/>
          <p:nvPr/>
        </p:nvSpPr>
        <p:spPr>
          <a:xfrm>
            <a:off x="8340240" y="1612712"/>
            <a:ext cx="317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Scope</a:t>
            </a:r>
            <a:endParaRPr lang="nl-BE" sz="1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EFF723-5B72-4A0E-9957-BB7F022F6391}"/>
              </a:ext>
            </a:extLst>
          </p:cNvPr>
          <p:cNvSpPr txBox="1"/>
          <p:nvPr/>
        </p:nvSpPr>
        <p:spPr>
          <a:xfrm>
            <a:off x="8443818" y="3344560"/>
            <a:ext cx="3172301" cy="1646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data model per evidence as well as data minimisation approaches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Issues with </a:t>
            </a:r>
            <a:r>
              <a:rPr lang="nl-BE" sz="1200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nl-BE" sz="1200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implementation </a:t>
            </a:r>
            <a:r>
              <a:rPr lang="nl-BE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discussed and coordinated with WP2 (context) and WP7 (evidence broker)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B431D-7106-4634-B6B2-445E9B9DDB9D}"/>
              </a:ext>
            </a:extLst>
          </p:cNvPr>
          <p:cNvSpPr/>
          <p:nvPr/>
        </p:nvSpPr>
        <p:spPr>
          <a:xfrm>
            <a:off x="4696077" y="3397860"/>
            <a:ext cx="3171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a selected set of evidence, the WP develops a set of </a:t>
            </a:r>
            <a:r>
              <a:rPr lang="en-GB" sz="1200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data models </a:t>
            </a:r>
            <a:r>
              <a:rPr lang="en-GB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following an incremental or phased approach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WP develops and tests a </a:t>
            </a:r>
            <a:r>
              <a:rPr lang="en-GB" sz="1200" b="1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r>
              <a:rPr lang="en-GB" sz="1200" dirty="0">
                <a:solidFill>
                  <a:srgbClr val="63636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for defining further common data models, formats and quality</a:t>
            </a:r>
          </a:p>
        </p:txBody>
      </p:sp>
    </p:spTree>
    <p:extLst>
      <p:ext uri="{BB962C8B-B14F-4D97-AF65-F5344CB8AC3E}">
        <p14:creationId xmlns:p14="http://schemas.microsoft.com/office/powerpoint/2010/main" val="16587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CA2AA66-8EE9-418C-897E-E10BAC57975A}"/>
              </a:ext>
            </a:extLst>
          </p:cNvPr>
          <p:cNvSpPr/>
          <p:nvPr/>
        </p:nvSpPr>
        <p:spPr>
          <a:xfrm>
            <a:off x="700494" y="383351"/>
            <a:ext cx="845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latin typeface="Verdana" panose="020B0604030504040204" pitchFamily="34" charset="0"/>
                <a:ea typeface="Verdana" panose="020B0604030504040204" pitchFamily="34" charset="0"/>
              </a:rPr>
              <a:t>Touch base on the work done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7A540C-AC63-4B2E-830D-3A163B4B8C18}"/>
              </a:ext>
            </a:extLst>
          </p:cNvPr>
          <p:cNvCxnSpPr>
            <a:cxnSpLocks/>
          </p:cNvCxnSpPr>
          <p:nvPr/>
        </p:nvCxnSpPr>
        <p:spPr>
          <a:xfrm>
            <a:off x="1351280" y="2054225"/>
            <a:ext cx="9726295" cy="0"/>
          </a:xfrm>
          <a:prstGeom prst="straightConnector1">
            <a:avLst/>
          </a:prstGeom>
          <a:ln w="130175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729809-2D85-4956-8238-9579C6212FB1}"/>
              </a:ext>
            </a:extLst>
          </p:cNvPr>
          <p:cNvGrpSpPr/>
          <p:nvPr/>
        </p:nvGrpSpPr>
        <p:grpSpPr>
          <a:xfrm>
            <a:off x="2647292" y="1730225"/>
            <a:ext cx="649345" cy="648000"/>
            <a:chOff x="2396190" y="2821707"/>
            <a:chExt cx="649345" cy="64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443923-7CF6-4B49-A190-CDBC6D5C5BC8}"/>
                </a:ext>
              </a:extLst>
            </p:cNvPr>
            <p:cNvSpPr/>
            <p:nvPr/>
          </p:nvSpPr>
          <p:spPr>
            <a:xfrm>
              <a:off x="2397535" y="282170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B2613-C2B5-49FB-9E71-DA567BD6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90" y="2821707"/>
              <a:ext cx="648000" cy="648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0941D81-D897-4408-A9E0-0CD46FFAF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20" y="187422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7A6E5B-5AC3-4629-B3ED-82096CB345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03" y="1874225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CC7C67-8C61-425D-B06A-2C66BB899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6" y="1874225"/>
            <a:ext cx="360000" cy="360000"/>
          </a:xfrm>
          <a:prstGeom prst="rect">
            <a:avLst/>
          </a:prstGeom>
        </p:spPr>
      </p:pic>
      <p:sp>
        <p:nvSpPr>
          <p:cNvPr id="22" name="Rectangle 21">
            <a:hlinkClick r:id="rId4"/>
            <a:extLst>
              <a:ext uri="{FF2B5EF4-FFF2-40B4-BE49-F238E27FC236}">
                <a16:creationId xmlns:a16="http://schemas.microsoft.com/office/drawing/2014/main" id="{5E78AEED-CDDE-4706-AC99-7A7349CE1F31}"/>
              </a:ext>
            </a:extLst>
          </p:cNvPr>
          <p:cNvSpPr/>
          <p:nvPr/>
        </p:nvSpPr>
        <p:spPr>
          <a:xfrm>
            <a:off x="4414203" y="2771469"/>
            <a:ext cx="2520000" cy="3960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Birth certificate</a:t>
            </a:r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8DE7F586-3EB8-4E68-938C-EF7F49F19C96}"/>
              </a:ext>
            </a:extLst>
          </p:cNvPr>
          <p:cNvSpPr/>
          <p:nvPr/>
        </p:nvSpPr>
        <p:spPr>
          <a:xfrm>
            <a:off x="4414203" y="3517163"/>
            <a:ext cx="2520000" cy="3960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Marriage certificate</a:t>
            </a:r>
          </a:p>
        </p:txBody>
      </p:sp>
      <p:sp>
        <p:nvSpPr>
          <p:cNvPr id="25" name="Rectangle 24">
            <a:hlinkClick r:id="rId6"/>
            <a:extLst>
              <a:ext uri="{FF2B5EF4-FFF2-40B4-BE49-F238E27FC236}">
                <a16:creationId xmlns:a16="http://schemas.microsoft.com/office/drawing/2014/main" id="{9A28BC83-B37F-4493-9249-DA537C8E5707}"/>
              </a:ext>
            </a:extLst>
          </p:cNvPr>
          <p:cNvSpPr/>
          <p:nvPr/>
        </p:nvSpPr>
        <p:spPr>
          <a:xfrm>
            <a:off x="4414203" y="4262856"/>
            <a:ext cx="2520000" cy="3960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Certificate of completion of secondary education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946617-7317-48A9-A4D2-95E7334D0A9B}"/>
              </a:ext>
            </a:extLst>
          </p:cNvPr>
          <p:cNvGrpSpPr/>
          <p:nvPr/>
        </p:nvGrpSpPr>
        <p:grpSpPr>
          <a:xfrm>
            <a:off x="1693727" y="1730225"/>
            <a:ext cx="648000" cy="648000"/>
            <a:chOff x="1876607" y="3659885"/>
            <a:chExt cx="648000" cy="64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B0B63D-F508-4A34-87D3-2DBD58CC60D6}"/>
                </a:ext>
              </a:extLst>
            </p:cNvPr>
            <p:cNvSpPr/>
            <p:nvPr/>
          </p:nvSpPr>
          <p:spPr>
            <a:xfrm>
              <a:off x="1876607" y="3659885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C32425-DB9B-4FF7-8A8D-30C1D0E7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607" y="3659885"/>
              <a:ext cx="648000" cy="648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062A38-6F4F-4C4D-AA08-337C8E9D0A0A}"/>
              </a:ext>
            </a:extLst>
          </p:cNvPr>
          <p:cNvGrpSpPr/>
          <p:nvPr/>
        </p:nvGrpSpPr>
        <p:grpSpPr>
          <a:xfrm>
            <a:off x="9435647" y="1730225"/>
            <a:ext cx="648000" cy="648000"/>
            <a:chOff x="1876607" y="3659885"/>
            <a:chExt cx="648000" cy="64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2DF330-B14C-4319-8BB9-02BD633EE244}"/>
                </a:ext>
              </a:extLst>
            </p:cNvPr>
            <p:cNvSpPr/>
            <p:nvPr/>
          </p:nvSpPr>
          <p:spPr>
            <a:xfrm>
              <a:off x="1876607" y="3659885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8ADE4C4-1805-46A1-8415-998EB345E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607" y="3659885"/>
              <a:ext cx="648000" cy="648000"/>
            </a:xfrm>
            <a:prstGeom prst="rect">
              <a:avLst/>
            </a:prstGeom>
          </p:spPr>
        </p:pic>
      </p:grpSp>
      <p:sp>
        <p:nvSpPr>
          <p:cNvPr id="35" name="Rectangle 34">
            <a:hlinkClick r:id="rId8"/>
            <a:extLst>
              <a:ext uri="{FF2B5EF4-FFF2-40B4-BE49-F238E27FC236}">
                <a16:creationId xmlns:a16="http://schemas.microsoft.com/office/drawing/2014/main" id="{B005B660-BE5E-4579-AD80-7D8FFF0933E9}"/>
              </a:ext>
            </a:extLst>
          </p:cNvPr>
          <p:cNvSpPr/>
          <p:nvPr/>
        </p:nvSpPr>
        <p:spPr>
          <a:xfrm>
            <a:off x="4414203" y="5008550"/>
            <a:ext cx="2520000" cy="3960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Income tax certificate</a:t>
            </a:r>
          </a:p>
        </p:txBody>
      </p:sp>
      <p:sp>
        <p:nvSpPr>
          <p:cNvPr id="36" name="Rectangle 35">
            <a:hlinkClick r:id="rId9"/>
            <a:extLst>
              <a:ext uri="{FF2B5EF4-FFF2-40B4-BE49-F238E27FC236}">
                <a16:creationId xmlns:a16="http://schemas.microsoft.com/office/drawing/2014/main" id="{F791154F-4814-4AF3-9ADE-5C4CFDDA5001}"/>
              </a:ext>
            </a:extLst>
          </p:cNvPr>
          <p:cNvSpPr/>
          <p:nvPr/>
        </p:nvSpPr>
        <p:spPr>
          <a:xfrm>
            <a:off x="4414203" y="5754243"/>
            <a:ext cx="2520000" cy="39600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Vehicle registration certificate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6788096-659F-44DF-9AC3-0C8FC933F85A}"/>
              </a:ext>
            </a:extLst>
          </p:cNvPr>
          <p:cNvCxnSpPr>
            <a:stCxn id="18" idx="2"/>
            <a:endCxn id="22" idx="1"/>
          </p:cNvCxnSpPr>
          <p:nvPr/>
        </p:nvCxnSpPr>
        <p:spPr>
          <a:xfrm rot="16200000" flipH="1">
            <a:off x="3716389" y="2271655"/>
            <a:ext cx="735244" cy="660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7C86AC-93B7-4814-84B4-2B5C89F82DA4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 rot="16200000" flipH="1">
            <a:off x="3343542" y="2644502"/>
            <a:ext cx="1480938" cy="660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E24E2D-9614-4A19-BF92-EBC1B0C69C17}"/>
              </a:ext>
            </a:extLst>
          </p:cNvPr>
          <p:cNvCxnSpPr>
            <a:cxnSpLocks/>
            <a:stCxn id="18" idx="2"/>
            <a:endCxn id="25" idx="1"/>
          </p:cNvCxnSpPr>
          <p:nvPr/>
        </p:nvCxnSpPr>
        <p:spPr>
          <a:xfrm rot="16200000" flipH="1">
            <a:off x="2970696" y="3017348"/>
            <a:ext cx="2226631" cy="660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1A97C84-0B7A-4B6C-96B3-38032D1E7B64}"/>
              </a:ext>
            </a:extLst>
          </p:cNvPr>
          <p:cNvCxnSpPr>
            <a:cxnSpLocks/>
            <a:stCxn id="18" idx="2"/>
            <a:endCxn id="35" idx="1"/>
          </p:cNvCxnSpPr>
          <p:nvPr/>
        </p:nvCxnSpPr>
        <p:spPr>
          <a:xfrm rot="16200000" flipH="1">
            <a:off x="2597849" y="3390195"/>
            <a:ext cx="2972325" cy="660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2BD6033-00EC-4EEB-ACDD-F47F8B7AB182}"/>
              </a:ext>
            </a:extLst>
          </p:cNvPr>
          <p:cNvCxnSpPr>
            <a:cxnSpLocks/>
            <a:stCxn id="18" idx="2"/>
            <a:endCxn id="36" idx="1"/>
          </p:cNvCxnSpPr>
          <p:nvPr/>
        </p:nvCxnSpPr>
        <p:spPr>
          <a:xfrm rot="16200000" flipH="1">
            <a:off x="2225002" y="3763042"/>
            <a:ext cx="3718018" cy="660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EF5BCD7-CB5D-4BFC-8767-2C402589E7E6}"/>
              </a:ext>
            </a:extLst>
          </p:cNvPr>
          <p:cNvSpPr/>
          <p:nvPr/>
        </p:nvSpPr>
        <p:spPr>
          <a:xfrm>
            <a:off x="1484327" y="1278017"/>
            <a:ext cx="1066800" cy="290976"/>
          </a:xfrm>
          <a:prstGeom prst="roundRect">
            <a:avLst>
              <a:gd name="adj" fmla="val 41109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July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10F56E-5CAF-44EC-B61A-A6958FEB2602}"/>
              </a:ext>
            </a:extLst>
          </p:cNvPr>
          <p:cNvSpPr/>
          <p:nvPr/>
        </p:nvSpPr>
        <p:spPr>
          <a:xfrm>
            <a:off x="9124813" y="1278017"/>
            <a:ext cx="1269667" cy="317079"/>
          </a:xfrm>
          <a:prstGeom prst="roundRect">
            <a:avLst>
              <a:gd name="adj" fmla="val 41109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September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0FF895-79AA-43ED-97AB-13CE0DBBDD4F}"/>
              </a:ext>
            </a:extLst>
          </p:cNvPr>
          <p:cNvSpPr/>
          <p:nvPr/>
        </p:nvSpPr>
        <p:spPr>
          <a:xfrm>
            <a:off x="7604443" y="2650046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threads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D5BC71-925F-4D94-AC20-758ACDB59B8A}"/>
              </a:ext>
            </a:extLst>
          </p:cNvPr>
          <p:cNvSpPr/>
          <p:nvPr/>
        </p:nvSpPr>
        <p:spPr>
          <a:xfrm>
            <a:off x="7604443" y="2995463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 comments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55CE98-DC26-4305-9A5C-62A657A075F2}"/>
              </a:ext>
            </a:extLst>
          </p:cNvPr>
          <p:cNvCxnSpPr>
            <a:stCxn id="22" idx="3"/>
            <a:endCxn id="60" idx="1"/>
          </p:cNvCxnSpPr>
          <p:nvPr/>
        </p:nvCxnSpPr>
        <p:spPr>
          <a:xfrm flipV="1">
            <a:off x="6934203" y="2794046"/>
            <a:ext cx="670240" cy="1754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B1F6CA0-0E72-47CA-8A4D-76FC34C23AB1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>
            <a:off x="6934203" y="2969469"/>
            <a:ext cx="670240" cy="1699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EF29FCC-1A33-4630-9434-A3417C6074B8}"/>
              </a:ext>
            </a:extLst>
          </p:cNvPr>
          <p:cNvSpPr/>
          <p:nvPr/>
        </p:nvSpPr>
        <p:spPr>
          <a:xfrm>
            <a:off x="7604443" y="3400226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threads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5A3F5B-7B4B-4A23-8E69-2F39F17D1559}"/>
              </a:ext>
            </a:extLst>
          </p:cNvPr>
          <p:cNvSpPr/>
          <p:nvPr/>
        </p:nvSpPr>
        <p:spPr>
          <a:xfrm>
            <a:off x="7604443" y="3755803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39 comments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58381E2-8C70-4768-8AB0-0A14C51BD931}"/>
              </a:ext>
            </a:extLst>
          </p:cNvPr>
          <p:cNvCxnSpPr>
            <a:stCxn id="24" idx="3"/>
            <a:endCxn id="69" idx="1"/>
          </p:cNvCxnSpPr>
          <p:nvPr/>
        </p:nvCxnSpPr>
        <p:spPr>
          <a:xfrm flipV="1">
            <a:off x="6934203" y="3544226"/>
            <a:ext cx="670240" cy="1709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AAAD75D-0A9B-4958-82C4-A52C6A3195B1}"/>
              </a:ext>
            </a:extLst>
          </p:cNvPr>
          <p:cNvCxnSpPr>
            <a:stCxn id="24" idx="3"/>
            <a:endCxn id="70" idx="1"/>
          </p:cNvCxnSpPr>
          <p:nvPr/>
        </p:nvCxnSpPr>
        <p:spPr>
          <a:xfrm>
            <a:off x="6934203" y="3715163"/>
            <a:ext cx="670240" cy="1846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F43A030-C2CC-4D89-A5A7-434067B7AB87}"/>
              </a:ext>
            </a:extLst>
          </p:cNvPr>
          <p:cNvSpPr/>
          <p:nvPr/>
        </p:nvSpPr>
        <p:spPr>
          <a:xfrm>
            <a:off x="7604443" y="4149657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 threads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A1C59B-5994-4498-AE18-3A4FDFDD1DBC}"/>
              </a:ext>
            </a:extLst>
          </p:cNvPr>
          <p:cNvSpPr/>
          <p:nvPr/>
        </p:nvSpPr>
        <p:spPr>
          <a:xfrm>
            <a:off x="7604443" y="4505234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 comments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E40474B-091E-48DC-999D-FBFA442FC59A}"/>
              </a:ext>
            </a:extLst>
          </p:cNvPr>
          <p:cNvCxnSpPr>
            <a:cxnSpLocks/>
            <a:stCxn id="25" idx="3"/>
            <a:endCxn id="76" idx="1"/>
          </p:cNvCxnSpPr>
          <p:nvPr/>
        </p:nvCxnSpPr>
        <p:spPr>
          <a:xfrm>
            <a:off x="6934203" y="4460856"/>
            <a:ext cx="670240" cy="1883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73CF1C9-7467-47E8-81D1-6BF96999F220}"/>
              </a:ext>
            </a:extLst>
          </p:cNvPr>
          <p:cNvCxnSpPr>
            <a:cxnSpLocks/>
            <a:stCxn id="25" idx="3"/>
            <a:endCxn id="75" idx="1"/>
          </p:cNvCxnSpPr>
          <p:nvPr/>
        </p:nvCxnSpPr>
        <p:spPr>
          <a:xfrm flipV="1">
            <a:off x="6934203" y="4293657"/>
            <a:ext cx="670240" cy="167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FEB978E-9FCA-4F0D-B33F-37E19C750813}"/>
              </a:ext>
            </a:extLst>
          </p:cNvPr>
          <p:cNvSpPr/>
          <p:nvPr/>
        </p:nvSpPr>
        <p:spPr>
          <a:xfrm>
            <a:off x="7613969" y="4895766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threads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C28D78-4C04-401A-B516-5B0673118867}"/>
              </a:ext>
            </a:extLst>
          </p:cNvPr>
          <p:cNvSpPr/>
          <p:nvPr/>
        </p:nvSpPr>
        <p:spPr>
          <a:xfrm>
            <a:off x="7613969" y="5251343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 comments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843DB72-D90B-4899-8CC6-F8A57BC3CBD9}"/>
              </a:ext>
            </a:extLst>
          </p:cNvPr>
          <p:cNvCxnSpPr>
            <a:cxnSpLocks/>
            <a:stCxn id="35" idx="3"/>
            <a:endCxn id="84" idx="1"/>
          </p:cNvCxnSpPr>
          <p:nvPr/>
        </p:nvCxnSpPr>
        <p:spPr>
          <a:xfrm>
            <a:off x="6934203" y="5206550"/>
            <a:ext cx="679766" cy="18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B105A08-266E-487A-9F71-1ED9C8778DD8}"/>
              </a:ext>
            </a:extLst>
          </p:cNvPr>
          <p:cNvCxnSpPr>
            <a:cxnSpLocks/>
            <a:stCxn id="35" idx="3"/>
            <a:endCxn id="83" idx="1"/>
          </p:cNvCxnSpPr>
          <p:nvPr/>
        </p:nvCxnSpPr>
        <p:spPr>
          <a:xfrm flipV="1">
            <a:off x="6934203" y="5039766"/>
            <a:ext cx="679766" cy="1667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6C06AAB-5EF4-4354-B81C-98E85074185D}"/>
              </a:ext>
            </a:extLst>
          </p:cNvPr>
          <p:cNvSpPr/>
          <p:nvPr/>
        </p:nvSpPr>
        <p:spPr>
          <a:xfrm>
            <a:off x="7613969" y="5622612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 threads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CB8CDA9-9B79-4818-9618-B5AF823A76FD}"/>
              </a:ext>
            </a:extLst>
          </p:cNvPr>
          <p:cNvSpPr/>
          <p:nvPr/>
        </p:nvSpPr>
        <p:spPr>
          <a:xfrm>
            <a:off x="7613969" y="5978189"/>
            <a:ext cx="139432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 comments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26F1CF6-481D-4B2D-B0AF-15D740B451C8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6934203" y="5766612"/>
            <a:ext cx="679766" cy="185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9AF0A92-F30F-4DE7-A779-41413BC6BAB2}"/>
              </a:ext>
            </a:extLst>
          </p:cNvPr>
          <p:cNvCxnSpPr>
            <a:cxnSpLocks/>
            <a:stCxn id="36" idx="3"/>
            <a:endCxn id="92" idx="1"/>
          </p:cNvCxnSpPr>
          <p:nvPr/>
        </p:nvCxnSpPr>
        <p:spPr>
          <a:xfrm>
            <a:off x="6934203" y="5952243"/>
            <a:ext cx="679766" cy="1699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15C622F-B65D-405B-B52A-9FE89F3B69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26" y="4437657"/>
            <a:ext cx="360000" cy="3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8D53E02-B484-4595-B8CE-BD9619B533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98" y="4936362"/>
            <a:ext cx="360000" cy="3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82F2B1E-7BBE-44C1-8F2B-F821D2A1DE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90" y="4437657"/>
            <a:ext cx="360000" cy="3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AED785C-9B3B-4901-8292-86617C9FE2D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54" y="4437657"/>
            <a:ext cx="360000" cy="3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3A1F8C0-D0F1-4EAE-8F02-669A02B5D4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8" y="4437657"/>
            <a:ext cx="360000" cy="360000"/>
          </a:xfrm>
          <a:prstGeom prst="rect">
            <a:avLst/>
          </a:prstGeom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1078E46-C606-4DF4-8148-8B55094AA5A2}"/>
              </a:ext>
            </a:extLst>
          </p:cNvPr>
          <p:cNvSpPr/>
          <p:nvPr/>
        </p:nvSpPr>
        <p:spPr>
          <a:xfrm>
            <a:off x="700494" y="4361232"/>
            <a:ext cx="2527338" cy="1043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6448CCB-C9E2-4FA2-BAFA-C56241F994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58" y="4936362"/>
            <a:ext cx="360000" cy="360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B2939E0-82D7-48C4-8D00-D370E0F7CB5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8" y="4940946"/>
            <a:ext cx="360000" cy="360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834D314-3A9E-45E0-9231-A2DA86A5240A}"/>
              </a:ext>
            </a:extLst>
          </p:cNvPr>
          <p:cNvSpPr txBox="1"/>
          <p:nvPr/>
        </p:nvSpPr>
        <p:spPr>
          <a:xfrm>
            <a:off x="720504" y="4032046"/>
            <a:ext cx="252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Thanks to all contributors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59B44B-6207-4637-AFCB-B75AA4491539}"/>
              </a:ext>
            </a:extLst>
          </p:cNvPr>
          <p:cNvSpPr/>
          <p:nvPr/>
        </p:nvSpPr>
        <p:spPr>
          <a:xfrm>
            <a:off x="9637083" y="390869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4F11252-3852-4614-96E8-CDD2DD639507}"/>
              </a:ext>
            </a:extLst>
          </p:cNvPr>
          <p:cNvSpPr/>
          <p:nvPr/>
        </p:nvSpPr>
        <p:spPr>
          <a:xfrm>
            <a:off x="10744511" y="390869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143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EF56AB6-D962-4210-9C57-265B5A736AEE}"/>
              </a:ext>
            </a:extLst>
          </p:cNvPr>
          <p:cNvCxnSpPr>
            <a:stCxn id="60" idx="3"/>
            <a:endCxn id="118" idx="2"/>
          </p:cNvCxnSpPr>
          <p:nvPr/>
        </p:nvCxnSpPr>
        <p:spPr>
          <a:xfrm>
            <a:off x="8998767" y="2794046"/>
            <a:ext cx="638316" cy="14746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9508451D-C248-4EF5-8DAE-A2E2452AB10B}"/>
              </a:ext>
            </a:extLst>
          </p:cNvPr>
          <p:cNvCxnSpPr>
            <a:cxnSpLocks/>
            <a:stCxn id="61" idx="3"/>
            <a:endCxn id="118" idx="2"/>
          </p:cNvCxnSpPr>
          <p:nvPr/>
        </p:nvCxnSpPr>
        <p:spPr>
          <a:xfrm>
            <a:off x="8998767" y="3139463"/>
            <a:ext cx="638316" cy="11292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5EE5AB0-A798-4DA3-8751-26D745EA9A93}"/>
              </a:ext>
            </a:extLst>
          </p:cNvPr>
          <p:cNvCxnSpPr>
            <a:cxnSpLocks/>
            <a:stCxn id="69" idx="3"/>
            <a:endCxn id="118" idx="2"/>
          </p:cNvCxnSpPr>
          <p:nvPr/>
        </p:nvCxnSpPr>
        <p:spPr>
          <a:xfrm>
            <a:off x="8998767" y="3544226"/>
            <a:ext cx="638316" cy="724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8AB7B66-0459-48DC-AD8A-6EBC836F3834}"/>
              </a:ext>
            </a:extLst>
          </p:cNvPr>
          <p:cNvCxnSpPr>
            <a:cxnSpLocks/>
            <a:stCxn id="70" idx="3"/>
            <a:endCxn id="118" idx="2"/>
          </p:cNvCxnSpPr>
          <p:nvPr/>
        </p:nvCxnSpPr>
        <p:spPr>
          <a:xfrm>
            <a:off x="8998767" y="3899803"/>
            <a:ext cx="638316" cy="368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6593621-DED2-48F7-A207-F2CA2A3F05E2}"/>
              </a:ext>
            </a:extLst>
          </p:cNvPr>
          <p:cNvCxnSpPr>
            <a:cxnSpLocks/>
            <a:stCxn id="75" idx="3"/>
            <a:endCxn id="118" idx="2"/>
          </p:cNvCxnSpPr>
          <p:nvPr/>
        </p:nvCxnSpPr>
        <p:spPr>
          <a:xfrm flipV="1">
            <a:off x="8998767" y="4268694"/>
            <a:ext cx="638316" cy="249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D2FDB0E-201C-4511-8581-9CB7E380B824}"/>
              </a:ext>
            </a:extLst>
          </p:cNvPr>
          <p:cNvCxnSpPr>
            <a:cxnSpLocks/>
            <a:stCxn id="76" idx="3"/>
            <a:endCxn id="118" idx="2"/>
          </p:cNvCxnSpPr>
          <p:nvPr/>
        </p:nvCxnSpPr>
        <p:spPr>
          <a:xfrm flipV="1">
            <a:off x="8998767" y="4268694"/>
            <a:ext cx="638316" cy="380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CCD8BC1-F4AE-448A-8072-02F47F1987E4}"/>
              </a:ext>
            </a:extLst>
          </p:cNvPr>
          <p:cNvCxnSpPr>
            <a:cxnSpLocks/>
            <a:stCxn id="83" idx="3"/>
            <a:endCxn id="118" idx="2"/>
          </p:cNvCxnSpPr>
          <p:nvPr/>
        </p:nvCxnSpPr>
        <p:spPr>
          <a:xfrm flipV="1">
            <a:off x="9008293" y="4268694"/>
            <a:ext cx="628790" cy="77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21762161-D7C9-470A-BD39-303CA1FC05B3}"/>
              </a:ext>
            </a:extLst>
          </p:cNvPr>
          <p:cNvCxnSpPr>
            <a:cxnSpLocks/>
            <a:stCxn id="84" idx="3"/>
            <a:endCxn id="118" idx="2"/>
          </p:cNvCxnSpPr>
          <p:nvPr/>
        </p:nvCxnSpPr>
        <p:spPr>
          <a:xfrm flipV="1">
            <a:off x="9008293" y="4268694"/>
            <a:ext cx="628790" cy="11266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4EE7A77-F8D0-49C0-9B10-2473FA602052}"/>
              </a:ext>
            </a:extLst>
          </p:cNvPr>
          <p:cNvCxnSpPr>
            <a:cxnSpLocks/>
            <a:stCxn id="91" idx="3"/>
            <a:endCxn id="118" idx="2"/>
          </p:cNvCxnSpPr>
          <p:nvPr/>
        </p:nvCxnSpPr>
        <p:spPr>
          <a:xfrm flipV="1">
            <a:off x="9008293" y="4268694"/>
            <a:ext cx="628790" cy="1497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DA243BD-34E0-4A93-AFC6-DF8FFA632C10}"/>
              </a:ext>
            </a:extLst>
          </p:cNvPr>
          <p:cNvCxnSpPr>
            <a:cxnSpLocks/>
            <a:stCxn id="92" idx="3"/>
            <a:endCxn id="118" idx="2"/>
          </p:cNvCxnSpPr>
          <p:nvPr/>
        </p:nvCxnSpPr>
        <p:spPr>
          <a:xfrm flipV="1">
            <a:off x="9008293" y="4268694"/>
            <a:ext cx="628790" cy="18534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3B45086-7EE3-439A-B5B0-A5932B617F49}"/>
              </a:ext>
            </a:extLst>
          </p:cNvPr>
          <p:cNvCxnSpPr>
            <a:stCxn id="118" idx="6"/>
            <a:endCxn id="119" idx="2"/>
          </p:cNvCxnSpPr>
          <p:nvPr/>
        </p:nvCxnSpPr>
        <p:spPr>
          <a:xfrm>
            <a:off x="10357083" y="4268694"/>
            <a:ext cx="38742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02F2796-4B03-41D3-BC82-83C2F96D50C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25" y="1856309"/>
            <a:ext cx="360000" cy="36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E2D7EB26-95E1-4009-9399-820441D7AFA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08" y="1856309"/>
            <a:ext cx="360000" cy="360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42D679F-3EE9-45DF-8382-07EE67E2F5A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91" y="1856309"/>
            <a:ext cx="360000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9B0AC-59D7-49A7-8355-DC7A4205A98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63" y="4431091"/>
            <a:ext cx="360000" cy="3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D10AE3-260F-453C-B642-D2996D7F9D9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77" y="4936362"/>
            <a:ext cx="360000" cy="3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4D757-F6A7-4674-8708-9A2DBE3E8F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38" y="4936362"/>
            <a:ext cx="360000" cy="360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BA8DC09-3453-4D58-8810-95649F303C27}"/>
              </a:ext>
            </a:extLst>
          </p:cNvPr>
          <p:cNvSpPr txBox="1"/>
          <p:nvPr/>
        </p:nvSpPr>
        <p:spPr>
          <a:xfrm>
            <a:off x="9355415" y="3500364"/>
            <a:ext cx="128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Threads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CB89F6-308C-404F-ADBE-4B6893F8D537}"/>
              </a:ext>
            </a:extLst>
          </p:cNvPr>
          <p:cNvSpPr txBox="1"/>
          <p:nvPr/>
        </p:nvSpPr>
        <p:spPr>
          <a:xfrm>
            <a:off x="10462843" y="3499890"/>
            <a:ext cx="128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Verdana" panose="020B0604030504040204" pitchFamily="34" charset="0"/>
                <a:ea typeface="Verdana" panose="020B0604030504040204" pitchFamily="34" charset="0"/>
              </a:rPr>
              <a:t>Comments*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2EEC2-ED61-4CF5-A633-12BBA25C4EE3}"/>
              </a:ext>
            </a:extLst>
          </p:cNvPr>
          <p:cNvSpPr txBox="1"/>
          <p:nvPr/>
        </p:nvSpPr>
        <p:spPr>
          <a:xfrm>
            <a:off x="691235" y="6440728"/>
            <a:ext cx="498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>
                <a:latin typeface="Verdana" panose="020B0604030504040204" pitchFamily="34" charset="0"/>
                <a:ea typeface="Verdana" panose="020B0604030504040204" pitchFamily="34" charset="0"/>
              </a:rPr>
              <a:t>* Comments until the 26/08 were intregrated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610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3.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Speaker: </a:t>
            </a:r>
            <a:r>
              <a:rPr lang="en-GB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Makx</a:t>
            </a:r>
            <a:r>
              <a:rPr lang="en-GB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Dekkers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78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69FCF8-B13F-4609-8A2E-F503994064FB}"/>
              </a:ext>
            </a:extLst>
          </p:cNvPr>
          <p:cNvSpPr/>
          <p:nvPr/>
        </p:nvSpPr>
        <p:spPr>
          <a:xfrm>
            <a:off x="793596" y="397090"/>
            <a:ext cx="3633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 High-level</a:t>
            </a:r>
            <a:endParaRPr lang="en-GB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Key phases">
            <a:extLst>
              <a:ext uri="{FF2B5EF4-FFF2-40B4-BE49-F238E27FC236}">
                <a16:creationId xmlns:a16="http://schemas.microsoft.com/office/drawing/2014/main" id="{83DF7787-C4CC-46A6-99B4-4E5287F1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6" y="2849408"/>
            <a:ext cx="97631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27F16-63EC-4180-B2C5-13484B20D977}"/>
              </a:ext>
            </a:extLst>
          </p:cNvPr>
          <p:cNvSpPr/>
          <p:nvPr/>
        </p:nvSpPr>
        <p:spPr>
          <a:xfrm>
            <a:off x="6308520" y="2810303"/>
            <a:ext cx="2801923" cy="1505955"/>
          </a:xfrm>
          <a:prstGeom prst="roundRect">
            <a:avLst>
              <a:gd name="adj" fmla="val 749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0C075-C515-409D-A308-1C06AC0D98A4}"/>
              </a:ext>
            </a:extLst>
          </p:cNvPr>
          <p:cNvSpPr/>
          <p:nvPr/>
        </p:nvSpPr>
        <p:spPr>
          <a:xfrm>
            <a:off x="749135" y="2810302"/>
            <a:ext cx="2801923" cy="1505955"/>
          </a:xfrm>
          <a:prstGeom prst="roundRect">
            <a:avLst>
              <a:gd name="adj" fmla="val 749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15C17-5A5E-4CF9-8788-4247A5AF1F83}"/>
              </a:ext>
            </a:extLst>
          </p:cNvPr>
          <p:cNvSpPr txBox="1"/>
          <p:nvPr/>
        </p:nvSpPr>
        <p:spPr>
          <a:xfrm>
            <a:off x="749135" y="5004335"/>
            <a:ext cx="5972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First draft of the methodology to be shared on the </a:t>
            </a:r>
            <a:r>
              <a:rPr lang="nl-BE" sz="1100" b="1" dirty="0">
                <a:latin typeface="Verdana" panose="020B0604030504040204" pitchFamily="34" charset="0"/>
                <a:ea typeface="Verdana" panose="020B0604030504040204" pitchFamily="34" charset="0"/>
              </a:rPr>
              <a:t>14/09</a:t>
            </a: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1100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https://github.com/SEMICeu/SDG-sandbox/tree/master/process_and_method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F7D8A-8664-438A-96BC-CC35FD1A2905}"/>
              </a:ext>
            </a:extLst>
          </p:cNvPr>
          <p:cNvSpPr/>
          <p:nvPr/>
        </p:nvSpPr>
        <p:spPr>
          <a:xfrm>
            <a:off x="7065275" y="2275857"/>
            <a:ext cx="1288411" cy="290976"/>
          </a:xfrm>
          <a:prstGeom prst="roundRect">
            <a:avLst>
              <a:gd name="adj" fmla="val 41109"/>
            </a:avLst>
          </a:prstGeom>
          <a:solidFill>
            <a:srgbClr val="D9D9D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 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2EFBEC-A1C9-4F60-A085-F93598F6771B}"/>
              </a:ext>
            </a:extLst>
          </p:cNvPr>
          <p:cNvSpPr/>
          <p:nvPr/>
        </p:nvSpPr>
        <p:spPr>
          <a:xfrm>
            <a:off x="1401411" y="2275857"/>
            <a:ext cx="1497369" cy="290976"/>
          </a:xfrm>
          <a:prstGeom prst="roundRect">
            <a:avLst>
              <a:gd name="adj" fmla="val 41109"/>
            </a:avLst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Second round</a:t>
            </a:r>
          </a:p>
        </p:txBody>
      </p:sp>
    </p:spTree>
    <p:extLst>
      <p:ext uri="{BB962C8B-B14F-4D97-AF65-F5344CB8AC3E}">
        <p14:creationId xmlns:p14="http://schemas.microsoft.com/office/powerpoint/2010/main" val="155608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A2">
      <a:dk1>
        <a:srgbClr val="0070C0"/>
      </a:dk1>
      <a:lt1>
        <a:srgbClr val="FFFFFF"/>
      </a:lt1>
      <a:dk2>
        <a:srgbClr val="004070"/>
      </a:dk2>
      <a:lt2>
        <a:srgbClr val="FFFFFF"/>
      </a:lt2>
      <a:accent1>
        <a:srgbClr val="0070C0"/>
      </a:accent1>
      <a:accent2>
        <a:srgbClr val="00B0F0"/>
      </a:accent2>
      <a:accent3>
        <a:srgbClr val="9FE6FF"/>
      </a:accent3>
      <a:accent4>
        <a:srgbClr val="9FE6FF"/>
      </a:accent4>
      <a:accent5>
        <a:srgbClr val="9FE6FF"/>
      </a:accent5>
      <a:accent6>
        <a:srgbClr val="9FE6FF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8417DACF647419BBD3C007D0BE957" ma:contentTypeVersion="1" ma:contentTypeDescription="Create a new document." ma:contentTypeScope="" ma:versionID="9d44022688c62b22e37b2f7e582fc16b">
  <xsd:schema xmlns:xsd="http://www.w3.org/2001/XMLSchema" xmlns:xs="http://www.w3.org/2001/XMLSchema" xmlns:p="http://schemas.microsoft.com/office/2006/metadata/properties" xmlns:ns2="d33c7a77-da82-4350-9e71-65477725bf29" targetNamespace="http://schemas.microsoft.com/office/2006/metadata/properties" ma:root="true" ma:fieldsID="b931993883d46635b7f563f821924707" ns2:_="">
    <xsd:import namespace="d33c7a77-da82-4350-9e71-65477725bf2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c7a77-da82-4350-9e71-65477725bf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7B3769-9E04-4E75-A285-C15B6DB54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c7a77-da82-4350-9e71-65477725b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0DEEE-2A31-416E-AE7A-1CEF5CA92F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26E0A7-97CF-4B99-A440-804CA95A06D5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33c7a77-da82-4350-9e71-65477725bf2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19469</TotalTime>
  <Words>3874</Words>
  <Application>Microsoft Office PowerPoint</Application>
  <PresentationFormat>Widescreen</PresentationFormat>
  <Paragraphs>745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EC Square Sans Cond Pro</vt:lpstr>
      <vt:lpstr>EC Square Sans Pro</vt:lpstr>
      <vt:lpstr>Verdana</vt:lpstr>
      <vt:lpstr>Wingdings 2</vt:lpstr>
      <vt:lpstr>Office Theme</vt:lpstr>
      <vt:lpstr>1_Office Theme</vt:lpstr>
      <vt:lpstr>Custom Design</vt:lpstr>
      <vt:lpstr>PowerPoint Presentation</vt:lpstr>
      <vt:lpstr>PowerPoint Presentation</vt:lpstr>
      <vt:lpstr>1. Welcome</vt:lpstr>
      <vt:lpstr>2. Meeting objectives</vt:lpstr>
      <vt:lpstr>PowerPoint Presentation</vt:lpstr>
      <vt:lpstr>PowerPoint Presentation</vt:lpstr>
      <vt:lpstr>PowerPoint Presentation</vt:lpstr>
      <vt:lpstr>3. Methodology</vt:lpstr>
      <vt:lpstr>PowerPoint Presentation</vt:lpstr>
      <vt:lpstr>PowerPoint Presentation</vt:lpstr>
      <vt:lpstr>Selection of controlled vocabularies</vt:lpstr>
      <vt:lpstr>PowerPoint Presentation</vt:lpstr>
      <vt:lpstr>Finalisation of first five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Creation of distributions and publication of documentation</vt:lpstr>
      <vt:lpstr>PowerPoint Presentation</vt:lpstr>
      <vt:lpstr>PowerPoint Presentation</vt:lpstr>
      <vt:lpstr>Second round of evidences</vt:lpstr>
      <vt:lpstr>PowerPoint Presentation</vt:lpstr>
      <vt:lpstr>Timeline</vt:lpstr>
      <vt:lpstr>PowerPoint Presentation</vt:lpstr>
      <vt:lpstr>9. Closing</vt:lpstr>
      <vt:lpstr>PowerPoint Presentation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Bahim</dc:creator>
  <cp:lastModifiedBy>Christophe Bahim</cp:lastModifiedBy>
  <cp:revision>401</cp:revision>
  <dcterms:created xsi:type="dcterms:W3CDTF">2020-01-30T15:34:14Z</dcterms:created>
  <dcterms:modified xsi:type="dcterms:W3CDTF">2020-09-01T17:25:55Z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0x01010019F8417DACF647419BBD3C007D0BE957</vt:lpwstr>
  </property>
</Properties>
</file>