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  <p:sldMasterId id="2147483673" r:id="rId5"/>
    <p:sldMasterId id="2147483694" r:id="rId6"/>
  </p:sldMasterIdLst>
  <p:notesMasterIdLst>
    <p:notesMasterId r:id="rId32"/>
  </p:notesMasterIdLst>
  <p:handoutMasterIdLst>
    <p:handoutMasterId r:id="rId33"/>
  </p:handoutMasterIdLst>
  <p:sldIdLst>
    <p:sldId id="464" r:id="rId7"/>
    <p:sldId id="471" r:id="rId8"/>
    <p:sldId id="484" r:id="rId9"/>
    <p:sldId id="466" r:id="rId10"/>
    <p:sldId id="419" r:id="rId11"/>
    <p:sldId id="485" r:id="rId12"/>
    <p:sldId id="486" r:id="rId13"/>
    <p:sldId id="501" r:id="rId14"/>
    <p:sldId id="507" r:id="rId15"/>
    <p:sldId id="487" r:id="rId16"/>
    <p:sldId id="502" r:id="rId17"/>
    <p:sldId id="508" r:id="rId18"/>
    <p:sldId id="488" r:id="rId19"/>
    <p:sldId id="503" r:id="rId20"/>
    <p:sldId id="490" r:id="rId21"/>
    <p:sldId id="489" r:id="rId22"/>
    <p:sldId id="504" r:id="rId23"/>
    <p:sldId id="491" r:id="rId24"/>
    <p:sldId id="505" r:id="rId25"/>
    <p:sldId id="493" r:id="rId26"/>
    <p:sldId id="492" r:id="rId27"/>
    <p:sldId id="482" r:id="rId28"/>
    <p:sldId id="477" r:id="rId29"/>
    <p:sldId id="509" r:id="rId30"/>
    <p:sldId id="511" r:id="rId31"/>
  </p:sldIdLst>
  <p:sldSz cx="9144000" cy="6858000" type="screen4x3"/>
  <p:notesSz cx="6797675" cy="9926638"/>
  <p:defaultTextStyle>
    <a:lvl1pPr>
      <a:defRPr>
        <a:latin typeface="FlandersArtSans-Regular"/>
        <a:ea typeface="FlandersArtSans-Regular"/>
        <a:cs typeface="FlandersArtSans-Regular"/>
        <a:sym typeface="FlandersArtSans-Regular"/>
      </a:defRPr>
    </a:lvl1pPr>
    <a:lvl2pPr indent="457200">
      <a:defRPr>
        <a:latin typeface="FlandersArtSans-Regular"/>
        <a:ea typeface="FlandersArtSans-Regular"/>
        <a:cs typeface="FlandersArtSans-Regular"/>
        <a:sym typeface="FlandersArtSans-Regular"/>
      </a:defRPr>
    </a:lvl2pPr>
    <a:lvl3pPr indent="914400">
      <a:defRPr>
        <a:latin typeface="FlandersArtSans-Regular"/>
        <a:ea typeface="FlandersArtSans-Regular"/>
        <a:cs typeface="FlandersArtSans-Regular"/>
        <a:sym typeface="FlandersArtSans-Regular"/>
      </a:defRPr>
    </a:lvl3pPr>
    <a:lvl4pPr indent="1371600">
      <a:defRPr>
        <a:latin typeface="FlandersArtSans-Regular"/>
        <a:ea typeface="FlandersArtSans-Regular"/>
        <a:cs typeface="FlandersArtSans-Regular"/>
        <a:sym typeface="FlandersArtSans-Regular"/>
      </a:defRPr>
    </a:lvl4pPr>
    <a:lvl5pPr indent="1828800">
      <a:defRPr>
        <a:latin typeface="FlandersArtSans-Regular"/>
        <a:ea typeface="FlandersArtSans-Regular"/>
        <a:cs typeface="FlandersArtSans-Regular"/>
        <a:sym typeface="FlandersArtSans-Regular"/>
      </a:defRPr>
    </a:lvl5pPr>
    <a:lvl6pPr indent="2286000">
      <a:defRPr>
        <a:latin typeface="FlandersArtSans-Regular"/>
        <a:ea typeface="FlandersArtSans-Regular"/>
        <a:cs typeface="FlandersArtSans-Regular"/>
        <a:sym typeface="FlandersArtSans-Regular"/>
      </a:defRPr>
    </a:lvl6pPr>
    <a:lvl7pPr indent="2743200">
      <a:defRPr>
        <a:latin typeface="FlandersArtSans-Regular"/>
        <a:ea typeface="FlandersArtSans-Regular"/>
        <a:cs typeface="FlandersArtSans-Regular"/>
        <a:sym typeface="FlandersArtSans-Regular"/>
      </a:defRPr>
    </a:lvl7pPr>
    <a:lvl8pPr indent="3200400">
      <a:defRPr>
        <a:latin typeface="FlandersArtSans-Regular"/>
        <a:ea typeface="FlandersArtSans-Regular"/>
        <a:cs typeface="FlandersArtSans-Regular"/>
        <a:sym typeface="FlandersArtSans-Regular"/>
      </a:defRPr>
    </a:lvl8pPr>
    <a:lvl9pPr indent="3657600">
      <a:defRPr>
        <a:latin typeface="FlandersArtSans-Regular"/>
        <a:ea typeface="FlandersArtSans-Regular"/>
        <a:cs typeface="FlandersArtSans-Regular"/>
        <a:sym typeface="FlandersArtSans-Regular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29A"/>
    <a:srgbClr val="F8EFE6"/>
    <a:srgbClr val="025469"/>
    <a:srgbClr val="F2EADD"/>
    <a:srgbClr val="A1A78D"/>
    <a:srgbClr val="1AA8D0"/>
    <a:srgbClr val="137DA7"/>
    <a:srgbClr val="383838"/>
    <a:srgbClr val="EFEFE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488CD-111F-427F-B17C-729144C29631}" v="292" dt="2019-10-11T07:23:20.67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13" autoAdjust="0"/>
  </p:normalViewPr>
  <p:slideViewPr>
    <p:cSldViewPr>
      <p:cViewPr varScale="1">
        <p:scale>
          <a:sx n="46" d="100"/>
          <a:sy n="46" d="100"/>
        </p:scale>
        <p:origin x="19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5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D7C77-FED6-45F5-8FF8-757C4970274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5DADF86-0B5E-4C5C-A026-25FB5CAF1A21}">
      <dgm:prSet phldrT="[Text]" custT="1"/>
      <dgm:spPr/>
      <dgm:t>
        <a:bodyPr/>
        <a:lstStyle/>
        <a:p>
          <a:r>
            <a:rPr lang="nl-BE" sz="1400" b="1" dirty="0" err="1"/>
            <a:t>Announcement</a:t>
          </a:r>
          <a:endParaRPr lang="nl-BE" sz="1400" b="1" dirty="0"/>
        </a:p>
      </dgm:t>
    </dgm:pt>
    <dgm:pt modelId="{F3805444-3CA8-4EAD-A317-28E4482BB922}" type="parTrans" cxnId="{CC157398-AC70-41BE-AB18-F7E3F6DE1960}">
      <dgm:prSet/>
      <dgm:spPr/>
      <dgm:t>
        <a:bodyPr/>
        <a:lstStyle/>
        <a:p>
          <a:endParaRPr lang="nl-BE"/>
        </a:p>
      </dgm:t>
    </dgm:pt>
    <dgm:pt modelId="{E998DABC-402D-493D-9816-C073D0A57C0D}" type="sibTrans" cxnId="{CC157398-AC70-41BE-AB18-F7E3F6DE1960}">
      <dgm:prSet/>
      <dgm:spPr/>
      <dgm:t>
        <a:bodyPr/>
        <a:lstStyle/>
        <a:p>
          <a:endParaRPr lang="nl-BE"/>
        </a:p>
      </dgm:t>
    </dgm:pt>
    <dgm:pt modelId="{F6439DE2-E29B-4ABB-83F9-F9EF7D11CE20}">
      <dgm:prSet phldrT="[Text]" custT="1"/>
      <dgm:spPr/>
      <dgm:t>
        <a:bodyPr/>
        <a:lstStyle/>
        <a:p>
          <a:r>
            <a:rPr lang="nl-BE" sz="1400" b="1" dirty="0"/>
            <a:t>Development</a:t>
          </a:r>
        </a:p>
      </dgm:t>
    </dgm:pt>
    <dgm:pt modelId="{470E0476-474E-458E-B69D-D3A2131302F2}" type="parTrans" cxnId="{CC35F9A4-7004-4661-AA27-00F0A70DB299}">
      <dgm:prSet/>
      <dgm:spPr/>
      <dgm:t>
        <a:bodyPr/>
        <a:lstStyle/>
        <a:p>
          <a:endParaRPr lang="nl-BE"/>
        </a:p>
      </dgm:t>
    </dgm:pt>
    <dgm:pt modelId="{621D63E9-83A8-4F85-8CB8-093B27C156D5}" type="sibTrans" cxnId="{CC35F9A4-7004-4661-AA27-00F0A70DB299}">
      <dgm:prSet/>
      <dgm:spPr/>
      <dgm:t>
        <a:bodyPr/>
        <a:lstStyle/>
        <a:p>
          <a:endParaRPr lang="nl-BE"/>
        </a:p>
      </dgm:t>
    </dgm:pt>
    <dgm:pt modelId="{B69B0CCC-97F8-4496-8420-407FEF464F5C}">
      <dgm:prSet phldrT="[Text]" custT="1"/>
      <dgm:spPr/>
      <dgm:t>
        <a:bodyPr/>
        <a:lstStyle/>
        <a:p>
          <a:r>
            <a:rPr lang="nl-BE" sz="1400" b="1" dirty="0" err="1"/>
            <a:t>Publication</a:t>
          </a:r>
          <a:endParaRPr lang="nl-BE" sz="1400" b="1" dirty="0"/>
        </a:p>
      </dgm:t>
    </dgm:pt>
    <dgm:pt modelId="{229B86F5-6A01-437D-AF23-A5B128D57F7A}" type="parTrans" cxnId="{81DDD835-6D85-405D-AFF4-23E11B8092C8}">
      <dgm:prSet/>
      <dgm:spPr/>
      <dgm:t>
        <a:bodyPr/>
        <a:lstStyle/>
        <a:p>
          <a:endParaRPr lang="nl-BE"/>
        </a:p>
      </dgm:t>
    </dgm:pt>
    <dgm:pt modelId="{FB423001-A7F9-47F5-864C-143568D24ADF}" type="sibTrans" cxnId="{81DDD835-6D85-405D-AFF4-23E11B8092C8}">
      <dgm:prSet/>
      <dgm:spPr/>
      <dgm:t>
        <a:bodyPr/>
        <a:lstStyle/>
        <a:p>
          <a:endParaRPr lang="nl-BE"/>
        </a:p>
      </dgm:t>
    </dgm:pt>
    <dgm:pt modelId="{3E690531-65E5-4B45-87CB-2DA655EB235A}">
      <dgm:prSet phldrT="[Text]" custT="1"/>
      <dgm:spPr/>
      <dgm:t>
        <a:bodyPr/>
        <a:lstStyle/>
        <a:p>
          <a:r>
            <a:rPr lang="nl-BE" sz="1400" b="1" dirty="0"/>
            <a:t>Change management</a:t>
          </a:r>
        </a:p>
      </dgm:t>
    </dgm:pt>
    <dgm:pt modelId="{0A31E91E-1994-4852-82F5-E9675EA652F6}" type="parTrans" cxnId="{E94A3EA1-FFAF-48E8-ADF0-7639CF4CEA38}">
      <dgm:prSet/>
      <dgm:spPr/>
      <dgm:t>
        <a:bodyPr/>
        <a:lstStyle/>
        <a:p>
          <a:endParaRPr lang="nl-BE"/>
        </a:p>
      </dgm:t>
    </dgm:pt>
    <dgm:pt modelId="{5AFA08B8-6BF7-4493-B3EA-243D8AE6DFC5}" type="sibTrans" cxnId="{E94A3EA1-FFAF-48E8-ADF0-7639CF4CEA38}">
      <dgm:prSet/>
      <dgm:spPr/>
      <dgm:t>
        <a:bodyPr/>
        <a:lstStyle/>
        <a:p>
          <a:endParaRPr lang="nl-BE"/>
        </a:p>
      </dgm:t>
    </dgm:pt>
    <dgm:pt modelId="{CF8399D5-73AB-498A-AEF6-896BC966F178}" type="pres">
      <dgm:prSet presAssocID="{EB8D7C77-FED6-45F5-8FF8-757C4970274C}" presName="Name0" presStyleCnt="0">
        <dgm:presLayoutVars>
          <dgm:dir/>
          <dgm:animLvl val="lvl"/>
          <dgm:resizeHandles val="exact"/>
        </dgm:presLayoutVars>
      </dgm:prSet>
      <dgm:spPr/>
    </dgm:pt>
    <dgm:pt modelId="{197FD968-0A92-4422-A6C9-D67BCB2E26F7}" type="pres">
      <dgm:prSet presAssocID="{F5DADF86-0B5E-4C5C-A026-25FB5CAF1A2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C02885-6231-4251-A05B-DCD34C13611B}" type="pres">
      <dgm:prSet presAssocID="{E998DABC-402D-493D-9816-C073D0A57C0D}" presName="parTxOnlySpace" presStyleCnt="0"/>
      <dgm:spPr/>
    </dgm:pt>
    <dgm:pt modelId="{131FE259-1435-4425-AA9F-19D62A893AC6}" type="pres">
      <dgm:prSet presAssocID="{F6439DE2-E29B-4ABB-83F9-F9EF7D11CE2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CC553CE-6870-401C-A04E-DA9A93141AAF}" type="pres">
      <dgm:prSet presAssocID="{621D63E9-83A8-4F85-8CB8-093B27C156D5}" presName="parTxOnlySpace" presStyleCnt="0"/>
      <dgm:spPr/>
    </dgm:pt>
    <dgm:pt modelId="{32B9AB71-FFE3-4984-9420-DFB1B7330324}" type="pres">
      <dgm:prSet presAssocID="{B69B0CCC-97F8-4496-8420-407FEF464F5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650047-1915-4841-8A91-095787C746A2}" type="pres">
      <dgm:prSet presAssocID="{FB423001-A7F9-47F5-864C-143568D24ADF}" presName="parTxOnlySpace" presStyleCnt="0"/>
      <dgm:spPr/>
    </dgm:pt>
    <dgm:pt modelId="{E32DAA90-8891-45FB-BC21-6F243ACD1939}" type="pres">
      <dgm:prSet presAssocID="{3E690531-65E5-4B45-87CB-2DA655EB235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1DDD835-6D85-405D-AFF4-23E11B8092C8}" srcId="{EB8D7C77-FED6-45F5-8FF8-757C4970274C}" destId="{B69B0CCC-97F8-4496-8420-407FEF464F5C}" srcOrd="2" destOrd="0" parTransId="{229B86F5-6A01-437D-AF23-A5B128D57F7A}" sibTransId="{FB423001-A7F9-47F5-864C-143568D24ADF}"/>
    <dgm:cxn modelId="{BD6D8D7D-130C-47B4-9554-7C9847A3F7DD}" type="presOf" srcId="{3E690531-65E5-4B45-87CB-2DA655EB235A}" destId="{E32DAA90-8891-45FB-BC21-6F243ACD1939}" srcOrd="0" destOrd="0" presId="urn:microsoft.com/office/officeart/2005/8/layout/chevron1"/>
    <dgm:cxn modelId="{A1CB088C-5DC7-46DE-AECB-2D2508E254D9}" type="presOf" srcId="{B69B0CCC-97F8-4496-8420-407FEF464F5C}" destId="{32B9AB71-FFE3-4984-9420-DFB1B7330324}" srcOrd="0" destOrd="0" presId="urn:microsoft.com/office/officeart/2005/8/layout/chevron1"/>
    <dgm:cxn modelId="{CC157398-AC70-41BE-AB18-F7E3F6DE1960}" srcId="{EB8D7C77-FED6-45F5-8FF8-757C4970274C}" destId="{F5DADF86-0B5E-4C5C-A026-25FB5CAF1A21}" srcOrd="0" destOrd="0" parTransId="{F3805444-3CA8-4EAD-A317-28E4482BB922}" sibTransId="{E998DABC-402D-493D-9816-C073D0A57C0D}"/>
    <dgm:cxn modelId="{A775D69A-E84B-4310-9FEA-36413BCFF3C5}" type="presOf" srcId="{F5DADF86-0B5E-4C5C-A026-25FB5CAF1A21}" destId="{197FD968-0A92-4422-A6C9-D67BCB2E26F7}" srcOrd="0" destOrd="0" presId="urn:microsoft.com/office/officeart/2005/8/layout/chevron1"/>
    <dgm:cxn modelId="{E94A3EA1-FFAF-48E8-ADF0-7639CF4CEA38}" srcId="{EB8D7C77-FED6-45F5-8FF8-757C4970274C}" destId="{3E690531-65E5-4B45-87CB-2DA655EB235A}" srcOrd="3" destOrd="0" parTransId="{0A31E91E-1994-4852-82F5-E9675EA652F6}" sibTransId="{5AFA08B8-6BF7-4493-B3EA-243D8AE6DFC5}"/>
    <dgm:cxn modelId="{CC35F9A4-7004-4661-AA27-00F0A70DB299}" srcId="{EB8D7C77-FED6-45F5-8FF8-757C4970274C}" destId="{F6439DE2-E29B-4ABB-83F9-F9EF7D11CE20}" srcOrd="1" destOrd="0" parTransId="{470E0476-474E-458E-B69D-D3A2131302F2}" sibTransId="{621D63E9-83A8-4F85-8CB8-093B27C156D5}"/>
    <dgm:cxn modelId="{367114B7-F359-453C-BE55-CE9BE0015326}" type="presOf" srcId="{F6439DE2-E29B-4ABB-83F9-F9EF7D11CE20}" destId="{131FE259-1435-4425-AA9F-19D62A893AC6}" srcOrd="0" destOrd="0" presId="urn:microsoft.com/office/officeart/2005/8/layout/chevron1"/>
    <dgm:cxn modelId="{0B83EBBF-0D36-4559-88BA-7C99745D025D}" type="presOf" srcId="{EB8D7C77-FED6-45F5-8FF8-757C4970274C}" destId="{CF8399D5-73AB-498A-AEF6-896BC966F178}" srcOrd="0" destOrd="0" presId="urn:microsoft.com/office/officeart/2005/8/layout/chevron1"/>
    <dgm:cxn modelId="{7976D84B-62A5-4A60-99EC-4BDF00381AFF}" type="presParOf" srcId="{CF8399D5-73AB-498A-AEF6-896BC966F178}" destId="{197FD968-0A92-4422-A6C9-D67BCB2E26F7}" srcOrd="0" destOrd="0" presId="urn:microsoft.com/office/officeart/2005/8/layout/chevron1"/>
    <dgm:cxn modelId="{C3E84F78-C8D7-45EE-8C39-37AB4F42413A}" type="presParOf" srcId="{CF8399D5-73AB-498A-AEF6-896BC966F178}" destId="{52C02885-6231-4251-A05B-DCD34C13611B}" srcOrd="1" destOrd="0" presId="urn:microsoft.com/office/officeart/2005/8/layout/chevron1"/>
    <dgm:cxn modelId="{4C2D8750-7DE3-415C-8660-5E32CF569720}" type="presParOf" srcId="{CF8399D5-73AB-498A-AEF6-896BC966F178}" destId="{131FE259-1435-4425-AA9F-19D62A893AC6}" srcOrd="2" destOrd="0" presId="urn:microsoft.com/office/officeart/2005/8/layout/chevron1"/>
    <dgm:cxn modelId="{327CC31D-97F6-45F7-A9E7-8D669200AF78}" type="presParOf" srcId="{CF8399D5-73AB-498A-AEF6-896BC966F178}" destId="{CCC553CE-6870-401C-A04E-DA9A93141AAF}" srcOrd="3" destOrd="0" presId="urn:microsoft.com/office/officeart/2005/8/layout/chevron1"/>
    <dgm:cxn modelId="{6F84591C-3977-4F40-80D7-76B6B624526A}" type="presParOf" srcId="{CF8399D5-73AB-498A-AEF6-896BC966F178}" destId="{32B9AB71-FFE3-4984-9420-DFB1B7330324}" srcOrd="4" destOrd="0" presId="urn:microsoft.com/office/officeart/2005/8/layout/chevron1"/>
    <dgm:cxn modelId="{FD1A9B7E-EB4B-426C-9FDD-A62FB5E413F7}" type="presParOf" srcId="{CF8399D5-73AB-498A-AEF6-896BC966F178}" destId="{A7650047-1915-4841-8A91-095787C746A2}" srcOrd="5" destOrd="0" presId="urn:microsoft.com/office/officeart/2005/8/layout/chevron1"/>
    <dgm:cxn modelId="{F965CF5C-4466-411C-B6B8-887670B52DE1}" type="presParOf" srcId="{CF8399D5-73AB-498A-AEF6-896BC966F178}" destId="{E32DAA90-8891-45FB-BC21-6F243ACD193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FD968-0A92-4422-A6C9-D67BCB2E26F7}">
      <dsp:nvSpPr>
        <dsp:cNvPr id="0" name=""/>
        <dsp:cNvSpPr/>
      </dsp:nvSpPr>
      <dsp:spPr>
        <a:xfrm>
          <a:off x="4008" y="2113153"/>
          <a:ext cx="2333227" cy="933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b="1" kern="1200" dirty="0" err="1"/>
            <a:t>Announcement</a:t>
          </a:r>
          <a:endParaRPr lang="nl-BE" sz="1400" b="1" kern="1200" dirty="0"/>
        </a:p>
      </dsp:txBody>
      <dsp:txXfrm>
        <a:off x="470654" y="2113153"/>
        <a:ext cx="1399936" cy="933291"/>
      </dsp:txXfrm>
    </dsp:sp>
    <dsp:sp modelId="{131FE259-1435-4425-AA9F-19D62A893AC6}">
      <dsp:nvSpPr>
        <dsp:cNvPr id="0" name=""/>
        <dsp:cNvSpPr/>
      </dsp:nvSpPr>
      <dsp:spPr>
        <a:xfrm>
          <a:off x="2103913" y="2113153"/>
          <a:ext cx="2333227" cy="933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b="1" kern="1200" dirty="0"/>
            <a:t>Development</a:t>
          </a:r>
        </a:p>
      </dsp:txBody>
      <dsp:txXfrm>
        <a:off x="2570559" y="2113153"/>
        <a:ext cx="1399936" cy="933291"/>
      </dsp:txXfrm>
    </dsp:sp>
    <dsp:sp modelId="{32B9AB71-FFE3-4984-9420-DFB1B7330324}">
      <dsp:nvSpPr>
        <dsp:cNvPr id="0" name=""/>
        <dsp:cNvSpPr/>
      </dsp:nvSpPr>
      <dsp:spPr>
        <a:xfrm>
          <a:off x="4203818" y="2113153"/>
          <a:ext cx="2333227" cy="933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b="1" kern="1200" dirty="0" err="1"/>
            <a:t>Publication</a:t>
          </a:r>
          <a:endParaRPr lang="nl-BE" sz="1400" b="1" kern="1200" dirty="0"/>
        </a:p>
      </dsp:txBody>
      <dsp:txXfrm>
        <a:off x="4670464" y="2113153"/>
        <a:ext cx="1399936" cy="933291"/>
      </dsp:txXfrm>
    </dsp:sp>
    <dsp:sp modelId="{E32DAA90-8891-45FB-BC21-6F243ACD1939}">
      <dsp:nvSpPr>
        <dsp:cNvPr id="0" name=""/>
        <dsp:cNvSpPr/>
      </dsp:nvSpPr>
      <dsp:spPr>
        <a:xfrm>
          <a:off x="6303723" y="2113153"/>
          <a:ext cx="2333227" cy="933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b="1" kern="1200" dirty="0"/>
            <a:t>Change management</a:t>
          </a:r>
        </a:p>
      </dsp:txBody>
      <dsp:txXfrm>
        <a:off x="6770369" y="2113153"/>
        <a:ext cx="1399936" cy="933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721F-56C6-492C-9D27-7213C90CE6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45696-FB8B-4B09-A4F6-BB54E4AA59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C0A-ADA1-4A7A-B30B-8168BD3E77CD}" type="datetimeFigureOut">
              <a:rPr lang="nl-BE" smtClean="0"/>
              <a:t>11/10/2019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2EC6A-CDBE-4925-80FF-A6F841025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3A65-F5E1-403B-82C9-B928B3BAA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D370-0B39-47AB-8F4D-F06F2369D0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253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400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5024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794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A0D9C-0CD0-4097-81EC-9B83965EC080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369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74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86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692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137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16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841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38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</p:spPr>
        <p:txBody>
          <a:bodyPr anchor="t" anchorCtr="0"/>
          <a:lstStyle>
            <a:lvl1pPr>
              <a:defRPr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6000" y="1915200"/>
            <a:ext cx="7416000" cy="3672000"/>
          </a:xfrm>
        </p:spPr>
        <p:txBody>
          <a:bodyPr bIns="0"/>
          <a:lstStyle>
            <a:lvl1pPr marL="0" indent="0">
              <a:lnSpc>
                <a:spcPct val="90000"/>
              </a:lnSpc>
              <a:buFontTx/>
              <a:buBlip>
                <a:blip r:embed="rId2"/>
              </a:buBlip>
              <a:defRPr sz="2200">
                <a:latin typeface="FlandersArtSans-Regular" panose="00000500000000000000" pitchFamily="2" charset="0"/>
              </a:defRPr>
            </a:lvl1pPr>
            <a:lvl2pPr>
              <a:lnSpc>
                <a:spcPct val="90000"/>
              </a:lnSpc>
              <a:buSzPct val="75000"/>
              <a:buFontTx/>
              <a:buBlip>
                <a:blip r:embed="rId3"/>
              </a:buBlip>
              <a:defRPr sz="2200">
                <a:solidFill>
                  <a:schemeClr val="bg1">
                    <a:lumMod val="50000"/>
                  </a:schemeClr>
                </a:solidFill>
                <a:latin typeface="FlandersArtSans-Regular" panose="00000500000000000000" pitchFamily="2" charset="0"/>
              </a:defRPr>
            </a:lvl2pPr>
            <a:lvl3pPr>
              <a:lnSpc>
                <a:spcPct val="90000"/>
              </a:lnSpc>
              <a:buSzPct val="85000"/>
              <a:defRPr>
                <a:latin typeface="FlandersArtSans-Regular" panose="00000500000000000000" pitchFamily="2" charset="0"/>
              </a:defRPr>
            </a:lvl3pPr>
            <a:lvl4pPr>
              <a:lnSpc>
                <a:spcPct val="90000"/>
              </a:lnSpc>
              <a:defRPr>
                <a:latin typeface="FlandersArtSans-Regular" panose="00000500000000000000" pitchFamily="2" charset="0"/>
              </a:defRPr>
            </a:lvl4pPr>
            <a:lvl5pPr>
              <a:lnSpc>
                <a:spcPct val="90000"/>
              </a:lnSpc>
              <a:defRPr>
                <a:latin typeface="FlandersArtSans-Regular" panose="000005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Shape 96">
            <a:extLst>
              <a:ext uri="{FF2B5EF4-FFF2-40B4-BE49-F238E27FC236}">
                <a16:creationId xmlns:a16="http://schemas.microsoft.com/office/drawing/2014/main" id="{34EDFA97-77F2-443F-B50F-7832FFC716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8" y="6356350"/>
            <a:ext cx="442392" cy="37084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01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8" name="Shape 96">
            <a:extLst>
              <a:ext uri="{FF2B5EF4-FFF2-40B4-BE49-F238E27FC236}">
                <a16:creationId xmlns:a16="http://schemas.microsoft.com/office/drawing/2014/main" id="{03680928-97FE-4B46-A501-90B8701A57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8" y="6356350"/>
            <a:ext cx="442392" cy="37084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8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>
            <a:extLst/>
          </a:blip>
          <a:srcRect l="763" t="1399" r="6439" b="3435"/>
          <a:stretch>
            <a:fillRect/>
          </a:stretch>
        </p:blipFill>
        <p:spPr>
          <a:xfrm>
            <a:off x="323527" y="-1"/>
            <a:ext cx="88204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7" name="Shape 96">
            <a:extLst>
              <a:ext uri="{FF2B5EF4-FFF2-40B4-BE49-F238E27FC236}">
                <a16:creationId xmlns:a16="http://schemas.microsoft.com/office/drawing/2014/main" id="{4836B255-CC3F-4353-8A0D-74290CA0372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053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7" name="Shape 96">
            <a:extLst>
              <a:ext uri="{FF2B5EF4-FFF2-40B4-BE49-F238E27FC236}">
                <a16:creationId xmlns:a16="http://schemas.microsoft.com/office/drawing/2014/main" id="{BB231166-0FCB-4C0B-8955-DBC1A037CA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751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28651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4653117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8" name="Shape 96">
            <a:extLst>
              <a:ext uri="{FF2B5EF4-FFF2-40B4-BE49-F238E27FC236}">
                <a16:creationId xmlns:a16="http://schemas.microsoft.com/office/drawing/2014/main" id="{5E082EC3-0648-458B-94F0-AAB08B59FB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1750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7" name="Shape 96">
            <a:extLst>
              <a:ext uri="{FF2B5EF4-FFF2-40B4-BE49-F238E27FC236}">
                <a16:creationId xmlns:a16="http://schemas.microsoft.com/office/drawing/2014/main" id="{9BBCB38D-A320-463A-97D7-367E5A4212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224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5" name="Shape 96">
            <a:extLst>
              <a:ext uri="{FF2B5EF4-FFF2-40B4-BE49-F238E27FC236}">
                <a16:creationId xmlns:a16="http://schemas.microsoft.com/office/drawing/2014/main" id="{D2B75AF0-9E91-42CB-9F2B-48B62D432B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69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11561" y="365129"/>
            <a:ext cx="279122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215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11561" y="5892602"/>
            <a:ext cx="2791222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546988" y="365126"/>
            <a:ext cx="4968363" cy="6109416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8" name="Shape 96">
            <a:extLst>
              <a:ext uri="{FF2B5EF4-FFF2-40B4-BE49-F238E27FC236}">
                <a16:creationId xmlns:a16="http://schemas.microsoft.com/office/drawing/2014/main" id="{A3600A79-886D-4C5B-ACB4-D8FB1C27E0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07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322284" y="5817249"/>
            <a:ext cx="6427995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22282" y="1499129"/>
            <a:ext cx="6427996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8" name="Shape 96">
            <a:extLst>
              <a:ext uri="{FF2B5EF4-FFF2-40B4-BE49-F238E27FC236}">
                <a16:creationId xmlns:a16="http://schemas.microsoft.com/office/drawing/2014/main" id="{40ABDB76-ABA5-4830-AAC1-78877A9E71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214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8" name="Shape 96">
            <a:extLst>
              <a:ext uri="{FF2B5EF4-FFF2-40B4-BE49-F238E27FC236}">
                <a16:creationId xmlns:a16="http://schemas.microsoft.com/office/drawing/2014/main" id="{BF86A25D-F4BB-4F8E-A71B-3A2AFAA883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3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8" name="Shape 96">
            <a:extLst>
              <a:ext uri="{FF2B5EF4-FFF2-40B4-BE49-F238E27FC236}">
                <a16:creationId xmlns:a16="http://schemas.microsoft.com/office/drawing/2014/main" id="{CCE85A97-08F9-45E5-AFA4-95D4E790D9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257175" marR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587828" marR="0" indent="-244928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914400" marR="0" indent="-22860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3030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16459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257175" marR="0" lvl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257175" marR="0" lvl="1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257175" marR="0" lvl="2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257175" marR="0" lvl="3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257175" marR="0" lvl="4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7" name="Shape 96">
            <a:extLst>
              <a:ext uri="{FF2B5EF4-FFF2-40B4-BE49-F238E27FC236}">
                <a16:creationId xmlns:a16="http://schemas.microsoft.com/office/drawing/2014/main" id="{2E5D8AB3-1D2D-42E8-9C4D-F33321C69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338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244408" y="6356350"/>
            <a:ext cx="442392" cy="3708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60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9" r:id="rId13"/>
    <p:sldLayoutId id="2147483712" r:id="rId14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482215"/>
            <a:ext cx="78867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7" name="Shape 96">
            <a:extLst>
              <a:ext uri="{FF2B5EF4-FFF2-40B4-BE49-F238E27FC236}">
                <a16:creationId xmlns:a16="http://schemas.microsoft.com/office/drawing/2014/main" id="{337E3EDD-E1E1-40C2-8F4D-49A9BB68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455914" cy="37084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2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2954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723499" marR="0" indent="-301458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marR="0" indent="-281361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603757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2025798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6000" y="1915200"/>
            <a:ext cx="7444800" cy="435240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</a:t>
            </a:r>
            <a:endParaRPr lang="nl-BE" dirty="0"/>
          </a:p>
          <a:p>
            <a:pPr lvl="4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ED399-DAD7-4D99-AA75-4EA6849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Shape 96">
            <a:extLst>
              <a:ext uri="{FF2B5EF4-FFF2-40B4-BE49-F238E27FC236}">
                <a16:creationId xmlns:a16="http://schemas.microsoft.com/office/drawing/2014/main" id="{E7874489-BFBF-430D-8997-F8B44CB06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7" y="6356350"/>
            <a:ext cx="576065" cy="37084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79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3700" b="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88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5"/>
        </a:buBlip>
        <a:tabLst/>
        <a:defRPr sz="22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6"/>
        </a:buBlip>
        <a:tabLst/>
        <a:defRPr sz="2200" kern="1200" spc="0" baseline="0">
          <a:solidFill>
            <a:srgbClr val="9B9B9B"/>
          </a:solidFill>
          <a:latin typeface="Calibri" charset="0"/>
          <a:ea typeface="Calibri" charset="0"/>
          <a:cs typeface="Calibri" charset="0"/>
        </a:defRPr>
      </a:lvl2pPr>
      <a:lvl3pPr marL="864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85000"/>
        <a:buFontTx/>
        <a:buBlip>
          <a:blip r:embed="rId7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152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8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1440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5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" TargetMode="External"/><Relationship Id="rId2" Type="http://schemas.openxmlformats.org/officeDocument/2006/relationships/hyperlink" Target="https://github.com/belgif/review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34973"/>
          <a:stretch/>
        </p:blipFill>
        <p:spPr>
          <a:xfrm>
            <a:off x="-36512" y="1"/>
            <a:ext cx="91805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1907704" y="1844824"/>
            <a:ext cx="5472608" cy="2448272"/>
          </a:xfrm>
          <a:prstGeom prst="rect">
            <a:avLst/>
          </a:prstGeom>
          <a:solidFill>
            <a:srgbClr val="38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 anchorCtr="0">
            <a:normAutofit fontScale="55000" lnSpcReduction="20000"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/>
            <a:r>
              <a:rPr lang="nl-BE" sz="8000" b="0" dirty="0">
                <a:solidFill>
                  <a:schemeClr val="bg1"/>
                </a:solidFill>
              </a:rPr>
              <a:t>ICEG</a:t>
            </a:r>
          </a:p>
          <a:p>
            <a:pPr algn="ctr"/>
            <a:r>
              <a:rPr lang="en-US" sz="4800" b="0" dirty="0">
                <a:solidFill>
                  <a:schemeClr val="bg1"/>
                </a:solidFill>
              </a:rPr>
              <a:t>Open Standards</a:t>
            </a:r>
            <a:br>
              <a:rPr lang="en-US" sz="4800" b="0" dirty="0">
                <a:solidFill>
                  <a:schemeClr val="bg1"/>
                </a:solidFill>
              </a:rPr>
            </a:br>
            <a:endParaRPr lang="en-US" sz="4800" b="0" dirty="0">
              <a:solidFill>
                <a:schemeClr val="bg1"/>
              </a:solidFill>
            </a:endParaRPr>
          </a:p>
          <a:p>
            <a:pPr algn="ctr"/>
            <a:r>
              <a:rPr lang="en-US" sz="4800" b="0" dirty="0">
                <a:solidFill>
                  <a:schemeClr val="bg1"/>
                </a:solidFill>
              </a:rPr>
              <a:t>Process and method</a:t>
            </a:r>
          </a:p>
          <a:p>
            <a:pPr algn="ctr"/>
            <a:r>
              <a:rPr lang="en-US" sz="4800" b="0" dirty="0">
                <a:solidFill>
                  <a:schemeClr val="bg1"/>
                </a:solidFill>
              </a:rPr>
              <a:t>October, 11th 2019</a:t>
            </a:r>
            <a:br>
              <a:rPr lang="en-US" sz="4800" b="0" dirty="0">
                <a:solidFill>
                  <a:schemeClr val="bg1"/>
                </a:solidFill>
              </a:rPr>
            </a:br>
            <a:endParaRPr lang="nl-BE" sz="4800" b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4D35E-4AC8-420A-BF31-9829024D15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31BE3-E9E7-47F6-ADF3-CC64058656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668"/>
            <a:ext cx="9684568" cy="59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0856A-8C0D-479C-A48A-27991E66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416000" cy="1116000"/>
          </a:xfrm>
        </p:spPr>
        <p:txBody>
          <a:bodyPr/>
          <a:lstStyle/>
          <a:p>
            <a:r>
              <a:rPr lang="nl-BE" dirty="0"/>
              <a:t>Development of a </a:t>
            </a:r>
            <a:r>
              <a:rPr lang="nl-BE" dirty="0" err="1"/>
              <a:t>specification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24901-74BD-45D1-AE84-314A16B64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0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1A66-BAAE-4F78-B2BF-D25F67D03B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640960" cy="57332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1.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Set up the working group </a:t>
            </a: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and environment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2.</a:t>
            </a:r>
            <a:r>
              <a:rPr lang="nl-BE" altLang="nl-BE" sz="24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Creating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an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initial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 draft</a:t>
            </a:r>
          </a:p>
          <a:p>
            <a:pPr lvl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altLang="nl-BE" sz="2400" dirty="0" err="1">
                <a:latin typeface="Flanders Art Sans"/>
              </a:rPr>
              <a:t>Publish</a:t>
            </a:r>
            <a:r>
              <a:rPr lang="nl-BE" altLang="nl-BE" sz="2400" dirty="0">
                <a:latin typeface="Flanders Art Sans"/>
              </a:rPr>
              <a:t> </a:t>
            </a:r>
            <a:r>
              <a:rPr lang="nl-BE" altLang="nl-BE" sz="2400" dirty="0" err="1">
                <a:latin typeface="Flanders Art Sans"/>
              </a:rPr>
              <a:t>the</a:t>
            </a:r>
            <a:r>
              <a:rPr lang="nl-BE" altLang="nl-BE" sz="2400" dirty="0">
                <a:latin typeface="Flanders Art Sans"/>
              </a:rPr>
              <a:t> </a:t>
            </a:r>
            <a:r>
              <a:rPr lang="nl-BE" altLang="nl-BE" sz="2400" dirty="0" err="1">
                <a:latin typeface="Flanders Art Sans"/>
              </a:rPr>
              <a:t>drafts</a:t>
            </a:r>
            <a:r>
              <a:rPr lang="nl-BE" altLang="nl-BE" sz="2400" dirty="0">
                <a:latin typeface="Flanders Art Sans"/>
              </a:rPr>
              <a:t> on belgif.be </a:t>
            </a:r>
            <a:r>
              <a:rPr lang="nl-BE" altLang="nl-BE" sz="2400" dirty="0" err="1">
                <a:latin typeface="Flanders Art Sans"/>
              </a:rPr>
              <a:t>with</a:t>
            </a:r>
            <a:r>
              <a:rPr lang="nl-BE" altLang="nl-BE" sz="2400" dirty="0">
                <a:latin typeface="Flanders Art Sans"/>
              </a:rPr>
              <a:t> </a:t>
            </a:r>
            <a:r>
              <a:rPr lang="nl-BE" altLang="nl-BE" sz="2400" dirty="0" err="1">
                <a:latin typeface="Flanders Art Sans"/>
              </a:rPr>
              <a:t>each</a:t>
            </a:r>
            <a:r>
              <a:rPr lang="nl-BE" altLang="nl-BE" sz="2400" dirty="0">
                <a:latin typeface="Flanders Art Sans"/>
              </a:rPr>
              <a:t> new </a:t>
            </a:r>
            <a:r>
              <a:rPr lang="nl-BE" altLang="nl-BE" sz="2400" dirty="0" err="1">
                <a:latin typeface="Flanders Art Sans"/>
              </a:rPr>
              <a:t>version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3.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Organizing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the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working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groups</a:t>
            </a:r>
            <a:endParaRPr lang="nl-BE" altLang="nl-BE" sz="2400" dirty="0">
              <a:latin typeface="Flanders Art Sans"/>
              <a:ea typeface="Calibri" panose="020F0502020204030204" pitchFamily="34" charset="0"/>
            </a:endParaRPr>
          </a:p>
          <a:p>
            <a:pPr lvl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</a:rPr>
              <a:t>Meeting minutes are made </a:t>
            </a:r>
            <a:r>
              <a:rPr lang="nl-BE" altLang="nl-BE" sz="2400" dirty="0" err="1">
                <a:latin typeface="Flanders Art Sans"/>
              </a:rPr>
              <a:t>publicly</a:t>
            </a:r>
            <a:r>
              <a:rPr lang="nl-BE" altLang="nl-BE" sz="2400" dirty="0">
                <a:latin typeface="Flanders Art Sans"/>
              </a:rPr>
              <a:t> </a:t>
            </a:r>
            <a:r>
              <a:rPr lang="nl-BE" altLang="nl-BE" sz="2400" dirty="0" err="1">
                <a:latin typeface="Flanders Art Sans"/>
              </a:rPr>
              <a:t>available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4.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Elaborate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interim draft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specification</a:t>
            </a:r>
            <a:endParaRPr lang="nl-BE" altLang="nl-BE" sz="2400" dirty="0">
              <a:latin typeface="Flanders Art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A576-9EF9-4789-9BF7-DE5836015A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11</a:t>
            </a:fld>
            <a:endParaRPr lang="nl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AE5FEF-5E28-449E-816E-94987200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96776"/>
            <a:ext cx="7416000" cy="1116000"/>
          </a:xfrm>
        </p:spPr>
        <p:txBody>
          <a:bodyPr>
            <a:normAutofit/>
          </a:bodyPr>
          <a:lstStyle/>
          <a:p>
            <a:r>
              <a:rPr lang="nl-BE" sz="4400" b="1" dirty="0"/>
              <a:t>Development of a </a:t>
            </a:r>
            <a:r>
              <a:rPr lang="nl-BE" sz="4400" b="1" dirty="0" err="1"/>
              <a:t>specification</a:t>
            </a:r>
            <a:endParaRPr lang="nl-BE" sz="4400" b="1" dirty="0"/>
          </a:p>
        </p:txBody>
      </p:sp>
    </p:spTree>
    <p:extLst>
      <p:ext uri="{BB962C8B-B14F-4D97-AF65-F5344CB8AC3E}">
        <p14:creationId xmlns:p14="http://schemas.microsoft.com/office/powerpoint/2010/main" val="298003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1A66-BAAE-4F78-B2BF-D25F67D03B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640960" cy="57332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5.</a:t>
            </a:r>
            <a:r>
              <a:rPr lang="nl-BE" altLang="nl-BE" sz="24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Mid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-term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evaluation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by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the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data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standards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working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group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6.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Organizing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a 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public review</a:t>
            </a:r>
          </a:p>
          <a:p>
            <a:pPr lvl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altLang="nl-BE" sz="2400" dirty="0" err="1">
                <a:latin typeface="Flanders Art Sans"/>
              </a:rPr>
              <a:t>All</a:t>
            </a:r>
            <a:r>
              <a:rPr lang="nl-BE" altLang="nl-BE" sz="2400" dirty="0">
                <a:latin typeface="Flanders Art Sans"/>
              </a:rPr>
              <a:t> </a:t>
            </a:r>
            <a:r>
              <a:rPr lang="nl-BE" altLang="nl-BE" sz="2400" dirty="0" err="1">
                <a:latin typeface="Flanders Art Sans"/>
              </a:rPr>
              <a:t>interested</a:t>
            </a:r>
            <a:r>
              <a:rPr lang="nl-BE" altLang="nl-BE" sz="2400" dirty="0">
                <a:latin typeface="Flanders Art Sans"/>
              </a:rPr>
              <a:t> </a:t>
            </a:r>
            <a:r>
              <a:rPr lang="nl-BE" altLang="nl-BE" sz="2400" dirty="0" err="1">
                <a:latin typeface="Flanders Art Sans"/>
              </a:rPr>
              <a:t>parties</a:t>
            </a:r>
            <a:r>
              <a:rPr lang="nl-BE" altLang="nl-BE" sz="2400" dirty="0">
                <a:latin typeface="Flanders Art Sans"/>
              </a:rPr>
              <a:t> </a:t>
            </a:r>
            <a:r>
              <a:rPr lang="nl-BE" altLang="nl-BE" sz="2400" dirty="0" err="1">
                <a:latin typeface="Flanders Art Sans"/>
              </a:rPr>
              <a:t>can</a:t>
            </a:r>
            <a:r>
              <a:rPr lang="nl-BE" altLang="nl-BE" sz="2400" dirty="0">
                <a:latin typeface="Flanders Art Sans"/>
              </a:rPr>
              <a:t> </a:t>
            </a:r>
            <a:r>
              <a:rPr lang="nl-BE" altLang="nl-BE" sz="2400" dirty="0" err="1">
                <a:latin typeface="Flanders Art Sans"/>
              </a:rPr>
              <a:t>give</a:t>
            </a:r>
            <a:r>
              <a:rPr lang="nl-BE" altLang="nl-BE" sz="2400" dirty="0">
                <a:latin typeface="Flanders Art Sans"/>
              </a:rPr>
              <a:t> feedback</a:t>
            </a: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7.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Finalizing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the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specification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8.</a:t>
            </a:r>
            <a:r>
              <a:rPr lang="nl-BE" altLang="nl-BE" sz="24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Quality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 control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by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the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permanent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working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group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on data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standards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9. 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Assessing and confirm </a:t>
            </a: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agreements made</a:t>
            </a:r>
            <a:endParaRPr lang="nl-BE" altLang="nl-BE" sz="2400" dirty="0">
              <a:latin typeface="Flanders Art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A576-9EF9-4789-9BF7-DE5836015A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12</a:t>
            </a:fld>
            <a:endParaRPr lang="nl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AE5FEF-5E28-449E-816E-94987200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96776"/>
            <a:ext cx="7416000" cy="1116000"/>
          </a:xfrm>
        </p:spPr>
        <p:txBody>
          <a:bodyPr>
            <a:normAutofit/>
          </a:bodyPr>
          <a:lstStyle/>
          <a:p>
            <a:r>
              <a:rPr lang="nl-BE" sz="4400" b="1" dirty="0"/>
              <a:t>Development of a </a:t>
            </a:r>
            <a:r>
              <a:rPr lang="nl-BE" sz="4400" b="1" dirty="0" err="1"/>
              <a:t>specification</a:t>
            </a:r>
            <a:endParaRPr lang="nl-BE" sz="4400" b="1" dirty="0"/>
          </a:p>
        </p:txBody>
      </p:sp>
    </p:spTree>
    <p:extLst>
      <p:ext uri="{BB962C8B-B14F-4D97-AF65-F5344CB8AC3E}">
        <p14:creationId xmlns:p14="http://schemas.microsoft.com/office/powerpoint/2010/main" val="161866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7EE-F6C1-4093-8E0C-5F82B1F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3441"/>
            <a:ext cx="7416000" cy="1116000"/>
          </a:xfrm>
        </p:spPr>
        <p:txBody>
          <a:bodyPr/>
          <a:lstStyle/>
          <a:p>
            <a:r>
              <a:rPr lang="nl-BE" dirty="0" err="1"/>
              <a:t>Publication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6DD6-17FC-4D60-A3E3-333AA040BC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13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51B5B-1F39-4BD9-B852-EE959F3C1B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620281"/>
            <a:ext cx="9330335" cy="289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1A66-BAAE-4F78-B2BF-D25F67D03B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1. </a:t>
            </a:r>
            <a:r>
              <a:rPr lang="nl-BE" altLang="nl-BE" sz="24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Publishing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specification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in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both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human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and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machine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readable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format on belgif.be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2.</a:t>
            </a:r>
            <a:r>
              <a:rPr lang="nl-BE" altLang="nl-BE" sz="24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Publishing reusable elements </a:t>
            </a: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that project teams can make use of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3. Publishing a 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conformity test suite</a:t>
            </a:r>
            <a:endParaRPr lang="nl-BE" altLang="nl-BE" sz="2400" b="1" dirty="0">
              <a:latin typeface="Flanders Art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A576-9EF9-4789-9BF7-DE5836015A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14</a:t>
            </a:fld>
            <a:endParaRPr lang="nl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AE5FEF-5E28-449E-816E-94987200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96776"/>
            <a:ext cx="7416000" cy="1116000"/>
          </a:xfrm>
        </p:spPr>
        <p:txBody>
          <a:bodyPr>
            <a:normAutofit/>
          </a:bodyPr>
          <a:lstStyle/>
          <a:p>
            <a:r>
              <a:rPr lang="nl-BE" sz="4400" b="1" dirty="0" err="1"/>
              <a:t>Publication</a:t>
            </a:r>
            <a:endParaRPr lang="nl-BE" sz="4400" b="1" dirty="0"/>
          </a:p>
        </p:txBody>
      </p:sp>
    </p:spTree>
    <p:extLst>
      <p:ext uri="{BB962C8B-B14F-4D97-AF65-F5344CB8AC3E}">
        <p14:creationId xmlns:p14="http://schemas.microsoft.com/office/powerpoint/2010/main" val="95765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1A2E-66F6-4323-AB78-9404A570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4" y="154800"/>
            <a:ext cx="7416000" cy="1116000"/>
          </a:xfrm>
        </p:spPr>
        <p:txBody>
          <a:bodyPr/>
          <a:lstStyle/>
          <a:p>
            <a:r>
              <a:rPr lang="nl-BE" dirty="0"/>
              <a:t>Types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EA73-2723-4AE6-B55A-997D95AC7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270800"/>
            <a:ext cx="8388472" cy="5432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Editorial changes and errors: </a:t>
            </a:r>
            <a:r>
              <a:rPr lang="en-US" sz="2400" dirty="0"/>
              <a:t>no impact, for example additional clarification, typing errors,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Minor substantive changes: </a:t>
            </a:r>
            <a:r>
              <a:rPr lang="en-US" sz="2400" dirty="0"/>
              <a:t>such as the addition of a property: (possible) impact on implementations, but a </a:t>
            </a:r>
            <a:r>
              <a:rPr lang="en-US" sz="2400" u="sng" dirty="0"/>
              <a:t>small</a:t>
            </a:r>
            <a:r>
              <a:rPr lang="en-US" sz="2400" dirty="0"/>
              <a:t> impact.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Major substantive changes: </a:t>
            </a:r>
            <a:r>
              <a:rPr lang="en-US" sz="2400" dirty="0"/>
              <a:t>impact </a:t>
            </a:r>
            <a:r>
              <a:rPr lang="en-US" sz="2400" u="sng" dirty="0"/>
              <a:t>fundamental</a:t>
            </a:r>
            <a:r>
              <a:rPr lang="en-US" sz="2400" dirty="0"/>
              <a:t> matters in the specification and underlying specifications, for example by changing a definition</a:t>
            </a:r>
            <a:endParaRPr lang="nl-B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BDF2-4478-429A-B16C-C11DBE629E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82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19C-B147-4323-A1BB-95D3D17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7416000" cy="1116000"/>
          </a:xfrm>
        </p:spPr>
        <p:txBody>
          <a:bodyPr/>
          <a:lstStyle/>
          <a:p>
            <a:r>
              <a:rPr lang="nl-BE" dirty="0"/>
              <a:t>Change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E189-C518-4905-80A2-995D2477E3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16</a:t>
            </a:fld>
            <a:endParaRPr lang="nl-B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F6727-77E8-4E04-9BF5-94F2142830F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756576" cy="35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0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1A66-BAAE-4F78-B2BF-D25F67D03B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1.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Receiving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 feedback</a:t>
            </a:r>
            <a:endParaRPr lang="nl-BE" altLang="nl-BE" sz="2400" b="1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2. 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Processing changes</a:t>
            </a:r>
            <a:endParaRPr lang="nl-BE" altLang="nl-BE" sz="2400" b="1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Step 3.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Publication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of a 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new </a:t>
            </a:r>
            <a:r>
              <a:rPr lang="nl-BE" altLang="nl-BE" sz="2400" b="1" dirty="0" err="1">
                <a:latin typeface="Flanders Art Sans"/>
                <a:ea typeface="Calibri" panose="020F0502020204030204" pitchFamily="34" charset="0"/>
              </a:rPr>
              <a:t>version</a:t>
            </a:r>
            <a:endParaRPr lang="nl-BE" altLang="nl-BE" sz="2400" b="1" dirty="0">
              <a:latin typeface="Flanders Art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A576-9EF9-4789-9BF7-DE5836015A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17</a:t>
            </a:fld>
            <a:endParaRPr lang="nl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AE5FEF-5E28-449E-816E-94987200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96776"/>
            <a:ext cx="7416000" cy="1116000"/>
          </a:xfrm>
        </p:spPr>
        <p:txBody>
          <a:bodyPr>
            <a:normAutofit/>
          </a:bodyPr>
          <a:lstStyle/>
          <a:p>
            <a:r>
              <a:rPr lang="nl-BE" sz="4400" b="1" dirty="0"/>
              <a:t>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92297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7DE2C-0049-4F3A-8B3B-D1CE40878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897"/>
            <a:ext cx="9252520" cy="588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2543F6-7501-4D85-937D-7C57488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58"/>
            <a:ext cx="7416000" cy="1116000"/>
          </a:xfrm>
        </p:spPr>
        <p:txBody>
          <a:bodyPr/>
          <a:lstStyle/>
          <a:p>
            <a:r>
              <a:rPr lang="nl-BE" dirty="0" err="1"/>
              <a:t>Phasing</a:t>
            </a:r>
            <a:r>
              <a:rPr lang="nl-BE" dirty="0"/>
              <a:t> out a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48CB-F811-44E1-98FE-8D266724FD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52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1A66-BAAE-4F78-B2BF-D25F67D03B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1.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altLang="nl-BE" sz="2400" b="1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nl-BE" sz="2400" b="1" dirty="0" err="1">
                <a:latin typeface="Flanders Art Sans"/>
                <a:ea typeface="Calibri" panose="020F0502020204030204" pitchFamily="34" charset="0"/>
              </a:rPr>
              <a:t>roposal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for phasing out a standard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2.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Assessment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of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the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proposal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,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announcement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and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400" dirty="0" err="1">
                <a:latin typeface="Flanders Art Sans"/>
                <a:ea typeface="Calibri" panose="020F0502020204030204" pitchFamily="34" charset="0"/>
              </a:rPr>
              <a:t>implementation</a:t>
            </a:r>
            <a:r>
              <a:rPr lang="nl-BE" altLang="nl-BE" sz="2400" dirty="0">
                <a:latin typeface="Flanders Art Sans"/>
                <a:ea typeface="Calibri" panose="020F0502020204030204" pitchFamily="34" charset="0"/>
              </a:rPr>
              <a:t> of a </a:t>
            </a:r>
            <a:r>
              <a:rPr lang="nl-BE" altLang="nl-BE" sz="2400" b="1" dirty="0">
                <a:latin typeface="Flanders Art Sans"/>
                <a:ea typeface="Calibri" panose="020F0502020204030204" pitchFamily="34" charset="0"/>
              </a:rPr>
              <a:t>public review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period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3.</a:t>
            </a:r>
            <a:r>
              <a:rPr lang="nl-BE" altLang="nl-BE" sz="24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Ratification of the 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decision to phase out </a:t>
            </a: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a standard</a:t>
            </a:r>
            <a:endParaRPr lang="nl-BE" altLang="nl-BE" sz="24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Step 4.</a:t>
            </a:r>
            <a:r>
              <a:rPr lang="nl-BE" altLang="nl-BE" sz="24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Publication </a:t>
            </a:r>
            <a:r>
              <a:rPr lang="en-US" altLang="nl-BE" sz="2400" dirty="0">
                <a:latin typeface="Flanders Art Sans"/>
                <a:ea typeface="Calibri" panose="020F0502020204030204" pitchFamily="34" charset="0"/>
              </a:rPr>
              <a:t>of the </a:t>
            </a:r>
            <a:r>
              <a:rPr lang="en-US" altLang="nl-BE" sz="2400" b="1" dirty="0">
                <a:latin typeface="Flanders Art Sans"/>
                <a:ea typeface="Calibri" panose="020F0502020204030204" pitchFamily="34" charset="0"/>
              </a:rPr>
              <a:t>phased-out standard</a:t>
            </a:r>
            <a:endParaRPr lang="nl-BE" altLang="nl-BE" sz="2400" b="1" dirty="0">
              <a:latin typeface="Flanders Art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A576-9EF9-4789-9BF7-DE5836015A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19</a:t>
            </a:fld>
            <a:endParaRPr lang="nl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AE5FEF-5E28-449E-816E-94987200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96776"/>
            <a:ext cx="7416000" cy="1116000"/>
          </a:xfrm>
        </p:spPr>
        <p:txBody>
          <a:bodyPr>
            <a:normAutofit/>
          </a:bodyPr>
          <a:lstStyle/>
          <a:p>
            <a:r>
              <a:rPr lang="nl-BE" sz="4400" b="1" dirty="0" err="1"/>
              <a:t>Phasing</a:t>
            </a:r>
            <a:r>
              <a:rPr lang="nl-BE" sz="4400" b="1" dirty="0"/>
              <a:t> out a standard</a:t>
            </a:r>
          </a:p>
        </p:txBody>
      </p:sp>
    </p:spTree>
    <p:extLst>
      <p:ext uri="{BB962C8B-B14F-4D97-AF65-F5344CB8AC3E}">
        <p14:creationId xmlns:p14="http://schemas.microsoft.com/office/powerpoint/2010/main" val="247497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5FE37-2BE3-4BF4-A1D4-AB65F1D4B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520" y="404664"/>
            <a:ext cx="7374778" cy="788176"/>
          </a:xfrm>
        </p:spPr>
        <p:txBody>
          <a:bodyPr>
            <a:normAutofit/>
          </a:bodyPr>
          <a:lstStyle/>
          <a:p>
            <a:r>
              <a:rPr lang="nl-BE" dirty="0"/>
              <a:t>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C9098-2CDB-4DA0-8905-EC217C3BB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1192840"/>
            <a:ext cx="8313135" cy="4363411"/>
          </a:xfrm>
        </p:spPr>
        <p:txBody>
          <a:bodyPr>
            <a:normAutofit fontScale="92500" lnSpcReduction="10000"/>
          </a:bodyPr>
          <a:lstStyle/>
          <a:p>
            <a:r>
              <a:rPr lang="nl-BE" dirty="0" err="1"/>
              <a:t>Welcome</a:t>
            </a:r>
            <a:r>
              <a:rPr lang="nl-BE" dirty="0"/>
              <a:t> </a:t>
            </a:r>
          </a:p>
          <a:p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practices</a:t>
            </a:r>
            <a:endParaRPr lang="nl-BE" dirty="0"/>
          </a:p>
          <a:p>
            <a:pPr lvl="1"/>
            <a:r>
              <a:rPr lang="nl-BE" dirty="0" err="1"/>
              <a:t>Formal</a:t>
            </a:r>
            <a:r>
              <a:rPr lang="nl-BE" dirty="0"/>
              <a:t> High Level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/>
              <a:t>End-</a:t>
            </a:r>
            <a:r>
              <a:rPr lang="nl-BE" dirty="0" err="1"/>
              <a:t>to</a:t>
            </a:r>
            <a:r>
              <a:rPr lang="nl-BE" dirty="0"/>
              <a:t>-End </a:t>
            </a:r>
            <a:r>
              <a:rPr lang="nl-BE" dirty="0" err="1"/>
              <a:t>Governance</a:t>
            </a:r>
            <a:endParaRPr lang="nl-BE" dirty="0"/>
          </a:p>
          <a:p>
            <a:pPr lvl="1"/>
            <a:r>
              <a:rPr lang="nl-BE" dirty="0" err="1"/>
              <a:t>Detailed</a:t>
            </a:r>
            <a:r>
              <a:rPr lang="nl-BE" dirty="0"/>
              <a:t> </a:t>
            </a:r>
            <a:r>
              <a:rPr lang="nl-BE" dirty="0" err="1"/>
              <a:t>subprocesses</a:t>
            </a:r>
            <a:endParaRPr lang="nl-BE" dirty="0"/>
          </a:p>
          <a:p>
            <a:r>
              <a:rPr lang="nl-BE" dirty="0"/>
              <a:t>Method</a:t>
            </a:r>
          </a:p>
          <a:p>
            <a:r>
              <a:rPr lang="nl-BE" dirty="0" err="1"/>
              <a:t>What’s</a:t>
            </a:r>
            <a:r>
              <a:rPr lang="nl-BE" dirty="0"/>
              <a:t> next?</a:t>
            </a:r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E8DFD-7379-4A7D-866C-6ECDC37348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08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77F3DB-6136-4AA0-94FF-18FE2E69F3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BE" sz="2400" dirty="0"/>
              <a:t>The </a:t>
            </a:r>
            <a:r>
              <a:rPr lang="nl-BE" sz="2400" dirty="0" err="1"/>
              <a:t>method</a:t>
            </a:r>
            <a:r>
              <a:rPr lang="nl-BE" sz="2400" dirty="0"/>
              <a:t> </a:t>
            </a:r>
            <a:r>
              <a:rPr lang="nl-BE" sz="2400" dirty="0" err="1"/>
              <a:t>describes</a:t>
            </a:r>
            <a:r>
              <a:rPr lang="nl-BE" sz="2400" dirty="0"/>
              <a:t> </a:t>
            </a:r>
            <a:r>
              <a:rPr lang="nl-BE" sz="2400" dirty="0" err="1"/>
              <a:t>following</a:t>
            </a:r>
            <a:r>
              <a:rPr lang="nl-BE" sz="2400" dirty="0"/>
              <a:t> </a:t>
            </a:r>
            <a:r>
              <a:rPr lang="nl-BE" sz="2400" dirty="0" err="1"/>
              <a:t>parts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process</a:t>
            </a:r>
            <a:r>
              <a:rPr lang="nl-BE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nl-BE" sz="2400" dirty="0"/>
              <a:t>Setting up a </a:t>
            </a:r>
            <a:r>
              <a:rPr lang="nl-BE" sz="2400" dirty="0" err="1"/>
              <a:t>Working</a:t>
            </a:r>
            <a:r>
              <a:rPr lang="nl-BE" sz="2400" dirty="0"/>
              <a:t> Group Charter</a:t>
            </a:r>
          </a:p>
          <a:p>
            <a:pPr lvl="1">
              <a:lnSpc>
                <a:spcPct val="150000"/>
              </a:lnSpc>
            </a:pPr>
            <a:r>
              <a:rPr lang="nl-BE" sz="2400" dirty="0" err="1"/>
              <a:t>Organising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facilitating</a:t>
            </a:r>
            <a:r>
              <a:rPr lang="nl-BE" sz="2400" dirty="0"/>
              <a:t> </a:t>
            </a:r>
            <a:r>
              <a:rPr lang="nl-BE" sz="2400" dirty="0" err="1"/>
              <a:t>working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r>
              <a:rPr lang="nl-BE" sz="2400" dirty="0"/>
              <a:t> meetings</a:t>
            </a:r>
          </a:p>
          <a:p>
            <a:pPr lvl="1">
              <a:lnSpc>
                <a:spcPct val="150000"/>
              </a:lnSpc>
            </a:pPr>
            <a:r>
              <a:rPr lang="nl-BE" sz="2400" dirty="0" err="1"/>
              <a:t>Developing</a:t>
            </a:r>
            <a:r>
              <a:rPr lang="nl-BE" sz="2400" dirty="0"/>
              <a:t> a domain model</a:t>
            </a:r>
          </a:p>
          <a:p>
            <a:pPr lvl="1">
              <a:lnSpc>
                <a:spcPct val="150000"/>
              </a:lnSpc>
            </a:pPr>
            <a:r>
              <a:rPr lang="nl-BE" sz="2400" dirty="0" err="1"/>
              <a:t>Supporting</a:t>
            </a:r>
            <a:r>
              <a:rPr lang="nl-BE" sz="2400" dirty="0"/>
              <a:t> </a:t>
            </a:r>
            <a:r>
              <a:rPr lang="nl-BE" sz="2400" dirty="0" err="1"/>
              <a:t>transparency</a:t>
            </a:r>
            <a:r>
              <a:rPr lang="nl-BE" sz="2400" dirty="0"/>
              <a:t> </a:t>
            </a:r>
            <a:r>
              <a:rPr lang="nl-BE" sz="2400" dirty="0" err="1"/>
              <a:t>during</a:t>
            </a:r>
            <a:r>
              <a:rPr lang="nl-BE" sz="2400" dirty="0"/>
              <a:t> development</a:t>
            </a:r>
          </a:p>
          <a:p>
            <a:pPr lvl="1">
              <a:lnSpc>
                <a:spcPct val="150000"/>
              </a:lnSpc>
            </a:pPr>
            <a:r>
              <a:rPr lang="nl-BE" sz="2400" dirty="0" err="1"/>
              <a:t>Generation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data </a:t>
            </a:r>
            <a:r>
              <a:rPr lang="nl-BE" sz="2400" dirty="0" err="1"/>
              <a:t>specification</a:t>
            </a:r>
            <a:endParaRPr lang="nl-BE" sz="2400" dirty="0"/>
          </a:p>
          <a:p>
            <a:pPr lvl="1">
              <a:lnSpc>
                <a:spcPct val="150000"/>
              </a:lnSpc>
            </a:pPr>
            <a:r>
              <a:rPr lang="nl-BE" sz="2400" dirty="0"/>
              <a:t>Management of issues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errors</a:t>
            </a:r>
            <a:endParaRPr lang="nl-BE" sz="2400" dirty="0"/>
          </a:p>
          <a:p>
            <a:pPr marL="0" indent="0">
              <a:lnSpc>
                <a:spcPct val="150000"/>
              </a:lnSpc>
              <a:buNone/>
            </a:pP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D57BE-53C9-439B-B15B-DF10B155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45216"/>
            <a:ext cx="7886700" cy="984352"/>
          </a:xfrm>
        </p:spPr>
        <p:txBody>
          <a:bodyPr/>
          <a:lstStyle/>
          <a:p>
            <a:r>
              <a:rPr lang="nl-BE" sz="3600" b="1" dirty="0"/>
              <a:t>Method</a:t>
            </a:r>
            <a:endParaRPr lang="nl-B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B65C-D330-4ED2-AA79-35E24306A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2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3D7F70-8A1B-49B1-89CB-8F167A52C9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252520" cy="5949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D57BE-53C9-439B-B15B-DF10B155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416000" cy="1116000"/>
          </a:xfrm>
        </p:spPr>
        <p:txBody>
          <a:bodyPr/>
          <a:lstStyle/>
          <a:p>
            <a:r>
              <a:rPr lang="nl-BE" dirty="0" err="1"/>
              <a:t>Developing</a:t>
            </a:r>
            <a:r>
              <a:rPr lang="nl-BE" dirty="0"/>
              <a:t> a domain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B65C-D330-4ED2-AA79-35E24306A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083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5FE37-2BE3-4BF4-A1D4-AB65F1D4B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034" y="419510"/>
            <a:ext cx="7374778" cy="788176"/>
          </a:xfrm>
        </p:spPr>
        <p:txBody>
          <a:bodyPr/>
          <a:lstStyle/>
          <a:p>
            <a:r>
              <a:rPr lang="nl-BE" dirty="0" err="1"/>
              <a:t>Github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C9098-2CDB-4DA0-8905-EC217C3BB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568" y="1219608"/>
            <a:ext cx="8169119" cy="4336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https://github.com/belgif/review</a:t>
            </a:r>
            <a:endParaRPr lang="en-US" u="sng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https://github.com/belgif/thematic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nl-BE" dirty="0" err="1"/>
              <a:t>By</a:t>
            </a:r>
            <a:r>
              <a:rPr lang="nl-BE" dirty="0"/>
              <a:t> default </a:t>
            </a:r>
            <a:r>
              <a:rPr lang="nl-BE" dirty="0" err="1"/>
              <a:t>everything</a:t>
            </a:r>
            <a:r>
              <a:rPr lang="nl-BE" dirty="0"/>
              <a:t> public (</a:t>
            </a:r>
            <a:r>
              <a:rPr lang="nl-BE" dirty="0" err="1"/>
              <a:t>read-only</a:t>
            </a:r>
            <a:r>
              <a:rPr lang="nl-BE" dirty="0"/>
              <a:t>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Adding</a:t>
            </a:r>
            <a:r>
              <a:rPr lang="nl-BE" dirty="0"/>
              <a:t> issues/</a:t>
            </a:r>
            <a:r>
              <a:rPr lang="nl-BE" dirty="0" err="1"/>
              <a:t>comments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Github</a:t>
            </a:r>
            <a:r>
              <a:rPr lang="nl-BE" dirty="0"/>
              <a:t>:</a:t>
            </a:r>
          </a:p>
          <a:p>
            <a:pPr>
              <a:buFontTx/>
              <a:buChar char="-"/>
            </a:pPr>
            <a:r>
              <a:rPr lang="nl-BE" dirty="0" err="1"/>
              <a:t>Create</a:t>
            </a:r>
            <a:r>
              <a:rPr lang="nl-BE" dirty="0"/>
              <a:t> a (free) account on Github.com</a:t>
            </a:r>
          </a:p>
          <a:p>
            <a:pPr>
              <a:buFontTx/>
              <a:buChar char="-"/>
            </a:pPr>
            <a:r>
              <a:rPr lang="nl-BE" dirty="0" err="1"/>
              <a:t>Notify</a:t>
            </a:r>
            <a:r>
              <a:rPr lang="nl-BE" dirty="0"/>
              <a:t> BOSA (Bart, Marc) </a:t>
            </a:r>
            <a:r>
              <a:rPr lang="nl-BE" dirty="0" err="1"/>
              <a:t>to</a:t>
            </a:r>
            <a:r>
              <a:rPr lang="nl-BE" dirty="0"/>
              <a:t> get </a:t>
            </a:r>
            <a:r>
              <a:rPr lang="nl-BE" dirty="0" err="1"/>
              <a:t>write</a:t>
            </a:r>
            <a:r>
              <a:rPr lang="nl-BE" dirty="0"/>
              <a:t>-access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6FA97-00F7-48C2-A585-7521C82F92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3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5FE37-2BE3-4BF4-A1D4-AB65F1D4B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404664"/>
            <a:ext cx="7374778" cy="788176"/>
          </a:xfrm>
        </p:spPr>
        <p:txBody>
          <a:bodyPr/>
          <a:lstStyle/>
          <a:p>
            <a:r>
              <a:rPr lang="nl-BE" dirty="0" err="1"/>
              <a:t>Calendar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rest of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C9098-2CDB-4DA0-8905-EC217C3BB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1556792"/>
            <a:ext cx="8496945" cy="3533755"/>
          </a:xfrm>
        </p:spPr>
        <p:txBody>
          <a:bodyPr>
            <a:normAutofit fontScale="70000" lnSpcReduction="20000"/>
          </a:bodyPr>
          <a:lstStyle/>
          <a:p>
            <a:r>
              <a:rPr lang="nl-BE" b="1" dirty="0"/>
              <a:t>11 </a:t>
            </a:r>
            <a:r>
              <a:rPr lang="nl-BE" b="1" dirty="0" err="1"/>
              <a:t>Oct</a:t>
            </a:r>
            <a:r>
              <a:rPr lang="nl-BE" b="1" dirty="0"/>
              <a:t> </a:t>
            </a:r>
            <a:r>
              <a:rPr lang="nl-BE" dirty="0"/>
              <a:t>(14-16hr): meeting 1 </a:t>
            </a:r>
            <a:r>
              <a:rPr lang="nl-BE" dirty="0" err="1"/>
              <a:t>thematic</a:t>
            </a:r>
            <a:r>
              <a:rPr lang="nl-BE" dirty="0"/>
              <a:t> </a:t>
            </a:r>
            <a:r>
              <a:rPr lang="nl-BE" dirty="0" err="1"/>
              <a:t>wg</a:t>
            </a:r>
            <a:r>
              <a:rPr lang="nl-BE" dirty="0"/>
              <a:t> URI	(</a:t>
            </a:r>
            <a:r>
              <a:rPr lang="nl-BE" dirty="0" err="1"/>
              <a:t>organizer</a:t>
            </a:r>
            <a:r>
              <a:rPr lang="nl-BE" dirty="0"/>
              <a:t> CFWB)</a:t>
            </a:r>
          </a:p>
          <a:p>
            <a:r>
              <a:rPr lang="nl-BE" b="1" dirty="0"/>
              <a:t>8 Nov</a:t>
            </a:r>
            <a:r>
              <a:rPr lang="nl-BE" dirty="0"/>
              <a:t>: meeting 2 </a:t>
            </a:r>
            <a:r>
              <a:rPr lang="nl-BE" dirty="0" err="1"/>
              <a:t>thematic</a:t>
            </a:r>
            <a:r>
              <a:rPr lang="nl-BE" dirty="0"/>
              <a:t> </a:t>
            </a:r>
            <a:r>
              <a:rPr lang="nl-BE" dirty="0" err="1"/>
              <a:t>wg</a:t>
            </a:r>
            <a:r>
              <a:rPr lang="nl-BE" dirty="0"/>
              <a:t> URI		(</a:t>
            </a:r>
            <a:r>
              <a:rPr lang="nl-BE" dirty="0" err="1"/>
              <a:t>organizer</a:t>
            </a:r>
            <a:r>
              <a:rPr lang="nl-BE" dirty="0"/>
              <a:t> BOSA)</a:t>
            </a:r>
          </a:p>
          <a:p>
            <a:r>
              <a:rPr lang="nl-BE" b="1" dirty="0"/>
              <a:t>22 Nov</a:t>
            </a:r>
            <a:r>
              <a:rPr lang="nl-BE" dirty="0"/>
              <a:t>: meeting 3 </a:t>
            </a:r>
            <a:r>
              <a:rPr lang="nl-BE" dirty="0" err="1"/>
              <a:t>thematic</a:t>
            </a:r>
            <a:r>
              <a:rPr lang="nl-BE" dirty="0"/>
              <a:t> </a:t>
            </a:r>
            <a:r>
              <a:rPr lang="nl-BE" dirty="0" err="1"/>
              <a:t>wg</a:t>
            </a:r>
            <a:r>
              <a:rPr lang="nl-BE" dirty="0"/>
              <a:t> URI		(</a:t>
            </a:r>
            <a:r>
              <a:rPr lang="nl-BE" dirty="0" err="1"/>
              <a:t>organizer</a:t>
            </a:r>
            <a:r>
              <a:rPr lang="nl-BE" dirty="0"/>
              <a:t> </a:t>
            </a:r>
            <a:r>
              <a:rPr lang="nl-BE" dirty="0" err="1"/>
              <a:t>Flanders</a:t>
            </a:r>
            <a:r>
              <a:rPr lang="nl-BE" dirty="0"/>
              <a:t>)</a:t>
            </a:r>
          </a:p>
          <a:p>
            <a:r>
              <a:rPr lang="nl-BE" dirty="0"/>
              <a:t>30/11-31/1 public review URI </a:t>
            </a:r>
          </a:p>
          <a:p>
            <a:pPr marL="0" indent="0">
              <a:buNone/>
            </a:pPr>
            <a:r>
              <a:rPr lang="nl-BE" dirty="0"/>
              <a:t>				</a:t>
            </a:r>
          </a:p>
          <a:p>
            <a:pPr marL="0" indent="0">
              <a:buNone/>
            </a:pPr>
            <a:r>
              <a:rPr lang="nl-BE" dirty="0"/>
              <a:t>(</a:t>
            </a:r>
            <a:r>
              <a:rPr lang="nl-BE" dirty="0" err="1"/>
              <a:t>organizer</a:t>
            </a:r>
            <a:r>
              <a:rPr lang="nl-BE" dirty="0"/>
              <a:t> takes care of </a:t>
            </a:r>
            <a:r>
              <a:rPr lang="nl-BE" dirty="0" err="1"/>
              <a:t>invitation</a:t>
            </a:r>
            <a:r>
              <a:rPr lang="nl-BE" dirty="0"/>
              <a:t>, meeting room, minutes of meeting)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BFD08-E21E-467E-8806-1A871EB1F8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0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5FE37-2BE3-4BF4-A1D4-AB65F1D4B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476672"/>
            <a:ext cx="7374778" cy="788176"/>
          </a:xfrm>
        </p:spPr>
        <p:txBody>
          <a:bodyPr>
            <a:normAutofit fontScale="92500"/>
          </a:bodyPr>
          <a:lstStyle/>
          <a:p>
            <a:r>
              <a:rPr lang="nl-BE" dirty="0" err="1"/>
              <a:t>Possible</a:t>
            </a:r>
            <a:r>
              <a:rPr lang="nl-BE" dirty="0"/>
              <a:t> topics </a:t>
            </a:r>
            <a:r>
              <a:rPr lang="nl-BE" dirty="0" err="1"/>
              <a:t>for</a:t>
            </a:r>
            <a:r>
              <a:rPr lang="nl-BE" dirty="0"/>
              <a:t> next </a:t>
            </a:r>
            <a:r>
              <a:rPr lang="nl-BE" dirty="0" err="1"/>
              <a:t>thematic</a:t>
            </a:r>
            <a:r>
              <a:rPr lang="nl-BE" dirty="0"/>
              <a:t> </a:t>
            </a:r>
            <a:r>
              <a:rPr lang="nl-BE" dirty="0" err="1"/>
              <a:t>workgroups</a:t>
            </a: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E8DFD-7379-4A7D-866C-6ECDC37348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24</a:t>
            </a:fld>
            <a:endParaRPr lang="nl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F9A3263-EC43-453A-86E7-0178F752DD76}"/>
              </a:ext>
            </a:extLst>
          </p:cNvPr>
          <p:cNvSpPr txBox="1">
            <a:spLocks/>
          </p:cNvSpPr>
          <p:nvPr/>
        </p:nvSpPr>
        <p:spPr>
          <a:xfrm>
            <a:off x="251520" y="1916832"/>
            <a:ext cx="8784975" cy="3533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FlandersArtSans-Regular"/>
                <a:ea typeface="FlandersArtSans-Regular"/>
                <a:cs typeface="FlandersArtSans-Regular"/>
                <a:sym typeface="FlandersArtSans-Regular"/>
              </a:defRPr>
            </a:lvl9pPr>
          </a:lstStyle>
          <a:p>
            <a:r>
              <a:rPr lang="en-US" dirty="0"/>
              <a:t>Diplomas and school enrolments</a:t>
            </a:r>
          </a:p>
          <a:p>
            <a:r>
              <a:rPr lang="en-US" dirty="0"/>
              <a:t>Mandates and authorizations</a:t>
            </a:r>
          </a:p>
          <a:p>
            <a:r>
              <a:rPr lang="nl-BE" dirty="0"/>
              <a:t>Person data</a:t>
            </a:r>
          </a:p>
          <a:p>
            <a:r>
              <a:rPr lang="nl-BE" dirty="0" err="1"/>
              <a:t>Coupling</a:t>
            </a:r>
            <a:r>
              <a:rPr lang="nl-BE" dirty="0"/>
              <a:t> </a:t>
            </a:r>
            <a:r>
              <a:rPr lang="nl-BE" dirty="0" err="1"/>
              <a:t>parcels</a:t>
            </a:r>
            <a:r>
              <a:rPr lang="nl-BE" dirty="0"/>
              <a:t> (</a:t>
            </a:r>
            <a:r>
              <a:rPr lang="nl-BE" dirty="0" err="1"/>
              <a:t>Fed</a:t>
            </a:r>
            <a:r>
              <a:rPr lang="nl-BE" dirty="0"/>
              <a:t>.) – </a:t>
            </a:r>
            <a:r>
              <a:rPr lang="nl-BE" dirty="0" err="1"/>
              <a:t>address</a:t>
            </a:r>
            <a:r>
              <a:rPr lang="nl-BE" dirty="0"/>
              <a:t>/building unit (</a:t>
            </a:r>
            <a:r>
              <a:rPr lang="nl-BE" dirty="0" err="1"/>
              <a:t>regional</a:t>
            </a:r>
            <a:r>
              <a:rPr lang="nl-BE" dirty="0"/>
              <a:t>)</a:t>
            </a:r>
          </a:p>
          <a:p>
            <a:r>
              <a:rPr lang="nl-BE" dirty="0"/>
              <a:t>BEST </a:t>
            </a:r>
            <a:r>
              <a:rPr lang="nl-BE" dirty="0" err="1"/>
              <a:t>address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98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5FE37-2BE3-4BF4-A1D4-AB65F1D4B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404664"/>
            <a:ext cx="7374778" cy="788176"/>
          </a:xfrm>
        </p:spPr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next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C9098-2CDB-4DA0-8905-EC217C3BB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1556792"/>
            <a:ext cx="8496945" cy="3533755"/>
          </a:xfrm>
        </p:spPr>
        <p:txBody>
          <a:bodyPr>
            <a:normAutofit/>
          </a:bodyPr>
          <a:lstStyle/>
          <a:p>
            <a:r>
              <a:rPr lang="nl-BE" dirty="0"/>
              <a:t>Q. : How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communicate</a:t>
            </a:r>
            <a:r>
              <a:rPr lang="nl-BE" dirty="0"/>
              <a:t> on new </a:t>
            </a:r>
            <a:r>
              <a:rPr lang="nl-BE" dirty="0" err="1"/>
              <a:t>standards</a:t>
            </a:r>
            <a:r>
              <a:rPr lang="nl-BE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BFD08-E21E-467E-8806-1A871EB1F8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70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92C0C2-9989-489A-8A29-06B25407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7886700" cy="984352"/>
          </a:xfrm>
        </p:spPr>
        <p:txBody>
          <a:bodyPr>
            <a:normAutofit/>
          </a:bodyPr>
          <a:lstStyle/>
          <a:p>
            <a:r>
              <a:rPr lang="nl-BE" sz="4000" b="1" dirty="0" err="1">
                <a:latin typeface="Flanders Art Sans Bold"/>
                <a:cs typeface="Calibri" panose="020F0502020204030204" pitchFamily="34" charset="0"/>
              </a:rPr>
              <a:t>Existing</a:t>
            </a:r>
            <a:r>
              <a:rPr lang="nl-BE" sz="4000" b="1" dirty="0">
                <a:latin typeface="Flanders Art Sans Bold"/>
                <a:cs typeface="Calibri" panose="020F0502020204030204" pitchFamily="34" charset="0"/>
              </a:rPr>
              <a:t> </a:t>
            </a:r>
            <a:r>
              <a:rPr lang="nl-BE" sz="4000" b="1" dirty="0" err="1">
                <a:latin typeface="Flanders Art Sans Bold"/>
                <a:cs typeface="Calibri" panose="020F0502020204030204" pitchFamily="34" charset="0"/>
              </a:rPr>
              <a:t>practices</a:t>
            </a:r>
            <a:endParaRPr lang="nl-BE" sz="4000" b="1" dirty="0">
              <a:latin typeface="Flanders Art Sans Bold"/>
              <a:cs typeface="Calibri" panose="020F0502020204030204" pitchFamily="34" charset="0"/>
            </a:endParaRPr>
          </a:p>
        </p:txBody>
      </p:sp>
      <p:pic>
        <p:nvPicPr>
          <p:cNvPr id="1033" name="Picture 9" descr="https://lh6.googleusercontent.com/wA1PmiYIMlk4F-eQQtEnLSqSyfL1aonYweShjmPLlyOsgO02XuCrhpYDfSoSR2UY4WPzh3aUORczyBYUye30HkoOpAY8nVAbr46KJvPidPWNCqGeJLMOtWmgUXExOpG6F2oMZ4x_krDrkhOzKg">
            <a:extLst>
              <a:ext uri="{FF2B5EF4-FFF2-40B4-BE49-F238E27FC236}">
                <a16:creationId xmlns:a16="http://schemas.microsoft.com/office/drawing/2014/main" id="{8AA05C23-2D96-406A-98D5-7391F660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2" y="1537235"/>
            <a:ext cx="25431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3C">
            <a:extLst>
              <a:ext uri="{FF2B5EF4-FFF2-40B4-BE49-F238E27FC236}">
                <a16:creationId xmlns:a16="http://schemas.microsoft.com/office/drawing/2014/main" id="{6BD4972B-DE4A-42BA-B667-BA440F03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5" y="3877728"/>
            <a:ext cx="3189552" cy="217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isa programme">
            <a:extLst>
              <a:ext uri="{FF2B5EF4-FFF2-40B4-BE49-F238E27FC236}">
                <a16:creationId xmlns:a16="http://schemas.microsoft.com/office/drawing/2014/main" id="{0447EE42-F636-4187-94D6-29C1F7DC4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27" y="1378520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penstand">
            <a:extLst>
              <a:ext uri="{FF2B5EF4-FFF2-40B4-BE49-F238E27FC236}">
                <a16:creationId xmlns:a16="http://schemas.microsoft.com/office/drawing/2014/main" id="{990007C2-C949-4C10-B40F-78D59E88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15" y="3877728"/>
            <a:ext cx="2441246" cy="24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3.googleusercontent.com/-uJEsFIy2Y5D9N_AOT5-WcNCaN6jBGnVmvPCTyWiqB8PEAw7tC1ljlRXrhgPj41r8H5_-FSjdMvTc3NZVXOiLxkynTpqQk0MgVE82uFJSB9x2QUyavj27vq-cvsUmo39VAOZafhju-eejHfiDQ">
            <a:extLst>
              <a:ext uri="{FF2B5EF4-FFF2-40B4-BE49-F238E27FC236}">
                <a16:creationId xmlns:a16="http://schemas.microsoft.com/office/drawing/2014/main" id="{AC656511-B78C-4D01-9BEF-56B1822F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12" y="1380073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iovgKHs-JHJnFYetO26af69HWL2qMtpCS2ekTfyaiqR_lZpM5AVYT-UU4JwqYxHk2tKdd9V1ddEjR4D3J9w9aWXhUVf1qrHoDCw-1q4dexvPjelD2S1BP8OYLGK8OXwfxpMgU4zpN9mG2ige-g">
            <a:extLst>
              <a:ext uri="{FF2B5EF4-FFF2-40B4-BE49-F238E27FC236}">
                <a16:creationId xmlns:a16="http://schemas.microsoft.com/office/drawing/2014/main" id="{4043BEC6-EA67-404F-A8DA-01DF5CA2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35" y="4099649"/>
            <a:ext cx="21907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0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/>
        </p:nvSpPr>
        <p:spPr>
          <a:xfrm>
            <a:off x="179512" y="44624"/>
            <a:ext cx="8064896" cy="16342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End-2-End governance</a:t>
            </a:r>
          </a:p>
          <a:p>
            <a:pPr marL="685800" marR="0" lvl="0" indent="-6858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 pitchFamily="34" charset="0"/>
              <a:buChar char="•"/>
            </a:pP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35E35-EDF9-4D69-8248-08DEDE5AAC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4</a:t>
            </a:fld>
            <a:endParaRPr lang="nl-BE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4DB5A4-309B-4ECF-A7D7-6E0E955B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6895131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599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79512" y="181623"/>
            <a:ext cx="7416000" cy="1116000"/>
          </a:xfrm>
        </p:spPr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and </a:t>
            </a:r>
            <a:r>
              <a:rPr lang="nl-BE" dirty="0" err="1"/>
              <a:t>method</a:t>
            </a:r>
            <a:endParaRPr lang="nl-BE" dirty="0"/>
          </a:p>
        </p:txBody>
      </p:sp>
      <p:sp>
        <p:nvSpPr>
          <p:cNvPr id="7" name="Titel 8">
            <a:extLst>
              <a:ext uri="{FF2B5EF4-FFF2-40B4-BE49-F238E27FC236}">
                <a16:creationId xmlns:a16="http://schemas.microsoft.com/office/drawing/2014/main" id="{6537DB70-C0C6-4C94-B495-EAEF6E50A56B}"/>
              </a:ext>
            </a:extLst>
          </p:cNvPr>
          <p:cNvSpPr txBox="1">
            <a:spLocks/>
          </p:cNvSpPr>
          <p:nvPr/>
        </p:nvSpPr>
        <p:spPr>
          <a:xfrm>
            <a:off x="597634" y="5373216"/>
            <a:ext cx="8114366" cy="11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 anchorCtr="0">
            <a:normAutofit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r>
              <a:rPr lang="nl-BE" sz="2800" dirty="0"/>
              <a:t>W3C, IEEE, IETF, IAB en ISA, Open Stand, OSLO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77C19-9A7B-4713-843C-9B898F7A19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F22E3-5226-44EE-B5B0-1141891F6F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513647"/>
            <a:ext cx="8515356" cy="34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0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C793-BBC0-44D5-A980-0A5147E5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1725"/>
            <a:ext cx="7416000" cy="1116000"/>
          </a:xfrm>
        </p:spPr>
        <p:txBody>
          <a:bodyPr/>
          <a:lstStyle/>
          <a:p>
            <a:r>
              <a:rPr lang="nl-BE" dirty="0" err="1"/>
              <a:t>Subprocesses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D5F59-E01C-46FC-B558-1E814598AD8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6</a:t>
            </a:fld>
            <a:endParaRPr lang="nl-BE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D8C8378-2D76-40D9-B2EC-BC587D774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348995"/>
              </p:ext>
            </p:extLst>
          </p:nvPr>
        </p:nvGraphicFramePr>
        <p:xfrm>
          <a:off x="251520" y="1196752"/>
          <a:ext cx="8640960" cy="515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05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CB855-02E7-44F4-BC7F-DAEA1FB651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8" y="861689"/>
            <a:ext cx="8927383" cy="5519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81D49-2E9F-41A0-AAA0-3084F60F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17" y="188640"/>
            <a:ext cx="7416000" cy="1116000"/>
          </a:xfrm>
        </p:spPr>
        <p:txBody>
          <a:bodyPr/>
          <a:lstStyle/>
          <a:p>
            <a:r>
              <a:rPr lang="nl-BE" dirty="0" err="1"/>
              <a:t>Announcing</a:t>
            </a:r>
            <a:r>
              <a:rPr lang="nl-BE" dirty="0"/>
              <a:t> a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A576-9EF9-4789-9BF7-DE5836015A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675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1A66-BAAE-4F78-B2BF-D25F67D03B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512" y="1124744"/>
            <a:ext cx="8820472" cy="5410621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Step 1.</a:t>
            </a:r>
            <a:r>
              <a:rPr lang="nl-BE" altLang="nl-BE" sz="20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nl-BE" sz="2000" b="1" dirty="0" err="1">
                <a:latin typeface="Flanders Art Sans"/>
                <a:ea typeface="Calibri" panose="020F0502020204030204" pitchFamily="34" charset="0"/>
              </a:rPr>
              <a:t>declaration</a:t>
            </a:r>
            <a:r>
              <a:rPr lang="nl-BE" altLang="nl-BE" sz="2000" b="1" dirty="0">
                <a:latin typeface="Flanders Art Sans"/>
                <a:ea typeface="Calibri" panose="020F0502020204030204" pitchFamily="34" charset="0"/>
              </a:rPr>
              <a:t> of </a:t>
            </a:r>
            <a:r>
              <a:rPr lang="nl-BE" altLang="nl-BE" sz="2000" b="1" dirty="0" err="1">
                <a:latin typeface="Flanders Art Sans"/>
                <a:ea typeface="Calibri" panose="020F0502020204030204" pitchFamily="34" charset="0"/>
              </a:rPr>
              <a:t>intent</a:t>
            </a:r>
            <a:r>
              <a:rPr lang="nl-BE" altLang="nl-BE" sz="2000" b="1" dirty="0">
                <a:latin typeface="Flanders Art Sans"/>
                <a:ea typeface="Calibri" panose="020F0502020204030204" pitchFamily="34" charset="0"/>
              </a:rPr>
              <a:t>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What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is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the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added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value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of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the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standard?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Link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with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existing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standards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at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regional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,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federal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, European or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global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level?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Which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standards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and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sources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already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exist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?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sz="2000" dirty="0" err="1"/>
              <a:t>Who</a:t>
            </a:r>
            <a:r>
              <a:rPr lang="nl-BE" sz="2000" dirty="0"/>
              <a:t> are </a:t>
            </a:r>
            <a:r>
              <a:rPr lang="nl-BE" sz="2000" dirty="0" err="1"/>
              <a:t>the</a:t>
            </a:r>
            <a:r>
              <a:rPr lang="nl-BE" sz="2000" dirty="0"/>
              <a:t> stakeholders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endParaRPr lang="nl-BE" altLang="nl-BE" sz="20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Step 2. </a:t>
            </a:r>
            <a:r>
              <a:rPr lang="nl-BE" altLang="nl-BE" sz="20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Invite relevant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and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interested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business stakeholders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to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a </a:t>
            </a:r>
            <a:r>
              <a:rPr lang="nl-BE" altLang="nl-BE" sz="2000" b="1" dirty="0">
                <a:latin typeface="Flanders Art Sans"/>
                <a:ea typeface="Calibri" panose="020F0502020204030204" pitchFamily="34" charset="0"/>
              </a:rPr>
              <a:t>workshop meeting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identify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processes</a:t>
            </a:r>
            <a:endParaRPr lang="nl-BE" altLang="nl-BE" sz="2000" dirty="0">
              <a:latin typeface="Flanders Art Sans"/>
              <a:ea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6548438" algn="r"/>
              </a:tabLst>
            </a:pP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identify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use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cases</a:t>
            </a:r>
            <a:endParaRPr lang="nl-BE" altLang="nl-BE" sz="2000" dirty="0">
              <a:latin typeface="Flanders Art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A576-9EF9-4789-9BF7-DE5836015A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8</a:t>
            </a:fld>
            <a:endParaRPr lang="nl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AE5FEF-5E28-449E-816E-94987200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96776"/>
            <a:ext cx="7416000" cy="1116000"/>
          </a:xfrm>
        </p:spPr>
        <p:txBody>
          <a:bodyPr>
            <a:normAutofit/>
          </a:bodyPr>
          <a:lstStyle/>
          <a:p>
            <a:r>
              <a:rPr lang="nl-BE" sz="4400" b="1" dirty="0" err="1"/>
              <a:t>Announcing</a:t>
            </a:r>
            <a:r>
              <a:rPr lang="nl-BE" sz="4400" b="1" dirty="0"/>
              <a:t> a standard</a:t>
            </a:r>
          </a:p>
        </p:txBody>
      </p:sp>
    </p:spTree>
    <p:extLst>
      <p:ext uri="{BB962C8B-B14F-4D97-AF65-F5344CB8AC3E}">
        <p14:creationId xmlns:p14="http://schemas.microsoft.com/office/powerpoint/2010/main" val="38758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1A66-BAAE-4F78-B2BF-D25F67D03B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512" y="1124744"/>
            <a:ext cx="8820472" cy="5410621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Step 3.</a:t>
            </a:r>
            <a:r>
              <a:rPr lang="nl-BE" altLang="nl-BE" sz="20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Further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develop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declaration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of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intent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into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b="1" dirty="0">
                <a:latin typeface="Flanders Art Sans"/>
                <a:ea typeface="Calibri" panose="020F0502020204030204" pitchFamily="34" charset="0"/>
              </a:rPr>
              <a:t>a </a:t>
            </a:r>
            <a:r>
              <a:rPr lang="nl-BE" altLang="nl-BE" sz="2000" b="1" dirty="0" err="1">
                <a:latin typeface="Flanders Art Sans"/>
                <a:ea typeface="Calibri" panose="020F0502020204030204" pitchFamily="34" charset="0"/>
              </a:rPr>
              <a:t>Working</a:t>
            </a:r>
            <a:r>
              <a:rPr lang="nl-BE" altLang="nl-BE" sz="2000" b="1" dirty="0">
                <a:latin typeface="Flanders Art Sans"/>
                <a:ea typeface="Calibri" panose="020F0502020204030204" pitchFamily="34" charset="0"/>
              </a:rPr>
              <a:t> Group Charter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by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adding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requirements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and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conditions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based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on input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from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</a:t>
            </a:r>
            <a:r>
              <a:rPr lang="nl-BE" altLang="nl-BE" sz="2000" dirty="0" err="1">
                <a:latin typeface="Flanders Art Sans"/>
                <a:ea typeface="Calibri" panose="020F0502020204030204" pitchFamily="34" charset="0"/>
              </a:rPr>
              <a:t>the</a:t>
            </a: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 business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Flanders Art Sans"/>
              </a:rPr>
              <a:t>Goals of </a:t>
            </a:r>
            <a:r>
              <a:rPr lang="nl-BE" sz="2000" dirty="0" err="1">
                <a:latin typeface="Flanders Art Sans"/>
              </a:rPr>
              <a:t>the</a:t>
            </a:r>
            <a:r>
              <a:rPr lang="nl-BE" sz="2000" dirty="0">
                <a:latin typeface="Flanders Art Sans"/>
              </a:rPr>
              <a:t> </a:t>
            </a:r>
            <a:r>
              <a:rPr lang="nl-BE" sz="2000" dirty="0" err="1">
                <a:latin typeface="Flanders Art Sans"/>
              </a:rPr>
              <a:t>thematic</a:t>
            </a:r>
            <a:r>
              <a:rPr lang="nl-BE" sz="2000" dirty="0">
                <a:latin typeface="Flanders Art Sans"/>
              </a:rPr>
              <a:t> </a:t>
            </a:r>
            <a:r>
              <a:rPr lang="nl-BE" sz="2000" dirty="0" err="1">
                <a:latin typeface="Flanders Art Sans"/>
              </a:rPr>
              <a:t>working</a:t>
            </a:r>
            <a:r>
              <a:rPr lang="nl-BE" sz="2000" dirty="0">
                <a:latin typeface="Flanders Art Sans"/>
              </a:rPr>
              <a:t> </a:t>
            </a:r>
            <a:r>
              <a:rPr lang="nl-BE" sz="2000" dirty="0" err="1">
                <a:latin typeface="Flanders Art Sans"/>
              </a:rPr>
              <a:t>group</a:t>
            </a:r>
            <a:endParaRPr lang="nl-BE" sz="2000" dirty="0">
              <a:latin typeface="Flanders Art Sans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Flanders Art Sans"/>
              </a:rPr>
              <a:t>Scope </a:t>
            </a:r>
            <a:r>
              <a:rPr lang="nl-BE" sz="2000" dirty="0" err="1">
                <a:latin typeface="Flanders Art Sans"/>
              </a:rPr>
              <a:t>and</a:t>
            </a:r>
            <a:r>
              <a:rPr lang="nl-BE" sz="2000" dirty="0">
                <a:latin typeface="Flanders Art Sans"/>
              </a:rPr>
              <a:t> </a:t>
            </a:r>
            <a:r>
              <a:rPr lang="nl-BE" sz="2000" dirty="0" err="1">
                <a:latin typeface="Flanders Art Sans"/>
              </a:rPr>
              <a:t>evaluation</a:t>
            </a:r>
            <a:r>
              <a:rPr lang="nl-BE" sz="2000" dirty="0">
                <a:latin typeface="Flanders Art Sans"/>
              </a:rPr>
              <a:t> criteria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000" dirty="0" err="1">
                <a:latin typeface="Flanders Art Sans"/>
              </a:rPr>
              <a:t>Duration</a:t>
            </a:r>
            <a:endParaRPr lang="nl-BE" sz="2000" dirty="0">
              <a:latin typeface="Flanders Art Sans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Flanders Art Sans"/>
              </a:rPr>
              <a:t>Deliverables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000" dirty="0" err="1">
                <a:latin typeface="Flanders Art Sans"/>
              </a:rPr>
              <a:t>Milestones</a:t>
            </a:r>
            <a:endParaRPr lang="nl-BE" sz="20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endParaRPr lang="nl-BE" altLang="nl-BE" sz="2000" dirty="0">
              <a:latin typeface="Flanders Art Sans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6548438" algn="r"/>
              </a:tabLst>
            </a:pPr>
            <a:r>
              <a:rPr lang="nl-BE" altLang="nl-BE" sz="2000" dirty="0">
                <a:latin typeface="Flanders Art Sans"/>
                <a:ea typeface="Calibri" panose="020F0502020204030204" pitchFamily="34" charset="0"/>
              </a:rPr>
              <a:t>Step 4.</a:t>
            </a:r>
            <a:r>
              <a:rPr lang="nl-BE" altLang="nl-BE" sz="2000" dirty="0">
                <a:latin typeface="Flanders Art Sans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nl-BE" sz="2000" dirty="0">
                <a:latin typeface="Flanders Art Sans"/>
                <a:ea typeface="Calibri" panose="020F0502020204030204" pitchFamily="34" charset="0"/>
              </a:rPr>
              <a:t>Present the Working Group Charter to the Permanent ICEG Working Group Data Standards for </a:t>
            </a:r>
            <a:r>
              <a:rPr lang="en-US" altLang="nl-BE" sz="2000" b="1" dirty="0">
                <a:latin typeface="Flanders Art Sans"/>
                <a:ea typeface="Calibri" panose="020F0502020204030204" pitchFamily="34" charset="0"/>
              </a:rPr>
              <a:t>approval</a:t>
            </a:r>
            <a:r>
              <a:rPr lang="en-US" altLang="nl-BE" sz="2000" dirty="0">
                <a:latin typeface="Flanders Art Sans"/>
                <a:ea typeface="Calibri" panose="020F0502020204030204" pitchFamily="34" charset="0"/>
              </a:rPr>
              <a:t> for starting a thematic working group</a:t>
            </a:r>
            <a:endParaRPr lang="nl-BE" altLang="nl-BE" sz="2000" dirty="0">
              <a:latin typeface="Flanders Art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A576-9EF9-4789-9BF7-DE5836015A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BE" smtClean="0"/>
              <a:t>9</a:t>
            </a:fld>
            <a:endParaRPr lang="nl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AE5FEF-5E28-449E-816E-94987200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96776"/>
            <a:ext cx="7416000" cy="1116000"/>
          </a:xfrm>
        </p:spPr>
        <p:txBody>
          <a:bodyPr>
            <a:normAutofit/>
          </a:bodyPr>
          <a:lstStyle/>
          <a:p>
            <a:r>
              <a:rPr lang="nl-BE" sz="4400" b="1" dirty="0" err="1"/>
              <a:t>Announcing</a:t>
            </a:r>
            <a:r>
              <a:rPr lang="nl-BE" sz="4400" b="1" dirty="0"/>
              <a:t> a standard</a:t>
            </a:r>
          </a:p>
        </p:txBody>
      </p:sp>
    </p:spTree>
    <p:extLst>
      <p:ext uri="{BB962C8B-B14F-4D97-AF65-F5344CB8AC3E}">
        <p14:creationId xmlns:p14="http://schemas.microsoft.com/office/powerpoint/2010/main" val="9768463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81ACC227-5C3C-4686-ACD1-03699612B9D2}" vid="{18E419DF-67E9-43FC-8E1C-EC9CF74E0548}"/>
    </a:ext>
  </a:extLst>
</a:theme>
</file>

<file path=ppt/theme/theme3.xml><?xml version="1.0" encoding="utf-8"?>
<a:theme xmlns:a="http://schemas.openxmlformats.org/drawingml/2006/main" name="Theme_Vlaamse Overheid">
  <a:themeElements>
    <a:clrScheme name="Vlaamse overheid presentatie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EB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Vlaamse overheid presentatie">
      <a:majorFont>
        <a:latin typeface="FlandersArtSans-Medium"/>
        <a:ea typeface=""/>
        <a:cs typeface=""/>
      </a:majorFont>
      <a:minorFont>
        <a:latin typeface="FlandersArtSerif-Regular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matie Vlaanderen  - Basisppt" id="{2DEF9866-ADE7-074D-8FDD-620FD95C37E3}" vid="{6CC932BE-5234-C549-A330-4D01F28055EB}"/>
    </a:ext>
  </a:extLst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7C511A6E23947AD14508ECFA660DC" ma:contentTypeVersion="10" ma:contentTypeDescription="Create a new document." ma:contentTypeScope="" ma:versionID="0dac2bd4b9910dbc7ba732ce23202609">
  <xsd:schema xmlns:xsd="http://www.w3.org/2001/XMLSchema" xmlns:xs="http://www.w3.org/2001/XMLSchema" xmlns:p="http://schemas.microsoft.com/office/2006/metadata/properties" xmlns:ns3="5b340481-ff30-4157-987a-05f8c1c3754a" xmlns:ns4="c1fa55ad-f680-4b5e-b0c5-c910667318ab" targetNamespace="http://schemas.microsoft.com/office/2006/metadata/properties" ma:root="true" ma:fieldsID="85b5d4cdc5a71fa11467f17736926f78" ns3:_="" ns4:_="">
    <xsd:import namespace="5b340481-ff30-4157-987a-05f8c1c3754a"/>
    <xsd:import namespace="c1fa55ad-f680-4b5e-b0c5-c910667318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40481-ff30-4157-987a-05f8c1c37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a55ad-f680-4b5e-b0c5-c910667318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8AF13-011E-486F-8BD0-66514154D91E}">
  <ds:schemaRefs>
    <ds:schemaRef ds:uri="c1fa55ad-f680-4b5e-b0c5-c910667318ab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b340481-ff30-4157-987a-05f8c1c3754a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53185E-0E6B-412F-8C88-88C70DEA3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40481-ff30-4157-987a-05f8c1c3754a"/>
    <ds:schemaRef ds:uri="c1fa55ad-f680-4b5e-b0c5-c91066731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36E99D-4421-47D9-92FC-8ED2C98F11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(4:3)</PresentationFormat>
  <Paragraphs>135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Flanders Art Sans</vt:lpstr>
      <vt:lpstr>Flanders Art Sans Bold</vt:lpstr>
      <vt:lpstr>FlandersArtSans-Bold</vt:lpstr>
      <vt:lpstr>FlandersArtSans-Light</vt:lpstr>
      <vt:lpstr>FlandersArtSans-Regular</vt:lpstr>
      <vt:lpstr>FlandersArtSerif-Regular</vt:lpstr>
      <vt:lpstr>Helvetica</vt:lpstr>
      <vt:lpstr>Helvetica Neue</vt:lpstr>
      <vt:lpstr>Wingdings</vt:lpstr>
      <vt:lpstr>Default</vt:lpstr>
      <vt:lpstr>Kantoorthema</vt:lpstr>
      <vt:lpstr>Theme_Vlaamse Overheid</vt:lpstr>
      <vt:lpstr>PowerPoint Presentation</vt:lpstr>
      <vt:lpstr>PowerPoint Presentation</vt:lpstr>
      <vt:lpstr>Existing practices</vt:lpstr>
      <vt:lpstr>PowerPoint Presentation</vt:lpstr>
      <vt:lpstr>Process and method</vt:lpstr>
      <vt:lpstr>Subprocesses</vt:lpstr>
      <vt:lpstr>Announcing a standard</vt:lpstr>
      <vt:lpstr>Announcing a standard</vt:lpstr>
      <vt:lpstr>Announcing a standard</vt:lpstr>
      <vt:lpstr>Development of a specification</vt:lpstr>
      <vt:lpstr>Development of a specification</vt:lpstr>
      <vt:lpstr>Development of a specification</vt:lpstr>
      <vt:lpstr>Publication</vt:lpstr>
      <vt:lpstr>Publication</vt:lpstr>
      <vt:lpstr>Types of changes</vt:lpstr>
      <vt:lpstr>Change management</vt:lpstr>
      <vt:lpstr>Change management</vt:lpstr>
      <vt:lpstr>Phasing out a standard</vt:lpstr>
      <vt:lpstr>Phasing out a standard</vt:lpstr>
      <vt:lpstr>Method</vt:lpstr>
      <vt:lpstr>Developing a domain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modified xsi:type="dcterms:W3CDTF">2019-10-11T07:23:34Z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0x0101004737C511A6E23947AD14508ECFA660DC</vt:lpwstr>
  </property>
</Properties>
</file>