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7.jpg" ContentType="image/png"/>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 id="2147483686" r:id="rId2"/>
  </p:sldMasterIdLst>
  <p:notesMasterIdLst>
    <p:notesMasterId r:id="rId19"/>
  </p:notesMasterIdLst>
  <p:sldIdLst>
    <p:sldId id="256" r:id="rId3"/>
    <p:sldId id="257" r:id="rId4"/>
    <p:sldId id="258" r:id="rId5"/>
    <p:sldId id="270" r:id="rId6"/>
    <p:sldId id="259" r:id="rId7"/>
    <p:sldId id="272" r:id="rId8"/>
    <p:sldId id="261" r:id="rId9"/>
    <p:sldId id="264" r:id="rId10"/>
    <p:sldId id="260" r:id="rId11"/>
    <p:sldId id="271" r:id="rId12"/>
    <p:sldId id="262" r:id="rId13"/>
    <p:sldId id="265" r:id="rId14"/>
    <p:sldId id="266" r:id="rId15"/>
    <p:sldId id="268" r:id="rId16"/>
    <p:sldId id="273"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BB9D3D-E296-4DE1-A8A6-C552D909F3DC}" v="776" dt="2020-11-26T10:53:32.4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varScale="1">
        <p:scale>
          <a:sx n="108" d="100"/>
          <a:sy n="108" d="100"/>
        </p:scale>
        <p:origin x="54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8A3929-3B64-4EDC-A46A-A4526B88A9D9}" type="datetimeFigureOut">
              <a:rPr lang="en-GB" smtClean="0"/>
              <a:t>12/01/2021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6A960B-97EF-49B4-8DB7-CDA3D65F7E4F}" type="slidenum">
              <a:rPr lang="en-GB" smtClean="0"/>
              <a:t>‹#›</a:t>
            </a:fld>
            <a:endParaRPr lang="en-GB"/>
          </a:p>
        </p:txBody>
      </p:sp>
    </p:spTree>
    <p:extLst>
      <p:ext uri="{BB962C8B-B14F-4D97-AF65-F5344CB8AC3E}">
        <p14:creationId xmlns:p14="http://schemas.microsoft.com/office/powerpoint/2010/main" val="1870826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96A960B-97EF-49B4-8DB7-CDA3D65F7E4F}" type="slidenum">
              <a:rPr lang="en-GB" smtClean="0"/>
              <a:t>2</a:t>
            </a:fld>
            <a:endParaRPr lang="en-GB"/>
          </a:p>
        </p:txBody>
      </p:sp>
    </p:spTree>
    <p:extLst>
      <p:ext uri="{BB962C8B-B14F-4D97-AF65-F5344CB8AC3E}">
        <p14:creationId xmlns:p14="http://schemas.microsoft.com/office/powerpoint/2010/main" val="3259927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aim to use the Agile methodology closely as I going to ensure a consistent level of work is being completed over the duration of a 16 week period. This allows for a game level to be created every 2 weeks as part of a sprint plan I'm devising. Furthermore, within this time I will be running QA tests frequently to ensure that the Non-Euclidean geometry is working as intended. </a:t>
            </a:r>
          </a:p>
        </p:txBody>
      </p:sp>
      <p:sp>
        <p:nvSpPr>
          <p:cNvPr id="4" name="Slide Number Placeholder 3"/>
          <p:cNvSpPr>
            <a:spLocks noGrp="1"/>
          </p:cNvSpPr>
          <p:nvPr>
            <p:ph type="sldNum" sz="quarter" idx="5"/>
          </p:nvPr>
        </p:nvSpPr>
        <p:spPr/>
        <p:txBody>
          <a:bodyPr/>
          <a:lstStyle/>
          <a:p>
            <a:fld id="{496A960B-97EF-49B4-8DB7-CDA3D65F7E4F}" type="slidenum">
              <a:rPr lang="en-GB" smtClean="0"/>
              <a:t>12</a:t>
            </a:fld>
            <a:endParaRPr lang="en-GB"/>
          </a:p>
        </p:txBody>
      </p:sp>
    </p:spTree>
    <p:extLst>
      <p:ext uri="{BB962C8B-B14F-4D97-AF65-F5344CB8AC3E}">
        <p14:creationId xmlns:p14="http://schemas.microsoft.com/office/powerpoint/2010/main" val="3577743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aim for my experiment to take these feelings of confusion to test a user's efficiency within a simple navigational task. I will begin the experiment by handing them a questionnaire which will ask if they've ever had any experience with games before and to see their overall experience with games. Then after they've finished the questionnaire and the task has been completed, I'll hand them a second questionnaire which will ask how they found the experiment. On completion, they will then be asked to go through a different version of the same level but with more Non-Euclidean elements and then complete a third questionnaire. Again, asking how they found the test.</a:t>
            </a:r>
          </a:p>
        </p:txBody>
      </p:sp>
      <p:sp>
        <p:nvSpPr>
          <p:cNvPr id="4" name="Slide Number Placeholder 3"/>
          <p:cNvSpPr>
            <a:spLocks noGrp="1"/>
          </p:cNvSpPr>
          <p:nvPr>
            <p:ph type="sldNum" sz="quarter" idx="5"/>
          </p:nvPr>
        </p:nvSpPr>
        <p:spPr/>
        <p:txBody>
          <a:bodyPr/>
          <a:lstStyle/>
          <a:p>
            <a:fld id="{496A960B-97EF-49B4-8DB7-CDA3D65F7E4F}" type="slidenum">
              <a:rPr lang="en-GB" smtClean="0"/>
              <a:t>13</a:t>
            </a:fld>
            <a:endParaRPr lang="en-GB"/>
          </a:p>
        </p:txBody>
      </p:sp>
    </p:spTree>
    <p:extLst>
      <p:ext uri="{BB962C8B-B14F-4D97-AF65-F5344CB8AC3E}">
        <p14:creationId xmlns:p14="http://schemas.microsoft.com/office/powerpoint/2010/main" val="3538438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 Collection: To gather the data needed for this experiment, the aforementioned questionnaire will be the primary source of this research as I have tailored all of the questions to be relevant towards my hypotheses. I have not included anything that is personal to the participants as the research does not require them. </a:t>
            </a:r>
          </a:p>
          <a:p>
            <a:r>
              <a:rPr lang="en-GB" dirty="0"/>
              <a:t>How will the data be stored?: The data will be stored within a simple Excel spreadsheet document as it keeps everything together and makes it easier to calculate the percentages when the experiment has concluded. </a:t>
            </a:r>
          </a:p>
        </p:txBody>
      </p:sp>
      <p:sp>
        <p:nvSpPr>
          <p:cNvPr id="4" name="Slide Number Placeholder 3"/>
          <p:cNvSpPr>
            <a:spLocks noGrp="1"/>
          </p:cNvSpPr>
          <p:nvPr>
            <p:ph type="sldNum" sz="quarter" idx="5"/>
          </p:nvPr>
        </p:nvSpPr>
        <p:spPr/>
        <p:txBody>
          <a:bodyPr/>
          <a:lstStyle/>
          <a:p>
            <a:fld id="{496A960B-97EF-49B4-8DB7-CDA3D65F7E4F}" type="slidenum">
              <a:rPr lang="en-GB" smtClean="0"/>
              <a:t>14</a:t>
            </a:fld>
            <a:endParaRPr lang="en-GB"/>
          </a:p>
        </p:txBody>
      </p:sp>
    </p:spTree>
    <p:extLst>
      <p:ext uri="{BB962C8B-B14F-4D97-AF65-F5344CB8AC3E}">
        <p14:creationId xmlns:p14="http://schemas.microsoft.com/office/powerpoint/2010/main" val="277775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Ethical Considerations: With the experiment being a psychological test and the safety of the participants and faculty being the most high priority. I have taken consideration of numerous risks and have thought of ways that can reduce the level of likely-hood towards both parties. The following subsections will address these and explain how they will be followed within the experiment. </a:t>
            </a:r>
          </a:p>
          <a:p>
            <a:r>
              <a:rPr lang="en-GB" dirty="0"/>
              <a:t>Nausea and anxiety: With the experiment dealing with the disorientation of participants and how they process the Non-Euclidean elements. My main worry is that the candidate may be prone to nausea and the test might induce anxiety. I aim to alleviate some of these feelings by giving the participant an in depth explanation on Non-Euclidean geometry beforehand and allow for them to leave if they do not feel comfortable with participating.</a:t>
            </a:r>
          </a:p>
          <a:p>
            <a:r>
              <a:rPr lang="en-GB" dirty="0"/>
              <a:t>Illness associated with computer use: A common form of illness that may occur when using a computer for an extended period of time is either RSI or eye straining. Either of which are deemed a main cause for concern when conducting the experiment as eye straining can lead to visual impairment and high levels of pain where as RSI may possibly lead to a posture deformity. I hope to alleviate this by giving the candidate a brief moment to take a break in which they can recuperate themselves and come back to the test and continue. Another cause for concern is the matter of headaches or migraines. To combat this, I'm allowing for the candidate to withdraw from the experiment if they are starting to feel these such sensations. A member of staff will also be around if they require any immediate help.</a:t>
            </a:r>
          </a:p>
          <a:p>
            <a:r>
              <a:rPr lang="en-GB" dirty="0"/>
              <a:t>Covid-19: Covid-19 is still being considered a threat at the current moment. Precautionary measures will be taken very seriously when running the experiment to avoid any infections towards the candidates and those in close proximity to the research station. So to make sure everything runs perfectly: - Face coverings must be worn at all times; - A risk assessment of the equipment will be completed; - Social distancing will be enforced before anything proceeds; - The equipment will be sanitised after every use.</a:t>
            </a:r>
          </a:p>
          <a:p>
            <a:endParaRPr lang="en-GB" dirty="0"/>
          </a:p>
        </p:txBody>
      </p:sp>
      <p:sp>
        <p:nvSpPr>
          <p:cNvPr id="4" name="Slide Number Placeholder 3"/>
          <p:cNvSpPr>
            <a:spLocks noGrp="1"/>
          </p:cNvSpPr>
          <p:nvPr>
            <p:ph type="sldNum" sz="quarter" idx="5"/>
          </p:nvPr>
        </p:nvSpPr>
        <p:spPr/>
        <p:txBody>
          <a:bodyPr/>
          <a:lstStyle/>
          <a:p>
            <a:fld id="{496A960B-97EF-49B4-8DB7-CDA3D65F7E4F}" type="slidenum">
              <a:rPr lang="en-GB" smtClean="0"/>
              <a:t>15</a:t>
            </a:fld>
            <a:endParaRPr lang="en-GB"/>
          </a:p>
        </p:txBody>
      </p:sp>
    </p:spTree>
    <p:extLst>
      <p:ext uri="{BB962C8B-B14F-4D97-AF65-F5344CB8AC3E}">
        <p14:creationId xmlns:p14="http://schemas.microsoft.com/office/powerpoint/2010/main" val="138087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96A960B-97EF-49B4-8DB7-CDA3D65F7E4F}" type="slidenum">
              <a:rPr lang="en-GB" smtClean="0"/>
              <a:t>3</a:t>
            </a:fld>
            <a:endParaRPr lang="en-GB"/>
          </a:p>
        </p:txBody>
      </p:sp>
    </p:spTree>
    <p:extLst>
      <p:ext uri="{BB962C8B-B14F-4D97-AF65-F5344CB8AC3E}">
        <p14:creationId xmlns:p14="http://schemas.microsoft.com/office/powerpoint/2010/main" val="3820181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Anti-chamber is unique in its delivery. It either makes the player intrigued, uneasy or disorientated. But it also gives the player a sense of wonder when discovering the mechanics. Since they make you thing outside the box.</a:t>
            </a:r>
          </a:p>
          <a:p>
            <a:endParaRPr lang="en-GB" dirty="0"/>
          </a:p>
        </p:txBody>
      </p:sp>
      <p:sp>
        <p:nvSpPr>
          <p:cNvPr id="4" name="Slide Number Placeholder 3"/>
          <p:cNvSpPr>
            <a:spLocks noGrp="1"/>
          </p:cNvSpPr>
          <p:nvPr>
            <p:ph type="sldNum" sz="quarter" idx="5"/>
          </p:nvPr>
        </p:nvSpPr>
        <p:spPr/>
        <p:txBody>
          <a:bodyPr/>
          <a:lstStyle/>
          <a:p>
            <a:fld id="{496A960B-97EF-49B4-8DB7-CDA3D65F7E4F}" type="slidenum">
              <a:rPr lang="en-GB" smtClean="0"/>
              <a:t>4</a:t>
            </a:fld>
            <a:endParaRPr lang="en-GB"/>
          </a:p>
        </p:txBody>
      </p:sp>
    </p:spTree>
    <p:extLst>
      <p:ext uri="{BB962C8B-B14F-4D97-AF65-F5344CB8AC3E}">
        <p14:creationId xmlns:p14="http://schemas.microsoft.com/office/powerpoint/2010/main" val="3405350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aim of the experiment were to train the rats to go a certain path to acquire a food package. Then, when the rats memorised the path, they would change the scenario in a way that corresponds to the previous layout but blocks off some of the original paths. Not only this, the end goal had been lit with a lamp to act as a beacon to give the rats a sense of direction. After the experiment concluded, it was recorded that only 36 percent of the test subjects subconsciously went towards the familiar path and couldn't acquire the food. Which didn't really prove the theory of metric cognitive mapping, but instead showed more signs of stimulus response learning. A similar experiment was later conducted in humans and had proved that humans possess the ability to point out key features of familiar or previously traversed terrain. Though, it is rather an estimate and does have a tendency to be incorrect. As there is a bracket of 20-100 </a:t>
            </a:r>
            <a:r>
              <a:rPr lang="en-GB" dirty="0" err="1"/>
              <a:t>deg</a:t>
            </a:r>
            <a:r>
              <a:rPr lang="en-GB" dirty="0"/>
              <a:t> in which the person could potentially deviate from their path. Resulting in the person unintentionally missing their end goal.</a:t>
            </a:r>
          </a:p>
        </p:txBody>
      </p:sp>
      <p:sp>
        <p:nvSpPr>
          <p:cNvPr id="4" name="Slide Number Placeholder 3"/>
          <p:cNvSpPr>
            <a:spLocks noGrp="1"/>
          </p:cNvSpPr>
          <p:nvPr>
            <p:ph type="sldNum" sz="quarter" idx="5"/>
          </p:nvPr>
        </p:nvSpPr>
        <p:spPr/>
        <p:txBody>
          <a:bodyPr/>
          <a:lstStyle/>
          <a:p>
            <a:fld id="{496A960B-97EF-49B4-8DB7-CDA3D65F7E4F}" type="slidenum">
              <a:rPr lang="en-GB" smtClean="0"/>
              <a:t>6</a:t>
            </a:fld>
            <a:endParaRPr lang="en-GB"/>
          </a:p>
        </p:txBody>
      </p:sp>
    </p:spTree>
    <p:extLst>
      <p:ext uri="{BB962C8B-B14F-4D97-AF65-F5344CB8AC3E}">
        <p14:creationId xmlns:p14="http://schemas.microsoft.com/office/powerpoint/2010/main" val="3229641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intend on the paper to delve further into Non-Euclidean techniques and levels of Agency that the user possesses when they are given these such aspects. I'm also considering that the data acquired from the experiment be used to help in the production of other applications be that, Virtual Reality or in other games that wish to use Non-Euclidean elements.</a:t>
            </a:r>
          </a:p>
        </p:txBody>
      </p:sp>
      <p:sp>
        <p:nvSpPr>
          <p:cNvPr id="4" name="Slide Number Placeholder 3"/>
          <p:cNvSpPr>
            <a:spLocks noGrp="1"/>
          </p:cNvSpPr>
          <p:nvPr>
            <p:ph type="sldNum" sz="quarter" idx="5"/>
          </p:nvPr>
        </p:nvSpPr>
        <p:spPr/>
        <p:txBody>
          <a:bodyPr/>
          <a:lstStyle/>
          <a:p>
            <a:fld id="{496A960B-97EF-49B4-8DB7-CDA3D65F7E4F}" type="slidenum">
              <a:rPr lang="en-GB" smtClean="0"/>
              <a:t>7</a:t>
            </a:fld>
            <a:endParaRPr lang="en-GB"/>
          </a:p>
        </p:txBody>
      </p:sp>
    </p:spTree>
    <p:extLst>
      <p:ext uri="{BB962C8B-B14F-4D97-AF65-F5344CB8AC3E}">
        <p14:creationId xmlns:p14="http://schemas.microsoft.com/office/powerpoint/2010/main" val="3910426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intended artefact that I'm creating will consist of a linear-</a:t>
            </a:r>
            <a:r>
              <a:rPr lang="en-GB" dirty="0" err="1"/>
              <a:t>esque</a:t>
            </a:r>
            <a:r>
              <a:rPr lang="en-GB" dirty="0"/>
              <a:t> level design where the player is tasked to pick up an object and place it onto a button at another point within the level. However, the more the player progresses through each of the levels, the more Non-Euclidean elements are revealed with the intent on slowing their progression.</a:t>
            </a:r>
          </a:p>
          <a:p>
            <a:r>
              <a:rPr lang="en-GB" dirty="0"/>
              <a:t>There will also be a questionnaire created to gather information on if they play games, how long they play and if they’ve ever had any experience with Non-Euclidean elements before.</a:t>
            </a:r>
          </a:p>
        </p:txBody>
      </p:sp>
      <p:sp>
        <p:nvSpPr>
          <p:cNvPr id="4" name="Slide Number Placeholder 3"/>
          <p:cNvSpPr>
            <a:spLocks noGrp="1"/>
          </p:cNvSpPr>
          <p:nvPr>
            <p:ph type="sldNum" sz="quarter" idx="5"/>
          </p:nvPr>
        </p:nvSpPr>
        <p:spPr/>
        <p:txBody>
          <a:bodyPr/>
          <a:lstStyle/>
          <a:p>
            <a:fld id="{496A960B-97EF-49B4-8DB7-CDA3D65F7E4F}" type="slidenum">
              <a:rPr lang="en-GB" smtClean="0"/>
              <a:t>8</a:t>
            </a:fld>
            <a:endParaRPr lang="en-GB"/>
          </a:p>
        </p:txBody>
      </p:sp>
    </p:spTree>
    <p:extLst>
      <p:ext uri="{BB962C8B-B14F-4D97-AF65-F5344CB8AC3E}">
        <p14:creationId xmlns:p14="http://schemas.microsoft.com/office/powerpoint/2010/main" val="1535784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96A960B-97EF-49B4-8DB7-CDA3D65F7E4F}" type="slidenum">
              <a:rPr lang="en-GB" smtClean="0"/>
              <a:t>9</a:t>
            </a:fld>
            <a:endParaRPr lang="en-GB"/>
          </a:p>
        </p:txBody>
      </p:sp>
    </p:spTree>
    <p:extLst>
      <p:ext uri="{BB962C8B-B14F-4D97-AF65-F5344CB8AC3E}">
        <p14:creationId xmlns:p14="http://schemas.microsoft.com/office/powerpoint/2010/main" val="1353568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of the Non-Euclidean aspects I intend on developing will have near similarities to the method in which the Portal games use their seamless transitions through each of the portals. However instead of creating a small surface that the player can see visually, I intend on having these transitions placed within the game's environment at all times that will not be noticeable until the player has a moment of realisation. This can be done within Unity rather simply. As it uses two separate cameras (let's say cameras A and B) and places them so they are looking towards a screen at two separate points within the level. Both of these cameras will orbit their screen as they essentially replicate the player's camera movements. Camera A will project the perspective of camera B onto a screen that is situated with A to get the image of the opposite side. As the player moves and looks through the screen, they should see the current perspective of camera B.</a:t>
            </a:r>
          </a:p>
        </p:txBody>
      </p:sp>
      <p:sp>
        <p:nvSpPr>
          <p:cNvPr id="4" name="Slide Number Placeholder 3"/>
          <p:cNvSpPr>
            <a:spLocks noGrp="1"/>
          </p:cNvSpPr>
          <p:nvPr>
            <p:ph type="sldNum" sz="quarter" idx="5"/>
          </p:nvPr>
        </p:nvSpPr>
        <p:spPr/>
        <p:txBody>
          <a:bodyPr/>
          <a:lstStyle/>
          <a:p>
            <a:fld id="{496A960B-97EF-49B4-8DB7-CDA3D65F7E4F}" type="slidenum">
              <a:rPr lang="en-GB" smtClean="0"/>
              <a:t>10</a:t>
            </a:fld>
            <a:endParaRPr lang="en-GB"/>
          </a:p>
        </p:txBody>
      </p:sp>
    </p:spTree>
    <p:extLst>
      <p:ext uri="{BB962C8B-B14F-4D97-AF65-F5344CB8AC3E}">
        <p14:creationId xmlns:p14="http://schemas.microsoft.com/office/powerpoint/2010/main" val="693372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Stencil Buffering is a technique used to create a mask on an object that will completely disregard pixels and only show what is necessary. The stencil can be used as an alpha mask on the face of a shape. The example given on the web page describes it being similar to looking through a window and seeing a </a:t>
            </a:r>
            <a:r>
              <a:rPr lang="en-GB" dirty="0" err="1"/>
              <a:t>mountainscape</a:t>
            </a:r>
            <a:r>
              <a:rPr lang="en-GB" dirty="0"/>
              <a:t>. What it does it is basically hides everything that is outside the view of the window by the marking pixels between the frame with an arbitrary value of 1. This value will be used to signify that anything marked with the value of 1 within the frame will be kept and anything else will be disregarded.</a:t>
            </a:r>
          </a:p>
        </p:txBody>
      </p:sp>
      <p:sp>
        <p:nvSpPr>
          <p:cNvPr id="4" name="Slide Number Placeholder 3"/>
          <p:cNvSpPr>
            <a:spLocks noGrp="1"/>
          </p:cNvSpPr>
          <p:nvPr>
            <p:ph type="sldNum" sz="quarter" idx="5"/>
          </p:nvPr>
        </p:nvSpPr>
        <p:spPr/>
        <p:txBody>
          <a:bodyPr/>
          <a:lstStyle/>
          <a:p>
            <a:fld id="{496A960B-97EF-49B4-8DB7-CDA3D65F7E4F}" type="slidenum">
              <a:rPr lang="en-GB" smtClean="0"/>
              <a:t>11</a:t>
            </a:fld>
            <a:endParaRPr lang="en-GB"/>
          </a:p>
        </p:txBody>
      </p:sp>
    </p:spTree>
    <p:extLst>
      <p:ext uri="{BB962C8B-B14F-4D97-AF65-F5344CB8AC3E}">
        <p14:creationId xmlns:p14="http://schemas.microsoft.com/office/powerpoint/2010/main" val="2896006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72374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43038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69619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23202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66724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21192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09087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92350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73768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1/12/2021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737198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1/12/2021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43067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440118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1/12/2021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498069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1/12/2021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304409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1/12/2021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986971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1/12/2021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611868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1/12/2021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49792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1/12/2021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13455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1/12/2021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392517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1/12/2021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821805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1/12/2021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569674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1/12/2021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23691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37027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04278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78511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31367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989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45515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8042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0965315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1/12/2021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82287095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4" r:id="rId7"/>
    <p:sldLayoutId id="2147483675" r:id="rId8"/>
    <p:sldLayoutId id="2147483676" r:id="rId9"/>
    <p:sldLayoutId id="2147483677" r:id="rId10"/>
    <p:sldLayoutId id="2147483678" r:id="rId11"/>
    <p:sldLayoutId id="2147483680"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10" name="Picture 3">
            <a:extLst>
              <a:ext uri="{FF2B5EF4-FFF2-40B4-BE49-F238E27FC236}">
                <a16:creationId xmlns:a16="http://schemas.microsoft.com/office/drawing/2014/main" id="{59A8E627-AA0D-420F-AF55-2A8B949A46CB}"/>
              </a:ext>
            </a:extLst>
          </p:cNvPr>
          <p:cNvPicPr>
            <a:picLocks noChangeAspect="1"/>
          </p:cNvPicPr>
          <p:nvPr/>
        </p:nvPicPr>
        <p:blipFill rotWithShape="1">
          <a:blip r:embed="rId3">
            <a:duotone>
              <a:schemeClr val="bg2">
                <a:shade val="45000"/>
                <a:satMod val="135000"/>
              </a:schemeClr>
              <a:prstClr val="white"/>
            </a:duotone>
            <a:alphaModFix amt="35000"/>
          </a:blip>
          <a:srcRect t="16435" b="8565"/>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503816F2-40D5-4C23-AF57-063E392361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6" name="Freeform 6">
              <a:extLst>
                <a:ext uri="{FF2B5EF4-FFF2-40B4-BE49-F238E27FC236}">
                  <a16:creationId xmlns:a16="http://schemas.microsoft.com/office/drawing/2014/main" id="{DBF222D0-66E9-48F8-B249-75AF858DF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7" name="Freeform 7">
              <a:extLst>
                <a:ext uri="{FF2B5EF4-FFF2-40B4-BE49-F238E27FC236}">
                  <a16:creationId xmlns:a16="http://schemas.microsoft.com/office/drawing/2014/main" id="{5312FABD-B1AF-4E20-A8BF-0A6F0C42C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8" name="Freeform 9">
              <a:extLst>
                <a:ext uri="{FF2B5EF4-FFF2-40B4-BE49-F238E27FC236}">
                  <a16:creationId xmlns:a16="http://schemas.microsoft.com/office/drawing/2014/main" id="{E6E2E6E5-F3C0-4B1A-8CEF-1F057A280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9" name="Freeform 10">
              <a:extLst>
                <a:ext uri="{FF2B5EF4-FFF2-40B4-BE49-F238E27FC236}">
                  <a16:creationId xmlns:a16="http://schemas.microsoft.com/office/drawing/2014/main" id="{850A45DB-9259-4551-88A8-0D3D3E4FD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0" name="Freeform 11">
              <a:extLst>
                <a:ext uri="{FF2B5EF4-FFF2-40B4-BE49-F238E27FC236}">
                  <a16:creationId xmlns:a16="http://schemas.microsoft.com/office/drawing/2014/main" id="{615A3848-AC67-4C67-A516-2823179F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1" name="Freeform 12">
              <a:extLst>
                <a:ext uri="{FF2B5EF4-FFF2-40B4-BE49-F238E27FC236}">
                  <a16:creationId xmlns:a16="http://schemas.microsoft.com/office/drawing/2014/main" id="{13BA5F40-CE6A-44DD-BBCE-EA36A12F3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ormAutofit/>
          </a:bodyPr>
          <a:lstStyle/>
          <a:p>
            <a:pPr>
              <a:lnSpc>
                <a:spcPct val="90000"/>
              </a:lnSpc>
            </a:pPr>
            <a:r>
              <a:rPr lang="en-US" sz="4200" dirty="0"/>
              <a:t>How easy is it for players to complete a navigational task within a Non-Euclidean virtual environment? </a:t>
            </a:r>
          </a:p>
        </p:txBody>
      </p:sp>
      <p:sp>
        <p:nvSpPr>
          <p:cNvPr id="3" name="Subtitle 2"/>
          <p:cNvSpPr>
            <a:spLocks noGrp="1"/>
          </p:cNvSpPr>
          <p:nvPr>
            <p:ph type="subTitle" idx="1"/>
          </p:nvPr>
        </p:nvSpPr>
        <p:spPr>
          <a:xfrm>
            <a:off x="4515377" y="3996267"/>
            <a:ext cx="6987645" cy="1388534"/>
          </a:xfrm>
        </p:spPr>
        <p:txBody>
          <a:bodyPr>
            <a:normAutofit/>
          </a:bodyPr>
          <a:lstStyle/>
          <a:p>
            <a:r>
              <a:rPr lang="en-US" dirty="0"/>
              <a:t>Oliver Tennant – BSc Computing</a:t>
            </a:r>
          </a:p>
        </p:txBody>
      </p:sp>
    </p:spTree>
    <p:extLst>
      <p:ext uri="{BB962C8B-B14F-4D97-AF65-F5344CB8AC3E}">
        <p14:creationId xmlns:p14="http://schemas.microsoft.com/office/powerpoint/2010/main" val="4021877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91C34-BDAE-4AE2-88EC-292FE7BE199C}"/>
              </a:ext>
            </a:extLst>
          </p:cNvPr>
          <p:cNvSpPr>
            <a:spLocks noGrp="1"/>
          </p:cNvSpPr>
          <p:nvPr>
            <p:ph type="title"/>
          </p:nvPr>
        </p:nvSpPr>
        <p:spPr/>
        <p:txBody>
          <a:bodyPr/>
          <a:lstStyle/>
          <a:p>
            <a:r>
              <a:rPr lang="en-GB" dirty="0"/>
              <a:t>Camera Manipulation</a:t>
            </a:r>
          </a:p>
        </p:txBody>
      </p:sp>
      <p:pic>
        <p:nvPicPr>
          <p:cNvPr id="5" name="Content Placeholder 4" descr="Diagram&#10;&#10;Description automatically generated with low confidence">
            <a:extLst>
              <a:ext uri="{FF2B5EF4-FFF2-40B4-BE49-F238E27FC236}">
                <a16:creationId xmlns:a16="http://schemas.microsoft.com/office/drawing/2014/main" id="{A35EB66D-5213-4823-B136-95A53B9904C0}"/>
              </a:ext>
            </a:extLst>
          </p:cNvPr>
          <p:cNvPicPr>
            <a:picLocks noGrp="1" noChangeAspect="1"/>
          </p:cNvPicPr>
          <p:nvPr>
            <p:ph idx="1"/>
          </p:nvPr>
        </p:nvPicPr>
        <p:blipFill>
          <a:blip r:embed="rId3"/>
          <a:stretch>
            <a:fillRect/>
          </a:stretch>
        </p:blipFill>
        <p:spPr>
          <a:xfrm>
            <a:off x="8143875" y="2933701"/>
            <a:ext cx="3292474" cy="2328151"/>
          </a:xfrm>
        </p:spPr>
      </p:pic>
      <p:sp>
        <p:nvSpPr>
          <p:cNvPr id="6" name="Content Placeholder 2">
            <a:extLst>
              <a:ext uri="{FF2B5EF4-FFF2-40B4-BE49-F238E27FC236}">
                <a16:creationId xmlns:a16="http://schemas.microsoft.com/office/drawing/2014/main" id="{9763BD69-F7B4-45B8-82FA-CA4F21B1D04A}"/>
              </a:ext>
            </a:extLst>
          </p:cNvPr>
          <p:cNvSpPr txBox="1">
            <a:spLocks/>
          </p:cNvSpPr>
          <p:nvPr/>
        </p:nvSpPr>
        <p:spPr>
          <a:xfrm>
            <a:off x="1873281" y="1955399"/>
            <a:ext cx="6270594" cy="413107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endParaRPr lang="en-GB" dirty="0"/>
          </a:p>
        </p:txBody>
      </p:sp>
      <p:sp>
        <p:nvSpPr>
          <p:cNvPr id="7" name="Content Placeholder 2">
            <a:extLst>
              <a:ext uri="{FF2B5EF4-FFF2-40B4-BE49-F238E27FC236}">
                <a16:creationId xmlns:a16="http://schemas.microsoft.com/office/drawing/2014/main" id="{52A797AB-7E8F-4B11-BC32-19ED1EAFC714}"/>
              </a:ext>
            </a:extLst>
          </p:cNvPr>
          <p:cNvSpPr txBox="1">
            <a:spLocks/>
          </p:cNvSpPr>
          <p:nvPr/>
        </p:nvSpPr>
        <p:spPr>
          <a:xfrm>
            <a:off x="1716104" y="2438399"/>
            <a:ext cx="6270594" cy="312420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GB" dirty="0"/>
              <a:t>Simple camera trickery used in creating looping corridors, infinitely ascending/descending staircases, portals and much more.</a:t>
            </a:r>
          </a:p>
        </p:txBody>
      </p:sp>
    </p:spTree>
    <p:extLst>
      <p:ext uri="{BB962C8B-B14F-4D97-AF65-F5344CB8AC3E}">
        <p14:creationId xmlns:p14="http://schemas.microsoft.com/office/powerpoint/2010/main" val="1233566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0FEC3-3413-4BB1-BC6E-DF7FADB93EDE}"/>
              </a:ext>
            </a:extLst>
          </p:cNvPr>
          <p:cNvSpPr>
            <a:spLocks noGrp="1"/>
          </p:cNvSpPr>
          <p:nvPr>
            <p:ph type="title"/>
          </p:nvPr>
        </p:nvSpPr>
        <p:spPr/>
        <p:txBody>
          <a:bodyPr/>
          <a:lstStyle/>
          <a:p>
            <a:r>
              <a:rPr lang="en-GB" dirty="0"/>
              <a:t>Shader Buffers</a:t>
            </a:r>
          </a:p>
        </p:txBody>
      </p:sp>
      <p:pic>
        <p:nvPicPr>
          <p:cNvPr id="9" name="Content Placeholder 8" descr="A picture containing device&#10;&#10;Description automatically generated">
            <a:extLst>
              <a:ext uri="{FF2B5EF4-FFF2-40B4-BE49-F238E27FC236}">
                <a16:creationId xmlns:a16="http://schemas.microsoft.com/office/drawing/2014/main" id="{940CA991-1FA3-4D36-B376-EB297ACA9813}"/>
              </a:ext>
            </a:extLst>
          </p:cNvPr>
          <p:cNvPicPr>
            <a:picLocks noGrp="1" noChangeAspect="1"/>
          </p:cNvPicPr>
          <p:nvPr>
            <p:ph idx="1"/>
          </p:nvPr>
        </p:nvPicPr>
        <p:blipFill>
          <a:blip r:embed="rId3"/>
          <a:stretch>
            <a:fillRect/>
          </a:stretch>
        </p:blipFill>
        <p:spPr>
          <a:xfrm>
            <a:off x="7742450" y="2543175"/>
            <a:ext cx="3103137" cy="3124200"/>
          </a:xfrm>
        </p:spPr>
      </p:pic>
      <p:sp>
        <p:nvSpPr>
          <p:cNvPr id="12" name="Content Placeholder 2">
            <a:extLst>
              <a:ext uri="{FF2B5EF4-FFF2-40B4-BE49-F238E27FC236}">
                <a16:creationId xmlns:a16="http://schemas.microsoft.com/office/drawing/2014/main" id="{CEAEC22E-21F8-401D-A46D-EFC95C106C1D}"/>
              </a:ext>
            </a:extLst>
          </p:cNvPr>
          <p:cNvSpPr txBox="1">
            <a:spLocks/>
          </p:cNvSpPr>
          <p:nvPr/>
        </p:nvSpPr>
        <p:spPr>
          <a:xfrm>
            <a:off x="1484311" y="2543175"/>
            <a:ext cx="6270594" cy="312420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GB" dirty="0"/>
              <a:t>Stencil Buffering is a technique used to create a mask on an object that will completely disregard pixels and only show what is necessary.</a:t>
            </a:r>
          </a:p>
        </p:txBody>
      </p:sp>
    </p:spTree>
    <p:extLst>
      <p:ext uri="{BB962C8B-B14F-4D97-AF65-F5344CB8AC3E}">
        <p14:creationId xmlns:p14="http://schemas.microsoft.com/office/powerpoint/2010/main" val="1694275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37B2C-0E67-4357-9E3E-721BF2876D93}"/>
              </a:ext>
            </a:extLst>
          </p:cNvPr>
          <p:cNvSpPr>
            <a:spLocks noGrp="1"/>
          </p:cNvSpPr>
          <p:nvPr>
            <p:ph type="title"/>
          </p:nvPr>
        </p:nvSpPr>
        <p:spPr>
          <a:xfrm>
            <a:off x="1297880" y="2354801"/>
            <a:ext cx="10018713" cy="1752599"/>
          </a:xfrm>
        </p:spPr>
        <p:txBody>
          <a:bodyPr/>
          <a:lstStyle/>
          <a:p>
            <a:r>
              <a:rPr lang="en-GB" dirty="0"/>
              <a:t>How is it going to be created?</a:t>
            </a:r>
          </a:p>
        </p:txBody>
      </p:sp>
    </p:spTree>
    <p:extLst>
      <p:ext uri="{BB962C8B-B14F-4D97-AF65-F5344CB8AC3E}">
        <p14:creationId xmlns:p14="http://schemas.microsoft.com/office/powerpoint/2010/main" val="776519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CE06-6590-4689-9C8A-48A2EA38C92F}"/>
              </a:ext>
            </a:extLst>
          </p:cNvPr>
          <p:cNvSpPr>
            <a:spLocks noGrp="1"/>
          </p:cNvSpPr>
          <p:nvPr>
            <p:ph type="title"/>
          </p:nvPr>
        </p:nvSpPr>
        <p:spPr>
          <a:xfrm>
            <a:off x="1086643" y="2425823"/>
            <a:ext cx="10018713" cy="1752599"/>
          </a:xfrm>
        </p:spPr>
        <p:txBody>
          <a:bodyPr/>
          <a:lstStyle/>
          <a:p>
            <a:r>
              <a:rPr lang="en-GB" dirty="0"/>
              <a:t>What is my test plan for the experiment?</a:t>
            </a:r>
          </a:p>
        </p:txBody>
      </p:sp>
    </p:spTree>
    <p:extLst>
      <p:ext uri="{BB962C8B-B14F-4D97-AF65-F5344CB8AC3E}">
        <p14:creationId xmlns:p14="http://schemas.microsoft.com/office/powerpoint/2010/main" val="1872445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3BB2C-280B-4282-A5D5-BAFCA855C048}"/>
              </a:ext>
            </a:extLst>
          </p:cNvPr>
          <p:cNvSpPr>
            <a:spLocks noGrp="1"/>
          </p:cNvSpPr>
          <p:nvPr>
            <p:ph type="title"/>
          </p:nvPr>
        </p:nvSpPr>
        <p:spPr>
          <a:xfrm>
            <a:off x="1484310" y="712433"/>
            <a:ext cx="10018713" cy="1752599"/>
          </a:xfrm>
        </p:spPr>
        <p:txBody>
          <a:bodyPr/>
          <a:lstStyle/>
          <a:p>
            <a:r>
              <a:rPr lang="en-GB" dirty="0"/>
              <a:t>Data Collection</a:t>
            </a:r>
          </a:p>
        </p:txBody>
      </p:sp>
      <p:sp>
        <p:nvSpPr>
          <p:cNvPr id="3" name="Content Placeholder 2">
            <a:extLst>
              <a:ext uri="{FF2B5EF4-FFF2-40B4-BE49-F238E27FC236}">
                <a16:creationId xmlns:a16="http://schemas.microsoft.com/office/drawing/2014/main" id="{E21FB43A-2E65-4312-A017-2B8F2D556BE6}"/>
              </a:ext>
            </a:extLst>
          </p:cNvPr>
          <p:cNvSpPr>
            <a:spLocks noGrp="1"/>
          </p:cNvSpPr>
          <p:nvPr>
            <p:ph idx="1"/>
          </p:nvPr>
        </p:nvSpPr>
        <p:spPr/>
        <p:txBody>
          <a:bodyPr>
            <a:normAutofit/>
          </a:bodyPr>
          <a:lstStyle/>
          <a:p>
            <a:r>
              <a:rPr lang="en-GB" dirty="0"/>
              <a:t>How is data going to be collected.</a:t>
            </a:r>
          </a:p>
          <a:p>
            <a:r>
              <a:rPr lang="en-GB" dirty="0"/>
              <a:t>How will this data be stored?</a:t>
            </a:r>
          </a:p>
        </p:txBody>
      </p:sp>
    </p:spTree>
    <p:extLst>
      <p:ext uri="{BB962C8B-B14F-4D97-AF65-F5344CB8AC3E}">
        <p14:creationId xmlns:p14="http://schemas.microsoft.com/office/powerpoint/2010/main" val="928545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DFD5D-B815-49E0-8EC0-F925299CF6C5}"/>
              </a:ext>
            </a:extLst>
          </p:cNvPr>
          <p:cNvSpPr>
            <a:spLocks noGrp="1"/>
          </p:cNvSpPr>
          <p:nvPr>
            <p:ph type="title"/>
          </p:nvPr>
        </p:nvSpPr>
        <p:spPr/>
        <p:txBody>
          <a:bodyPr/>
          <a:lstStyle/>
          <a:p>
            <a:r>
              <a:rPr lang="en-GB" dirty="0"/>
              <a:t>Ethical Considerations</a:t>
            </a:r>
          </a:p>
        </p:txBody>
      </p:sp>
      <p:sp>
        <p:nvSpPr>
          <p:cNvPr id="3" name="Content Placeholder 2">
            <a:extLst>
              <a:ext uri="{FF2B5EF4-FFF2-40B4-BE49-F238E27FC236}">
                <a16:creationId xmlns:a16="http://schemas.microsoft.com/office/drawing/2014/main" id="{8C2D26A6-FDD2-434C-AE7A-3B4BE742DE22}"/>
              </a:ext>
            </a:extLst>
          </p:cNvPr>
          <p:cNvSpPr>
            <a:spLocks noGrp="1"/>
          </p:cNvSpPr>
          <p:nvPr>
            <p:ph idx="1"/>
          </p:nvPr>
        </p:nvSpPr>
        <p:spPr/>
        <p:txBody>
          <a:bodyPr/>
          <a:lstStyle/>
          <a:p>
            <a:r>
              <a:rPr lang="en-GB" dirty="0"/>
              <a:t>Nausea and anxiety.</a:t>
            </a:r>
          </a:p>
          <a:p>
            <a:r>
              <a:rPr lang="en-GB" dirty="0"/>
              <a:t>Illness associated with consistent computer use.</a:t>
            </a:r>
          </a:p>
          <a:p>
            <a:r>
              <a:rPr lang="en-GB" dirty="0"/>
              <a:t>Withdrawal from the experiment.</a:t>
            </a:r>
          </a:p>
          <a:p>
            <a:r>
              <a:rPr lang="en-GB" dirty="0"/>
              <a:t>Covid-19 safety.</a:t>
            </a:r>
          </a:p>
          <a:p>
            <a:endParaRPr lang="en-GB" dirty="0"/>
          </a:p>
        </p:txBody>
      </p:sp>
    </p:spTree>
    <p:extLst>
      <p:ext uri="{BB962C8B-B14F-4D97-AF65-F5344CB8AC3E}">
        <p14:creationId xmlns:p14="http://schemas.microsoft.com/office/powerpoint/2010/main" val="1639071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B7214-1EEB-434C-81D6-E3814F9717ED}"/>
              </a:ext>
            </a:extLst>
          </p:cNvPr>
          <p:cNvSpPr>
            <a:spLocks noGrp="1"/>
          </p:cNvSpPr>
          <p:nvPr>
            <p:ph type="title"/>
          </p:nvPr>
        </p:nvSpPr>
        <p:spPr>
          <a:xfrm>
            <a:off x="1271248" y="2390313"/>
            <a:ext cx="10018713" cy="1752599"/>
          </a:xfrm>
        </p:spPr>
        <p:txBody>
          <a:bodyPr/>
          <a:lstStyle/>
          <a:p>
            <a:r>
              <a:rPr lang="en-GB" dirty="0"/>
              <a:t>Any questions?</a:t>
            </a:r>
          </a:p>
        </p:txBody>
      </p:sp>
    </p:spTree>
    <p:extLst>
      <p:ext uri="{BB962C8B-B14F-4D97-AF65-F5344CB8AC3E}">
        <p14:creationId xmlns:p14="http://schemas.microsoft.com/office/powerpoint/2010/main" val="1792509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4665C-89AE-4C45-9F12-FC9C5B5630F0}"/>
              </a:ext>
            </a:extLst>
          </p:cNvPr>
          <p:cNvSpPr>
            <a:spLocks noGrp="1"/>
          </p:cNvSpPr>
          <p:nvPr>
            <p:ph type="title"/>
          </p:nvPr>
        </p:nvSpPr>
        <p:spPr/>
        <p:txBody>
          <a:bodyPr/>
          <a:lstStyle/>
          <a:p>
            <a:r>
              <a:rPr lang="en-US" dirty="0"/>
              <a:t>What is Non-Euclidean geometry?</a:t>
            </a:r>
          </a:p>
        </p:txBody>
      </p:sp>
      <p:sp>
        <p:nvSpPr>
          <p:cNvPr id="3" name="Content Placeholder 2">
            <a:extLst>
              <a:ext uri="{FF2B5EF4-FFF2-40B4-BE49-F238E27FC236}">
                <a16:creationId xmlns:a16="http://schemas.microsoft.com/office/drawing/2014/main" id="{D65A0218-5A37-492A-B6B7-6DB6B872BE19}"/>
              </a:ext>
            </a:extLst>
          </p:cNvPr>
          <p:cNvSpPr>
            <a:spLocks noGrp="1"/>
          </p:cNvSpPr>
          <p:nvPr>
            <p:ph idx="1"/>
          </p:nvPr>
        </p:nvSpPr>
        <p:spPr/>
        <p:txBody>
          <a:bodyPr>
            <a:normAutofit lnSpcReduction="10000"/>
          </a:bodyPr>
          <a:lstStyle/>
          <a:p>
            <a:r>
              <a:rPr lang="en-US" dirty="0"/>
              <a:t>Euclidean geometry is the study of flat surfaces and finds the shortest possible route. </a:t>
            </a:r>
          </a:p>
          <a:p>
            <a:pPr>
              <a:buClr>
                <a:srgbClr val="1287C3"/>
              </a:buClr>
            </a:pPr>
            <a:endParaRPr lang="en-US" dirty="0"/>
          </a:p>
          <a:p>
            <a:pPr>
              <a:buClr>
                <a:srgbClr val="1287C3"/>
              </a:buClr>
            </a:pPr>
            <a:endParaRPr lang="en-US" dirty="0"/>
          </a:p>
          <a:p>
            <a:pPr>
              <a:buClr>
                <a:srgbClr val="1287C3"/>
              </a:buClr>
            </a:pPr>
            <a:endParaRPr lang="en-US" dirty="0"/>
          </a:p>
          <a:p>
            <a:pPr>
              <a:buClr>
                <a:srgbClr val="1287C3"/>
              </a:buClr>
            </a:pPr>
            <a:r>
              <a:rPr lang="en-US" dirty="0"/>
              <a:t>Non-Euclidean does a similar thing (finds the shortest method between two points) but uses spherical surfaces instead. </a:t>
            </a:r>
          </a:p>
          <a:p>
            <a:pPr>
              <a:buClr>
                <a:srgbClr val="1287C3"/>
              </a:buClr>
            </a:pPr>
            <a:endParaRPr lang="en-US" dirty="0"/>
          </a:p>
        </p:txBody>
      </p:sp>
      <p:sp>
        <p:nvSpPr>
          <p:cNvPr id="6" name="Right Triangle 5">
            <a:extLst>
              <a:ext uri="{FF2B5EF4-FFF2-40B4-BE49-F238E27FC236}">
                <a16:creationId xmlns:a16="http://schemas.microsoft.com/office/drawing/2014/main" id="{8A5FFD24-F1FF-423A-A540-D2C74B604259}"/>
              </a:ext>
            </a:extLst>
          </p:cNvPr>
          <p:cNvSpPr/>
          <p:nvPr/>
        </p:nvSpPr>
        <p:spPr>
          <a:xfrm flipH="1">
            <a:off x="4599708" y="3257549"/>
            <a:ext cx="1498023" cy="917863"/>
          </a:xfrm>
          <a:prstGeom prst="r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A1D04743-FF28-497D-A438-0F7E9879CFA4}"/>
              </a:ext>
            </a:extLst>
          </p:cNvPr>
          <p:cNvSpPr txBox="1"/>
          <p:nvPr/>
        </p:nvSpPr>
        <p:spPr>
          <a:xfrm>
            <a:off x="3997037" y="4092287"/>
            <a:ext cx="80356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(X1, Y1)</a:t>
            </a:r>
          </a:p>
        </p:txBody>
      </p:sp>
      <p:sp>
        <p:nvSpPr>
          <p:cNvPr id="10" name="TextBox 9">
            <a:extLst>
              <a:ext uri="{FF2B5EF4-FFF2-40B4-BE49-F238E27FC236}">
                <a16:creationId xmlns:a16="http://schemas.microsoft.com/office/drawing/2014/main" id="{A78E2EA3-62ED-42EA-B831-E28CF9EF89ED}"/>
              </a:ext>
            </a:extLst>
          </p:cNvPr>
          <p:cNvSpPr txBox="1"/>
          <p:nvPr/>
        </p:nvSpPr>
        <p:spPr>
          <a:xfrm>
            <a:off x="5936673" y="2983923"/>
            <a:ext cx="80356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(X2, Y2)</a:t>
            </a:r>
          </a:p>
        </p:txBody>
      </p:sp>
      <p:cxnSp>
        <p:nvCxnSpPr>
          <p:cNvPr id="11" name="Straight Arrow Connector 10">
            <a:extLst>
              <a:ext uri="{FF2B5EF4-FFF2-40B4-BE49-F238E27FC236}">
                <a16:creationId xmlns:a16="http://schemas.microsoft.com/office/drawing/2014/main" id="{B7AF5A5C-372B-4BD8-91A4-3020A0A8BAFA}"/>
              </a:ext>
            </a:extLst>
          </p:cNvPr>
          <p:cNvCxnSpPr/>
          <p:nvPr/>
        </p:nvCxnSpPr>
        <p:spPr>
          <a:xfrm flipV="1">
            <a:off x="4655993" y="3241097"/>
            <a:ext cx="1286739" cy="808759"/>
          </a:xfrm>
          <a:prstGeom prst="straightConnector1">
            <a:avLst/>
          </a:prstGeom>
          <a:ln>
            <a:solidFill>
              <a:srgbClr val="FF0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A8DF9F1-700E-435D-9598-77B25E182B44}"/>
              </a:ext>
            </a:extLst>
          </p:cNvPr>
          <p:cNvSpPr txBox="1"/>
          <p:nvPr/>
        </p:nvSpPr>
        <p:spPr>
          <a:xfrm rot="-1920000">
            <a:off x="4479226" y="3257965"/>
            <a:ext cx="198119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Euclidean distance</a:t>
            </a:r>
          </a:p>
        </p:txBody>
      </p:sp>
      <p:sp>
        <p:nvSpPr>
          <p:cNvPr id="13" name="TextBox 12">
            <a:extLst>
              <a:ext uri="{FF2B5EF4-FFF2-40B4-BE49-F238E27FC236}">
                <a16:creationId xmlns:a16="http://schemas.microsoft.com/office/drawing/2014/main" id="{4F889665-FB85-4852-B23E-EB29AB8A4BDC}"/>
              </a:ext>
            </a:extLst>
          </p:cNvPr>
          <p:cNvSpPr txBox="1"/>
          <p:nvPr/>
        </p:nvSpPr>
        <p:spPr>
          <a:xfrm>
            <a:off x="6049241" y="3581401"/>
            <a:ext cx="69099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FF0000"/>
                </a:solidFill>
              </a:rPr>
              <a:t>Y2 – Y1​</a:t>
            </a:r>
          </a:p>
        </p:txBody>
      </p:sp>
      <p:sp>
        <p:nvSpPr>
          <p:cNvPr id="15" name="TextBox 14">
            <a:extLst>
              <a:ext uri="{FF2B5EF4-FFF2-40B4-BE49-F238E27FC236}">
                <a16:creationId xmlns:a16="http://schemas.microsoft.com/office/drawing/2014/main" id="{A709D233-1D73-4CC8-81E6-1D2E7357F9A2}"/>
              </a:ext>
            </a:extLst>
          </p:cNvPr>
          <p:cNvSpPr txBox="1"/>
          <p:nvPr/>
        </p:nvSpPr>
        <p:spPr>
          <a:xfrm>
            <a:off x="5157354" y="4178877"/>
            <a:ext cx="73429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FF0000"/>
                </a:solidFill>
              </a:rPr>
              <a:t>X2 – X1​​</a:t>
            </a:r>
          </a:p>
        </p:txBody>
      </p:sp>
    </p:spTree>
    <p:extLst>
      <p:ext uri="{BB962C8B-B14F-4D97-AF65-F5344CB8AC3E}">
        <p14:creationId xmlns:p14="http://schemas.microsoft.com/office/powerpoint/2010/main" val="3135117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509EA-A65F-4E87-9A2B-86DA6A6E63E3}"/>
              </a:ext>
            </a:extLst>
          </p:cNvPr>
          <p:cNvSpPr>
            <a:spLocks noGrp="1"/>
          </p:cNvSpPr>
          <p:nvPr>
            <p:ph type="title"/>
          </p:nvPr>
        </p:nvSpPr>
        <p:spPr/>
        <p:txBody>
          <a:bodyPr/>
          <a:lstStyle/>
          <a:p>
            <a:r>
              <a:rPr lang="en-GB" dirty="0"/>
              <a:t>How has this been used in games?</a:t>
            </a:r>
          </a:p>
        </p:txBody>
      </p:sp>
      <p:sp>
        <p:nvSpPr>
          <p:cNvPr id="3" name="Content Placeholder 2">
            <a:extLst>
              <a:ext uri="{FF2B5EF4-FFF2-40B4-BE49-F238E27FC236}">
                <a16:creationId xmlns:a16="http://schemas.microsoft.com/office/drawing/2014/main" id="{0F6EFF2D-D1E3-450B-879B-3CC4F7FFD396}"/>
              </a:ext>
            </a:extLst>
          </p:cNvPr>
          <p:cNvSpPr>
            <a:spLocks noGrp="1"/>
          </p:cNvSpPr>
          <p:nvPr>
            <p:ph idx="1"/>
          </p:nvPr>
        </p:nvSpPr>
        <p:spPr>
          <a:xfrm>
            <a:off x="6096000" y="2245216"/>
            <a:ext cx="5129966" cy="3124201"/>
          </a:xfrm>
        </p:spPr>
        <p:txBody>
          <a:bodyPr/>
          <a:lstStyle/>
          <a:p>
            <a:r>
              <a:rPr lang="en-GB" dirty="0"/>
              <a:t>The </a:t>
            </a:r>
            <a:r>
              <a:rPr lang="en-GB" b="1" dirty="0"/>
              <a:t>Portal </a:t>
            </a:r>
            <a:r>
              <a:rPr lang="en-GB"/>
              <a:t>game series uses </a:t>
            </a:r>
            <a:r>
              <a:rPr lang="en-GB" dirty="0"/>
              <a:t>this technique to achieve the dual portal system. This allows the player to enter through one portal and come out of another at separate point of the map seamlessly.</a:t>
            </a:r>
          </a:p>
        </p:txBody>
      </p:sp>
      <p:pic>
        <p:nvPicPr>
          <p:cNvPr id="5" name="Picture 4">
            <a:extLst>
              <a:ext uri="{FF2B5EF4-FFF2-40B4-BE49-F238E27FC236}">
                <a16:creationId xmlns:a16="http://schemas.microsoft.com/office/drawing/2014/main" id="{79139F00-BBAB-441A-AA19-5B0A74FCAEB3}"/>
              </a:ext>
            </a:extLst>
          </p:cNvPr>
          <p:cNvPicPr>
            <a:picLocks noChangeAspect="1"/>
          </p:cNvPicPr>
          <p:nvPr/>
        </p:nvPicPr>
        <p:blipFill>
          <a:blip r:embed="rId3"/>
          <a:stretch>
            <a:fillRect/>
          </a:stretch>
        </p:blipFill>
        <p:spPr>
          <a:xfrm>
            <a:off x="1983141" y="2162174"/>
            <a:ext cx="4112859" cy="3290287"/>
          </a:xfrm>
          <a:prstGeom prst="rect">
            <a:avLst/>
          </a:prstGeom>
        </p:spPr>
      </p:pic>
    </p:spTree>
    <p:extLst>
      <p:ext uri="{BB962C8B-B14F-4D97-AF65-F5344CB8AC3E}">
        <p14:creationId xmlns:p14="http://schemas.microsoft.com/office/powerpoint/2010/main" val="125435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4B2DE4-0BAA-4064-A011-F7984380F50F}"/>
              </a:ext>
            </a:extLst>
          </p:cNvPr>
          <p:cNvSpPr>
            <a:spLocks noGrp="1"/>
          </p:cNvSpPr>
          <p:nvPr>
            <p:ph idx="1"/>
          </p:nvPr>
        </p:nvSpPr>
        <p:spPr>
          <a:xfrm>
            <a:off x="1413290" y="2356877"/>
            <a:ext cx="5173942" cy="3124201"/>
          </a:xfrm>
        </p:spPr>
        <p:txBody>
          <a:bodyPr/>
          <a:lstStyle/>
          <a:p>
            <a:r>
              <a:rPr lang="en-GB" b="1" dirty="0"/>
              <a:t>Anti-chamber </a:t>
            </a:r>
            <a:r>
              <a:rPr lang="en-GB" dirty="0"/>
              <a:t>is also a game that uses numerous types of Non-Euclidean geometry to achieve different things. Examples include: Looping corridors, portals, multiple objects existing within other objects and countless others.</a:t>
            </a:r>
          </a:p>
          <a:p>
            <a:endParaRPr lang="en-GB" dirty="0"/>
          </a:p>
        </p:txBody>
      </p:sp>
      <p:pic>
        <p:nvPicPr>
          <p:cNvPr id="4" name="Picture 3">
            <a:extLst>
              <a:ext uri="{FF2B5EF4-FFF2-40B4-BE49-F238E27FC236}">
                <a16:creationId xmlns:a16="http://schemas.microsoft.com/office/drawing/2014/main" id="{572EC8E0-4FF7-40F9-BA2F-C4841F78C56F}"/>
              </a:ext>
            </a:extLst>
          </p:cNvPr>
          <p:cNvPicPr>
            <a:picLocks noChangeAspect="1"/>
          </p:cNvPicPr>
          <p:nvPr/>
        </p:nvPicPr>
        <p:blipFill>
          <a:blip r:embed="rId3"/>
          <a:stretch>
            <a:fillRect/>
          </a:stretch>
        </p:blipFill>
        <p:spPr>
          <a:xfrm>
            <a:off x="6587232" y="2538636"/>
            <a:ext cx="4137241" cy="2121493"/>
          </a:xfrm>
          <a:prstGeom prst="rect">
            <a:avLst/>
          </a:prstGeom>
        </p:spPr>
      </p:pic>
    </p:spTree>
    <p:extLst>
      <p:ext uri="{BB962C8B-B14F-4D97-AF65-F5344CB8AC3E}">
        <p14:creationId xmlns:p14="http://schemas.microsoft.com/office/powerpoint/2010/main" val="3954219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8A94F2-059E-4AA4-9B55-0A0C6AFD055E}"/>
              </a:ext>
            </a:extLst>
          </p:cNvPr>
          <p:cNvSpPr>
            <a:spLocks noGrp="1"/>
          </p:cNvSpPr>
          <p:nvPr>
            <p:ph idx="1"/>
          </p:nvPr>
        </p:nvSpPr>
        <p:spPr>
          <a:xfrm>
            <a:off x="1697375" y="1660123"/>
            <a:ext cx="4312808" cy="4131076"/>
          </a:xfrm>
        </p:spPr>
        <p:txBody>
          <a:bodyPr/>
          <a:lstStyle/>
          <a:p>
            <a:r>
              <a:rPr lang="en-GB" dirty="0"/>
              <a:t>Now for a game that isn’t in the puzzle genre. We have </a:t>
            </a:r>
            <a:r>
              <a:rPr lang="en-GB" b="1" dirty="0"/>
              <a:t>Animal </a:t>
            </a:r>
            <a:r>
              <a:rPr lang="en-GB" dirty="0"/>
              <a:t>Crossing. This game uses Non-Euclidean geometry to achieve the spherical plane that always appears like its curving with the players movement.</a:t>
            </a:r>
          </a:p>
        </p:txBody>
      </p:sp>
      <p:pic>
        <p:nvPicPr>
          <p:cNvPr id="4" name="Picture 3">
            <a:extLst>
              <a:ext uri="{FF2B5EF4-FFF2-40B4-BE49-F238E27FC236}">
                <a16:creationId xmlns:a16="http://schemas.microsoft.com/office/drawing/2014/main" id="{0D53543C-7E95-46C8-9485-7B34429CF100}"/>
              </a:ext>
            </a:extLst>
          </p:cNvPr>
          <p:cNvPicPr>
            <a:picLocks noChangeAspect="1"/>
          </p:cNvPicPr>
          <p:nvPr/>
        </p:nvPicPr>
        <p:blipFill>
          <a:blip r:embed="rId2"/>
          <a:stretch>
            <a:fillRect/>
          </a:stretch>
        </p:blipFill>
        <p:spPr>
          <a:xfrm>
            <a:off x="6096000" y="2138359"/>
            <a:ext cx="5643743" cy="3174605"/>
          </a:xfrm>
          <a:prstGeom prst="rect">
            <a:avLst/>
          </a:prstGeom>
        </p:spPr>
      </p:pic>
    </p:spTree>
    <p:extLst>
      <p:ext uri="{BB962C8B-B14F-4D97-AF65-F5344CB8AC3E}">
        <p14:creationId xmlns:p14="http://schemas.microsoft.com/office/powerpoint/2010/main" val="2132359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E6528-559A-4B60-BE06-9DBF9848052B}"/>
              </a:ext>
            </a:extLst>
          </p:cNvPr>
          <p:cNvSpPr>
            <a:spLocks noGrp="1"/>
          </p:cNvSpPr>
          <p:nvPr>
            <p:ph type="title"/>
          </p:nvPr>
        </p:nvSpPr>
        <p:spPr/>
        <p:txBody>
          <a:bodyPr/>
          <a:lstStyle/>
          <a:p>
            <a:r>
              <a:rPr lang="en-GB" dirty="0"/>
              <a:t>Have there been any real life Non-Euclidean tests?</a:t>
            </a:r>
          </a:p>
        </p:txBody>
      </p:sp>
      <p:sp>
        <p:nvSpPr>
          <p:cNvPr id="3" name="Content Placeholder 2">
            <a:extLst>
              <a:ext uri="{FF2B5EF4-FFF2-40B4-BE49-F238E27FC236}">
                <a16:creationId xmlns:a16="http://schemas.microsoft.com/office/drawing/2014/main" id="{43ACFE14-5C15-45C5-A075-CD5359F2E3A6}"/>
              </a:ext>
            </a:extLst>
          </p:cNvPr>
          <p:cNvSpPr>
            <a:spLocks noGrp="1"/>
          </p:cNvSpPr>
          <p:nvPr>
            <p:ph idx="1"/>
          </p:nvPr>
        </p:nvSpPr>
        <p:spPr>
          <a:xfrm>
            <a:off x="1484310" y="2438399"/>
            <a:ext cx="10018713" cy="3124201"/>
          </a:xfrm>
        </p:spPr>
        <p:txBody>
          <a:bodyPr/>
          <a:lstStyle/>
          <a:p>
            <a:r>
              <a:rPr lang="en-GB" dirty="0"/>
              <a:t>Within the paper "Journal of Experimental Navigation: Non-Euclidean navigation", it is mentioned that they conducted a test which involved an assortment of rats and a maze that was constructed on an elevated, spherical surface. This test were to gather behavioural evidence for metric cognitive maps. </a:t>
            </a:r>
          </a:p>
        </p:txBody>
      </p:sp>
    </p:spTree>
    <p:extLst>
      <p:ext uri="{BB962C8B-B14F-4D97-AF65-F5344CB8AC3E}">
        <p14:creationId xmlns:p14="http://schemas.microsoft.com/office/powerpoint/2010/main" val="2103865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24D70-007D-4180-B51C-3F6118A8403F}"/>
              </a:ext>
            </a:extLst>
          </p:cNvPr>
          <p:cNvSpPr>
            <a:spLocks noGrp="1"/>
          </p:cNvSpPr>
          <p:nvPr>
            <p:ph type="title"/>
          </p:nvPr>
        </p:nvSpPr>
        <p:spPr/>
        <p:txBody>
          <a:bodyPr/>
          <a:lstStyle/>
          <a:p>
            <a:r>
              <a:rPr lang="en-GB" dirty="0"/>
              <a:t>What is my research question?</a:t>
            </a:r>
          </a:p>
        </p:txBody>
      </p:sp>
      <p:sp>
        <p:nvSpPr>
          <p:cNvPr id="3" name="Content Placeholder 2">
            <a:extLst>
              <a:ext uri="{FF2B5EF4-FFF2-40B4-BE49-F238E27FC236}">
                <a16:creationId xmlns:a16="http://schemas.microsoft.com/office/drawing/2014/main" id="{6785D067-D7AE-444A-BA33-58FDD090B19D}"/>
              </a:ext>
            </a:extLst>
          </p:cNvPr>
          <p:cNvSpPr>
            <a:spLocks noGrp="1"/>
          </p:cNvSpPr>
          <p:nvPr>
            <p:ph idx="1"/>
          </p:nvPr>
        </p:nvSpPr>
        <p:spPr>
          <a:xfrm>
            <a:off x="1191348" y="2290440"/>
            <a:ext cx="10018713" cy="3771528"/>
          </a:xfrm>
        </p:spPr>
        <p:txBody>
          <a:bodyPr/>
          <a:lstStyle/>
          <a:p>
            <a:r>
              <a:rPr lang="en-GB" dirty="0"/>
              <a:t>I wish to delve further into Non-Euclidean techniques and levels of Agency that the user possesses when they are given these such aspects. </a:t>
            </a:r>
          </a:p>
          <a:p>
            <a:r>
              <a:rPr lang="en-GB" dirty="0"/>
              <a:t>I aim to test two hypotheses:</a:t>
            </a:r>
          </a:p>
          <a:p>
            <a:pPr marL="0" indent="0">
              <a:buNone/>
            </a:pPr>
            <a:r>
              <a:rPr lang="en-GB" b="1" dirty="0"/>
              <a:t>Hypotheses  1: There are a set amount of tasks that the user can complete before they become disorientated;</a:t>
            </a:r>
          </a:p>
          <a:p>
            <a:pPr marL="0" indent="0">
              <a:buNone/>
            </a:pPr>
            <a:r>
              <a:rPr lang="en-GB" b="1" dirty="0"/>
              <a:t>Hypotheses 2: Users that have less experience with games will perform more efficiently in the experiment compared to those that do;</a:t>
            </a:r>
          </a:p>
          <a:p>
            <a:endParaRPr lang="en-GB" dirty="0"/>
          </a:p>
        </p:txBody>
      </p:sp>
    </p:spTree>
    <p:extLst>
      <p:ext uri="{BB962C8B-B14F-4D97-AF65-F5344CB8AC3E}">
        <p14:creationId xmlns:p14="http://schemas.microsoft.com/office/powerpoint/2010/main" val="2796948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D07BA-07F1-4115-8960-3BAFD434E9F9}"/>
              </a:ext>
            </a:extLst>
          </p:cNvPr>
          <p:cNvSpPr>
            <a:spLocks noGrp="1"/>
          </p:cNvSpPr>
          <p:nvPr>
            <p:ph type="title"/>
          </p:nvPr>
        </p:nvSpPr>
        <p:spPr>
          <a:xfrm>
            <a:off x="1271246" y="2274902"/>
            <a:ext cx="10018713" cy="1752599"/>
          </a:xfrm>
        </p:spPr>
        <p:txBody>
          <a:bodyPr/>
          <a:lstStyle/>
          <a:p>
            <a:r>
              <a:rPr lang="en-GB" dirty="0"/>
              <a:t>What is going to be created?</a:t>
            </a:r>
          </a:p>
        </p:txBody>
      </p:sp>
    </p:spTree>
    <p:extLst>
      <p:ext uri="{BB962C8B-B14F-4D97-AF65-F5344CB8AC3E}">
        <p14:creationId xmlns:p14="http://schemas.microsoft.com/office/powerpoint/2010/main" val="872230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D28E1-3CA8-48D5-9B88-A60DEDB546EA}"/>
              </a:ext>
            </a:extLst>
          </p:cNvPr>
          <p:cNvSpPr>
            <a:spLocks noGrp="1"/>
          </p:cNvSpPr>
          <p:nvPr>
            <p:ph type="title"/>
          </p:nvPr>
        </p:nvSpPr>
        <p:spPr/>
        <p:txBody>
          <a:bodyPr/>
          <a:lstStyle/>
          <a:p>
            <a:r>
              <a:rPr lang="en-GB" dirty="0"/>
              <a:t>Metric Cognitive Maps</a:t>
            </a:r>
          </a:p>
        </p:txBody>
      </p:sp>
      <p:pic>
        <p:nvPicPr>
          <p:cNvPr id="5" name="Picture 4" descr="Diagram&#10;&#10;Description automatically generated">
            <a:extLst>
              <a:ext uri="{FF2B5EF4-FFF2-40B4-BE49-F238E27FC236}">
                <a16:creationId xmlns:a16="http://schemas.microsoft.com/office/drawing/2014/main" id="{2E6A42D4-7B96-47FA-AB10-4DA82FF30437}"/>
              </a:ext>
            </a:extLst>
          </p:cNvPr>
          <p:cNvPicPr>
            <a:picLocks noChangeAspect="1"/>
          </p:cNvPicPr>
          <p:nvPr/>
        </p:nvPicPr>
        <p:blipFill>
          <a:blip r:embed="rId3"/>
          <a:stretch>
            <a:fillRect/>
          </a:stretch>
        </p:blipFill>
        <p:spPr>
          <a:xfrm>
            <a:off x="1794185" y="2371724"/>
            <a:ext cx="2416614" cy="2952750"/>
          </a:xfrm>
          <a:prstGeom prst="rect">
            <a:avLst/>
          </a:prstGeom>
        </p:spPr>
      </p:pic>
      <p:sp>
        <p:nvSpPr>
          <p:cNvPr id="7" name="Content Placeholder 2">
            <a:extLst>
              <a:ext uri="{FF2B5EF4-FFF2-40B4-BE49-F238E27FC236}">
                <a16:creationId xmlns:a16="http://schemas.microsoft.com/office/drawing/2014/main" id="{F55DE809-B10A-43D6-A515-FE2E72E025C2}"/>
              </a:ext>
            </a:extLst>
          </p:cNvPr>
          <p:cNvSpPr>
            <a:spLocks noGrp="1"/>
          </p:cNvSpPr>
          <p:nvPr>
            <p:ph idx="1"/>
          </p:nvPr>
        </p:nvSpPr>
        <p:spPr>
          <a:xfrm>
            <a:off x="4437095" y="1815899"/>
            <a:ext cx="6270594" cy="4131076"/>
          </a:xfrm>
        </p:spPr>
        <p:txBody>
          <a:bodyPr/>
          <a:lstStyle/>
          <a:p>
            <a:r>
              <a:rPr lang="en-GB" dirty="0"/>
              <a:t>This is used to find the best possible route through a maze by using the data of previous tests. </a:t>
            </a:r>
          </a:p>
        </p:txBody>
      </p:sp>
    </p:spTree>
    <p:extLst>
      <p:ext uri="{BB962C8B-B14F-4D97-AF65-F5344CB8AC3E}">
        <p14:creationId xmlns:p14="http://schemas.microsoft.com/office/powerpoint/2010/main" val="21230899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BrushVTI">
  <a:themeElements>
    <a:clrScheme name="AnalogousFromRegularSeedRightStep">
      <a:dk1>
        <a:srgbClr val="000000"/>
      </a:dk1>
      <a:lt1>
        <a:srgbClr val="FFFFFF"/>
      </a:lt1>
      <a:dk2>
        <a:srgbClr val="1C2131"/>
      </a:dk2>
      <a:lt2>
        <a:srgbClr val="F3F0F0"/>
      </a:lt2>
      <a:accent1>
        <a:srgbClr val="45B0A8"/>
      </a:accent1>
      <a:accent2>
        <a:srgbClr val="3B88B1"/>
      </a:accent2>
      <a:accent3>
        <a:srgbClr val="4D69C3"/>
      </a:accent3>
      <a:accent4>
        <a:srgbClr val="523CB2"/>
      </a:accent4>
      <a:accent5>
        <a:srgbClr val="944DC3"/>
      </a:accent5>
      <a:accent6>
        <a:srgbClr val="B13BB0"/>
      </a:accent6>
      <a:hlink>
        <a:srgbClr val="BF3F48"/>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TF00001241</Template>
  <TotalTime>196</TotalTime>
  <Words>1856</Words>
  <Application>Microsoft Office PowerPoint</Application>
  <PresentationFormat>Widescreen</PresentationFormat>
  <Paragraphs>70</Paragraphs>
  <Slides>16</Slides>
  <Notes>13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Calibri</vt:lpstr>
      <vt:lpstr>Century Gothic</vt:lpstr>
      <vt:lpstr>Corbel</vt:lpstr>
      <vt:lpstr>Elephant</vt:lpstr>
      <vt:lpstr>Parallax</vt:lpstr>
      <vt:lpstr>BrushVTI</vt:lpstr>
      <vt:lpstr>How easy is it for players to complete a navigational task within a Non-Euclidean virtual environment? </vt:lpstr>
      <vt:lpstr>What is Non-Euclidean geometry?</vt:lpstr>
      <vt:lpstr>How has this been used in games?</vt:lpstr>
      <vt:lpstr>PowerPoint Presentation</vt:lpstr>
      <vt:lpstr>PowerPoint Presentation</vt:lpstr>
      <vt:lpstr>Have there been any real life Non-Euclidean tests?</vt:lpstr>
      <vt:lpstr>What is my research question?</vt:lpstr>
      <vt:lpstr>What is going to be created?</vt:lpstr>
      <vt:lpstr>Metric Cognitive Maps</vt:lpstr>
      <vt:lpstr>Camera Manipulation</vt:lpstr>
      <vt:lpstr>Shader Buffers</vt:lpstr>
      <vt:lpstr>How is it going to be created?</vt:lpstr>
      <vt:lpstr>What is my test plan for the experiment?</vt:lpstr>
      <vt:lpstr>Data Collection</vt:lpstr>
      <vt:lpstr>Ethical Considerations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OLLIE TENNANT</cp:lastModifiedBy>
  <cp:revision>205</cp:revision>
  <dcterms:created xsi:type="dcterms:W3CDTF">2020-11-26T10:29:48Z</dcterms:created>
  <dcterms:modified xsi:type="dcterms:W3CDTF">2021-01-12T12:04:36Z</dcterms:modified>
</cp:coreProperties>
</file>