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28AB5-D58E-81E6-681E-A33D78A47112}"/>
              </a:ext>
            </a:extLst>
          </p:cNvPr>
          <p:cNvSpPr>
            <a:spLocks noGrp="1"/>
          </p:cNvSpPr>
          <p:nvPr>
            <p:ph type="ctrTitle" idx="4294967295"/>
          </p:nvPr>
        </p:nvSpPr>
        <p:spPr>
          <a:xfrm>
            <a:off x="1246188" y="2372043"/>
            <a:ext cx="10133012" cy="1462087"/>
          </a:xfrm>
        </p:spPr>
        <p:txBody>
          <a:bodyPr>
            <a:normAutofit/>
          </a:bodyPr>
          <a:lstStyle/>
          <a:p>
            <a:r>
              <a:rPr lang="en-US" sz="6000" b="1" u="sng" dirty="0">
                <a:solidFill>
                  <a:schemeClr val="bg2">
                    <a:lumMod val="50000"/>
                  </a:schemeClr>
                </a:solidFill>
                <a:latin typeface="Times New Roman" panose="02020603050405020304" pitchFamily="18" charset="0"/>
                <a:cs typeface="Times New Roman" panose="02020603050405020304" pitchFamily="18" charset="0"/>
              </a:rPr>
              <a:t>AUTONOMOUS VEHICLE</a:t>
            </a:r>
            <a:endParaRPr lang="en-IN" sz="6000" b="1" u="sng"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5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BF1D94-1EBC-4230-4BEB-637258FDA69B}"/>
              </a:ext>
            </a:extLst>
          </p:cNvPr>
          <p:cNvSpPr>
            <a:spLocks noGrp="1"/>
          </p:cNvSpPr>
          <p:nvPr>
            <p:ph type="title"/>
          </p:nvPr>
        </p:nvSpPr>
        <p:spPr>
          <a:xfrm>
            <a:off x="562291" y="1356833"/>
            <a:ext cx="9906000" cy="689492"/>
          </a:xfrm>
        </p:spPr>
        <p:txBody>
          <a:bodyPr/>
          <a:lstStyle/>
          <a:p>
            <a:r>
              <a:rPr lang="en-US" u="sng" dirty="0">
                <a:latin typeface="Times New Roman" panose="02020603050405020304" pitchFamily="18" charset="0"/>
                <a:cs typeface="Times New Roman" panose="02020603050405020304" pitchFamily="18" charset="0"/>
              </a:rPr>
              <a:t>BREADBOARD</a:t>
            </a:r>
            <a:endParaRPr lang="en-IN"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49F8D9A-3EA6-C456-F596-A54DC35EC8BD}"/>
              </a:ext>
            </a:extLst>
          </p:cNvPr>
          <p:cNvSpPr>
            <a:spLocks noGrp="1"/>
          </p:cNvSpPr>
          <p:nvPr>
            <p:ph type="body" idx="1"/>
          </p:nvPr>
        </p:nvSpPr>
        <p:spPr>
          <a:xfrm>
            <a:off x="562291" y="2346854"/>
            <a:ext cx="6509069" cy="3918857"/>
          </a:xfrm>
        </p:spPr>
        <p:txBody>
          <a:bodyPr>
            <a:normAutofit lnSpcReduction="10000"/>
          </a:bodyPr>
          <a:lstStyle/>
          <a:p>
            <a:pPr marL="342900" indent="-342900" algn="l">
              <a:buFont typeface="Wingdings" panose="05000000000000000000" pitchFamily="2" charset="2"/>
              <a:buChar char="Ø"/>
            </a:pPr>
            <a:r>
              <a:rPr lang="en-IN" dirty="0">
                <a:solidFill>
                  <a:schemeClr val="bg2">
                    <a:lumMod val="50000"/>
                  </a:schemeClr>
                </a:solidFill>
              </a:rPr>
              <a:t>A breadboard is a solderless device for temporary prototype with electronics and test circuit designs. Most electronic components in interconnected by inserting their leads or terminals into the holes and then making connections through wires where appropriate.</a:t>
            </a:r>
          </a:p>
          <a:p>
            <a:pPr marL="342900" indent="-342900" algn="l">
              <a:buFont typeface="Wingdings" panose="05000000000000000000" pitchFamily="2" charset="2"/>
              <a:buChar char="Ø"/>
            </a:pPr>
            <a:r>
              <a:rPr lang="en-IN" dirty="0">
                <a:solidFill>
                  <a:schemeClr val="bg2">
                    <a:lumMod val="50000"/>
                  </a:schemeClr>
                </a:solidFill>
              </a:rPr>
              <a:t>The breadboard has strips of metal underneath the board and connect the holes on the tops of the board. The metal strips are laid out as shown below. Note that the top and bottom rows of holes are connected horizontally and split in the middle while the remaining holes are connected vertically.</a:t>
            </a:r>
          </a:p>
          <a:p>
            <a:endParaRPr lang="en-IN" dirty="0">
              <a:solidFill>
                <a:schemeClr val="bg2">
                  <a:lumMod val="50000"/>
                </a:schemeClr>
              </a:solidFill>
            </a:endParaRPr>
          </a:p>
        </p:txBody>
      </p:sp>
      <p:pic>
        <p:nvPicPr>
          <p:cNvPr id="6" name="Picture 5">
            <a:extLst>
              <a:ext uri="{FF2B5EF4-FFF2-40B4-BE49-F238E27FC236}">
                <a16:creationId xmlns:a16="http://schemas.microsoft.com/office/drawing/2014/main" id="{98D512DF-9BE1-4D91-9BF5-360492BE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39" y="2435288"/>
            <a:ext cx="5078411" cy="3741991"/>
          </a:xfrm>
          <a:prstGeom prst="rect">
            <a:avLst/>
          </a:prstGeom>
        </p:spPr>
      </p:pic>
    </p:spTree>
    <p:extLst>
      <p:ext uri="{BB962C8B-B14F-4D97-AF65-F5344CB8AC3E}">
        <p14:creationId xmlns:p14="http://schemas.microsoft.com/office/powerpoint/2010/main" val="362035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391-F6FC-366B-B192-428C0F6FB861}"/>
              </a:ext>
            </a:extLst>
          </p:cNvPr>
          <p:cNvSpPr>
            <a:spLocks noGrp="1"/>
          </p:cNvSpPr>
          <p:nvPr>
            <p:ph type="title"/>
          </p:nvPr>
        </p:nvSpPr>
        <p:spPr>
          <a:xfrm>
            <a:off x="711201" y="1419226"/>
            <a:ext cx="9906000" cy="586855"/>
          </a:xfrm>
        </p:spPr>
        <p:txBody>
          <a:bodyPr>
            <a:normAutofit/>
          </a:bodyPr>
          <a:lstStyle/>
          <a:p>
            <a:r>
              <a:rPr lang="en-US" u="sng" dirty="0">
                <a:latin typeface="Times New Roman" panose="02020603050405020304" pitchFamily="18" charset="0"/>
                <a:cs typeface="Times New Roman" panose="02020603050405020304" pitchFamily="18" charset="0"/>
              </a:rPr>
              <a:t>ULTRASONIC SENSOR</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350641-E93F-EB6C-F9F0-6935CC426366}"/>
              </a:ext>
            </a:extLst>
          </p:cNvPr>
          <p:cNvSpPr>
            <a:spLocks noGrp="1"/>
          </p:cNvSpPr>
          <p:nvPr>
            <p:ph type="body" idx="1"/>
          </p:nvPr>
        </p:nvSpPr>
        <p:spPr>
          <a:xfrm>
            <a:off x="711201" y="2248677"/>
            <a:ext cx="7183120" cy="4105469"/>
          </a:xfrm>
        </p:spPr>
        <p:txBody>
          <a:bodyPr>
            <a:normAutofit/>
          </a:bodyPr>
          <a:lstStyle/>
          <a:p>
            <a:pPr marL="342900" indent="-342900" algn="l">
              <a:buFont typeface="Wingdings" panose="05000000000000000000" pitchFamily="2" charset="2"/>
              <a:buChar char="Ø"/>
            </a:pPr>
            <a:r>
              <a:rPr lang="en-IN" dirty="0">
                <a:solidFill>
                  <a:schemeClr val="bg2">
                    <a:lumMod val="50000"/>
                  </a:schemeClr>
                </a:solidFill>
              </a:rPr>
              <a:t>A breadboard is a solderless device for temporary prototype with electronics and test circuit designs. Most electronic components in interconnected by inserting their leads or terminals into the holes and then making connections through wires where appropriate.</a:t>
            </a:r>
          </a:p>
          <a:p>
            <a:pPr marL="342900" indent="-342900" algn="l">
              <a:buFont typeface="Wingdings" panose="05000000000000000000" pitchFamily="2" charset="2"/>
              <a:buChar char="Ø"/>
            </a:pPr>
            <a:r>
              <a:rPr lang="en-IN" dirty="0">
                <a:solidFill>
                  <a:schemeClr val="bg2">
                    <a:lumMod val="50000"/>
                  </a:schemeClr>
                </a:solidFill>
              </a:rPr>
              <a:t>The breadboard has strips of metal underneath the board and connect the holes on the tops of the board. The metal strips are laid out as shown below. Note that the top and bottom rows of holes are connected horizontally and split in the middle while the remaining holes are connected vertically.</a:t>
            </a:r>
          </a:p>
        </p:txBody>
      </p:sp>
      <p:pic>
        <p:nvPicPr>
          <p:cNvPr id="4" name="Picture 3">
            <a:extLst>
              <a:ext uri="{FF2B5EF4-FFF2-40B4-BE49-F238E27FC236}">
                <a16:creationId xmlns:a16="http://schemas.microsoft.com/office/drawing/2014/main" id="{21875632-F6B8-4899-B2B4-6046FE703C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321" y="2248677"/>
            <a:ext cx="3961447" cy="3373179"/>
          </a:xfrm>
          <a:prstGeom prst="rect">
            <a:avLst/>
          </a:prstGeom>
        </p:spPr>
      </p:pic>
    </p:spTree>
    <p:extLst>
      <p:ext uri="{BB962C8B-B14F-4D97-AF65-F5344CB8AC3E}">
        <p14:creationId xmlns:p14="http://schemas.microsoft.com/office/powerpoint/2010/main" val="132009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645F23-83DE-D77E-48F9-63A8675E3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43" y="0"/>
            <a:ext cx="12334143" cy="6858000"/>
          </a:xfrm>
          <a:prstGeom prst="rect">
            <a:avLst/>
          </a:prstGeom>
        </p:spPr>
      </p:pic>
    </p:spTree>
    <p:extLst>
      <p:ext uri="{BB962C8B-B14F-4D97-AF65-F5344CB8AC3E}">
        <p14:creationId xmlns:p14="http://schemas.microsoft.com/office/powerpoint/2010/main" val="126020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AC1DAC-5EA6-4F8E-8A91-FB6FF41B1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320"/>
            <a:ext cx="12192000" cy="6858000"/>
          </a:xfrm>
          <a:prstGeom prst="rect">
            <a:avLst/>
          </a:prstGeom>
        </p:spPr>
      </p:pic>
    </p:spTree>
    <p:extLst>
      <p:ext uri="{BB962C8B-B14F-4D97-AF65-F5344CB8AC3E}">
        <p14:creationId xmlns:p14="http://schemas.microsoft.com/office/powerpoint/2010/main" val="39674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64A9-184A-80A0-1A80-54577590F0F2}"/>
              </a:ext>
            </a:extLst>
          </p:cNvPr>
          <p:cNvSpPr>
            <a:spLocks noGrp="1"/>
          </p:cNvSpPr>
          <p:nvPr>
            <p:ph type="title"/>
          </p:nvPr>
        </p:nvSpPr>
        <p:spPr>
          <a:xfrm>
            <a:off x="1141411" y="1419226"/>
            <a:ext cx="9906000" cy="633509"/>
          </a:xfrm>
        </p:spPr>
        <p:txBody>
          <a:bodyPr/>
          <a:lstStyle/>
          <a:p>
            <a:r>
              <a:rPr lang="en-US" u="sng" dirty="0">
                <a:latin typeface="Times New Roman" panose="02020603050405020304" pitchFamily="18" charset="0"/>
                <a:cs typeface="Times New Roman" panose="02020603050405020304" pitchFamily="18" charset="0"/>
              </a:rPr>
              <a:t>ADVANTAGES</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647781D-D710-7F4B-64A9-910E2C57F8C3}"/>
              </a:ext>
            </a:extLst>
          </p:cNvPr>
          <p:cNvSpPr>
            <a:spLocks noGrp="1"/>
          </p:cNvSpPr>
          <p:nvPr>
            <p:ph type="body" idx="1"/>
          </p:nvPr>
        </p:nvSpPr>
        <p:spPr>
          <a:xfrm>
            <a:off x="1141411" y="2425959"/>
            <a:ext cx="9906000" cy="3373179"/>
          </a:xfrm>
        </p:spPr>
        <p:txBody>
          <a:bodyPr/>
          <a:lstStyle/>
          <a:p>
            <a:pPr marL="342900" indent="-342900" algn="l">
              <a:buFont typeface="Wingdings" panose="05000000000000000000" pitchFamily="2" charset="2"/>
              <a:buChar char="Ø"/>
            </a:pPr>
            <a:r>
              <a:rPr lang="en-IN" dirty="0">
                <a:solidFill>
                  <a:schemeClr val="bg2">
                    <a:lumMod val="50000"/>
                  </a:schemeClr>
                </a:solidFill>
              </a:rPr>
              <a:t>It ensures quick and automated parking and easing retrieval of vehicle.</a:t>
            </a:r>
          </a:p>
          <a:p>
            <a:pPr marL="342900" indent="-342900" algn="l">
              <a:buFont typeface="Wingdings" panose="05000000000000000000" pitchFamily="2" charset="2"/>
              <a:buChar char="Ø"/>
            </a:pPr>
            <a:r>
              <a:rPr lang="en-IN" dirty="0">
                <a:solidFill>
                  <a:schemeClr val="bg2">
                    <a:lumMod val="50000"/>
                  </a:schemeClr>
                </a:solidFill>
              </a:rPr>
              <a:t>Low cost system, providing maximum automation.</a:t>
            </a:r>
          </a:p>
          <a:p>
            <a:pPr marL="342900" indent="-342900" algn="l">
              <a:buFont typeface="Wingdings" panose="05000000000000000000" pitchFamily="2" charset="2"/>
              <a:buChar char="Ø"/>
            </a:pPr>
            <a:r>
              <a:rPr lang="en-IN" dirty="0">
                <a:solidFill>
                  <a:schemeClr val="bg2">
                    <a:lumMod val="50000"/>
                  </a:schemeClr>
                </a:solidFill>
              </a:rPr>
              <a:t>Low maintenance levels are required by the system.</a:t>
            </a:r>
          </a:p>
          <a:p>
            <a:pPr marL="342900" indent="-342900" algn="l">
              <a:buFont typeface="Wingdings" panose="05000000000000000000" pitchFamily="2" charset="2"/>
              <a:buChar char="Ø"/>
            </a:pPr>
            <a:r>
              <a:rPr lang="en-IN" dirty="0">
                <a:solidFill>
                  <a:schemeClr val="bg2">
                    <a:lumMod val="50000"/>
                  </a:schemeClr>
                </a:solidFill>
              </a:rPr>
              <a:t>Users can access that occupancy data to determine the availability of slots.</a:t>
            </a:r>
          </a:p>
          <a:p>
            <a:endParaRPr lang="en-IN" dirty="0">
              <a:solidFill>
                <a:schemeClr val="bg2">
                  <a:lumMod val="50000"/>
                </a:schemeClr>
              </a:solidFill>
            </a:endParaRPr>
          </a:p>
        </p:txBody>
      </p:sp>
    </p:spTree>
    <p:extLst>
      <p:ext uri="{BB962C8B-B14F-4D97-AF65-F5344CB8AC3E}">
        <p14:creationId xmlns:p14="http://schemas.microsoft.com/office/powerpoint/2010/main" val="247757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F6AA-840D-1CA1-1852-A4120F7E4991}"/>
              </a:ext>
            </a:extLst>
          </p:cNvPr>
          <p:cNvSpPr>
            <a:spLocks noGrp="1"/>
          </p:cNvSpPr>
          <p:nvPr>
            <p:ph type="title"/>
          </p:nvPr>
        </p:nvSpPr>
        <p:spPr>
          <a:xfrm>
            <a:off x="1141411" y="1419226"/>
            <a:ext cx="9906000" cy="605517"/>
          </a:xfrm>
        </p:spPr>
        <p:txBody>
          <a:bodyPr/>
          <a:lstStyle/>
          <a:p>
            <a:r>
              <a:rPr lang="en-US" u="sng" dirty="0">
                <a:latin typeface="Times New Roman" panose="02020603050405020304" pitchFamily="18" charset="0"/>
                <a:cs typeface="Times New Roman" panose="02020603050405020304" pitchFamily="18" charset="0"/>
              </a:rPr>
              <a:t>FUTURE SCOPE</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5F2E3EC-9033-1DDF-07EC-9F30A2BAAC55}"/>
              </a:ext>
            </a:extLst>
          </p:cNvPr>
          <p:cNvSpPr>
            <a:spLocks noGrp="1"/>
          </p:cNvSpPr>
          <p:nvPr>
            <p:ph type="body" idx="1"/>
          </p:nvPr>
        </p:nvSpPr>
        <p:spPr>
          <a:xfrm>
            <a:off x="1141411" y="2313992"/>
            <a:ext cx="9906000" cy="3485146"/>
          </a:xfrm>
        </p:spPr>
        <p:txBody>
          <a:bodyPr>
            <a:normAutofit fontScale="92500"/>
          </a:bodyPr>
          <a:lstStyle/>
          <a:p>
            <a:pPr marL="285750" indent="-285750">
              <a:buFont typeface="Wingdings" panose="05000000000000000000" pitchFamily="2" charset="2"/>
              <a:buChar char="Ø"/>
            </a:pPr>
            <a:r>
              <a:rPr lang="en-US" dirty="0">
                <a:solidFill>
                  <a:schemeClr val="bg2">
                    <a:lumMod val="50000"/>
                  </a:schemeClr>
                </a:solidFill>
              </a:rPr>
              <a:t>Autonomous Electric tram</a:t>
            </a:r>
          </a:p>
          <a:p>
            <a:pPr marL="285750" indent="-285750">
              <a:buFont typeface="Wingdings" panose="05000000000000000000" pitchFamily="2" charset="2"/>
              <a:buChar char="Ø"/>
            </a:pPr>
            <a:r>
              <a:rPr lang="en-US" dirty="0">
                <a:solidFill>
                  <a:schemeClr val="bg2">
                    <a:lumMod val="50000"/>
                  </a:schemeClr>
                </a:solidFill>
              </a:rPr>
              <a:t>Autonomous Underground Vehicle</a:t>
            </a:r>
          </a:p>
          <a:p>
            <a:pPr marL="285750" indent="-285750">
              <a:buFont typeface="Wingdings" panose="05000000000000000000" pitchFamily="2" charset="2"/>
              <a:buChar char="Ø"/>
            </a:pPr>
            <a:r>
              <a:rPr lang="en-US" dirty="0">
                <a:solidFill>
                  <a:schemeClr val="bg2">
                    <a:lumMod val="50000"/>
                  </a:schemeClr>
                </a:solidFill>
              </a:rPr>
              <a:t>Autonomous Vehicle are used in the agriculture sector for the various farming processes and used in mining operational tasks.</a:t>
            </a:r>
          </a:p>
          <a:p>
            <a:pPr marL="285750" indent="-285750">
              <a:buFont typeface="Wingdings" panose="05000000000000000000" pitchFamily="2" charset="2"/>
              <a:buChar char="Ø"/>
            </a:pPr>
            <a:r>
              <a:rPr lang="en-US" dirty="0">
                <a:solidFill>
                  <a:schemeClr val="bg2">
                    <a:lumMod val="50000"/>
                  </a:schemeClr>
                </a:solidFill>
              </a:rPr>
              <a:t>Different type of agriculture and mining autonomous vehicle are autonomous agriculture tractors, unmanned ground vehicles used for smart farms, mining vehicles such as mining trucks, mining automates machines etc.</a:t>
            </a:r>
          </a:p>
          <a:p>
            <a:pPr marL="285750" indent="-285750">
              <a:buFont typeface="Wingdings" panose="05000000000000000000" pitchFamily="2" charset="2"/>
              <a:buChar char="Ø"/>
            </a:pPr>
            <a:r>
              <a:rPr lang="en-US" dirty="0">
                <a:solidFill>
                  <a:schemeClr val="bg2">
                    <a:lumMod val="50000"/>
                  </a:schemeClr>
                </a:solidFill>
              </a:rPr>
              <a:t>It is autonomous vehicle utilized for indoor and outdoor applications. It is an unmanned vehicle used where human intervention is not easily possible in various conditions. </a:t>
            </a:r>
          </a:p>
          <a:p>
            <a:endParaRPr lang="en-IN" dirty="0">
              <a:solidFill>
                <a:schemeClr val="bg2">
                  <a:lumMod val="50000"/>
                </a:schemeClr>
              </a:solidFill>
            </a:endParaRPr>
          </a:p>
        </p:txBody>
      </p:sp>
    </p:spTree>
    <p:extLst>
      <p:ext uri="{BB962C8B-B14F-4D97-AF65-F5344CB8AC3E}">
        <p14:creationId xmlns:p14="http://schemas.microsoft.com/office/powerpoint/2010/main" val="403935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7C6A-4548-3FDD-3897-47D825DA6842}"/>
              </a:ext>
            </a:extLst>
          </p:cNvPr>
          <p:cNvSpPr>
            <a:spLocks noGrp="1"/>
          </p:cNvSpPr>
          <p:nvPr>
            <p:ph type="title"/>
          </p:nvPr>
        </p:nvSpPr>
        <p:spPr>
          <a:xfrm>
            <a:off x="1141411" y="756754"/>
            <a:ext cx="9906000" cy="586856"/>
          </a:xfrm>
        </p:spPr>
        <p:txBody>
          <a:bodyPr/>
          <a:lstStyle/>
          <a:p>
            <a:r>
              <a:rPr lang="en-US" u="sng" dirty="0">
                <a:latin typeface="Times New Roman" panose="02020603050405020304" pitchFamily="18" charset="0"/>
                <a:cs typeface="Times New Roman" panose="02020603050405020304" pitchFamily="18" charset="0"/>
              </a:rPr>
              <a:t>SUMMARY</a:t>
            </a:r>
            <a:endParaRPr lang="en-IN" u="sng"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79688E-0403-6E92-0CCE-B127CD3DA278}"/>
              </a:ext>
            </a:extLst>
          </p:cNvPr>
          <p:cNvSpPr>
            <a:spLocks noGrp="1"/>
          </p:cNvSpPr>
          <p:nvPr>
            <p:ph type="body" idx="1"/>
          </p:nvPr>
        </p:nvSpPr>
        <p:spPr>
          <a:xfrm>
            <a:off x="1141411" y="1604866"/>
            <a:ext cx="9906000" cy="4264089"/>
          </a:xfrm>
        </p:spPr>
        <p:txBody>
          <a:bodyPr>
            <a:normAutofit/>
          </a:bodyPr>
          <a:lstStyle/>
          <a:p>
            <a:pPr marL="285750" indent="-285750">
              <a:buFont typeface="Wingdings" panose="05000000000000000000" pitchFamily="2" charset="2"/>
              <a:buChar char="Ø"/>
            </a:pPr>
            <a:r>
              <a:rPr lang="en-US" dirty="0">
                <a:solidFill>
                  <a:schemeClr val="bg2">
                    <a:lumMod val="50000"/>
                  </a:schemeClr>
                </a:solidFill>
              </a:rPr>
              <a:t>In conclusion, upon addressing the mechanics of the driverless car as well as its benefits and potential issues, it is quite interesting to see how the world will actually become by the year 2040.</a:t>
            </a:r>
          </a:p>
          <a:p>
            <a:pPr marL="285750" indent="-285750">
              <a:buFont typeface="Wingdings" panose="05000000000000000000" pitchFamily="2" charset="2"/>
              <a:buChar char="Ø"/>
            </a:pPr>
            <a:r>
              <a:rPr lang="en-US" dirty="0">
                <a:solidFill>
                  <a:schemeClr val="bg2">
                    <a:lumMod val="50000"/>
                  </a:schemeClr>
                </a:solidFill>
              </a:rPr>
              <a:t>Sensors that are an integral part of the as autonomous vehicle will become more sophisticated and will potential have more functionality addition in near future.</a:t>
            </a:r>
          </a:p>
          <a:p>
            <a:pPr marL="285750" indent="-285750">
              <a:buFont typeface="Wingdings" panose="05000000000000000000" pitchFamily="2" charset="2"/>
              <a:buChar char="Ø"/>
            </a:pPr>
            <a:r>
              <a:rPr lang="en-US" dirty="0">
                <a:solidFill>
                  <a:schemeClr val="bg2">
                    <a:lumMod val="50000"/>
                  </a:schemeClr>
                </a:solidFill>
              </a:rPr>
              <a:t>It is fascinating to see the effects this creation will have on the states in which it is legalized as well as on the people that have chosen to experiment with it.</a:t>
            </a:r>
          </a:p>
          <a:p>
            <a:pPr marL="285750" indent="-285750">
              <a:buFont typeface="Wingdings" panose="05000000000000000000" pitchFamily="2" charset="2"/>
              <a:buChar char="Ø"/>
            </a:pPr>
            <a:r>
              <a:rPr lang="en-US" dirty="0">
                <a:solidFill>
                  <a:schemeClr val="bg2">
                    <a:lumMod val="50000"/>
                  </a:schemeClr>
                </a:solidFill>
              </a:rPr>
              <a:t>Cars will no longer be thought of as simply a transportation option, but rather a mobile entertainment center equipped with the wi-fi, televisions, and a entertainment dedicated onboard computer.</a:t>
            </a:r>
          </a:p>
          <a:p>
            <a:pPr marL="285750" indent="-285750">
              <a:buFont typeface="Wingdings" panose="05000000000000000000" pitchFamily="2" charset="2"/>
              <a:buChar char="Ø"/>
            </a:pPr>
            <a:r>
              <a:rPr lang="en-IN" dirty="0">
                <a:solidFill>
                  <a:schemeClr val="bg2">
                    <a:lumMod val="50000"/>
                  </a:schemeClr>
                </a:solidFill>
              </a:rPr>
              <a:t>Japan has already begun to employ autonomous vehicles in the trucking industry. </a:t>
            </a:r>
          </a:p>
        </p:txBody>
      </p:sp>
    </p:spTree>
    <p:extLst>
      <p:ext uri="{BB962C8B-B14F-4D97-AF65-F5344CB8AC3E}">
        <p14:creationId xmlns:p14="http://schemas.microsoft.com/office/powerpoint/2010/main" val="229739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18767D-14C4-19BE-952C-B0F6A5920959}"/>
              </a:ext>
            </a:extLst>
          </p:cNvPr>
          <p:cNvSpPr txBox="1"/>
          <p:nvPr/>
        </p:nvSpPr>
        <p:spPr>
          <a:xfrm flipH="1">
            <a:off x="1362268" y="1912775"/>
            <a:ext cx="6802017" cy="369332"/>
          </a:xfrm>
          <a:prstGeom prst="rect">
            <a:avLst/>
          </a:prstGeom>
          <a:noFill/>
        </p:spPr>
        <p:txBody>
          <a:bodyPr wrap="square" rtlCol="0">
            <a:spAutoFit/>
          </a:bodyPr>
          <a:lstStyle/>
          <a:p>
            <a:endParaRPr lang="en-IN" dirty="0"/>
          </a:p>
        </p:txBody>
      </p:sp>
      <p:sp>
        <p:nvSpPr>
          <p:cNvPr id="7" name="Rectangle 6">
            <a:extLst>
              <a:ext uri="{FF2B5EF4-FFF2-40B4-BE49-F238E27FC236}">
                <a16:creationId xmlns:a16="http://schemas.microsoft.com/office/drawing/2014/main" id="{2F14C16C-6A13-5A14-1E18-7A9D3F5A0534}"/>
              </a:ext>
            </a:extLst>
          </p:cNvPr>
          <p:cNvSpPr/>
          <p:nvPr/>
        </p:nvSpPr>
        <p:spPr>
          <a:xfrm>
            <a:off x="2430797" y="2388830"/>
            <a:ext cx="7330405" cy="1446550"/>
          </a:xfrm>
          <a:prstGeom prst="rect">
            <a:avLst/>
          </a:prstGeom>
          <a:noFill/>
        </p:spPr>
        <p:txBody>
          <a:bodyPr wrap="none" lIns="91440" tIns="45720" rIns="91440" bIns="45720">
            <a:spAutoFit/>
          </a:bodyPr>
          <a:lstStyle/>
          <a:p>
            <a:pPr algn="ctr"/>
            <a:r>
              <a:rPr lang="en-US" sz="88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3781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FEC3-6BDF-8E89-D14B-F6E835F696EC}"/>
              </a:ext>
            </a:extLst>
          </p:cNvPr>
          <p:cNvSpPr>
            <a:spLocks noGrp="1"/>
          </p:cNvSpPr>
          <p:nvPr>
            <p:ph type="ctrTitle"/>
          </p:nvPr>
        </p:nvSpPr>
        <p:spPr>
          <a:xfrm>
            <a:off x="1876424" y="1122363"/>
            <a:ext cx="8791575" cy="726757"/>
          </a:xfrm>
        </p:spPr>
        <p:txBody>
          <a:bodyPr>
            <a:normAutofit fontScale="90000"/>
          </a:bodyPr>
          <a:lstStyle/>
          <a:p>
            <a:r>
              <a:rPr lang="en-US" u="sng" dirty="0">
                <a:latin typeface="Times New Roman" panose="02020603050405020304" pitchFamily="18" charset="0"/>
                <a:cs typeface="Times New Roman" panose="02020603050405020304" pitchFamily="18" charset="0"/>
              </a:rPr>
              <a:t>CONTENT</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6C0F3B-FE1B-FBA5-7815-0EFD7EE29299}"/>
              </a:ext>
            </a:extLst>
          </p:cNvPr>
          <p:cNvSpPr>
            <a:spLocks noGrp="1"/>
          </p:cNvSpPr>
          <p:nvPr>
            <p:ph type="subTitle" idx="1"/>
          </p:nvPr>
        </p:nvSpPr>
        <p:spPr>
          <a:xfrm>
            <a:off x="1876424" y="2306320"/>
            <a:ext cx="8791575" cy="3566160"/>
          </a:xfrm>
        </p:spPr>
        <p:txBody>
          <a:bodyPr/>
          <a:lstStyle/>
          <a:p>
            <a:pPr marL="285750" marR="0" indent="-285750" rtl="0" eaLnBrk="1" fontAlgn="auto" latinLnBrk="0" hangingPunct="1">
              <a:spcBef>
                <a:spcPts val="0"/>
              </a:spcBef>
              <a:spcAft>
                <a:spcPts val="0"/>
              </a:spcAft>
              <a:buFont typeface="Wingdings" panose="05000000000000000000" pitchFamily="2" charset="2"/>
              <a:buChar char="Ø"/>
            </a:pPr>
            <a:r>
              <a:rPr lang="en-US" sz="1800" b="0" i="0" u="none" strike="noStrike" kern="1200" dirty="0">
                <a:solidFill>
                  <a:srgbClr val="000000"/>
                </a:solidFill>
                <a:effectLst/>
                <a:latin typeface="Corbel" panose="020B0503020204020204" pitchFamily="34" charset="0"/>
                <a:cs typeface="Gill Sans Light" panose="020B0302020104020203"/>
              </a:rPr>
              <a:t>INTRODUCTION</a:t>
            </a:r>
            <a:endParaRPr lang="en-IN" sz="1800" b="0" i="0" u="none" strike="noStrike" dirty="0">
              <a:effectLst/>
              <a:latin typeface="Arial" panose="020B0604020202020204" pitchFamily="34" charset="0"/>
            </a:endParaRPr>
          </a:p>
          <a:p>
            <a:pPr marL="285750" marR="0" indent="-285750" rtl="0" eaLnBrk="1" fontAlgn="auto" latinLnBrk="0" hangingPunct="1">
              <a:spcBef>
                <a:spcPts val="0"/>
              </a:spcBef>
              <a:spcAft>
                <a:spcPts val="0"/>
              </a:spcAft>
              <a:buFont typeface="Wingdings" panose="05000000000000000000" pitchFamily="2" charset="2"/>
              <a:buChar char="Ø"/>
            </a:pPr>
            <a:r>
              <a:rPr lang="en-US" sz="1800" b="0" i="0" u="none" strike="noStrike" kern="1200" dirty="0">
                <a:solidFill>
                  <a:srgbClr val="000000"/>
                </a:solidFill>
                <a:effectLst/>
                <a:latin typeface="Corbel" panose="020B0503020204020204" pitchFamily="34" charset="0"/>
                <a:cs typeface="Gill Sans Light" panose="020B0302020104020203"/>
              </a:rPr>
              <a:t>METHODOLOGY</a:t>
            </a:r>
            <a:endParaRPr lang="en-IN" sz="1800" b="0" i="0" u="none" strike="noStrike" dirty="0">
              <a:effectLst/>
              <a:latin typeface="Arial" panose="020B0604020202020204" pitchFamily="34" charset="0"/>
            </a:endParaRPr>
          </a:p>
          <a:p>
            <a:pPr marL="285750" marR="0" indent="-285750" rtl="0" eaLnBrk="1" fontAlgn="auto" latinLnBrk="0" hangingPunct="1">
              <a:spcBef>
                <a:spcPts val="0"/>
              </a:spcBef>
              <a:spcAft>
                <a:spcPts val="0"/>
              </a:spcAft>
              <a:buFont typeface="Wingdings" panose="05000000000000000000" pitchFamily="2" charset="2"/>
              <a:buChar char="Ø"/>
            </a:pPr>
            <a:r>
              <a:rPr lang="en-US" sz="1800" b="0" i="0" u="none" strike="noStrike" kern="1200" dirty="0">
                <a:solidFill>
                  <a:srgbClr val="000000"/>
                </a:solidFill>
                <a:effectLst/>
                <a:latin typeface="Corbel" panose="020B0503020204020204" pitchFamily="34" charset="0"/>
                <a:cs typeface="Gill Sans Light" panose="020B0302020104020203"/>
              </a:rPr>
              <a:t>REQUIRED COMPONENTS</a:t>
            </a:r>
            <a:endParaRPr lang="en-IN" sz="1800" b="0" i="0" u="none" strike="noStrike" dirty="0">
              <a:effectLst/>
              <a:latin typeface="Arial" panose="020B0604020202020204" pitchFamily="34" charset="0"/>
            </a:endParaRPr>
          </a:p>
          <a:p>
            <a:pPr marL="285750" marR="0" indent="-285750" rtl="0" eaLnBrk="1" fontAlgn="auto" latinLnBrk="0" hangingPunct="1">
              <a:spcBef>
                <a:spcPts val="0"/>
              </a:spcBef>
              <a:spcAft>
                <a:spcPts val="0"/>
              </a:spcAft>
              <a:buFont typeface="Wingdings" panose="05000000000000000000" pitchFamily="2" charset="2"/>
              <a:buChar char="Ø"/>
            </a:pPr>
            <a:r>
              <a:rPr lang="en-US" sz="1800" b="0" i="0" u="none" strike="noStrike" kern="1200" dirty="0">
                <a:solidFill>
                  <a:srgbClr val="000000"/>
                </a:solidFill>
                <a:effectLst/>
                <a:latin typeface="Corbel" panose="020B0503020204020204" pitchFamily="34" charset="0"/>
                <a:cs typeface="Gill Sans Light" panose="020B0302020104020203"/>
              </a:rPr>
              <a:t>ADVANTAGES</a:t>
            </a:r>
            <a:endParaRPr lang="en-IN" sz="1800" b="0" i="0" u="none" strike="noStrike" dirty="0">
              <a:effectLst/>
              <a:latin typeface="Arial" panose="020B0604020202020204" pitchFamily="34" charset="0"/>
            </a:endParaRPr>
          </a:p>
          <a:p>
            <a:pPr marL="285750" marR="0" indent="-285750" rtl="0" eaLnBrk="1" fontAlgn="auto" latinLnBrk="0" hangingPunct="1">
              <a:spcBef>
                <a:spcPts val="0"/>
              </a:spcBef>
              <a:spcAft>
                <a:spcPts val="0"/>
              </a:spcAft>
              <a:buFont typeface="Wingdings" panose="05000000000000000000" pitchFamily="2" charset="2"/>
              <a:buChar char="Ø"/>
            </a:pPr>
            <a:r>
              <a:rPr lang="en-US" sz="1800" b="0" i="0" u="none" strike="noStrike" kern="1200" dirty="0">
                <a:solidFill>
                  <a:srgbClr val="000000"/>
                </a:solidFill>
                <a:effectLst/>
                <a:latin typeface="Corbel" panose="020B0503020204020204" pitchFamily="34" charset="0"/>
                <a:cs typeface="Gill Sans Light" panose="020B0302020104020203"/>
              </a:rPr>
              <a:t>FUTURE SCOPE</a:t>
            </a:r>
            <a:endParaRPr lang="en-IN" sz="1800" b="0" i="0" u="none" strike="noStrike" dirty="0">
              <a:effectLst/>
              <a:latin typeface="Arial" panose="020B0604020202020204" pitchFamily="34" charset="0"/>
            </a:endParaRP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34448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1BC-B4EF-6284-BF30-FC6F80C811B3}"/>
              </a:ext>
            </a:extLst>
          </p:cNvPr>
          <p:cNvSpPr>
            <a:spLocks noGrp="1"/>
          </p:cNvSpPr>
          <p:nvPr>
            <p:ph type="ctrTitle"/>
          </p:nvPr>
        </p:nvSpPr>
        <p:spPr>
          <a:xfrm>
            <a:off x="1950098" y="973073"/>
            <a:ext cx="8791575" cy="725098"/>
          </a:xfrm>
        </p:spPr>
        <p:txBody>
          <a:bodyPr>
            <a:normAutofit fontScale="90000"/>
          </a:bodyPr>
          <a:lstStyle/>
          <a:p>
            <a:r>
              <a:rPr lang="en-US" u="sng" dirty="0">
                <a:latin typeface="Times New Roman" panose="02020603050405020304" pitchFamily="18" charset="0"/>
                <a:cs typeface="Times New Roman" panose="02020603050405020304" pitchFamily="18" charset="0"/>
              </a:rPr>
              <a:t>INTRODUCTION</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F9081F7-2774-5FA6-DD11-C1FEB9D5E902}"/>
              </a:ext>
            </a:extLst>
          </p:cNvPr>
          <p:cNvSpPr>
            <a:spLocks noGrp="1"/>
          </p:cNvSpPr>
          <p:nvPr>
            <p:ph type="subTitle" idx="1"/>
          </p:nvPr>
        </p:nvSpPr>
        <p:spPr>
          <a:xfrm>
            <a:off x="1950098" y="2155794"/>
            <a:ext cx="9265298" cy="4366304"/>
          </a:xfrm>
        </p:spPr>
        <p:txBody>
          <a:bodyPr>
            <a:normAutofit fontScale="77500" lnSpcReduction="20000"/>
          </a:bodyPr>
          <a:lstStyle/>
          <a:p>
            <a:pPr marL="285750" indent="-285750">
              <a:lnSpc>
                <a:spcPct val="150000"/>
              </a:lnSpc>
              <a:buFont typeface="Wingdings" panose="05000000000000000000" pitchFamily="2" charset="2"/>
              <a:buChar char="Ø"/>
            </a:pPr>
            <a:r>
              <a:rPr lang="en-US" sz="2100" dirty="0">
                <a:solidFill>
                  <a:schemeClr val="bg2">
                    <a:lumMod val="50000"/>
                  </a:schemeClr>
                </a:solidFill>
                <a:latin typeface="+mj-lt"/>
                <a:cs typeface="Times New Roman" panose="02020603050405020304" pitchFamily="18" charset="0"/>
              </a:rPr>
              <a:t>Driverless vehicle capable of sensing its environment and moving safely with almost zero human effort.</a:t>
            </a:r>
          </a:p>
          <a:p>
            <a:pPr marL="285750" indent="-285750">
              <a:lnSpc>
                <a:spcPct val="150000"/>
              </a:lnSpc>
              <a:buFont typeface="Wingdings" panose="05000000000000000000" pitchFamily="2" charset="2"/>
              <a:buChar char="Ø"/>
            </a:pPr>
            <a:r>
              <a:rPr lang="en-US" sz="2100" dirty="0">
                <a:solidFill>
                  <a:schemeClr val="bg2">
                    <a:lumMod val="50000"/>
                  </a:schemeClr>
                </a:solidFill>
                <a:latin typeface="+mj-lt"/>
                <a:cs typeface="Times New Roman" panose="02020603050405020304" pitchFamily="18" charset="0"/>
              </a:rPr>
              <a:t>Environment friendly innovation. Use of renewable electricity instead of traditional non-renewable fossil fuel.</a:t>
            </a:r>
          </a:p>
          <a:p>
            <a:pPr marL="285750" indent="-285750">
              <a:lnSpc>
                <a:spcPct val="150000"/>
              </a:lnSpc>
              <a:buFont typeface="Wingdings" panose="05000000000000000000" pitchFamily="2" charset="2"/>
              <a:buChar char="Ø"/>
            </a:pPr>
            <a:r>
              <a:rPr lang="en-US" sz="2100" dirty="0">
                <a:solidFill>
                  <a:schemeClr val="bg2">
                    <a:lumMod val="50000"/>
                  </a:schemeClr>
                </a:solidFill>
                <a:latin typeface="+mj-lt"/>
                <a:cs typeface="Times New Roman" panose="02020603050405020304" pitchFamily="18" charset="0"/>
              </a:rPr>
              <a:t>Have you ever thought about being in traffic back home and reset in your car by taking your hands off the steering wheel? Or read a book, watch video while the car is in the chaos of traffic jams?</a:t>
            </a:r>
          </a:p>
          <a:p>
            <a:pPr marL="285750" indent="-285750">
              <a:lnSpc>
                <a:spcPct val="150000"/>
              </a:lnSpc>
              <a:buFont typeface="Wingdings" panose="05000000000000000000" pitchFamily="2" charset="2"/>
              <a:buChar char="Ø"/>
            </a:pPr>
            <a:r>
              <a:rPr lang="en-US" sz="2100" dirty="0">
                <a:solidFill>
                  <a:schemeClr val="bg2">
                    <a:lumMod val="50000"/>
                  </a:schemeClr>
                </a:solidFill>
                <a:latin typeface="+mj-lt"/>
                <a:cs typeface="Times New Roman" panose="02020603050405020304" pitchFamily="18" charset="0"/>
              </a:rPr>
              <a:t>I have many tech passion, but autonomous vehicles’ development is undoubtedly one of the most intriguing for me among the latest transportation industry trends.</a:t>
            </a:r>
          </a:p>
          <a:p>
            <a:pPr marL="285750" indent="-285750">
              <a:lnSpc>
                <a:spcPct val="150000"/>
              </a:lnSpc>
              <a:buFont typeface="Wingdings" panose="05000000000000000000" pitchFamily="2" charset="2"/>
              <a:buChar char="Ø"/>
            </a:pPr>
            <a:r>
              <a:rPr lang="en-US" sz="2100" dirty="0">
                <a:solidFill>
                  <a:schemeClr val="bg2">
                    <a:lumMod val="50000"/>
                  </a:schemeClr>
                </a:solidFill>
                <a:latin typeface="+mj-lt"/>
                <a:cs typeface="Times New Roman" panose="02020603050405020304" pitchFamily="18" charset="0"/>
              </a:rPr>
              <a:t>Similarly, it is interesting to know in-depth about how the current self-driving technology works.</a:t>
            </a:r>
          </a:p>
          <a:p>
            <a:endParaRPr lang="en-IN" dirty="0"/>
          </a:p>
        </p:txBody>
      </p:sp>
    </p:spTree>
    <p:extLst>
      <p:ext uri="{BB962C8B-B14F-4D97-AF65-F5344CB8AC3E}">
        <p14:creationId xmlns:p14="http://schemas.microsoft.com/office/powerpoint/2010/main" val="377043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54B23-A0DC-DCAC-DFFC-E1C2BED01EF8}"/>
              </a:ext>
            </a:extLst>
          </p:cNvPr>
          <p:cNvSpPr>
            <a:spLocks noGrp="1"/>
          </p:cNvSpPr>
          <p:nvPr>
            <p:ph type="title"/>
          </p:nvPr>
        </p:nvSpPr>
        <p:spPr>
          <a:xfrm>
            <a:off x="1141411" y="1419227"/>
            <a:ext cx="9906000" cy="612774"/>
          </a:xfrm>
        </p:spPr>
        <p:txBody>
          <a:bodyPr/>
          <a:lstStyle/>
          <a:p>
            <a:r>
              <a:rPr lang="en-US" u="sng" dirty="0">
                <a:latin typeface="Times New Roman" panose="02020603050405020304" pitchFamily="18" charset="0"/>
                <a:cs typeface="Times New Roman" panose="02020603050405020304" pitchFamily="18" charset="0"/>
              </a:rPr>
              <a:t>METHODOLOGY</a:t>
            </a:r>
            <a:endParaRPr lang="en-IN" u="sng"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24CE5EA1-4103-CB61-3A0D-38AECB931084}"/>
              </a:ext>
            </a:extLst>
          </p:cNvPr>
          <p:cNvSpPr>
            <a:spLocks noGrp="1"/>
          </p:cNvSpPr>
          <p:nvPr>
            <p:ph type="body" idx="1"/>
          </p:nvPr>
        </p:nvSpPr>
        <p:spPr>
          <a:xfrm>
            <a:off x="1141411" y="2336800"/>
            <a:ext cx="9906000" cy="4236720"/>
          </a:xfrm>
        </p:spPr>
        <p:txBody>
          <a:bodyPr>
            <a:normAutofit fontScale="92500"/>
          </a:bodyPr>
          <a:lstStyle/>
          <a:p>
            <a:pPr marL="285750" indent="-285750" algn="l">
              <a:buFont typeface="Wingdings" panose="05000000000000000000" pitchFamily="2" charset="2"/>
              <a:buChar char="Ø"/>
            </a:pPr>
            <a:r>
              <a:rPr lang="en-US" b="0" i="0" dirty="0">
                <a:solidFill>
                  <a:srgbClr val="111C24"/>
                </a:solidFill>
                <a:effectLst/>
                <a:latin typeface="Roboto" panose="020B0604020202020204" pitchFamily="2" charset="0"/>
              </a:rPr>
              <a:t>Autonomous cars rely on sensors, actuators, complex algorithms, machine learning systems, and powerful processors to execute software.</a:t>
            </a:r>
          </a:p>
          <a:p>
            <a:pPr marL="285750" indent="-285750" algn="l">
              <a:buFont typeface="Wingdings" panose="05000000000000000000" pitchFamily="2" charset="2"/>
              <a:buChar char="Ø"/>
            </a:pPr>
            <a:r>
              <a:rPr lang="en-US" b="0" i="0" dirty="0">
                <a:solidFill>
                  <a:srgbClr val="111C24"/>
                </a:solidFill>
                <a:effectLst/>
                <a:latin typeface="Roboto" panose="020B0604020202020204" pitchFamily="2" charset="0"/>
              </a:rPr>
              <a:t>Autonomous cars create and maintain a map of their surroundings based on a variety of sensors situated in different parts of the vehicle. Radar sensors monitor the position of nearby vehicles. Video cameras detect traffic lights, read road signs, track other vehicles, and look for pedestrians. Ultrasonic sensors in the wheels detect curbs and other vehicles when parking.</a:t>
            </a:r>
          </a:p>
          <a:p>
            <a:pPr marL="285750" indent="-285750" algn="l">
              <a:buFont typeface="Wingdings" panose="05000000000000000000" pitchFamily="2" charset="2"/>
              <a:buChar char="Ø"/>
            </a:pPr>
            <a:r>
              <a:rPr lang="en-US" b="0" i="0" dirty="0">
                <a:solidFill>
                  <a:srgbClr val="111C24"/>
                </a:solidFill>
                <a:effectLst/>
                <a:latin typeface="Roboto" panose="020B0604020202020204" pitchFamily="2" charset="0"/>
              </a:rPr>
              <a:t>Sophisticated software then processes all this sensory input, plots a path, and sends instructions to the car’s actuators, which control acceleration, braking, and steering. Hard-coded rules, obstacle avoidance algorithms, predictive modeling, and object recognition help the software follow traffic rules and navigate obstacles.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45201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2639-5C64-013C-D9C8-D4E33583DA6E}"/>
              </a:ext>
            </a:extLst>
          </p:cNvPr>
          <p:cNvSpPr>
            <a:spLocks noGrp="1"/>
          </p:cNvSpPr>
          <p:nvPr>
            <p:ph type="ctrTitle"/>
          </p:nvPr>
        </p:nvSpPr>
        <p:spPr>
          <a:xfrm>
            <a:off x="1876424" y="1122363"/>
            <a:ext cx="8791575" cy="659784"/>
          </a:xfrm>
        </p:spPr>
        <p:txBody>
          <a:bodyPr>
            <a:normAutofit fontScale="90000"/>
          </a:bodyPr>
          <a:lstStyle/>
          <a:p>
            <a:r>
              <a:rPr lang="en-US" u="sng" dirty="0">
                <a:latin typeface="Times New Roman" panose="02020603050405020304" pitchFamily="18" charset="0"/>
                <a:cs typeface="Times New Roman" panose="02020603050405020304" pitchFamily="18" charset="0"/>
              </a:rPr>
              <a:t>REQUIRED COMPONENTS</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3F38FF4-5A40-1C7F-87BF-4F5495C12E66}"/>
              </a:ext>
            </a:extLst>
          </p:cNvPr>
          <p:cNvSpPr>
            <a:spLocks noGrp="1"/>
          </p:cNvSpPr>
          <p:nvPr>
            <p:ph type="subTitle" idx="1"/>
          </p:nvPr>
        </p:nvSpPr>
        <p:spPr>
          <a:xfrm>
            <a:off x="1876424" y="2441931"/>
            <a:ext cx="8791575" cy="4590661"/>
          </a:xfrm>
        </p:spPr>
        <p:txBody>
          <a:bodyPr/>
          <a:lstStyle/>
          <a:p>
            <a:pPr marL="342900" indent="-342900">
              <a:buFont typeface="Courier New" panose="02070309020205020404" pitchFamily="49" charset="0"/>
              <a:buChar char="o"/>
            </a:pPr>
            <a:r>
              <a:rPr lang="en-IN" sz="2000" dirty="0">
                <a:solidFill>
                  <a:schemeClr val="bg2">
                    <a:lumMod val="50000"/>
                  </a:schemeClr>
                </a:solidFill>
              </a:rPr>
              <a:t>Motor &amp; Wheel</a:t>
            </a:r>
          </a:p>
          <a:p>
            <a:pPr marL="342900" indent="-342900">
              <a:buFont typeface="Courier New" panose="02070309020205020404" pitchFamily="49" charset="0"/>
              <a:buChar char="o"/>
            </a:pPr>
            <a:r>
              <a:rPr lang="en-IN" sz="2000" dirty="0">
                <a:solidFill>
                  <a:schemeClr val="bg2">
                    <a:lumMod val="50000"/>
                  </a:schemeClr>
                </a:solidFill>
              </a:rPr>
              <a:t>L 238 Dual Motor Driver</a:t>
            </a:r>
          </a:p>
          <a:p>
            <a:pPr marL="342900" indent="-342900">
              <a:buFont typeface="Courier New" panose="02070309020205020404" pitchFamily="49" charset="0"/>
              <a:buChar char="o"/>
            </a:pPr>
            <a:r>
              <a:rPr lang="en-IN" sz="2000" dirty="0">
                <a:solidFill>
                  <a:schemeClr val="bg2">
                    <a:lumMod val="50000"/>
                  </a:schemeClr>
                </a:solidFill>
              </a:rPr>
              <a:t>Male to Female Wire</a:t>
            </a:r>
          </a:p>
          <a:p>
            <a:pPr marL="342900" indent="-342900">
              <a:buFont typeface="Courier New" panose="02070309020205020404" pitchFamily="49" charset="0"/>
              <a:buChar char="o"/>
            </a:pPr>
            <a:r>
              <a:rPr lang="en-IN" sz="2000" dirty="0">
                <a:solidFill>
                  <a:schemeClr val="bg2">
                    <a:lumMod val="50000"/>
                  </a:schemeClr>
                </a:solidFill>
              </a:rPr>
              <a:t>Arduino uno</a:t>
            </a:r>
          </a:p>
          <a:p>
            <a:pPr marL="342900" indent="-342900">
              <a:buFont typeface="Courier New" panose="02070309020205020404" pitchFamily="49" charset="0"/>
              <a:buChar char="o"/>
            </a:pPr>
            <a:r>
              <a:rPr lang="en-IN" sz="2000" dirty="0">
                <a:solidFill>
                  <a:schemeClr val="bg2">
                    <a:lumMod val="50000"/>
                  </a:schemeClr>
                </a:solidFill>
              </a:rPr>
              <a:t>Bread Board</a:t>
            </a:r>
          </a:p>
          <a:p>
            <a:pPr marL="342900" indent="-342900">
              <a:buFont typeface="Courier New" panose="02070309020205020404" pitchFamily="49" charset="0"/>
              <a:buChar char="o"/>
            </a:pPr>
            <a:r>
              <a:rPr lang="en-IN" sz="2000" dirty="0">
                <a:solidFill>
                  <a:schemeClr val="bg2">
                    <a:lumMod val="50000"/>
                  </a:schemeClr>
                </a:solidFill>
              </a:rPr>
              <a:t>Ultra Sonic Sensor</a:t>
            </a:r>
          </a:p>
          <a:p>
            <a:endParaRPr lang="en-IN" dirty="0"/>
          </a:p>
        </p:txBody>
      </p:sp>
    </p:spTree>
    <p:extLst>
      <p:ext uri="{BB962C8B-B14F-4D97-AF65-F5344CB8AC3E}">
        <p14:creationId xmlns:p14="http://schemas.microsoft.com/office/powerpoint/2010/main" val="4204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A591-8A02-27B7-87A2-0B4CC86E6E49}"/>
              </a:ext>
            </a:extLst>
          </p:cNvPr>
          <p:cNvSpPr>
            <a:spLocks noGrp="1"/>
          </p:cNvSpPr>
          <p:nvPr>
            <p:ph type="ctrTitle"/>
          </p:nvPr>
        </p:nvSpPr>
        <p:spPr>
          <a:xfrm>
            <a:off x="1876424" y="1122363"/>
            <a:ext cx="8791575" cy="753090"/>
          </a:xfrm>
        </p:spPr>
        <p:txBody>
          <a:bodyPr/>
          <a:lstStyle/>
          <a:p>
            <a:r>
              <a:rPr lang="en-US" u="sng" dirty="0">
                <a:latin typeface="Times New Roman" panose="02020603050405020304" pitchFamily="18" charset="0"/>
                <a:cs typeface="Times New Roman" panose="02020603050405020304" pitchFamily="18" charset="0"/>
              </a:rPr>
              <a:t>MOTOR &amp; WHEEL</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22B4B13-C723-5AF1-0DA2-CE485FF0790E}"/>
              </a:ext>
            </a:extLst>
          </p:cNvPr>
          <p:cNvSpPr>
            <a:spLocks noGrp="1"/>
          </p:cNvSpPr>
          <p:nvPr>
            <p:ph type="subTitle" idx="1"/>
          </p:nvPr>
        </p:nvSpPr>
        <p:spPr>
          <a:xfrm>
            <a:off x="1876424" y="2341984"/>
            <a:ext cx="8791575" cy="4002832"/>
          </a:xfrm>
        </p:spPr>
        <p:txBody>
          <a:bodyPr/>
          <a:lstStyle/>
          <a:p>
            <a:pPr>
              <a:buFont typeface="Wingdings" panose="05000000000000000000" pitchFamily="2" charset="2"/>
              <a:buChar char="Ø"/>
            </a:pPr>
            <a:r>
              <a:rPr lang="en-IN" dirty="0">
                <a:solidFill>
                  <a:schemeClr val="bg2">
                    <a:lumMod val="50000"/>
                  </a:schemeClr>
                </a:solidFill>
              </a:rPr>
              <a:t>Four wheels</a:t>
            </a:r>
          </a:p>
          <a:p>
            <a:pPr>
              <a:buFont typeface="Wingdings" panose="05000000000000000000" pitchFamily="2" charset="2"/>
              <a:buChar char="Ø"/>
            </a:pPr>
            <a:r>
              <a:rPr lang="en-IN" dirty="0">
                <a:solidFill>
                  <a:schemeClr val="bg2">
                    <a:lumMod val="50000"/>
                  </a:schemeClr>
                </a:solidFill>
              </a:rPr>
              <a:t>Four motors</a:t>
            </a:r>
          </a:p>
          <a:p>
            <a:pPr>
              <a:buFont typeface="Wingdings" panose="05000000000000000000" pitchFamily="2" charset="2"/>
              <a:buChar char="Ø"/>
            </a:pPr>
            <a:r>
              <a:rPr lang="en-IN" dirty="0">
                <a:solidFill>
                  <a:schemeClr val="bg2">
                    <a:lumMod val="50000"/>
                  </a:schemeClr>
                </a:solidFill>
              </a:rPr>
              <a:t>Are use to assemble the autonomous car</a:t>
            </a:r>
          </a:p>
          <a:p>
            <a:endParaRPr lang="en-IN" dirty="0">
              <a:solidFill>
                <a:schemeClr val="bg2">
                  <a:lumMod val="50000"/>
                </a:schemeClr>
              </a:solidFill>
            </a:endParaRPr>
          </a:p>
        </p:txBody>
      </p:sp>
      <p:pic>
        <p:nvPicPr>
          <p:cNvPr id="4" name="Picture 3">
            <a:extLst>
              <a:ext uri="{FF2B5EF4-FFF2-40B4-BE49-F238E27FC236}">
                <a16:creationId xmlns:a16="http://schemas.microsoft.com/office/drawing/2014/main" id="{3005F583-7016-4C60-B8BD-00FC0EC71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599" y="2341984"/>
            <a:ext cx="4346225" cy="3933007"/>
          </a:xfrm>
          <a:prstGeom prst="rect">
            <a:avLst/>
          </a:prstGeom>
        </p:spPr>
      </p:pic>
    </p:spTree>
    <p:extLst>
      <p:ext uri="{BB962C8B-B14F-4D97-AF65-F5344CB8AC3E}">
        <p14:creationId xmlns:p14="http://schemas.microsoft.com/office/powerpoint/2010/main" val="168640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0590-10D8-4D08-E3B6-8D2F35412021}"/>
              </a:ext>
            </a:extLst>
          </p:cNvPr>
          <p:cNvSpPr>
            <a:spLocks noGrp="1"/>
          </p:cNvSpPr>
          <p:nvPr>
            <p:ph type="ctrTitle"/>
          </p:nvPr>
        </p:nvSpPr>
        <p:spPr>
          <a:xfrm>
            <a:off x="1124584" y="1122363"/>
            <a:ext cx="8791575" cy="762421"/>
          </a:xfrm>
        </p:spPr>
        <p:txBody>
          <a:bodyPr/>
          <a:lstStyle/>
          <a:p>
            <a:r>
              <a:rPr lang="en-IN" sz="4800" u="sng" dirty="0"/>
              <a:t>L 238 Dual Motor driver</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F5B3BC-F5A4-CE02-8DA8-9AB23401B397}"/>
              </a:ext>
            </a:extLst>
          </p:cNvPr>
          <p:cNvSpPr>
            <a:spLocks noGrp="1"/>
          </p:cNvSpPr>
          <p:nvPr>
            <p:ph type="subTitle" idx="1"/>
          </p:nvPr>
        </p:nvSpPr>
        <p:spPr>
          <a:xfrm>
            <a:off x="1124584" y="2017071"/>
            <a:ext cx="6292215" cy="4393889"/>
          </a:xfrm>
        </p:spPr>
        <p:txBody>
          <a:bodyPr/>
          <a:lstStyle/>
          <a:p>
            <a:pPr marL="342900" indent="-342900" algn="l">
              <a:buFont typeface="Wingdings" panose="05000000000000000000" pitchFamily="2" charset="2"/>
              <a:buChar char="Ø"/>
            </a:pPr>
            <a:r>
              <a:rPr lang="en-US" dirty="0">
                <a:solidFill>
                  <a:schemeClr val="bg2">
                    <a:lumMod val="50000"/>
                  </a:schemeClr>
                </a:solidFill>
              </a:rPr>
              <a:t>This </a:t>
            </a:r>
            <a:r>
              <a:rPr lang="en-IN" sz="2000" dirty="0">
                <a:solidFill>
                  <a:schemeClr val="bg2">
                    <a:lumMod val="50000"/>
                  </a:schemeClr>
                </a:solidFill>
              </a:rPr>
              <a:t>L 298 Dual Motor Driver Module is a high power motor driver module for driving DC and Stepper Motors. This module consists of an L 298 Dual Motor Driver IC and a 78M05 5V regulator. L298N Module can control up to 4 DC motors, or 2 DC motors with the directional and speed control.</a:t>
            </a:r>
          </a:p>
          <a:p>
            <a:pPr marL="342900" indent="-342900" algn="l">
              <a:buFont typeface="Wingdings" panose="05000000000000000000" pitchFamily="2" charset="2"/>
              <a:buChar char="Ø"/>
            </a:pPr>
            <a:r>
              <a:rPr lang="en-IN" dirty="0">
                <a:solidFill>
                  <a:schemeClr val="bg2">
                    <a:lumMod val="50000"/>
                  </a:schemeClr>
                </a:solidFill>
              </a:rPr>
              <a:t>The </a:t>
            </a:r>
            <a:r>
              <a:rPr lang="en-IN" sz="2000" dirty="0">
                <a:solidFill>
                  <a:schemeClr val="bg2">
                    <a:lumMod val="50000"/>
                  </a:schemeClr>
                </a:solidFill>
              </a:rPr>
              <a:t>L 298 Dual Motor Driver module consists of an L 298 Dual Motor Driver IC, 78M05 Voltage Regulator, resistors, capacitors, power LED, 5V jumper in an integrated circuit.</a:t>
            </a:r>
          </a:p>
          <a:p>
            <a:endParaRPr lang="en-IN" dirty="0">
              <a:solidFill>
                <a:schemeClr val="bg2">
                  <a:lumMod val="50000"/>
                </a:schemeClr>
              </a:solidFill>
            </a:endParaRPr>
          </a:p>
        </p:txBody>
      </p:sp>
      <p:pic>
        <p:nvPicPr>
          <p:cNvPr id="4" name="Picture 3">
            <a:extLst>
              <a:ext uri="{FF2B5EF4-FFF2-40B4-BE49-F238E27FC236}">
                <a16:creationId xmlns:a16="http://schemas.microsoft.com/office/drawing/2014/main" id="{05C28014-6A61-4B70-A102-489DC27D3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720" y="2113546"/>
            <a:ext cx="4533950" cy="3622091"/>
          </a:xfrm>
          <a:prstGeom prst="rect">
            <a:avLst/>
          </a:prstGeom>
        </p:spPr>
      </p:pic>
    </p:spTree>
    <p:extLst>
      <p:ext uri="{BB962C8B-B14F-4D97-AF65-F5344CB8AC3E}">
        <p14:creationId xmlns:p14="http://schemas.microsoft.com/office/powerpoint/2010/main" val="62718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114A-8C05-8AE6-EF25-E5518A46807A}"/>
              </a:ext>
            </a:extLst>
          </p:cNvPr>
          <p:cNvSpPr>
            <a:spLocks noGrp="1"/>
          </p:cNvSpPr>
          <p:nvPr>
            <p:ph type="ctrTitle"/>
          </p:nvPr>
        </p:nvSpPr>
        <p:spPr>
          <a:xfrm>
            <a:off x="1229361" y="1122363"/>
            <a:ext cx="8178800" cy="818404"/>
          </a:xfrm>
        </p:spPr>
        <p:txBody>
          <a:bodyPr/>
          <a:lstStyle/>
          <a:p>
            <a:r>
              <a:rPr lang="en-US" u="sng" dirty="0">
                <a:latin typeface="Times New Roman" panose="02020603050405020304" pitchFamily="18" charset="0"/>
                <a:cs typeface="Times New Roman" panose="02020603050405020304" pitchFamily="18" charset="0"/>
              </a:rPr>
              <a:t>MALE TO FEMALE WIRE</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F4D233-25D5-1CA3-976B-7E1E0DE8D4D5}"/>
              </a:ext>
            </a:extLst>
          </p:cNvPr>
          <p:cNvSpPr>
            <a:spLocks noGrp="1"/>
          </p:cNvSpPr>
          <p:nvPr>
            <p:ph type="subTitle" idx="1"/>
          </p:nvPr>
        </p:nvSpPr>
        <p:spPr>
          <a:xfrm>
            <a:off x="1310640" y="2492309"/>
            <a:ext cx="5648960" cy="3788229"/>
          </a:xfrm>
        </p:spPr>
        <p:txBody>
          <a:bodyPr>
            <a:normAutofit/>
          </a:bodyPr>
          <a:lstStyle/>
          <a:p>
            <a:r>
              <a:rPr lang="en-IN" dirty="0">
                <a:solidFill>
                  <a:schemeClr val="bg2">
                    <a:lumMod val="50000"/>
                  </a:schemeClr>
                </a:solidFill>
              </a:rPr>
              <a:t>For electronics components, gender is used to distinguish “mating connectors”. Mating interconnects match together in size, configuration and number of pins. In case you didn’t know a “male” connector usually has a pin or pins “sticking out” and the “female” connector is designed to receive those pins.</a:t>
            </a:r>
          </a:p>
          <a:p>
            <a:endParaRPr lang="en-IN" dirty="0">
              <a:solidFill>
                <a:schemeClr val="bg2">
                  <a:lumMod val="50000"/>
                </a:schemeClr>
              </a:solidFill>
            </a:endParaRPr>
          </a:p>
        </p:txBody>
      </p:sp>
      <p:pic>
        <p:nvPicPr>
          <p:cNvPr id="4" name="Picture 3">
            <a:extLst>
              <a:ext uri="{FF2B5EF4-FFF2-40B4-BE49-F238E27FC236}">
                <a16:creationId xmlns:a16="http://schemas.microsoft.com/office/drawing/2014/main" id="{32A485D9-430F-4657-B13C-907CAED0E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877" y="2492309"/>
            <a:ext cx="4536488" cy="3402366"/>
          </a:xfrm>
          <a:prstGeom prst="rect">
            <a:avLst/>
          </a:prstGeom>
        </p:spPr>
      </p:pic>
    </p:spTree>
    <p:extLst>
      <p:ext uri="{BB962C8B-B14F-4D97-AF65-F5344CB8AC3E}">
        <p14:creationId xmlns:p14="http://schemas.microsoft.com/office/powerpoint/2010/main" val="240583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7595-100B-F667-BD4A-0CC61A7009F3}"/>
              </a:ext>
            </a:extLst>
          </p:cNvPr>
          <p:cNvSpPr>
            <a:spLocks noGrp="1"/>
          </p:cNvSpPr>
          <p:nvPr>
            <p:ph type="ctrTitle"/>
          </p:nvPr>
        </p:nvSpPr>
        <p:spPr>
          <a:xfrm>
            <a:off x="1307466" y="1122363"/>
            <a:ext cx="9360534" cy="771752"/>
          </a:xfrm>
        </p:spPr>
        <p:txBody>
          <a:bodyPr>
            <a:normAutofit/>
          </a:bodyPr>
          <a:lstStyle/>
          <a:p>
            <a:r>
              <a:rPr lang="en-IN" u="sng" dirty="0">
                <a:latin typeface="Times New Roman" panose="02020603050405020304" pitchFamily="18" charset="0"/>
                <a:cs typeface="Times New Roman" panose="02020603050405020304" pitchFamily="18" charset="0"/>
              </a:rPr>
              <a:t>Arduino uno</a:t>
            </a:r>
          </a:p>
        </p:txBody>
      </p:sp>
      <p:sp>
        <p:nvSpPr>
          <p:cNvPr id="3" name="Subtitle 2">
            <a:extLst>
              <a:ext uri="{FF2B5EF4-FFF2-40B4-BE49-F238E27FC236}">
                <a16:creationId xmlns:a16="http://schemas.microsoft.com/office/drawing/2014/main" id="{1AD6F228-5350-3F92-15D5-4E58E4FD026F}"/>
              </a:ext>
            </a:extLst>
          </p:cNvPr>
          <p:cNvSpPr>
            <a:spLocks noGrp="1"/>
          </p:cNvSpPr>
          <p:nvPr>
            <p:ph type="subTitle" idx="1"/>
          </p:nvPr>
        </p:nvSpPr>
        <p:spPr>
          <a:xfrm>
            <a:off x="1307465" y="2286000"/>
            <a:ext cx="5377815" cy="3738880"/>
          </a:xfrm>
        </p:spPr>
        <p:txBody>
          <a:bodyPr>
            <a:normAutofit/>
          </a:bodyPr>
          <a:lstStyle/>
          <a:p>
            <a:pPr marL="342900" indent="-342900" algn="l">
              <a:lnSpc>
                <a:spcPct val="110000"/>
              </a:lnSpc>
              <a:buFont typeface="Wingdings" panose="05000000000000000000" pitchFamily="2" charset="2"/>
              <a:buChar char="Ø"/>
            </a:pPr>
            <a:r>
              <a:rPr lang="en-IN" dirty="0">
                <a:solidFill>
                  <a:schemeClr val="bg2">
                    <a:lumMod val="50000"/>
                  </a:schemeClr>
                </a:solidFill>
              </a:rPr>
              <a:t>The Arduino Uno board can be built with the power pins, along pins, ATmegs328, ICSP header, reset button, power LED, digital pins, test led 13, TX/RX pins, USB interface, an external power supply.</a:t>
            </a:r>
          </a:p>
          <a:p>
            <a:pPr marL="342900" indent="-342900" algn="l">
              <a:lnSpc>
                <a:spcPct val="110000"/>
              </a:lnSpc>
              <a:buFont typeface="Wingdings" panose="05000000000000000000" pitchFamily="2" charset="2"/>
              <a:buChar char="Ø"/>
            </a:pPr>
            <a:r>
              <a:rPr lang="en-IN" dirty="0">
                <a:solidFill>
                  <a:schemeClr val="bg2">
                    <a:lumMod val="50000"/>
                  </a:schemeClr>
                </a:solidFill>
              </a:rPr>
              <a:t>The 14 digital pins on the Arduino uno can be used as input &amp; output with the help of the functions like pinMode(), digitalWrite(), &amp; digitalRead().</a:t>
            </a:r>
          </a:p>
          <a:p>
            <a:pPr>
              <a:lnSpc>
                <a:spcPct val="110000"/>
              </a:lnSpc>
            </a:pPr>
            <a:endParaRPr lang="en-IN" dirty="0">
              <a:solidFill>
                <a:schemeClr val="bg2">
                  <a:lumMod val="50000"/>
                </a:schemeClr>
              </a:solidFill>
            </a:endParaRPr>
          </a:p>
        </p:txBody>
      </p:sp>
      <p:pic>
        <p:nvPicPr>
          <p:cNvPr id="4" name="Picture 3">
            <a:extLst>
              <a:ext uri="{FF2B5EF4-FFF2-40B4-BE49-F238E27FC236}">
                <a16:creationId xmlns:a16="http://schemas.microsoft.com/office/drawing/2014/main" id="{53E72C0E-56D0-4858-BF20-FC7814FE4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360" y="2018678"/>
            <a:ext cx="5153978" cy="3904602"/>
          </a:xfrm>
          <a:prstGeom prst="rect">
            <a:avLst/>
          </a:prstGeom>
        </p:spPr>
      </p:pic>
    </p:spTree>
    <p:extLst>
      <p:ext uri="{BB962C8B-B14F-4D97-AF65-F5344CB8AC3E}">
        <p14:creationId xmlns:p14="http://schemas.microsoft.com/office/powerpoint/2010/main" val="43925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TotalTime>
  <Words>1010</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Corbel</vt:lpstr>
      <vt:lpstr>Courier New</vt:lpstr>
      <vt:lpstr>Roboto</vt:lpstr>
      <vt:lpstr>Times New Roman</vt:lpstr>
      <vt:lpstr>Tw Cen MT</vt:lpstr>
      <vt:lpstr>Wingdings</vt:lpstr>
      <vt:lpstr>Circuit</vt:lpstr>
      <vt:lpstr>AUTONOMOUS VEHICLE</vt:lpstr>
      <vt:lpstr>CONTENT</vt:lpstr>
      <vt:lpstr>INTRODUCTION</vt:lpstr>
      <vt:lpstr>METHODOLOGY</vt:lpstr>
      <vt:lpstr>REQUIRED COMPONENTS</vt:lpstr>
      <vt:lpstr>MOTOR &amp; WHEEL</vt:lpstr>
      <vt:lpstr>L 238 Dual Motor driver</vt:lpstr>
      <vt:lpstr>MALE TO FEMALE WIRE</vt:lpstr>
      <vt:lpstr>Arduino uno</vt:lpstr>
      <vt:lpstr>BREADBOARD</vt:lpstr>
      <vt:lpstr>ULTRASONIC SENSOR</vt:lpstr>
      <vt:lpstr>PowerPoint Presentation</vt:lpstr>
      <vt:lpstr>PowerPoint Presentation</vt:lpstr>
      <vt:lpstr>ADVANTAGES</vt:lpstr>
      <vt:lpstr>FUTURE SCOPE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dc:title>
  <dc:creator>Vaishnavi Singh</dc:creator>
  <cp:lastModifiedBy>Vaishnavi Singh</cp:lastModifiedBy>
  <cp:revision>4</cp:revision>
  <dcterms:created xsi:type="dcterms:W3CDTF">2022-10-15T15:46:24Z</dcterms:created>
  <dcterms:modified xsi:type="dcterms:W3CDTF">2022-10-16T01:50:59Z</dcterms:modified>
</cp:coreProperties>
</file>