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289" r:id="rId2"/>
    <p:sldId id="314" r:id="rId3"/>
    <p:sldId id="315" r:id="rId4"/>
    <p:sldId id="316" r:id="rId5"/>
    <p:sldId id="319" r:id="rId6"/>
    <p:sldId id="317" r:id="rId7"/>
    <p:sldId id="318" r:id="rId8"/>
    <p:sldId id="321" r:id="rId9"/>
    <p:sldId id="322" r:id="rId10"/>
    <p:sldId id="323" r:id="rId11"/>
    <p:sldId id="328" r:id="rId12"/>
    <p:sldId id="329" r:id="rId13"/>
    <p:sldId id="324" r:id="rId14"/>
    <p:sldId id="325" r:id="rId15"/>
    <p:sldId id="326" r:id="rId16"/>
    <p:sldId id="327" r:id="rId17"/>
    <p:sldId id="330" r:id="rId18"/>
    <p:sldId id="320" r:id="rId19"/>
  </p:sldIdLst>
  <p:sldSz cx="9144000" cy="5715000" type="screen16x10"/>
  <p:notesSz cx="6797675" cy="9928225"/>
  <p:defaultTextStyle>
    <a:defPPr>
      <a:defRPr lang="nl-BE"/>
    </a:defPPr>
    <a:lvl1pPr marL="0" algn="l" defTabSz="914187" rtl="0" eaLnBrk="1" latinLnBrk="0" hangingPunct="1">
      <a:defRPr sz="1800" kern="1200">
        <a:solidFill>
          <a:schemeClr val="tx1"/>
        </a:solidFill>
        <a:latin typeface="+mn-lt"/>
        <a:ea typeface="+mn-ea"/>
        <a:cs typeface="+mn-cs"/>
      </a:defRPr>
    </a:lvl1pPr>
    <a:lvl2pPr marL="457093" algn="l" defTabSz="914187" rtl="0" eaLnBrk="1" latinLnBrk="0" hangingPunct="1">
      <a:defRPr sz="1800" kern="1200">
        <a:solidFill>
          <a:schemeClr val="tx1"/>
        </a:solidFill>
        <a:latin typeface="+mn-lt"/>
        <a:ea typeface="+mn-ea"/>
        <a:cs typeface="+mn-cs"/>
      </a:defRPr>
    </a:lvl2pPr>
    <a:lvl3pPr marL="914187" algn="l" defTabSz="914187" rtl="0" eaLnBrk="1" latinLnBrk="0" hangingPunct="1">
      <a:defRPr sz="1800" kern="1200">
        <a:solidFill>
          <a:schemeClr val="tx1"/>
        </a:solidFill>
        <a:latin typeface="+mn-lt"/>
        <a:ea typeface="+mn-ea"/>
        <a:cs typeface="+mn-cs"/>
      </a:defRPr>
    </a:lvl3pPr>
    <a:lvl4pPr marL="1371279" algn="l" defTabSz="914187" rtl="0" eaLnBrk="1" latinLnBrk="0" hangingPunct="1">
      <a:defRPr sz="1800" kern="1200">
        <a:solidFill>
          <a:schemeClr val="tx1"/>
        </a:solidFill>
        <a:latin typeface="+mn-lt"/>
        <a:ea typeface="+mn-ea"/>
        <a:cs typeface="+mn-cs"/>
      </a:defRPr>
    </a:lvl4pPr>
    <a:lvl5pPr marL="1828374" algn="l" defTabSz="914187" rtl="0" eaLnBrk="1" latinLnBrk="0" hangingPunct="1">
      <a:defRPr sz="1800" kern="1200">
        <a:solidFill>
          <a:schemeClr val="tx1"/>
        </a:solidFill>
        <a:latin typeface="+mn-lt"/>
        <a:ea typeface="+mn-ea"/>
        <a:cs typeface="+mn-cs"/>
      </a:defRPr>
    </a:lvl5pPr>
    <a:lvl6pPr marL="2285466" algn="l" defTabSz="914187" rtl="0" eaLnBrk="1" latinLnBrk="0" hangingPunct="1">
      <a:defRPr sz="1800" kern="1200">
        <a:solidFill>
          <a:schemeClr val="tx1"/>
        </a:solidFill>
        <a:latin typeface="+mn-lt"/>
        <a:ea typeface="+mn-ea"/>
        <a:cs typeface="+mn-cs"/>
      </a:defRPr>
    </a:lvl6pPr>
    <a:lvl7pPr marL="2742560" algn="l" defTabSz="914187" rtl="0" eaLnBrk="1" latinLnBrk="0" hangingPunct="1">
      <a:defRPr sz="1800" kern="1200">
        <a:solidFill>
          <a:schemeClr val="tx1"/>
        </a:solidFill>
        <a:latin typeface="+mn-lt"/>
        <a:ea typeface="+mn-ea"/>
        <a:cs typeface="+mn-cs"/>
      </a:defRPr>
    </a:lvl7pPr>
    <a:lvl8pPr marL="3199654" algn="l" defTabSz="914187" rtl="0" eaLnBrk="1" latinLnBrk="0" hangingPunct="1">
      <a:defRPr sz="1800" kern="1200">
        <a:solidFill>
          <a:schemeClr val="tx1"/>
        </a:solidFill>
        <a:latin typeface="+mn-lt"/>
        <a:ea typeface="+mn-ea"/>
        <a:cs typeface="+mn-cs"/>
      </a:defRPr>
    </a:lvl8pPr>
    <a:lvl9pPr marL="3656748" algn="l" defTabSz="91418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25" userDrawn="1">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7327"/>
    <a:srgbClr val="94A027"/>
    <a:srgbClr val="688A26"/>
    <a:srgbClr val="29C2DE"/>
    <a:srgbClr val="005A84"/>
    <a:srgbClr val="84BF41"/>
    <a:srgbClr val="34848F"/>
    <a:srgbClr val="D1DFCE"/>
    <a:srgbClr val="E9F0E8"/>
    <a:srgbClr val="008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415" autoAdjust="0"/>
  </p:normalViewPr>
  <p:slideViewPr>
    <p:cSldViewPr snapToGrid="0">
      <p:cViewPr varScale="1">
        <p:scale>
          <a:sx n="87" d="100"/>
          <a:sy n="87" d="100"/>
        </p:scale>
        <p:origin x="1358" y="77"/>
      </p:cViewPr>
      <p:guideLst>
        <p:guide orient="horz" pos="825"/>
        <p:guide pos="2880"/>
      </p:guideLst>
    </p:cSldViewPr>
  </p:slideViewPr>
  <p:notesTextViewPr>
    <p:cViewPr>
      <p:scale>
        <a:sx n="3" d="2"/>
        <a:sy n="3" d="2"/>
      </p:scale>
      <p:origin x="0" y="0"/>
    </p:cViewPr>
  </p:notesTextViewPr>
  <p:sorterViewPr>
    <p:cViewPr>
      <p:scale>
        <a:sx n="100" d="100"/>
        <a:sy n="100" d="100"/>
      </p:scale>
      <p:origin x="0" y="1728"/>
    </p:cViewPr>
  </p:sorterViewPr>
  <p:notesViewPr>
    <p:cSldViewPr snapToGrid="0">
      <p:cViewPr varScale="1">
        <p:scale>
          <a:sx n="62" d="100"/>
          <a:sy n="62" d="100"/>
        </p:scale>
        <p:origin x="-3288" y="-8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1" y="0"/>
            <a:ext cx="2945659" cy="498136"/>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50444" y="0"/>
            <a:ext cx="2945659" cy="498136"/>
          </a:xfrm>
          <a:prstGeom prst="rect">
            <a:avLst/>
          </a:prstGeom>
        </p:spPr>
        <p:txBody>
          <a:bodyPr vert="horz" lIns="91440" tIns="45720" rIns="91440" bIns="45720" rtlCol="0"/>
          <a:lstStyle>
            <a:lvl1pPr algn="r">
              <a:defRPr sz="1200"/>
            </a:lvl1pPr>
          </a:lstStyle>
          <a:p>
            <a:fld id="{C167DED6-809E-B44C-AA8A-9EC994064BB7}" type="datetimeFigureOut">
              <a:rPr lang="nl-NL" smtClean="0"/>
              <a:t>17-4-2018</a:t>
            </a:fld>
            <a:endParaRPr lang="nl-NL"/>
          </a:p>
        </p:txBody>
      </p:sp>
      <p:sp>
        <p:nvSpPr>
          <p:cNvPr id="4" name="Tijdelijke aanduiding voor voettekst 3"/>
          <p:cNvSpPr>
            <a:spLocks noGrp="1"/>
          </p:cNvSpPr>
          <p:nvPr>
            <p:ph type="ftr" sz="quarter" idx="2"/>
          </p:nvPr>
        </p:nvSpPr>
        <p:spPr>
          <a:xfrm>
            <a:off x="1" y="9430092"/>
            <a:ext cx="2945659" cy="498135"/>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50444" y="9430092"/>
            <a:ext cx="2945659" cy="498135"/>
          </a:xfrm>
          <a:prstGeom prst="rect">
            <a:avLst/>
          </a:prstGeom>
        </p:spPr>
        <p:txBody>
          <a:bodyPr vert="horz" lIns="91440" tIns="45720" rIns="91440" bIns="45720" rtlCol="0" anchor="b"/>
          <a:lstStyle>
            <a:lvl1pPr algn="r">
              <a:defRPr sz="1200"/>
            </a:lvl1pPr>
          </a:lstStyle>
          <a:p>
            <a:fld id="{D7B96C32-516E-694C-80B9-E469F4CB02E9}" type="slidenum">
              <a:rPr lang="nl-NL" smtClean="0"/>
              <a:t>‹nr.›</a:t>
            </a:fld>
            <a:endParaRPr lang="nl-NL"/>
          </a:p>
        </p:txBody>
      </p:sp>
    </p:spTree>
    <p:extLst>
      <p:ext uri="{BB962C8B-B14F-4D97-AF65-F5344CB8AC3E}">
        <p14:creationId xmlns:p14="http://schemas.microsoft.com/office/powerpoint/2010/main" val="775123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1" y="0"/>
            <a:ext cx="2945659" cy="496411"/>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50444" y="0"/>
            <a:ext cx="2945659" cy="496411"/>
          </a:xfrm>
          <a:prstGeom prst="rect">
            <a:avLst/>
          </a:prstGeom>
        </p:spPr>
        <p:txBody>
          <a:bodyPr vert="horz" lIns="91440" tIns="45720" rIns="91440" bIns="45720" rtlCol="0"/>
          <a:lstStyle>
            <a:lvl1pPr algn="r">
              <a:defRPr sz="1200"/>
            </a:lvl1pPr>
          </a:lstStyle>
          <a:p>
            <a:fld id="{8DE019EA-AC92-455A-A11F-F683C5156120}" type="datetimeFigureOut">
              <a:rPr lang="nl-BE" smtClean="0"/>
              <a:t>17/04/2018</a:t>
            </a:fld>
            <a:endParaRPr lang="nl-BE"/>
          </a:p>
        </p:txBody>
      </p:sp>
      <p:sp>
        <p:nvSpPr>
          <p:cNvPr id="4" name="Tijdelijke aanduiding voor dia-afbeelding 3"/>
          <p:cNvSpPr>
            <a:spLocks noGrp="1" noRot="1" noChangeAspect="1"/>
          </p:cNvSpPr>
          <p:nvPr>
            <p:ph type="sldImg" idx="2"/>
          </p:nvPr>
        </p:nvSpPr>
        <p:spPr>
          <a:xfrm>
            <a:off x="420688" y="744538"/>
            <a:ext cx="5956300" cy="3722687"/>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1" y="9430091"/>
            <a:ext cx="2945659" cy="496411"/>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50444" y="9430091"/>
            <a:ext cx="2945659" cy="496411"/>
          </a:xfrm>
          <a:prstGeom prst="rect">
            <a:avLst/>
          </a:prstGeom>
        </p:spPr>
        <p:txBody>
          <a:bodyPr vert="horz" lIns="91440" tIns="45720" rIns="91440" bIns="45720" rtlCol="0" anchor="b"/>
          <a:lstStyle>
            <a:lvl1pPr algn="r">
              <a:defRPr sz="1200"/>
            </a:lvl1pPr>
          </a:lstStyle>
          <a:p>
            <a:fld id="{4B0656DE-CB42-4FDC-A807-C10209951F5A}" type="slidenum">
              <a:rPr lang="nl-BE" smtClean="0"/>
              <a:t>‹nr.›</a:t>
            </a:fld>
            <a:endParaRPr lang="nl-BE"/>
          </a:p>
        </p:txBody>
      </p:sp>
    </p:spTree>
    <p:extLst>
      <p:ext uri="{BB962C8B-B14F-4D97-AF65-F5344CB8AC3E}">
        <p14:creationId xmlns:p14="http://schemas.microsoft.com/office/powerpoint/2010/main" val="105616990"/>
      </p:ext>
    </p:extLst>
  </p:cSld>
  <p:clrMap bg1="lt1" tx1="dk1" bg2="lt2" tx2="dk2" accent1="accent1" accent2="accent2" accent3="accent3" accent4="accent4" accent5="accent5" accent6="accent6" hlink="hlink" folHlink="folHlink"/>
  <p:notesStyle>
    <a:lvl1pPr marL="0" algn="l" defTabSz="914187" rtl="0" eaLnBrk="1" latinLnBrk="0" hangingPunct="1">
      <a:defRPr sz="1200" kern="1200">
        <a:solidFill>
          <a:schemeClr val="tx1"/>
        </a:solidFill>
        <a:latin typeface="+mn-lt"/>
        <a:ea typeface="+mn-ea"/>
        <a:cs typeface="+mn-cs"/>
      </a:defRPr>
    </a:lvl1pPr>
    <a:lvl2pPr marL="457093" algn="l" defTabSz="914187" rtl="0" eaLnBrk="1" latinLnBrk="0" hangingPunct="1">
      <a:defRPr sz="1200" kern="1200">
        <a:solidFill>
          <a:schemeClr val="tx1"/>
        </a:solidFill>
        <a:latin typeface="+mn-lt"/>
        <a:ea typeface="+mn-ea"/>
        <a:cs typeface="+mn-cs"/>
      </a:defRPr>
    </a:lvl2pPr>
    <a:lvl3pPr marL="914187" algn="l" defTabSz="914187" rtl="0" eaLnBrk="1" latinLnBrk="0" hangingPunct="1">
      <a:defRPr sz="1200" kern="1200">
        <a:solidFill>
          <a:schemeClr val="tx1"/>
        </a:solidFill>
        <a:latin typeface="+mn-lt"/>
        <a:ea typeface="+mn-ea"/>
        <a:cs typeface="+mn-cs"/>
      </a:defRPr>
    </a:lvl3pPr>
    <a:lvl4pPr marL="1371279" algn="l" defTabSz="914187" rtl="0" eaLnBrk="1" latinLnBrk="0" hangingPunct="1">
      <a:defRPr sz="1200" kern="1200">
        <a:solidFill>
          <a:schemeClr val="tx1"/>
        </a:solidFill>
        <a:latin typeface="+mn-lt"/>
        <a:ea typeface="+mn-ea"/>
        <a:cs typeface="+mn-cs"/>
      </a:defRPr>
    </a:lvl4pPr>
    <a:lvl5pPr marL="1828374" algn="l" defTabSz="914187" rtl="0" eaLnBrk="1" latinLnBrk="0" hangingPunct="1">
      <a:defRPr sz="1200" kern="1200">
        <a:solidFill>
          <a:schemeClr val="tx1"/>
        </a:solidFill>
        <a:latin typeface="+mn-lt"/>
        <a:ea typeface="+mn-ea"/>
        <a:cs typeface="+mn-cs"/>
      </a:defRPr>
    </a:lvl5pPr>
    <a:lvl6pPr marL="2285466" algn="l" defTabSz="914187" rtl="0" eaLnBrk="1" latinLnBrk="0" hangingPunct="1">
      <a:defRPr sz="1200" kern="1200">
        <a:solidFill>
          <a:schemeClr val="tx1"/>
        </a:solidFill>
        <a:latin typeface="+mn-lt"/>
        <a:ea typeface="+mn-ea"/>
        <a:cs typeface="+mn-cs"/>
      </a:defRPr>
    </a:lvl6pPr>
    <a:lvl7pPr marL="2742560" algn="l" defTabSz="914187" rtl="0" eaLnBrk="1" latinLnBrk="0" hangingPunct="1">
      <a:defRPr sz="1200" kern="1200">
        <a:solidFill>
          <a:schemeClr val="tx1"/>
        </a:solidFill>
        <a:latin typeface="+mn-lt"/>
        <a:ea typeface="+mn-ea"/>
        <a:cs typeface="+mn-cs"/>
      </a:defRPr>
    </a:lvl7pPr>
    <a:lvl8pPr marL="3199654" algn="l" defTabSz="914187" rtl="0" eaLnBrk="1" latinLnBrk="0" hangingPunct="1">
      <a:defRPr sz="1200" kern="1200">
        <a:solidFill>
          <a:schemeClr val="tx1"/>
        </a:solidFill>
        <a:latin typeface="+mn-lt"/>
        <a:ea typeface="+mn-ea"/>
        <a:cs typeface="+mn-cs"/>
      </a:defRPr>
    </a:lvl8pPr>
    <a:lvl9pPr marL="3656748" algn="l" defTabSz="91418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nl-BE" dirty="0"/>
              <a:t>Selecteer het onderwerp “totaal aantal inwoners” onder Demografie &gt; Bevolking</a:t>
            </a:r>
          </a:p>
          <a:p>
            <a:pPr marL="228600" indent="-228600">
              <a:buAutoNum type="arabicPeriod"/>
            </a:pPr>
            <a:r>
              <a:rPr lang="nl-BE" dirty="0"/>
              <a:t>Kies de gewenste jaren (2007 t.e.m. 2017) door de verschillende jaren aan te klikken in de selectiebalk onderaan, of door op het donkerblauwe vlak ‘Jaar’ te klikken, en dan in het </a:t>
            </a:r>
            <a:r>
              <a:rPr lang="nl-BE" dirty="0" err="1"/>
              <a:t>popup</a:t>
            </a:r>
            <a:r>
              <a:rPr lang="nl-BE" dirty="0"/>
              <a:t>-scherm de jaren te selecteren (dit kan via klikken en slepen indien gewenst)</a:t>
            </a:r>
          </a:p>
          <a:p>
            <a:pPr marL="228600" indent="-228600">
              <a:buAutoNum type="arabicPeriod"/>
            </a:pPr>
            <a:r>
              <a:rPr lang="nl-BE" dirty="0"/>
              <a:t>Standaard worden de cijfers in een tabel getoond, door te kiezen voor een van de andere iconen, worden de cijfers als een kolomgrafiek of een lijngrafiek getoond.  Alle mogelijke voorstellingen met hun uitleg zijn terug te vinden via de Helpknop, terug te vinden door te klikken op het icoontje met de drie lijnen bovenaan links.</a:t>
            </a:r>
          </a:p>
        </p:txBody>
      </p:sp>
      <p:sp>
        <p:nvSpPr>
          <p:cNvPr id="4" name="Slide Number Placeholder 3"/>
          <p:cNvSpPr>
            <a:spLocks noGrp="1"/>
          </p:cNvSpPr>
          <p:nvPr>
            <p:ph type="sldNum" sz="quarter" idx="10"/>
          </p:nvPr>
        </p:nvSpPr>
        <p:spPr/>
        <p:txBody>
          <a:bodyPr/>
          <a:lstStyle/>
          <a:p>
            <a:fld id="{4B0656DE-CB42-4FDC-A807-C10209951F5A}" type="slidenum">
              <a:rPr lang="nl-BE" smtClean="0"/>
              <a:t>9</a:t>
            </a:fld>
            <a:endParaRPr lang="nl-BE"/>
          </a:p>
        </p:txBody>
      </p:sp>
    </p:spTree>
    <p:extLst>
      <p:ext uri="{BB962C8B-B14F-4D97-AF65-F5344CB8AC3E}">
        <p14:creationId xmlns:p14="http://schemas.microsoft.com/office/powerpoint/2010/main" val="3163366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nl-BE" dirty="0"/>
              <a:t>Uitgaande van de vorige oefening: Verander de periodeselectie van 20017-2017 naar het meest recent beschikbare jaar door in de selectiebalk </a:t>
            </a:r>
            <a:r>
              <a:rPr lang="nl-BE" dirty="0" err="1"/>
              <a:t>ondeaan</a:t>
            </a:r>
            <a:r>
              <a:rPr lang="nl-BE" dirty="0"/>
              <a:t> te klikken op “meest recente”.  Dit kan je ook doen in het </a:t>
            </a:r>
            <a:r>
              <a:rPr lang="nl-BE" dirty="0" err="1"/>
              <a:t>popupscherm</a:t>
            </a:r>
            <a:r>
              <a:rPr lang="nl-BE" dirty="0"/>
              <a:t> dat je kan oproepen door op het cijfer in de lichtblauwe rechthoek in de blauwe balk ‘Jaar’ te klikken.  Dan moet je onderaan aanvinken dat je Meest recente cijfers wil, in de </a:t>
            </a:r>
            <a:r>
              <a:rPr lang="nl-BE" dirty="0" err="1"/>
              <a:t>dropdown</a:t>
            </a:r>
            <a:r>
              <a:rPr lang="nl-BE" dirty="0"/>
              <a:t> kan je dan nog kiezen hoeveel periodes moeten/mogen getoond worden.</a:t>
            </a:r>
          </a:p>
          <a:p>
            <a:pPr marL="228600" indent="-228600">
              <a:buAutoNum type="arabicPeriod"/>
            </a:pPr>
            <a:r>
              <a:rPr lang="nl-BE" dirty="0"/>
              <a:t>Verander het gebiedsniveau van Stad naar Wijk</a:t>
            </a:r>
          </a:p>
          <a:p>
            <a:pPr marL="228600" indent="-228600">
              <a:buAutoNum type="arabicPeriod"/>
            </a:pPr>
            <a:r>
              <a:rPr lang="nl-BE" dirty="0"/>
              <a:t>Klik bij de visualisatiemogelijkheden op de wereldbol, dan worden de gegevens getoond op een kaart.</a:t>
            </a:r>
          </a:p>
          <a:p>
            <a:pPr marL="228600" indent="-228600">
              <a:buAutoNum type="arabicPeriod"/>
            </a:pPr>
            <a:r>
              <a:rPr lang="nl-BE" dirty="0"/>
              <a:t>Volgens de standaardinstellingen, worden de gegevens op de kaart ingekleurd zodat de lage cijfers donkerblauw zijn en de hoge cijfers lichtblauw.  Dit kan gewijzigd worden via de opmaakinstellingen, door te klikken op het schilderspalet.  In het tabblad Klassenindeling kan je dan bijvoorbeeld een ander kleurschema kiezen (</a:t>
            </a:r>
            <a:r>
              <a:rPr lang="nl-BE" dirty="0" err="1"/>
              <a:t>bvb</a:t>
            </a:r>
            <a:r>
              <a:rPr lang="nl-BE" dirty="0"/>
              <a:t> overgang van rood via oranje naar groen) en/of de kleurvolgorde omdraaien.  In dit geval behouden we het kleurenschema, maar draaien we de kleuren om, zodat de lage cijfers lichtblauw kleuren en de hoge cijfers donkerblauw.</a:t>
            </a:r>
          </a:p>
        </p:txBody>
      </p:sp>
      <p:sp>
        <p:nvSpPr>
          <p:cNvPr id="4" name="Slide Number Placeholder 3"/>
          <p:cNvSpPr>
            <a:spLocks noGrp="1"/>
          </p:cNvSpPr>
          <p:nvPr>
            <p:ph type="sldNum" sz="quarter" idx="10"/>
          </p:nvPr>
        </p:nvSpPr>
        <p:spPr/>
        <p:txBody>
          <a:bodyPr/>
          <a:lstStyle/>
          <a:p>
            <a:fld id="{4B0656DE-CB42-4FDC-A807-C10209951F5A}" type="slidenum">
              <a:rPr lang="nl-BE" smtClean="0"/>
              <a:t>10</a:t>
            </a:fld>
            <a:endParaRPr lang="nl-BE"/>
          </a:p>
        </p:txBody>
      </p:sp>
    </p:spTree>
    <p:extLst>
      <p:ext uri="{BB962C8B-B14F-4D97-AF65-F5344CB8AC3E}">
        <p14:creationId xmlns:p14="http://schemas.microsoft.com/office/powerpoint/2010/main" val="652559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nl-BE" dirty="0"/>
              <a:t>Kies onder Onderwijs &gt; Basisonderwijs &gt; Basiscijfers voor de vier indicatoren die samen alle leerlingen in het basisonderwijs uitmaken: het gewoon kleuteronderwijs, het buitengewoon kleuteronderwijs, het gewone lager onderwijs en het buitengewoon lager onderwijs</a:t>
            </a:r>
          </a:p>
          <a:p>
            <a:pPr marL="228600" indent="-228600">
              <a:buAutoNum type="arabicPeriod"/>
            </a:pPr>
            <a:r>
              <a:rPr lang="nl-BE" dirty="0"/>
              <a:t>Kies bij de visualisatiemogelijkheden voor het taartdiagram</a:t>
            </a:r>
          </a:p>
          <a:p>
            <a:pPr marL="228600" indent="-228600">
              <a:buAutoNum type="arabicPeriod"/>
            </a:pPr>
            <a:r>
              <a:rPr lang="nl-BE" dirty="0"/>
              <a:t>Omdat we 2 steden gaan vergelijken die sterk verschillen van grootte, is het in dit geval logischer om niet de absolute cijfers te tonen, maar wel de percentages per deeltype onderwijs t.o.v. het totaal onderwijs.  Klik daarvoor op het icoontje van het tandwiel met een </a:t>
            </a:r>
            <a:r>
              <a:rPr lang="nl-BE" dirty="0" err="1"/>
              <a:t>percent-teken</a:t>
            </a:r>
            <a:r>
              <a:rPr lang="nl-BE" dirty="0"/>
              <a:t>.  In het </a:t>
            </a:r>
            <a:r>
              <a:rPr lang="nl-BE" dirty="0" err="1"/>
              <a:t>popup</a:t>
            </a:r>
            <a:r>
              <a:rPr lang="nl-BE" dirty="0"/>
              <a:t>-scherm duid je aan dat je wil </a:t>
            </a:r>
            <a:r>
              <a:rPr lang="nl-BE" dirty="0" err="1"/>
              <a:t>percenteren</a:t>
            </a:r>
            <a:r>
              <a:rPr lang="nl-BE" dirty="0"/>
              <a:t>.  Als je meerdere gebieden hebt geselecteerd, heb je in het </a:t>
            </a:r>
            <a:r>
              <a:rPr lang="nl-BE" dirty="0" err="1"/>
              <a:t>dropdownmenu</a:t>
            </a:r>
            <a:r>
              <a:rPr lang="nl-BE" dirty="0"/>
              <a:t> de mogelijkheid om de percentages te berekenen t.o.v. het totaal van alle onderwerpen, of het totaal van alle gebieden.</a:t>
            </a:r>
          </a:p>
          <a:p>
            <a:pPr marL="228600" indent="-228600">
              <a:buAutoNum type="arabicPeriod"/>
            </a:pPr>
            <a:r>
              <a:rPr lang="nl-BE" dirty="0"/>
              <a:t>Selecteer bij het gebiedsniveau “Centrumsteden”.  Door op de drie puntjes achter Centrumsteden te klikken, of op het cijfer in de lichtblauwe rechthoek in de blauwe balk “niveau”, kan je in het </a:t>
            </a:r>
            <a:r>
              <a:rPr lang="nl-BE" dirty="0" err="1"/>
              <a:t>popup</a:t>
            </a:r>
            <a:r>
              <a:rPr lang="nl-BE" dirty="0"/>
              <a:t>-scherm dat verschijnt alle steden behalve Mechelen en Antwerpen uitvinken</a:t>
            </a:r>
          </a:p>
        </p:txBody>
      </p:sp>
      <p:sp>
        <p:nvSpPr>
          <p:cNvPr id="4" name="Slide Number Placeholder 3"/>
          <p:cNvSpPr>
            <a:spLocks noGrp="1"/>
          </p:cNvSpPr>
          <p:nvPr>
            <p:ph type="sldNum" sz="quarter" idx="10"/>
          </p:nvPr>
        </p:nvSpPr>
        <p:spPr/>
        <p:txBody>
          <a:bodyPr/>
          <a:lstStyle/>
          <a:p>
            <a:fld id="{4B0656DE-CB42-4FDC-A807-C10209951F5A}" type="slidenum">
              <a:rPr lang="nl-BE" smtClean="0"/>
              <a:t>12</a:t>
            </a:fld>
            <a:endParaRPr lang="nl-BE"/>
          </a:p>
        </p:txBody>
      </p:sp>
    </p:spTree>
    <p:extLst>
      <p:ext uri="{BB962C8B-B14F-4D97-AF65-F5344CB8AC3E}">
        <p14:creationId xmlns:p14="http://schemas.microsoft.com/office/powerpoint/2010/main" val="1908562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nl-BE" dirty="0"/>
              <a:t>Selecteer het totaal aantal huishoudens onder Demografie &gt; Gezinnen &gt; Huishoudens</a:t>
            </a:r>
          </a:p>
          <a:p>
            <a:pPr marL="228600" indent="-228600">
              <a:buAutoNum type="arabicPeriod"/>
            </a:pPr>
            <a:r>
              <a:rPr lang="nl-BE" dirty="0"/>
              <a:t>Selecteer het aantal woongelegenheden onder Wonen &gt; Woningen en gebouwen</a:t>
            </a:r>
          </a:p>
          <a:p>
            <a:pPr marL="228600" indent="-228600">
              <a:buAutoNum type="arabicPeriod"/>
            </a:pPr>
            <a:r>
              <a:rPr lang="nl-BE" dirty="0"/>
              <a:t>Selecteer de jaren 2001 t.e.m. 2017 (voor 2017 zijn nog geen gegevens beschikbaar over het aantal huishoudens)</a:t>
            </a:r>
          </a:p>
          <a:p>
            <a:pPr marL="228600" indent="-228600">
              <a:buAutoNum type="arabicPeriod"/>
            </a:pPr>
            <a:r>
              <a:rPr lang="nl-BE" dirty="0"/>
              <a:t>Klik op het cijfer in de lichtblauwe rechthoek in de blauwe balk Niveau, en selecteer daar het gebiedsniveau ‘Centrumsteden’ in het tabblad ‘Gebied’.  Selecteer daar enkel Mechelen</a:t>
            </a:r>
          </a:p>
          <a:p>
            <a:pPr marL="228600" indent="-228600">
              <a:buAutoNum type="arabicPeriod"/>
            </a:pPr>
            <a:r>
              <a:rPr lang="nl-BE" dirty="0"/>
              <a:t>Klik vervolgens op het tabblad ‘Gebiedsvergelijking’, en selecteer daar ‘Totaal centrumsteden Totaal centrumsteden (zonder Brussel)’</a:t>
            </a:r>
            <a:br>
              <a:rPr lang="nl-BE" dirty="0"/>
            </a:br>
            <a:r>
              <a:rPr lang="nl-BE" dirty="0"/>
              <a:t>Klik vervolgens op het icoon met de enkele lijn om de cijfers in een lijngrafiek te zien.</a:t>
            </a:r>
          </a:p>
          <a:p>
            <a:pPr marL="228600" indent="-228600">
              <a:buAutoNum type="arabicPeriod"/>
            </a:pPr>
            <a:r>
              <a:rPr lang="nl-BE" dirty="0"/>
              <a:t>We wensen de groei te beoordelen, niet de absolute cijfers.  Klik daarom op het icoon van de transformaties (tandwiel met </a:t>
            </a:r>
            <a:r>
              <a:rPr lang="nl-BE" dirty="0" err="1"/>
              <a:t>percent-teken</a:t>
            </a:r>
            <a:r>
              <a:rPr lang="nl-BE" dirty="0"/>
              <a:t>), kies voor groeicijfers, in de eerste </a:t>
            </a:r>
            <a:r>
              <a:rPr lang="nl-BE" dirty="0" err="1"/>
              <a:t>dropdown</a:t>
            </a:r>
            <a:r>
              <a:rPr lang="nl-BE" dirty="0"/>
              <a:t> kies je groeipercentage, in de tweede </a:t>
            </a:r>
            <a:r>
              <a:rPr lang="nl-BE" dirty="0" err="1"/>
              <a:t>dropdown</a:t>
            </a:r>
            <a:r>
              <a:rPr lang="nl-BE" dirty="0"/>
              <a:t> kies je voor 2001 (op die manier wordt voor elk jaar het stijgingspercentage getoond </a:t>
            </a:r>
            <a:r>
              <a:rPr lang="nl-BE" dirty="0" err="1"/>
              <a:t>tov</a:t>
            </a:r>
            <a:r>
              <a:rPr lang="nl-BE" dirty="0"/>
              <a:t> het cijfer van 2001.</a:t>
            </a:r>
          </a:p>
          <a:p>
            <a:pPr marL="228600" indent="-228600">
              <a:buAutoNum type="arabicPeriod"/>
            </a:pPr>
            <a:r>
              <a:rPr lang="nl-BE" dirty="0"/>
              <a:t>We hebben nu twee grafieken: de groei van het aantal woongelegenheden, en de groei van het aantal huishoudens.  In elk van deze grafrieken wordt Mechelen vergeleken met het totaal van de centrumsteden.  We willen echter andersom zien: een grafiek voor Mechelen en een tweede voor het totaal van de centrumsteden, waar dan in de grafiek de groei van de woongelegenheden wordt vergeleken met de groei van het aantal huishoudens.  Klik daarvoor op de horizontale pijlen onderaan.  Hiermee kan je verwisselen welke parameter(s) worden gebruikt voor de grafieken op te splitsen (=Grafieken), en welke voor de verschillende lijnen in de grafiek (=Legenda).  Kies in dit geval voor ‘Onderwerpen -&gt; Legenda’</a:t>
            </a:r>
          </a:p>
          <a:p>
            <a:pPr marL="228600" indent="-228600">
              <a:buAutoNum type="arabicPeriod"/>
            </a:pPr>
            <a:endParaRPr lang="nl-BE" dirty="0"/>
          </a:p>
        </p:txBody>
      </p:sp>
      <p:sp>
        <p:nvSpPr>
          <p:cNvPr id="4" name="Slide Number Placeholder 3"/>
          <p:cNvSpPr>
            <a:spLocks noGrp="1"/>
          </p:cNvSpPr>
          <p:nvPr>
            <p:ph type="sldNum" sz="quarter" idx="10"/>
          </p:nvPr>
        </p:nvSpPr>
        <p:spPr/>
        <p:txBody>
          <a:bodyPr/>
          <a:lstStyle/>
          <a:p>
            <a:fld id="{4B0656DE-CB42-4FDC-A807-C10209951F5A}" type="slidenum">
              <a:rPr lang="nl-BE" smtClean="0"/>
              <a:t>14</a:t>
            </a:fld>
            <a:endParaRPr lang="nl-BE"/>
          </a:p>
        </p:txBody>
      </p:sp>
    </p:spTree>
    <p:extLst>
      <p:ext uri="{BB962C8B-B14F-4D97-AF65-F5344CB8AC3E}">
        <p14:creationId xmlns:p14="http://schemas.microsoft.com/office/powerpoint/2010/main" val="603703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Kubussen bevatten gegevens die verder kunnen opgesplitst en/of gefilterd worden voor een aantal parameters.  Indien er zeer recente cijfers gevraagd worden (en dus niet de jaarlijkse officiële cijfers van </a:t>
            </a:r>
            <a:r>
              <a:rPr lang="nl-BE" dirty="0" err="1"/>
              <a:t>Statbel</a:t>
            </a:r>
            <a:r>
              <a:rPr lang="nl-BE" dirty="0"/>
              <a:t> of het rijksregister), moet je naar “bevolkingsregister per maand (eigen register)” gaan</a:t>
            </a:r>
          </a:p>
          <a:p>
            <a:pPr marL="228600" indent="-228600">
              <a:buAutoNum type="arabicPeriod"/>
            </a:pPr>
            <a:r>
              <a:rPr lang="nl-BE" dirty="0"/>
              <a:t>Selecteer Bevolking per maand onder Demografie &gt; Personen &gt; Bevolkingsregister per maand (eigen register)</a:t>
            </a:r>
          </a:p>
          <a:p>
            <a:pPr marL="228600" indent="-228600">
              <a:buAutoNum type="arabicPeriod"/>
            </a:pPr>
            <a:r>
              <a:rPr lang="nl-BE" dirty="0"/>
              <a:t>Er verschijnt een nieuwe blok in de </a:t>
            </a:r>
            <a:r>
              <a:rPr lang="nl-BE" dirty="0" err="1"/>
              <a:t>linkerkolom</a:t>
            </a:r>
            <a:r>
              <a:rPr lang="nl-BE" dirty="0"/>
              <a:t> met “Kenmerken”.  Dit zijn de parameters waar je op kan filteren/uitsplitsen</a:t>
            </a:r>
          </a:p>
          <a:p>
            <a:pPr marL="228600" indent="-228600">
              <a:buAutoNum type="arabicPeriod"/>
            </a:pPr>
            <a:r>
              <a:rPr lang="nl-BE" dirty="0"/>
              <a:t>Voor de eerste vraag zijn we geïnteresseerd in een opsplitsing naar leeftijd (enkel de personen op actieve leeftijd 18-64) en naar nationaliteit (enkel de </a:t>
            </a:r>
            <a:r>
              <a:rPr lang="nl-BE" dirty="0" err="1"/>
              <a:t>spanjaarden</a:t>
            </a:r>
            <a:r>
              <a:rPr lang="nl-BE" dirty="0"/>
              <a:t>)</a:t>
            </a:r>
          </a:p>
          <a:p>
            <a:pPr marL="228600" indent="-228600">
              <a:buAutoNum type="arabicPeriod"/>
            </a:pPr>
            <a:r>
              <a:rPr lang="nl-BE" dirty="0"/>
              <a:t>Voor een aantal van deze parameters, zijn er meerdere opsplitsingen mogelijk.  Bijvoorbeeld leeftijd kan je in dit geval per jaar opsplitsen, per 5 jaar,…  Maar dus ook tussen minderjarigen, actieve leeftijd, 65-plussers.  Zo vinden we 420 personen</a:t>
            </a:r>
          </a:p>
          <a:p>
            <a:pPr marL="228600" indent="-228600">
              <a:buAutoNum type="arabicPeriod"/>
            </a:pPr>
            <a:r>
              <a:rPr lang="nl-BE" dirty="0"/>
              <a:t>Voor de tweede vraag willen we extra opsplitsen naar geslacht (man-vrouw), en naar wijken.  Vandaar passen we het niveau aan naar Wijk, en duiden we ‘geslacht’ extra aan.  Zo vinden we 48 personen.</a:t>
            </a:r>
          </a:p>
        </p:txBody>
      </p:sp>
      <p:sp>
        <p:nvSpPr>
          <p:cNvPr id="4" name="Slide Number Placeholder 3"/>
          <p:cNvSpPr>
            <a:spLocks noGrp="1"/>
          </p:cNvSpPr>
          <p:nvPr>
            <p:ph type="sldNum" sz="quarter" idx="10"/>
          </p:nvPr>
        </p:nvSpPr>
        <p:spPr/>
        <p:txBody>
          <a:bodyPr/>
          <a:lstStyle/>
          <a:p>
            <a:fld id="{4B0656DE-CB42-4FDC-A807-C10209951F5A}" type="slidenum">
              <a:rPr lang="nl-BE" smtClean="0"/>
              <a:t>16</a:t>
            </a:fld>
            <a:endParaRPr lang="nl-BE"/>
          </a:p>
        </p:txBody>
      </p:sp>
    </p:spTree>
    <p:extLst>
      <p:ext uri="{BB962C8B-B14F-4D97-AF65-F5344CB8AC3E}">
        <p14:creationId xmlns:p14="http://schemas.microsoft.com/office/powerpoint/2010/main" val="27609733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pic>
        <p:nvPicPr>
          <p:cNvPr id="10" name="Picture 2" descr="C:\Users\karen.jacobs\Downloads\preview_MECH_Sint-Romboutskathedraal_Layla+Aerts%281%29 (1).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47813"/>
            <a:ext cx="9143999" cy="6094474"/>
          </a:xfrm>
          <a:prstGeom prst="rect">
            <a:avLst/>
          </a:prstGeom>
          <a:noFill/>
          <a:extLst>
            <a:ext uri="{909E8E84-426E-40DD-AFC4-6F175D3DCCD1}">
              <a14:hiddenFill xmlns:a14="http://schemas.microsoft.com/office/drawing/2010/main">
                <a:solidFill>
                  <a:srgbClr val="FFFFFF"/>
                </a:solidFill>
              </a14:hiddenFill>
            </a:ext>
          </a:extLst>
        </p:spPr>
      </p:pic>
      <p:sp>
        <p:nvSpPr>
          <p:cNvPr id="15" name="Rechthoek 14"/>
          <p:cNvSpPr/>
          <p:nvPr userDrawn="1"/>
        </p:nvSpPr>
        <p:spPr>
          <a:xfrm>
            <a:off x="1" y="3522083"/>
            <a:ext cx="7466802" cy="1273510"/>
          </a:xfrm>
          <a:prstGeom prst="rect">
            <a:avLst/>
          </a:prstGeom>
          <a:solidFill>
            <a:srgbClr val="005A84">
              <a:alpha val="9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nl-BE" sz="1800"/>
          </a:p>
        </p:txBody>
      </p:sp>
      <p:sp>
        <p:nvSpPr>
          <p:cNvPr id="21" name="Titel 1"/>
          <p:cNvSpPr>
            <a:spLocks noGrp="1"/>
          </p:cNvSpPr>
          <p:nvPr>
            <p:ph type="ctrTitle"/>
          </p:nvPr>
        </p:nvSpPr>
        <p:spPr>
          <a:xfrm>
            <a:off x="360002" y="3614543"/>
            <a:ext cx="8783998" cy="908740"/>
          </a:xfrm>
        </p:spPr>
        <p:txBody>
          <a:bodyPr anchor="ctr" anchorCtr="0">
            <a:noAutofit/>
          </a:bodyPr>
          <a:lstStyle>
            <a:lvl1pPr algn="l">
              <a:defRPr sz="4800" b="1">
                <a:solidFill>
                  <a:schemeClr val="bg1"/>
                </a:solidFill>
                <a:latin typeface="Proxima Nova Rg" pitchFamily="50" charset="0"/>
              </a:defRPr>
            </a:lvl1pPr>
          </a:lstStyle>
          <a:p>
            <a:r>
              <a:rPr lang="en-US"/>
              <a:t>Click to edit Master title style</a:t>
            </a:r>
            <a:endParaRPr lang="nl-BE" dirty="0"/>
          </a:p>
        </p:txBody>
      </p:sp>
      <p:sp>
        <p:nvSpPr>
          <p:cNvPr id="22" name="Driehoek 14"/>
          <p:cNvSpPr/>
          <p:nvPr userDrawn="1"/>
        </p:nvSpPr>
        <p:spPr>
          <a:xfrm rot="8100000">
            <a:off x="5990027" y="4107131"/>
            <a:ext cx="2181810" cy="1090906"/>
          </a:xfrm>
          <a:prstGeom prst="triangle">
            <a:avLst/>
          </a:prstGeom>
          <a:solidFill>
            <a:schemeClr val="bg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nl-NL"/>
          </a:p>
        </p:txBody>
      </p:sp>
      <p:sp>
        <p:nvSpPr>
          <p:cNvPr id="23" name="Driehoek 15"/>
          <p:cNvSpPr/>
          <p:nvPr userDrawn="1"/>
        </p:nvSpPr>
        <p:spPr>
          <a:xfrm rot="2700000">
            <a:off x="6583898" y="3422904"/>
            <a:ext cx="1305054" cy="652528"/>
          </a:xfrm>
          <a:prstGeom prst="triangl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r>
              <a:rPr lang="nl-NL"/>
              <a:t> </a:t>
            </a:r>
          </a:p>
        </p:txBody>
      </p:sp>
      <p:grpSp>
        <p:nvGrpSpPr>
          <p:cNvPr id="11" name="Groep 4"/>
          <p:cNvGrpSpPr/>
          <p:nvPr userDrawn="1"/>
        </p:nvGrpSpPr>
        <p:grpSpPr>
          <a:xfrm>
            <a:off x="7037964" y="229251"/>
            <a:ext cx="2071372" cy="782425"/>
            <a:chOff x="6130297" y="93100"/>
            <a:chExt cx="2071372" cy="782425"/>
          </a:xfrm>
        </p:grpSpPr>
        <p:pic>
          <p:nvPicPr>
            <p:cNvPr id="12" name="Picture 5" descr="J:\Sites\Huisstijl\Mechelen Algemeen\Mechelen_logo_Combi1_Corporate\White\Mech2_corporate_whi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30297" y="93100"/>
              <a:ext cx="969177" cy="78242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O:\FotoDisk\FOTO'S MARCOM\Logo's\Sociaal Huis\SociaalHuis_wi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71315" y="242097"/>
              <a:ext cx="1030354" cy="49263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525656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pic>
        <p:nvPicPr>
          <p:cNvPr id="11" name="Picture 2" descr="C:\Users\karen.jacobs\Downloads\preview_MECH_Sint-Romboutskathedraal_Layla+Aerts%281%29 (1).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47813"/>
            <a:ext cx="9143999" cy="6094474"/>
          </a:xfrm>
          <a:prstGeom prst="rect">
            <a:avLst/>
          </a:prstGeom>
          <a:noFill/>
          <a:extLst>
            <a:ext uri="{909E8E84-426E-40DD-AFC4-6F175D3DCCD1}">
              <a14:hiddenFill xmlns:a14="http://schemas.microsoft.com/office/drawing/2010/main">
                <a:solidFill>
                  <a:srgbClr val="FFFFFF"/>
                </a:solidFill>
              </a14:hiddenFill>
            </a:ext>
          </a:extLst>
        </p:spPr>
      </p:pic>
      <p:sp>
        <p:nvSpPr>
          <p:cNvPr id="12" name="Rechthoek 11"/>
          <p:cNvSpPr/>
          <p:nvPr userDrawn="1"/>
        </p:nvSpPr>
        <p:spPr>
          <a:xfrm>
            <a:off x="1" y="3522083"/>
            <a:ext cx="7466802" cy="1273510"/>
          </a:xfrm>
          <a:prstGeom prst="rect">
            <a:avLst/>
          </a:prstGeom>
          <a:solidFill>
            <a:srgbClr val="005A84">
              <a:alpha val="9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nl-BE" sz="1800"/>
          </a:p>
        </p:txBody>
      </p:sp>
      <p:grpSp>
        <p:nvGrpSpPr>
          <p:cNvPr id="13" name="Groep 4"/>
          <p:cNvGrpSpPr/>
          <p:nvPr userDrawn="1"/>
        </p:nvGrpSpPr>
        <p:grpSpPr>
          <a:xfrm>
            <a:off x="7037964" y="229251"/>
            <a:ext cx="2071372" cy="782425"/>
            <a:chOff x="6130297" y="93100"/>
            <a:chExt cx="2071372" cy="782425"/>
          </a:xfrm>
        </p:grpSpPr>
        <p:pic>
          <p:nvPicPr>
            <p:cNvPr id="14" name="Picture 5" descr="J:\Sites\Huisstijl\Mechelen Algemeen\Mechelen_logo_Combi1_Corporate\White\Mech2_corporate_whi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30297" y="93100"/>
              <a:ext cx="969177" cy="78242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O:\FotoDisk\FOTO'S MARCOM\Logo's\Sociaal Huis\SociaalHuis_wi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71315" y="242097"/>
              <a:ext cx="1030354" cy="492638"/>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Driehoek 14"/>
          <p:cNvSpPr/>
          <p:nvPr userDrawn="1"/>
        </p:nvSpPr>
        <p:spPr>
          <a:xfrm rot="8100000">
            <a:off x="5990027" y="4107131"/>
            <a:ext cx="2181810" cy="1090906"/>
          </a:xfrm>
          <a:prstGeom prst="triangle">
            <a:avLst/>
          </a:prstGeom>
          <a:solidFill>
            <a:schemeClr val="bg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nl-NL"/>
          </a:p>
        </p:txBody>
      </p:sp>
      <p:sp>
        <p:nvSpPr>
          <p:cNvPr id="18" name="Driehoek 15"/>
          <p:cNvSpPr/>
          <p:nvPr userDrawn="1"/>
        </p:nvSpPr>
        <p:spPr>
          <a:xfrm rot="2700000">
            <a:off x="6583898" y="3422904"/>
            <a:ext cx="1305054" cy="652528"/>
          </a:xfrm>
          <a:prstGeom prst="triangl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r>
              <a:rPr lang="nl-NL"/>
              <a:t> </a:t>
            </a:r>
          </a:p>
        </p:txBody>
      </p:sp>
      <p:sp>
        <p:nvSpPr>
          <p:cNvPr id="9" name="Ondertitel 2"/>
          <p:cNvSpPr>
            <a:spLocks noGrp="1"/>
          </p:cNvSpPr>
          <p:nvPr>
            <p:ph type="subTitle" idx="1"/>
          </p:nvPr>
        </p:nvSpPr>
        <p:spPr>
          <a:xfrm>
            <a:off x="360003" y="4204996"/>
            <a:ext cx="5311335" cy="711107"/>
          </a:xfrm>
        </p:spPr>
        <p:txBody>
          <a:bodyPr>
            <a:normAutofit/>
          </a:bodyPr>
          <a:lstStyle>
            <a:lvl1pPr marL="0" indent="0" algn="l">
              <a:buNone/>
              <a:defRPr sz="2800">
                <a:solidFill>
                  <a:schemeClr val="bg1"/>
                </a:solidFill>
                <a:latin typeface="Proxima Nova Rg" pitchFamily="50" charset="0"/>
              </a:defRPr>
            </a:lvl1pPr>
            <a:lvl2pPr marL="457093" indent="0" algn="ctr">
              <a:buNone/>
              <a:defRPr>
                <a:solidFill>
                  <a:schemeClr val="tx1">
                    <a:tint val="75000"/>
                  </a:schemeClr>
                </a:solidFill>
              </a:defRPr>
            </a:lvl2pPr>
            <a:lvl3pPr marL="914187" indent="0" algn="ctr">
              <a:buNone/>
              <a:defRPr>
                <a:solidFill>
                  <a:schemeClr val="tx1">
                    <a:tint val="75000"/>
                  </a:schemeClr>
                </a:solidFill>
              </a:defRPr>
            </a:lvl3pPr>
            <a:lvl4pPr marL="1371279" indent="0" algn="ctr">
              <a:buNone/>
              <a:defRPr>
                <a:solidFill>
                  <a:schemeClr val="tx1">
                    <a:tint val="75000"/>
                  </a:schemeClr>
                </a:solidFill>
              </a:defRPr>
            </a:lvl4pPr>
            <a:lvl5pPr marL="1828374" indent="0" algn="ctr">
              <a:buNone/>
              <a:defRPr>
                <a:solidFill>
                  <a:schemeClr val="tx1">
                    <a:tint val="75000"/>
                  </a:schemeClr>
                </a:solidFill>
              </a:defRPr>
            </a:lvl5pPr>
            <a:lvl6pPr marL="2285466" indent="0" algn="ctr">
              <a:buNone/>
              <a:defRPr>
                <a:solidFill>
                  <a:schemeClr val="tx1">
                    <a:tint val="75000"/>
                  </a:schemeClr>
                </a:solidFill>
              </a:defRPr>
            </a:lvl6pPr>
            <a:lvl7pPr marL="2742560" indent="0" algn="ctr">
              <a:buNone/>
              <a:defRPr>
                <a:solidFill>
                  <a:schemeClr val="tx1">
                    <a:tint val="75000"/>
                  </a:schemeClr>
                </a:solidFill>
              </a:defRPr>
            </a:lvl7pPr>
            <a:lvl8pPr marL="3199654" indent="0" algn="ctr">
              <a:buNone/>
              <a:defRPr>
                <a:solidFill>
                  <a:schemeClr val="tx1">
                    <a:tint val="75000"/>
                  </a:schemeClr>
                </a:solidFill>
              </a:defRPr>
            </a:lvl8pPr>
            <a:lvl9pPr marL="3656748" indent="0" algn="ctr">
              <a:buNone/>
              <a:defRPr>
                <a:solidFill>
                  <a:schemeClr val="tx1">
                    <a:tint val="75000"/>
                  </a:schemeClr>
                </a:solidFill>
              </a:defRPr>
            </a:lvl9pPr>
          </a:lstStyle>
          <a:p>
            <a:r>
              <a:rPr lang="en-US"/>
              <a:t>Click to edit Master subtitle style</a:t>
            </a:r>
            <a:endParaRPr lang="nl-BE" dirty="0"/>
          </a:p>
        </p:txBody>
      </p:sp>
      <p:sp>
        <p:nvSpPr>
          <p:cNvPr id="4" name="Titel 3"/>
          <p:cNvSpPr>
            <a:spLocks noGrp="1"/>
          </p:cNvSpPr>
          <p:nvPr>
            <p:ph type="title" hasCustomPrompt="1"/>
          </p:nvPr>
        </p:nvSpPr>
        <p:spPr>
          <a:xfrm>
            <a:off x="364559" y="3495504"/>
            <a:ext cx="8229600" cy="729913"/>
          </a:xfrm>
        </p:spPr>
        <p:txBody>
          <a:bodyPr>
            <a:normAutofit/>
          </a:bodyPr>
          <a:lstStyle>
            <a:lvl1pPr algn="l">
              <a:defRPr sz="4800" b="1">
                <a:solidFill>
                  <a:schemeClr val="bg1"/>
                </a:solidFill>
              </a:defRPr>
            </a:lvl1pPr>
          </a:lstStyle>
          <a:p>
            <a:r>
              <a:rPr lang="en-US" dirty="0"/>
              <a:t>Click to edit Master title style</a:t>
            </a:r>
            <a:endParaRPr lang="nl-BE" dirty="0"/>
          </a:p>
        </p:txBody>
      </p:sp>
    </p:spTree>
    <p:extLst>
      <p:ext uri="{BB962C8B-B14F-4D97-AF65-F5344CB8AC3E}">
        <p14:creationId xmlns:p14="http://schemas.microsoft.com/office/powerpoint/2010/main" val="1565672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7" name="Rechthoek 6"/>
          <p:cNvSpPr/>
          <p:nvPr userDrawn="1"/>
        </p:nvSpPr>
        <p:spPr>
          <a:xfrm>
            <a:off x="0" y="5"/>
            <a:ext cx="9144000" cy="940009"/>
          </a:xfrm>
          <a:prstGeom prst="rect">
            <a:avLst/>
          </a:prstGeom>
          <a:solidFill>
            <a:srgbClr val="005A8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nl-BE" sz="1800">
              <a:ln>
                <a:noFill/>
              </a:ln>
            </a:endParaRPr>
          </a:p>
        </p:txBody>
      </p:sp>
      <p:sp>
        <p:nvSpPr>
          <p:cNvPr id="2" name="Titel 1"/>
          <p:cNvSpPr>
            <a:spLocks noGrp="1"/>
          </p:cNvSpPr>
          <p:nvPr>
            <p:ph type="title"/>
          </p:nvPr>
        </p:nvSpPr>
        <p:spPr>
          <a:xfrm>
            <a:off x="360001" y="5"/>
            <a:ext cx="8229600" cy="940009"/>
          </a:xfrm>
        </p:spPr>
        <p:txBody>
          <a:bodyPr>
            <a:normAutofit/>
          </a:bodyPr>
          <a:lstStyle>
            <a:lvl1pPr algn="l">
              <a:defRPr sz="3600" b="1">
                <a:solidFill>
                  <a:schemeClr val="bg1"/>
                </a:solidFill>
                <a:latin typeface="Proxima Nova Rg" pitchFamily="50" charset="0"/>
              </a:defRPr>
            </a:lvl1pPr>
          </a:lstStyle>
          <a:p>
            <a:r>
              <a:rPr lang="en-US"/>
              <a:t>Click to edit Master title style</a:t>
            </a:r>
            <a:endParaRPr lang="nl-BE" dirty="0"/>
          </a:p>
        </p:txBody>
      </p:sp>
      <p:sp>
        <p:nvSpPr>
          <p:cNvPr id="3" name="Tijdelijke aanduiding voor inhoud 2"/>
          <p:cNvSpPr>
            <a:spLocks noGrp="1"/>
          </p:cNvSpPr>
          <p:nvPr>
            <p:ph idx="1"/>
          </p:nvPr>
        </p:nvSpPr>
        <p:spPr/>
        <p:txBody>
          <a:bodyPr/>
          <a:lstStyle>
            <a:lvl1pPr>
              <a:lnSpc>
                <a:spcPct val="100000"/>
              </a:lnSpc>
              <a:spcBef>
                <a:spcPts val="1368"/>
              </a:spcBef>
              <a:defRPr>
                <a:solidFill>
                  <a:schemeClr val="tx1">
                    <a:lumMod val="75000"/>
                    <a:lumOff val="25000"/>
                  </a:schemeClr>
                </a:solidFill>
                <a:latin typeface="Proxima Nova Rg" pitchFamily="50" charset="0"/>
              </a:defRPr>
            </a:lvl1pPr>
            <a:lvl2pPr>
              <a:lnSpc>
                <a:spcPct val="100000"/>
              </a:lnSpc>
              <a:defRPr>
                <a:solidFill>
                  <a:schemeClr val="tx1">
                    <a:lumMod val="75000"/>
                    <a:lumOff val="25000"/>
                  </a:schemeClr>
                </a:solidFill>
                <a:latin typeface="Proxima Nova Rg" pitchFamily="50" charset="0"/>
              </a:defRPr>
            </a:lvl2pPr>
            <a:lvl3pPr>
              <a:lnSpc>
                <a:spcPct val="100000"/>
              </a:lnSpc>
              <a:defRPr>
                <a:solidFill>
                  <a:schemeClr val="tx1">
                    <a:lumMod val="75000"/>
                    <a:lumOff val="25000"/>
                  </a:schemeClr>
                </a:solidFill>
                <a:latin typeface="Proxima Nova Rg" pitchFamily="50" charset="0"/>
              </a:defRPr>
            </a:lvl3pPr>
            <a:lvl4pPr>
              <a:lnSpc>
                <a:spcPct val="100000"/>
              </a:lnSpc>
              <a:defRPr>
                <a:solidFill>
                  <a:schemeClr val="tx1">
                    <a:lumMod val="75000"/>
                    <a:lumOff val="25000"/>
                  </a:schemeClr>
                </a:solidFill>
                <a:latin typeface="Proxima Nova Rg" pitchFamily="50" charset="0"/>
              </a:defRPr>
            </a:lvl4pPr>
            <a:lvl5pPr>
              <a:lnSpc>
                <a:spcPct val="100000"/>
              </a:lnSpc>
              <a:defRPr>
                <a:solidFill>
                  <a:schemeClr val="tx1">
                    <a:lumMod val="75000"/>
                    <a:lumOff val="25000"/>
                  </a:schemeClr>
                </a:solidFill>
                <a:latin typeface="Proxima Nova Rg" pitchFamily="50"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11" name="Driehoek 14"/>
          <p:cNvSpPr/>
          <p:nvPr userDrawn="1"/>
        </p:nvSpPr>
        <p:spPr>
          <a:xfrm rot="8100000">
            <a:off x="8196633" y="343486"/>
            <a:ext cx="1398847" cy="699424"/>
          </a:xfrm>
          <a:prstGeom prst="triangle">
            <a:avLst/>
          </a:prstGeom>
          <a:solidFill>
            <a:schemeClr val="bg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nl-NL"/>
          </a:p>
        </p:txBody>
      </p:sp>
      <p:sp>
        <p:nvSpPr>
          <p:cNvPr id="12" name="Driehoek 15"/>
          <p:cNvSpPr/>
          <p:nvPr userDrawn="1"/>
        </p:nvSpPr>
        <p:spPr>
          <a:xfrm rot="2700000">
            <a:off x="8578405" y="-64224"/>
            <a:ext cx="836723" cy="418362"/>
          </a:xfrm>
          <a:prstGeom prst="triangl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r>
              <a:rPr lang="nl-NL"/>
              <a:t> </a:t>
            </a:r>
          </a:p>
        </p:txBody>
      </p:sp>
    </p:spTree>
    <p:extLst>
      <p:ext uri="{BB962C8B-B14F-4D97-AF65-F5344CB8AC3E}">
        <p14:creationId xmlns:p14="http://schemas.microsoft.com/office/powerpoint/2010/main" val="4201208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el en objec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1275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eldia">
    <p:spTree>
      <p:nvGrpSpPr>
        <p:cNvPr id="1" name=""/>
        <p:cNvGrpSpPr/>
        <p:nvPr/>
      </p:nvGrpSpPr>
      <p:grpSpPr>
        <a:xfrm>
          <a:off x="0" y="0"/>
          <a:ext cx="0" cy="0"/>
          <a:chOff x="0" y="0"/>
          <a:chExt cx="0" cy="0"/>
        </a:xfrm>
      </p:grpSpPr>
      <p:pic>
        <p:nvPicPr>
          <p:cNvPr id="22" name="Picture 2" descr="C:\Users\karen.jacobs\Downloads\preview_MECH_Sint-Romboutskathedraal_Layla+Aerts%281%29 (1).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47813"/>
            <a:ext cx="9143999" cy="6094474"/>
          </a:xfrm>
          <a:prstGeom prst="rect">
            <a:avLst/>
          </a:prstGeom>
          <a:noFill/>
          <a:extLst>
            <a:ext uri="{909E8E84-426E-40DD-AFC4-6F175D3DCCD1}">
              <a14:hiddenFill xmlns:a14="http://schemas.microsoft.com/office/drawing/2010/main">
                <a:solidFill>
                  <a:srgbClr val="FFFFFF"/>
                </a:solidFill>
              </a14:hiddenFill>
            </a:ext>
          </a:extLst>
        </p:spPr>
      </p:pic>
      <p:sp>
        <p:nvSpPr>
          <p:cNvPr id="15" name="Rechthoek 14"/>
          <p:cNvSpPr/>
          <p:nvPr userDrawn="1"/>
        </p:nvSpPr>
        <p:spPr>
          <a:xfrm>
            <a:off x="1" y="3522083"/>
            <a:ext cx="7466802" cy="1273510"/>
          </a:xfrm>
          <a:prstGeom prst="rect">
            <a:avLst/>
          </a:prstGeom>
          <a:solidFill>
            <a:srgbClr val="005A84">
              <a:alpha val="9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nl-BE" sz="1800"/>
          </a:p>
        </p:txBody>
      </p:sp>
      <p:sp>
        <p:nvSpPr>
          <p:cNvPr id="16" name="Titel 1"/>
          <p:cNvSpPr>
            <a:spLocks noGrp="1"/>
          </p:cNvSpPr>
          <p:nvPr>
            <p:ph type="ctrTitle"/>
          </p:nvPr>
        </p:nvSpPr>
        <p:spPr>
          <a:xfrm>
            <a:off x="360002" y="3614543"/>
            <a:ext cx="8783998" cy="908740"/>
          </a:xfrm>
        </p:spPr>
        <p:txBody>
          <a:bodyPr anchor="ctr" anchorCtr="0">
            <a:noAutofit/>
          </a:bodyPr>
          <a:lstStyle>
            <a:lvl1pPr algn="l">
              <a:defRPr sz="4000" b="1">
                <a:solidFill>
                  <a:schemeClr val="bg1"/>
                </a:solidFill>
                <a:latin typeface="Proxima Nova Rg" pitchFamily="50" charset="0"/>
              </a:defRPr>
            </a:lvl1pPr>
          </a:lstStyle>
          <a:p>
            <a:r>
              <a:rPr lang="en-US"/>
              <a:t>Click to edit Master title style</a:t>
            </a:r>
            <a:endParaRPr lang="nl-BE" dirty="0"/>
          </a:p>
        </p:txBody>
      </p:sp>
      <p:sp>
        <p:nvSpPr>
          <p:cNvPr id="17" name="Driehoek 14"/>
          <p:cNvSpPr/>
          <p:nvPr userDrawn="1"/>
        </p:nvSpPr>
        <p:spPr>
          <a:xfrm rot="8100000">
            <a:off x="5990027" y="4107131"/>
            <a:ext cx="2181810" cy="1090906"/>
          </a:xfrm>
          <a:prstGeom prst="triangle">
            <a:avLst/>
          </a:prstGeom>
          <a:solidFill>
            <a:schemeClr val="bg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nl-NL"/>
          </a:p>
        </p:txBody>
      </p:sp>
      <p:sp>
        <p:nvSpPr>
          <p:cNvPr id="18" name="Driehoek 15"/>
          <p:cNvSpPr/>
          <p:nvPr userDrawn="1"/>
        </p:nvSpPr>
        <p:spPr>
          <a:xfrm rot="2700000">
            <a:off x="6583898" y="3422904"/>
            <a:ext cx="1305054" cy="652528"/>
          </a:xfrm>
          <a:prstGeom prst="triangl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r>
              <a:rPr lang="nl-NL"/>
              <a:t> </a:t>
            </a:r>
          </a:p>
        </p:txBody>
      </p:sp>
      <p:grpSp>
        <p:nvGrpSpPr>
          <p:cNvPr id="19" name="Groep 4"/>
          <p:cNvGrpSpPr/>
          <p:nvPr userDrawn="1"/>
        </p:nvGrpSpPr>
        <p:grpSpPr>
          <a:xfrm>
            <a:off x="7037964" y="229251"/>
            <a:ext cx="2071372" cy="782425"/>
            <a:chOff x="6130297" y="93100"/>
            <a:chExt cx="2071372" cy="782425"/>
          </a:xfrm>
        </p:grpSpPr>
        <p:pic>
          <p:nvPicPr>
            <p:cNvPr id="20" name="Picture 5" descr="J:\Sites\Huisstijl\Mechelen Algemeen\Mechelen_logo_Combi1_Corporate\White\Mech2_corporate_whi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30297" y="93100"/>
              <a:ext cx="969177" cy="78242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O:\FotoDisk\FOTO'S MARCOM\Logo's\Sociaal Huis\SociaalHuis_wi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71315" y="242097"/>
              <a:ext cx="1030354" cy="49263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65456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nl-BE"/>
          </a:p>
        </p:txBody>
      </p:sp>
      <p:sp>
        <p:nvSpPr>
          <p:cNvPr id="3" name="Tijdelijke aanduiding voor datum 2"/>
          <p:cNvSpPr>
            <a:spLocks noGrp="1"/>
          </p:cNvSpPr>
          <p:nvPr>
            <p:ph type="dt" sz="half" idx="10"/>
          </p:nvPr>
        </p:nvSpPr>
        <p:spPr>
          <a:xfrm>
            <a:off x="628650" y="5296959"/>
            <a:ext cx="2057400" cy="304271"/>
          </a:xfrm>
          <a:prstGeom prst="rect">
            <a:avLst/>
          </a:prstGeom>
        </p:spPr>
        <p:txBody>
          <a:bodyPr lIns="71323" tIns="35662" rIns="71323" bIns="35662"/>
          <a:lstStyle/>
          <a:p>
            <a:endParaRPr lang="nl-BE"/>
          </a:p>
        </p:txBody>
      </p:sp>
      <p:sp>
        <p:nvSpPr>
          <p:cNvPr id="4" name="Tijdelijke aanduiding voor voettekst 3"/>
          <p:cNvSpPr>
            <a:spLocks noGrp="1"/>
          </p:cNvSpPr>
          <p:nvPr>
            <p:ph type="ftr" sz="quarter" idx="11"/>
          </p:nvPr>
        </p:nvSpPr>
        <p:spPr>
          <a:xfrm>
            <a:off x="3028950" y="5296959"/>
            <a:ext cx="3086100" cy="304271"/>
          </a:xfrm>
          <a:prstGeom prst="rect">
            <a:avLst/>
          </a:prstGeom>
        </p:spPr>
        <p:txBody>
          <a:bodyPr lIns="71323" tIns="35662" rIns="71323" bIns="35662"/>
          <a:lstStyle/>
          <a:p>
            <a:endParaRPr lang="nl-BE"/>
          </a:p>
        </p:txBody>
      </p:sp>
      <p:sp>
        <p:nvSpPr>
          <p:cNvPr id="5" name="Tijdelijke aanduiding voor dianummer 4"/>
          <p:cNvSpPr>
            <a:spLocks noGrp="1"/>
          </p:cNvSpPr>
          <p:nvPr>
            <p:ph type="sldNum" sz="quarter" idx="12"/>
          </p:nvPr>
        </p:nvSpPr>
        <p:spPr>
          <a:xfrm>
            <a:off x="6457950" y="5296959"/>
            <a:ext cx="2057400" cy="304271"/>
          </a:xfrm>
          <a:prstGeom prst="rect">
            <a:avLst/>
          </a:prstGeom>
        </p:spPr>
        <p:txBody>
          <a:bodyPr lIns="71323" tIns="35662" rIns="71323" bIns="35662"/>
          <a:lstStyle/>
          <a:p>
            <a:fld id="{624E349A-4DD0-4A4E-99CA-4C11D0B0AD46}" type="slidenum">
              <a:rPr lang="nl-BE" smtClean="0"/>
              <a:t>‹nr.›</a:t>
            </a:fld>
            <a:endParaRPr lang="nl-BE"/>
          </a:p>
        </p:txBody>
      </p:sp>
    </p:spTree>
    <p:extLst>
      <p:ext uri="{BB962C8B-B14F-4D97-AF65-F5344CB8AC3E}">
        <p14:creationId xmlns:p14="http://schemas.microsoft.com/office/powerpoint/2010/main" val="7723838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7201" y="228864"/>
            <a:ext cx="8229600" cy="952500"/>
          </a:xfrm>
          <a:prstGeom prst="rect">
            <a:avLst/>
          </a:prstGeom>
        </p:spPr>
        <p:txBody>
          <a:bodyPr vert="horz" lIns="91418" tIns="45709" rIns="91418" bIns="45709" rtlCol="0" anchor="ctr">
            <a:normAutofit/>
          </a:bodyPr>
          <a:lstStyle/>
          <a:p>
            <a:r>
              <a:rPr lang="nl-NL" dirty="0"/>
              <a:t>Klik om de stijl te bewerken</a:t>
            </a:r>
            <a:endParaRPr lang="nl-BE" dirty="0"/>
          </a:p>
        </p:txBody>
      </p:sp>
      <p:sp>
        <p:nvSpPr>
          <p:cNvPr id="3" name="Tijdelijke aanduiding voor tekst 2"/>
          <p:cNvSpPr>
            <a:spLocks noGrp="1"/>
          </p:cNvSpPr>
          <p:nvPr>
            <p:ph type="body" idx="1"/>
          </p:nvPr>
        </p:nvSpPr>
        <p:spPr>
          <a:xfrm>
            <a:off x="457201" y="1333505"/>
            <a:ext cx="8229600" cy="3771636"/>
          </a:xfrm>
          <a:prstGeom prst="rect">
            <a:avLst/>
          </a:prstGeom>
        </p:spPr>
        <p:txBody>
          <a:bodyPr vert="horz" lIns="91418" tIns="45709" rIns="91418" bIns="45709" rtlCol="0">
            <a:normAutofit/>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Tree>
    <p:extLst>
      <p:ext uri="{BB962C8B-B14F-4D97-AF65-F5344CB8AC3E}">
        <p14:creationId xmlns:p14="http://schemas.microsoft.com/office/powerpoint/2010/main" val="1386266113"/>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2" r:id="rId3"/>
    <p:sldLayoutId id="2147483670" r:id="rId4"/>
    <p:sldLayoutId id="2147483664" r:id="rId5"/>
    <p:sldLayoutId id="2147483669" r:id="rId6"/>
  </p:sldLayoutIdLst>
  <p:hf hdr="0" ftr="0" dt="0"/>
  <p:txStyles>
    <p:titleStyle>
      <a:lvl1pPr algn="ctr" defTabSz="914187" rtl="0" eaLnBrk="1" latinLnBrk="0" hangingPunct="1">
        <a:spcBef>
          <a:spcPct val="0"/>
        </a:spcBef>
        <a:buNone/>
        <a:defRPr sz="4400" kern="1200">
          <a:solidFill>
            <a:schemeClr val="tx1"/>
          </a:solidFill>
          <a:latin typeface="Proxima Nova Rg" pitchFamily="50" charset="0"/>
          <a:ea typeface="+mj-ea"/>
          <a:cs typeface="+mj-cs"/>
        </a:defRPr>
      </a:lvl1pPr>
    </p:titleStyle>
    <p:bodyStyle>
      <a:lvl1pPr marL="342819" indent="-342819" algn="l" defTabSz="914187" rtl="0" eaLnBrk="1" latinLnBrk="0" hangingPunct="1">
        <a:spcBef>
          <a:spcPct val="20000"/>
        </a:spcBef>
        <a:buFont typeface="Arial" panose="020B0604020202020204" pitchFamily="34" charset="0"/>
        <a:buChar char="•"/>
        <a:defRPr sz="3200" kern="1200">
          <a:solidFill>
            <a:schemeClr val="tx1"/>
          </a:solidFill>
          <a:latin typeface="Proxima Nova Rg" pitchFamily="50" charset="0"/>
          <a:ea typeface="+mn-ea"/>
          <a:cs typeface="+mn-cs"/>
        </a:defRPr>
      </a:lvl1pPr>
      <a:lvl2pPr marL="742776" indent="-285684" algn="l" defTabSz="914187" rtl="0" eaLnBrk="1" latinLnBrk="0" hangingPunct="1">
        <a:spcBef>
          <a:spcPct val="20000"/>
        </a:spcBef>
        <a:buFont typeface="Arial" panose="020B0604020202020204" pitchFamily="34" charset="0"/>
        <a:buChar char="–"/>
        <a:defRPr sz="2800" kern="1200">
          <a:solidFill>
            <a:schemeClr val="tx1"/>
          </a:solidFill>
          <a:latin typeface="Proxima Nova Rg" pitchFamily="50" charset="0"/>
          <a:ea typeface="+mn-ea"/>
          <a:cs typeface="+mn-cs"/>
        </a:defRPr>
      </a:lvl2pPr>
      <a:lvl3pPr marL="1142732" indent="-228547" algn="l" defTabSz="914187" rtl="0" eaLnBrk="1" latinLnBrk="0" hangingPunct="1">
        <a:spcBef>
          <a:spcPct val="20000"/>
        </a:spcBef>
        <a:buFont typeface="Arial" panose="020B0604020202020204" pitchFamily="34" charset="0"/>
        <a:buChar char="•"/>
        <a:defRPr sz="2400" kern="1200">
          <a:solidFill>
            <a:schemeClr val="tx1"/>
          </a:solidFill>
          <a:latin typeface="Proxima Nova Rg" pitchFamily="50" charset="0"/>
          <a:ea typeface="+mn-ea"/>
          <a:cs typeface="+mn-cs"/>
        </a:defRPr>
      </a:lvl3pPr>
      <a:lvl4pPr marL="1599827" indent="-228547" algn="l" defTabSz="914187" rtl="0" eaLnBrk="1" latinLnBrk="0" hangingPunct="1">
        <a:spcBef>
          <a:spcPct val="20000"/>
        </a:spcBef>
        <a:buFont typeface="Arial" panose="020B0604020202020204" pitchFamily="34" charset="0"/>
        <a:buChar char="–"/>
        <a:defRPr sz="2000" kern="1200">
          <a:solidFill>
            <a:schemeClr val="tx1"/>
          </a:solidFill>
          <a:latin typeface="Proxima Nova Rg" pitchFamily="50" charset="0"/>
          <a:ea typeface="+mn-ea"/>
          <a:cs typeface="+mn-cs"/>
        </a:defRPr>
      </a:lvl4pPr>
      <a:lvl5pPr marL="2056921" indent="-228547" algn="l" defTabSz="914187" rtl="0" eaLnBrk="1" latinLnBrk="0" hangingPunct="1">
        <a:spcBef>
          <a:spcPct val="20000"/>
        </a:spcBef>
        <a:buFont typeface="Arial" panose="020B0604020202020204" pitchFamily="34" charset="0"/>
        <a:buChar char="»"/>
        <a:defRPr sz="2000" kern="1200">
          <a:solidFill>
            <a:schemeClr val="tx1"/>
          </a:solidFill>
          <a:latin typeface="Proxima Nova Rg" pitchFamily="50" charset="0"/>
          <a:ea typeface="+mn-ea"/>
          <a:cs typeface="+mn-cs"/>
        </a:defRPr>
      </a:lvl5pPr>
      <a:lvl6pPr marL="2514014" indent="-228547" algn="l" defTabSz="91418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07" indent="-228547" algn="l" defTabSz="91418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201" indent="-228547" algn="l" defTabSz="91418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292" indent="-228547" algn="l" defTabSz="91418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nl-BE"/>
      </a:defPPr>
      <a:lvl1pPr marL="0" algn="l" defTabSz="914187" rtl="0" eaLnBrk="1" latinLnBrk="0" hangingPunct="1">
        <a:defRPr sz="1800" kern="1200">
          <a:solidFill>
            <a:schemeClr val="tx1"/>
          </a:solidFill>
          <a:latin typeface="+mn-lt"/>
          <a:ea typeface="+mn-ea"/>
          <a:cs typeface="+mn-cs"/>
        </a:defRPr>
      </a:lvl1pPr>
      <a:lvl2pPr marL="457093" algn="l" defTabSz="914187" rtl="0" eaLnBrk="1" latinLnBrk="0" hangingPunct="1">
        <a:defRPr sz="1800" kern="1200">
          <a:solidFill>
            <a:schemeClr val="tx1"/>
          </a:solidFill>
          <a:latin typeface="+mn-lt"/>
          <a:ea typeface="+mn-ea"/>
          <a:cs typeface="+mn-cs"/>
        </a:defRPr>
      </a:lvl2pPr>
      <a:lvl3pPr marL="914187" algn="l" defTabSz="914187" rtl="0" eaLnBrk="1" latinLnBrk="0" hangingPunct="1">
        <a:defRPr sz="1800" kern="1200">
          <a:solidFill>
            <a:schemeClr val="tx1"/>
          </a:solidFill>
          <a:latin typeface="+mn-lt"/>
          <a:ea typeface="+mn-ea"/>
          <a:cs typeface="+mn-cs"/>
        </a:defRPr>
      </a:lvl3pPr>
      <a:lvl4pPr marL="1371279" algn="l" defTabSz="914187" rtl="0" eaLnBrk="1" latinLnBrk="0" hangingPunct="1">
        <a:defRPr sz="1800" kern="1200">
          <a:solidFill>
            <a:schemeClr val="tx1"/>
          </a:solidFill>
          <a:latin typeface="+mn-lt"/>
          <a:ea typeface="+mn-ea"/>
          <a:cs typeface="+mn-cs"/>
        </a:defRPr>
      </a:lvl4pPr>
      <a:lvl5pPr marL="1828374" algn="l" defTabSz="914187" rtl="0" eaLnBrk="1" latinLnBrk="0" hangingPunct="1">
        <a:defRPr sz="1800" kern="1200">
          <a:solidFill>
            <a:schemeClr val="tx1"/>
          </a:solidFill>
          <a:latin typeface="+mn-lt"/>
          <a:ea typeface="+mn-ea"/>
          <a:cs typeface="+mn-cs"/>
        </a:defRPr>
      </a:lvl5pPr>
      <a:lvl6pPr marL="2285466" algn="l" defTabSz="914187" rtl="0" eaLnBrk="1" latinLnBrk="0" hangingPunct="1">
        <a:defRPr sz="1800" kern="1200">
          <a:solidFill>
            <a:schemeClr val="tx1"/>
          </a:solidFill>
          <a:latin typeface="+mn-lt"/>
          <a:ea typeface="+mn-ea"/>
          <a:cs typeface="+mn-cs"/>
        </a:defRPr>
      </a:lvl6pPr>
      <a:lvl7pPr marL="2742560" algn="l" defTabSz="914187" rtl="0" eaLnBrk="1" latinLnBrk="0" hangingPunct="1">
        <a:defRPr sz="1800" kern="1200">
          <a:solidFill>
            <a:schemeClr val="tx1"/>
          </a:solidFill>
          <a:latin typeface="+mn-lt"/>
          <a:ea typeface="+mn-ea"/>
          <a:cs typeface="+mn-cs"/>
        </a:defRPr>
      </a:lvl7pPr>
      <a:lvl8pPr marL="3199654" algn="l" defTabSz="914187" rtl="0" eaLnBrk="1" latinLnBrk="0" hangingPunct="1">
        <a:defRPr sz="1800" kern="1200">
          <a:solidFill>
            <a:schemeClr val="tx1"/>
          </a:solidFill>
          <a:latin typeface="+mn-lt"/>
          <a:ea typeface="+mn-ea"/>
          <a:cs typeface="+mn-cs"/>
        </a:defRPr>
      </a:lvl8pPr>
      <a:lvl9pPr marL="3656748" algn="l" defTabSz="91418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hyperlink" Target="mailto:dimitri.vanbaelen@mechelen.be" TargetMode="External"/><Relationship Id="rId2" Type="http://schemas.openxmlformats.org/officeDocument/2006/relationships/hyperlink" Target="mailto:tine.vanhoof@mechelen.be"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mechelen.incijfers.be/" TargetMode="External"/><Relationship Id="rId2" Type="http://schemas.openxmlformats.org/officeDocument/2006/relationships/hyperlink" Target="http://data.mechelen.be/" TargetMode="External"/><Relationship Id="rId1" Type="http://schemas.openxmlformats.org/officeDocument/2006/relationships/slideLayout" Target="../slideLayouts/slideLayout3.xml"/><Relationship Id="rId4" Type="http://schemas.openxmlformats.org/officeDocument/2006/relationships/hyperlink" Target="http://www.mechelen.b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fontScale="90000"/>
          </a:bodyPr>
          <a:lstStyle/>
          <a:p>
            <a:r>
              <a:rPr lang="nl-BE" dirty="0"/>
              <a:t>Opleiding Swing</a:t>
            </a:r>
          </a:p>
        </p:txBody>
      </p:sp>
      <p:sp>
        <p:nvSpPr>
          <p:cNvPr id="5" name="Subtitle 4">
            <a:extLst>
              <a:ext uri="{FF2B5EF4-FFF2-40B4-BE49-F238E27FC236}">
                <a16:creationId xmlns:a16="http://schemas.microsoft.com/office/drawing/2014/main" id="{8214ACEC-51E6-44AB-8D2A-DB7667B40A67}"/>
              </a:ext>
            </a:extLst>
          </p:cNvPr>
          <p:cNvSpPr>
            <a:spLocks noGrp="1"/>
          </p:cNvSpPr>
          <p:nvPr>
            <p:ph type="subTitle" idx="1"/>
          </p:nvPr>
        </p:nvSpPr>
        <p:spPr/>
        <p:txBody>
          <a:bodyPr/>
          <a:lstStyle/>
          <a:p>
            <a:endParaRPr lang="nl-BE"/>
          </a:p>
        </p:txBody>
      </p:sp>
    </p:spTree>
    <p:extLst>
      <p:ext uri="{BB962C8B-B14F-4D97-AF65-F5344CB8AC3E}">
        <p14:creationId xmlns:p14="http://schemas.microsoft.com/office/powerpoint/2010/main" val="3253694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1210E-EA97-47C4-9676-A87B054834FF}"/>
              </a:ext>
            </a:extLst>
          </p:cNvPr>
          <p:cNvSpPr>
            <a:spLocks noGrp="1"/>
          </p:cNvSpPr>
          <p:nvPr>
            <p:ph type="title"/>
          </p:nvPr>
        </p:nvSpPr>
        <p:spPr/>
        <p:txBody>
          <a:bodyPr/>
          <a:lstStyle/>
          <a:p>
            <a:r>
              <a:rPr lang="nl-BE" dirty="0"/>
              <a:t>Demografie: inwoners per wijk</a:t>
            </a:r>
          </a:p>
        </p:txBody>
      </p:sp>
      <p:pic>
        <p:nvPicPr>
          <p:cNvPr id="4" name="Picture 3">
            <a:extLst>
              <a:ext uri="{FF2B5EF4-FFF2-40B4-BE49-F238E27FC236}">
                <a16:creationId xmlns:a16="http://schemas.microsoft.com/office/drawing/2014/main" id="{D1AFA188-4ED7-4E10-AE43-4760913973EE}"/>
              </a:ext>
            </a:extLst>
          </p:cNvPr>
          <p:cNvPicPr>
            <a:picLocks noChangeAspect="1"/>
          </p:cNvPicPr>
          <p:nvPr/>
        </p:nvPicPr>
        <p:blipFill>
          <a:blip r:embed="rId3"/>
          <a:stretch>
            <a:fillRect/>
          </a:stretch>
        </p:blipFill>
        <p:spPr>
          <a:xfrm>
            <a:off x="1007208" y="1028106"/>
            <a:ext cx="7129516" cy="4500000"/>
          </a:xfrm>
          <a:prstGeom prst="rect">
            <a:avLst/>
          </a:prstGeom>
        </p:spPr>
      </p:pic>
      <p:sp>
        <p:nvSpPr>
          <p:cNvPr id="6" name="Oval 5">
            <a:extLst>
              <a:ext uri="{FF2B5EF4-FFF2-40B4-BE49-F238E27FC236}">
                <a16:creationId xmlns:a16="http://schemas.microsoft.com/office/drawing/2014/main" id="{BEEF4E39-D645-4E80-BBB0-8219C492E5E4}"/>
              </a:ext>
            </a:extLst>
          </p:cNvPr>
          <p:cNvSpPr/>
          <p:nvPr/>
        </p:nvSpPr>
        <p:spPr>
          <a:xfrm>
            <a:off x="1416036" y="4601774"/>
            <a:ext cx="270164" cy="2632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2</a:t>
            </a:r>
          </a:p>
        </p:txBody>
      </p:sp>
      <p:sp>
        <p:nvSpPr>
          <p:cNvPr id="7" name="Oval 6">
            <a:extLst>
              <a:ext uri="{FF2B5EF4-FFF2-40B4-BE49-F238E27FC236}">
                <a16:creationId xmlns:a16="http://schemas.microsoft.com/office/drawing/2014/main" id="{1D14ADD5-FDAF-41FC-A5C6-FC6F4B721C79}"/>
              </a:ext>
            </a:extLst>
          </p:cNvPr>
          <p:cNvSpPr/>
          <p:nvPr/>
        </p:nvSpPr>
        <p:spPr>
          <a:xfrm>
            <a:off x="3652447" y="2628732"/>
            <a:ext cx="270164" cy="2632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3</a:t>
            </a:r>
          </a:p>
        </p:txBody>
      </p:sp>
      <p:sp>
        <p:nvSpPr>
          <p:cNvPr id="8" name="Rectangle: Rounded Corners 7">
            <a:extLst>
              <a:ext uri="{FF2B5EF4-FFF2-40B4-BE49-F238E27FC236}">
                <a16:creationId xmlns:a16="http://schemas.microsoft.com/office/drawing/2014/main" id="{9A60A4AD-CD3B-423B-BB9A-78894EF43274}"/>
              </a:ext>
            </a:extLst>
          </p:cNvPr>
          <p:cNvSpPr/>
          <p:nvPr/>
        </p:nvSpPr>
        <p:spPr>
          <a:xfrm>
            <a:off x="3293327" y="5270847"/>
            <a:ext cx="4906536" cy="3196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Oval 4">
            <a:extLst>
              <a:ext uri="{FF2B5EF4-FFF2-40B4-BE49-F238E27FC236}">
                <a16:creationId xmlns:a16="http://schemas.microsoft.com/office/drawing/2014/main" id="{D485AE85-D53C-4AD9-B784-4E8CCCCF4291}"/>
              </a:ext>
            </a:extLst>
          </p:cNvPr>
          <p:cNvSpPr/>
          <p:nvPr/>
        </p:nvSpPr>
        <p:spPr>
          <a:xfrm>
            <a:off x="8136724" y="5296056"/>
            <a:ext cx="270164" cy="2632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1</a:t>
            </a:r>
          </a:p>
        </p:txBody>
      </p:sp>
      <p:sp>
        <p:nvSpPr>
          <p:cNvPr id="9" name="Rectangle: Rounded Corners 8">
            <a:extLst>
              <a:ext uri="{FF2B5EF4-FFF2-40B4-BE49-F238E27FC236}">
                <a16:creationId xmlns:a16="http://schemas.microsoft.com/office/drawing/2014/main" id="{5AD6B683-70EB-4FC2-B301-09F876455728}"/>
              </a:ext>
            </a:extLst>
          </p:cNvPr>
          <p:cNvSpPr/>
          <p:nvPr/>
        </p:nvSpPr>
        <p:spPr>
          <a:xfrm>
            <a:off x="899532" y="4378712"/>
            <a:ext cx="2453268" cy="126380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Oval 9">
            <a:extLst>
              <a:ext uri="{FF2B5EF4-FFF2-40B4-BE49-F238E27FC236}">
                <a16:creationId xmlns:a16="http://schemas.microsoft.com/office/drawing/2014/main" id="{413657F6-0A6C-460F-A132-7342B72A52FC}"/>
              </a:ext>
            </a:extLst>
          </p:cNvPr>
          <p:cNvSpPr/>
          <p:nvPr/>
        </p:nvSpPr>
        <p:spPr>
          <a:xfrm>
            <a:off x="3652447" y="3520867"/>
            <a:ext cx="270164" cy="2632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4</a:t>
            </a:r>
          </a:p>
        </p:txBody>
      </p:sp>
      <p:pic>
        <p:nvPicPr>
          <p:cNvPr id="11" name="Picture 10">
            <a:extLst>
              <a:ext uri="{FF2B5EF4-FFF2-40B4-BE49-F238E27FC236}">
                <a16:creationId xmlns:a16="http://schemas.microsoft.com/office/drawing/2014/main" id="{904BDA38-E85B-4787-B317-88E0DE6E71C3}"/>
              </a:ext>
            </a:extLst>
          </p:cNvPr>
          <p:cNvPicPr>
            <a:picLocks noChangeAspect="1"/>
          </p:cNvPicPr>
          <p:nvPr/>
        </p:nvPicPr>
        <p:blipFill>
          <a:blip r:embed="rId4"/>
          <a:stretch>
            <a:fillRect/>
          </a:stretch>
        </p:blipFill>
        <p:spPr>
          <a:xfrm>
            <a:off x="5434360" y="3348501"/>
            <a:ext cx="3629025" cy="1662113"/>
          </a:xfrm>
          <a:prstGeom prst="rect">
            <a:avLst/>
          </a:prstGeom>
        </p:spPr>
      </p:pic>
    </p:spTree>
    <p:extLst>
      <p:ext uri="{BB962C8B-B14F-4D97-AF65-F5344CB8AC3E}">
        <p14:creationId xmlns:p14="http://schemas.microsoft.com/office/powerpoint/2010/main" val="134017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5" grpId="0" animBg="1"/>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D97C3-224F-47F9-B3A5-4BCC8FC651BC}"/>
              </a:ext>
            </a:extLst>
          </p:cNvPr>
          <p:cNvSpPr>
            <a:spLocks noGrp="1"/>
          </p:cNvSpPr>
          <p:nvPr>
            <p:ph type="title"/>
          </p:nvPr>
        </p:nvSpPr>
        <p:spPr/>
        <p:txBody>
          <a:bodyPr/>
          <a:lstStyle/>
          <a:p>
            <a:r>
              <a:rPr lang="nl-BE" dirty="0"/>
              <a:t>Hoe werk je in Swing?</a:t>
            </a:r>
          </a:p>
        </p:txBody>
      </p:sp>
      <p:sp>
        <p:nvSpPr>
          <p:cNvPr id="3" name="Content Placeholder 2">
            <a:extLst>
              <a:ext uri="{FF2B5EF4-FFF2-40B4-BE49-F238E27FC236}">
                <a16:creationId xmlns:a16="http://schemas.microsoft.com/office/drawing/2014/main" id="{180B08E2-B348-4982-B496-AFFBDCE2876A}"/>
              </a:ext>
            </a:extLst>
          </p:cNvPr>
          <p:cNvSpPr>
            <a:spLocks noGrp="1"/>
          </p:cNvSpPr>
          <p:nvPr>
            <p:ph idx="1"/>
          </p:nvPr>
        </p:nvSpPr>
        <p:spPr/>
        <p:txBody>
          <a:bodyPr/>
          <a:lstStyle/>
          <a:p>
            <a:r>
              <a:rPr lang="nl-BE" dirty="0"/>
              <a:t>Hoe is de procentuele verdeling van de leerlingen in het basisonderwijs tussen gewoon- en buitengewoon onderwijs, en tussen kleuter- en </a:t>
            </a:r>
            <a:r>
              <a:rPr lang="nl-BE" dirty="0" err="1"/>
              <a:t>lageronderwijs</a:t>
            </a:r>
            <a:r>
              <a:rPr lang="nl-BE" dirty="0"/>
              <a:t>?</a:t>
            </a:r>
          </a:p>
          <a:p>
            <a:r>
              <a:rPr lang="nl-BE" dirty="0"/>
              <a:t>Zet in een taartdiagram de cijfers voor Mechelen naast die van Antwerpen</a:t>
            </a:r>
          </a:p>
        </p:txBody>
      </p:sp>
    </p:spTree>
    <p:extLst>
      <p:ext uri="{BB962C8B-B14F-4D97-AF65-F5344CB8AC3E}">
        <p14:creationId xmlns:p14="http://schemas.microsoft.com/office/powerpoint/2010/main" val="1391426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6F9FA-E530-4AD7-9FE1-809AB0C58EC1}"/>
              </a:ext>
            </a:extLst>
          </p:cNvPr>
          <p:cNvSpPr>
            <a:spLocks noGrp="1"/>
          </p:cNvSpPr>
          <p:nvPr>
            <p:ph type="title"/>
          </p:nvPr>
        </p:nvSpPr>
        <p:spPr/>
        <p:txBody>
          <a:bodyPr>
            <a:normAutofit fontScale="90000"/>
          </a:bodyPr>
          <a:lstStyle/>
          <a:p>
            <a:r>
              <a:rPr lang="nl-BE" dirty="0"/>
              <a:t>Onderwijs: leerlingen in het basisonderwijs</a:t>
            </a:r>
          </a:p>
        </p:txBody>
      </p:sp>
      <p:pic>
        <p:nvPicPr>
          <p:cNvPr id="9" name="Content Placeholder 8">
            <a:extLst>
              <a:ext uri="{FF2B5EF4-FFF2-40B4-BE49-F238E27FC236}">
                <a16:creationId xmlns:a16="http://schemas.microsoft.com/office/drawing/2014/main" id="{8DEF495E-2485-4C93-8447-8F772B3A589F}"/>
              </a:ext>
            </a:extLst>
          </p:cNvPr>
          <p:cNvPicPr>
            <a:picLocks noGrp="1" noChangeAspect="1"/>
          </p:cNvPicPr>
          <p:nvPr>
            <p:ph idx="1"/>
          </p:nvPr>
        </p:nvPicPr>
        <p:blipFill>
          <a:blip r:embed="rId3"/>
          <a:stretch>
            <a:fillRect/>
          </a:stretch>
        </p:blipFill>
        <p:spPr>
          <a:xfrm>
            <a:off x="2422634" y="990599"/>
            <a:ext cx="6401668" cy="4675909"/>
          </a:xfrm>
          <a:prstGeom prst="rect">
            <a:avLst/>
          </a:prstGeom>
        </p:spPr>
      </p:pic>
      <p:grpSp>
        <p:nvGrpSpPr>
          <p:cNvPr id="14" name="Group 13">
            <a:extLst>
              <a:ext uri="{FF2B5EF4-FFF2-40B4-BE49-F238E27FC236}">
                <a16:creationId xmlns:a16="http://schemas.microsoft.com/office/drawing/2014/main" id="{D0CDA188-57AB-4E95-8BED-157FC63CD749}"/>
              </a:ext>
            </a:extLst>
          </p:cNvPr>
          <p:cNvGrpSpPr/>
          <p:nvPr/>
        </p:nvGrpSpPr>
        <p:grpSpPr>
          <a:xfrm>
            <a:off x="0" y="990600"/>
            <a:ext cx="2014126" cy="3927764"/>
            <a:chOff x="0" y="990600"/>
            <a:chExt cx="2014126" cy="3927764"/>
          </a:xfrm>
        </p:grpSpPr>
        <p:pic>
          <p:nvPicPr>
            <p:cNvPr id="4" name="Picture 3">
              <a:extLst>
                <a:ext uri="{FF2B5EF4-FFF2-40B4-BE49-F238E27FC236}">
                  <a16:creationId xmlns:a16="http://schemas.microsoft.com/office/drawing/2014/main" id="{EE61D2AC-2AE0-4579-9318-26E37A854209}"/>
                </a:ext>
              </a:extLst>
            </p:cNvPr>
            <p:cNvPicPr>
              <a:picLocks noChangeAspect="1"/>
            </p:cNvPicPr>
            <p:nvPr/>
          </p:nvPicPr>
          <p:blipFill>
            <a:blip r:embed="rId4"/>
            <a:stretch>
              <a:fillRect/>
            </a:stretch>
          </p:blipFill>
          <p:spPr>
            <a:xfrm>
              <a:off x="0" y="990600"/>
              <a:ext cx="2014126" cy="3927764"/>
            </a:xfrm>
            <a:prstGeom prst="rect">
              <a:avLst/>
            </a:prstGeom>
          </p:spPr>
        </p:pic>
        <p:sp>
          <p:nvSpPr>
            <p:cNvPr id="5" name="Oval 4">
              <a:extLst>
                <a:ext uri="{FF2B5EF4-FFF2-40B4-BE49-F238E27FC236}">
                  <a16:creationId xmlns:a16="http://schemas.microsoft.com/office/drawing/2014/main" id="{5DCABF3F-063C-48FA-AB8C-10E621F559E7}"/>
                </a:ext>
              </a:extLst>
            </p:cNvPr>
            <p:cNvSpPr/>
            <p:nvPr/>
          </p:nvSpPr>
          <p:spPr>
            <a:xfrm>
              <a:off x="1576598" y="3938310"/>
              <a:ext cx="270164" cy="2632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1</a:t>
              </a:r>
            </a:p>
          </p:txBody>
        </p:sp>
      </p:grpSp>
      <p:sp>
        <p:nvSpPr>
          <p:cNvPr id="6" name="Oval 5">
            <a:extLst>
              <a:ext uri="{FF2B5EF4-FFF2-40B4-BE49-F238E27FC236}">
                <a16:creationId xmlns:a16="http://schemas.microsoft.com/office/drawing/2014/main" id="{D3AA0A55-F78B-4093-AC7A-497F000BEB81}"/>
              </a:ext>
            </a:extLst>
          </p:cNvPr>
          <p:cNvSpPr/>
          <p:nvPr/>
        </p:nvSpPr>
        <p:spPr>
          <a:xfrm>
            <a:off x="2722970" y="2172966"/>
            <a:ext cx="270164" cy="2632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2</a:t>
            </a:r>
          </a:p>
        </p:txBody>
      </p:sp>
      <p:sp>
        <p:nvSpPr>
          <p:cNvPr id="7" name="Oval 6">
            <a:extLst>
              <a:ext uri="{FF2B5EF4-FFF2-40B4-BE49-F238E27FC236}">
                <a16:creationId xmlns:a16="http://schemas.microsoft.com/office/drawing/2014/main" id="{F29B4CDA-C9C0-41FD-B4F4-68A6310CAFC9}"/>
              </a:ext>
            </a:extLst>
          </p:cNvPr>
          <p:cNvSpPr/>
          <p:nvPr/>
        </p:nvSpPr>
        <p:spPr>
          <a:xfrm>
            <a:off x="2722970" y="2917517"/>
            <a:ext cx="270164" cy="2632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3</a:t>
            </a:r>
          </a:p>
        </p:txBody>
      </p:sp>
      <p:sp>
        <p:nvSpPr>
          <p:cNvPr id="15" name="Rectangle 14">
            <a:extLst>
              <a:ext uri="{FF2B5EF4-FFF2-40B4-BE49-F238E27FC236}">
                <a16:creationId xmlns:a16="http://schemas.microsoft.com/office/drawing/2014/main" id="{965EE268-FE16-42E6-8642-997E15B4D81E}"/>
              </a:ext>
            </a:extLst>
          </p:cNvPr>
          <p:cNvSpPr/>
          <p:nvPr/>
        </p:nvSpPr>
        <p:spPr>
          <a:xfrm>
            <a:off x="3097619" y="1183758"/>
            <a:ext cx="5585637" cy="44089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13" name="Group 12">
            <a:extLst>
              <a:ext uri="{FF2B5EF4-FFF2-40B4-BE49-F238E27FC236}">
                <a16:creationId xmlns:a16="http://schemas.microsoft.com/office/drawing/2014/main" id="{9EE56684-7118-4846-8CD4-8941D4ADFFA3}"/>
              </a:ext>
            </a:extLst>
          </p:cNvPr>
          <p:cNvGrpSpPr/>
          <p:nvPr/>
        </p:nvGrpSpPr>
        <p:grpSpPr>
          <a:xfrm>
            <a:off x="0" y="995489"/>
            <a:ext cx="9144000" cy="4452063"/>
            <a:chOff x="0" y="1102521"/>
            <a:chExt cx="9144000" cy="4452063"/>
          </a:xfrm>
        </p:grpSpPr>
        <p:pic>
          <p:nvPicPr>
            <p:cNvPr id="12" name="Picture 11">
              <a:extLst>
                <a:ext uri="{FF2B5EF4-FFF2-40B4-BE49-F238E27FC236}">
                  <a16:creationId xmlns:a16="http://schemas.microsoft.com/office/drawing/2014/main" id="{58D1D2DD-F485-4CD9-B52C-86CB9D122299}"/>
                </a:ext>
              </a:extLst>
            </p:cNvPr>
            <p:cNvPicPr>
              <a:picLocks noChangeAspect="1"/>
            </p:cNvPicPr>
            <p:nvPr/>
          </p:nvPicPr>
          <p:blipFill>
            <a:blip r:embed="rId5"/>
            <a:stretch>
              <a:fillRect/>
            </a:stretch>
          </p:blipFill>
          <p:spPr>
            <a:xfrm>
              <a:off x="0" y="1102521"/>
              <a:ext cx="9144000" cy="4452063"/>
            </a:xfrm>
            <a:prstGeom prst="rect">
              <a:avLst/>
            </a:prstGeom>
          </p:spPr>
        </p:pic>
        <p:sp>
          <p:nvSpPr>
            <p:cNvPr id="8" name="Oval 7">
              <a:extLst>
                <a:ext uri="{FF2B5EF4-FFF2-40B4-BE49-F238E27FC236}">
                  <a16:creationId xmlns:a16="http://schemas.microsoft.com/office/drawing/2014/main" id="{FD1C99EB-DF3F-4880-8CF0-28063F0017F8}"/>
                </a:ext>
              </a:extLst>
            </p:cNvPr>
            <p:cNvSpPr/>
            <p:nvPr/>
          </p:nvSpPr>
          <p:spPr>
            <a:xfrm>
              <a:off x="1576598" y="4797865"/>
              <a:ext cx="270164" cy="2632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4</a:t>
              </a:r>
            </a:p>
          </p:txBody>
        </p:sp>
      </p:grpSp>
    </p:spTree>
    <p:extLst>
      <p:ext uri="{BB962C8B-B14F-4D97-AF65-F5344CB8AC3E}">
        <p14:creationId xmlns:p14="http://schemas.microsoft.com/office/powerpoint/2010/main" val="579433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xit"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4"/>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9"/>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6"/>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7"/>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FEA3D-5D06-4B30-A34F-9DBFA1FC079C}"/>
              </a:ext>
            </a:extLst>
          </p:cNvPr>
          <p:cNvSpPr>
            <a:spLocks noGrp="1"/>
          </p:cNvSpPr>
          <p:nvPr>
            <p:ph type="title"/>
          </p:nvPr>
        </p:nvSpPr>
        <p:spPr/>
        <p:txBody>
          <a:bodyPr/>
          <a:lstStyle/>
          <a:p>
            <a:r>
              <a:rPr lang="nl-BE" dirty="0"/>
              <a:t>Hoe werk je in Swing?</a:t>
            </a:r>
          </a:p>
        </p:txBody>
      </p:sp>
      <p:sp>
        <p:nvSpPr>
          <p:cNvPr id="3" name="Content Placeholder 2">
            <a:extLst>
              <a:ext uri="{FF2B5EF4-FFF2-40B4-BE49-F238E27FC236}">
                <a16:creationId xmlns:a16="http://schemas.microsoft.com/office/drawing/2014/main" id="{01118696-3BEA-4028-8294-44BB36465065}"/>
              </a:ext>
            </a:extLst>
          </p:cNvPr>
          <p:cNvSpPr>
            <a:spLocks noGrp="1"/>
          </p:cNvSpPr>
          <p:nvPr>
            <p:ph idx="1"/>
          </p:nvPr>
        </p:nvSpPr>
        <p:spPr/>
        <p:txBody>
          <a:bodyPr/>
          <a:lstStyle/>
          <a:p>
            <a:r>
              <a:rPr lang="nl-BE" dirty="0"/>
              <a:t>Vergelijk de groei van het aantal huishoudens met de groei van het aantal woongelegenheden sinds 2001, en vergelijk dit met het totaal van alle centrumsteden</a:t>
            </a:r>
          </a:p>
        </p:txBody>
      </p:sp>
    </p:spTree>
    <p:extLst>
      <p:ext uri="{BB962C8B-B14F-4D97-AF65-F5344CB8AC3E}">
        <p14:creationId xmlns:p14="http://schemas.microsoft.com/office/powerpoint/2010/main" val="2091308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FDA33-3D82-4A7A-A95C-7A7E9E1C2291}"/>
              </a:ext>
            </a:extLst>
          </p:cNvPr>
          <p:cNvSpPr>
            <a:spLocks noGrp="1"/>
          </p:cNvSpPr>
          <p:nvPr>
            <p:ph type="title"/>
          </p:nvPr>
        </p:nvSpPr>
        <p:spPr/>
        <p:txBody>
          <a:bodyPr>
            <a:normAutofit fontScale="90000"/>
          </a:bodyPr>
          <a:lstStyle/>
          <a:p>
            <a:r>
              <a:rPr lang="nl-BE" dirty="0"/>
              <a:t>Vergelijking huishoudens - woongelegenheden</a:t>
            </a:r>
          </a:p>
        </p:txBody>
      </p:sp>
      <p:grpSp>
        <p:nvGrpSpPr>
          <p:cNvPr id="25" name="Group 24">
            <a:extLst>
              <a:ext uri="{FF2B5EF4-FFF2-40B4-BE49-F238E27FC236}">
                <a16:creationId xmlns:a16="http://schemas.microsoft.com/office/drawing/2014/main" id="{AD0F782A-9E36-47A4-8AA2-18BE87235120}"/>
              </a:ext>
            </a:extLst>
          </p:cNvPr>
          <p:cNvGrpSpPr/>
          <p:nvPr/>
        </p:nvGrpSpPr>
        <p:grpSpPr>
          <a:xfrm>
            <a:off x="128787" y="1083339"/>
            <a:ext cx="2570951" cy="2218327"/>
            <a:chOff x="6302260" y="470009"/>
            <a:chExt cx="2570951" cy="2218327"/>
          </a:xfrm>
        </p:grpSpPr>
        <p:pic>
          <p:nvPicPr>
            <p:cNvPr id="24" name="Picture 23">
              <a:extLst>
                <a:ext uri="{FF2B5EF4-FFF2-40B4-BE49-F238E27FC236}">
                  <a16:creationId xmlns:a16="http://schemas.microsoft.com/office/drawing/2014/main" id="{08CA4BD6-4768-4A5D-9537-8CB7A1446DE4}"/>
                </a:ext>
              </a:extLst>
            </p:cNvPr>
            <p:cNvPicPr>
              <a:picLocks noChangeAspect="1"/>
            </p:cNvPicPr>
            <p:nvPr/>
          </p:nvPicPr>
          <p:blipFill>
            <a:blip r:embed="rId3"/>
            <a:stretch>
              <a:fillRect/>
            </a:stretch>
          </p:blipFill>
          <p:spPr>
            <a:xfrm>
              <a:off x="6302260" y="470009"/>
              <a:ext cx="2570951" cy="2218327"/>
            </a:xfrm>
            <a:prstGeom prst="rect">
              <a:avLst/>
            </a:prstGeom>
          </p:spPr>
        </p:pic>
        <p:sp>
          <p:nvSpPr>
            <p:cNvPr id="5" name="Oval 4">
              <a:extLst>
                <a:ext uri="{FF2B5EF4-FFF2-40B4-BE49-F238E27FC236}">
                  <a16:creationId xmlns:a16="http://schemas.microsoft.com/office/drawing/2014/main" id="{D9FC9E05-6A27-40D8-932A-B5483B893D37}"/>
                </a:ext>
              </a:extLst>
            </p:cNvPr>
            <p:cNvSpPr/>
            <p:nvPr/>
          </p:nvSpPr>
          <p:spPr>
            <a:xfrm>
              <a:off x="8023710" y="2170493"/>
              <a:ext cx="270164" cy="2632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1</a:t>
              </a:r>
            </a:p>
          </p:txBody>
        </p:sp>
      </p:grpSp>
      <p:grpSp>
        <p:nvGrpSpPr>
          <p:cNvPr id="20" name="Group 19">
            <a:extLst>
              <a:ext uri="{FF2B5EF4-FFF2-40B4-BE49-F238E27FC236}">
                <a16:creationId xmlns:a16="http://schemas.microsoft.com/office/drawing/2014/main" id="{EB9B8458-D24F-4F8B-9772-2A29BDF6F15A}"/>
              </a:ext>
            </a:extLst>
          </p:cNvPr>
          <p:cNvGrpSpPr/>
          <p:nvPr/>
        </p:nvGrpSpPr>
        <p:grpSpPr>
          <a:xfrm>
            <a:off x="430813" y="1297321"/>
            <a:ext cx="2448116" cy="3361087"/>
            <a:chOff x="122093" y="1865854"/>
            <a:chExt cx="2448116" cy="3361087"/>
          </a:xfrm>
        </p:grpSpPr>
        <p:pic>
          <p:nvPicPr>
            <p:cNvPr id="6" name="Picture 5">
              <a:extLst>
                <a:ext uri="{FF2B5EF4-FFF2-40B4-BE49-F238E27FC236}">
                  <a16:creationId xmlns:a16="http://schemas.microsoft.com/office/drawing/2014/main" id="{295DC042-8DF3-49EE-9D94-4CA2804EC93E}"/>
                </a:ext>
              </a:extLst>
            </p:cNvPr>
            <p:cNvPicPr>
              <a:picLocks noChangeAspect="1"/>
            </p:cNvPicPr>
            <p:nvPr/>
          </p:nvPicPr>
          <p:blipFill>
            <a:blip r:embed="rId4"/>
            <a:stretch>
              <a:fillRect/>
            </a:stretch>
          </p:blipFill>
          <p:spPr>
            <a:xfrm>
              <a:off x="122093" y="1865854"/>
              <a:ext cx="2448116" cy="3361087"/>
            </a:xfrm>
            <a:prstGeom prst="rect">
              <a:avLst/>
            </a:prstGeom>
          </p:spPr>
        </p:pic>
        <p:sp>
          <p:nvSpPr>
            <p:cNvPr id="7" name="Oval 6">
              <a:extLst>
                <a:ext uri="{FF2B5EF4-FFF2-40B4-BE49-F238E27FC236}">
                  <a16:creationId xmlns:a16="http://schemas.microsoft.com/office/drawing/2014/main" id="{42833376-FE9B-4E5F-93F9-185438EB403B}"/>
                </a:ext>
              </a:extLst>
            </p:cNvPr>
            <p:cNvSpPr/>
            <p:nvPr/>
          </p:nvSpPr>
          <p:spPr>
            <a:xfrm>
              <a:off x="1478755" y="4195560"/>
              <a:ext cx="270164" cy="2632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2</a:t>
              </a:r>
            </a:p>
          </p:txBody>
        </p:sp>
      </p:grpSp>
      <p:grpSp>
        <p:nvGrpSpPr>
          <p:cNvPr id="19" name="Group 18">
            <a:extLst>
              <a:ext uri="{FF2B5EF4-FFF2-40B4-BE49-F238E27FC236}">
                <a16:creationId xmlns:a16="http://schemas.microsoft.com/office/drawing/2014/main" id="{BAEE9D37-4ECD-4BA5-A0D0-0217D46C10EE}"/>
              </a:ext>
            </a:extLst>
          </p:cNvPr>
          <p:cNvGrpSpPr/>
          <p:nvPr/>
        </p:nvGrpSpPr>
        <p:grpSpPr>
          <a:xfrm>
            <a:off x="2640479" y="4024312"/>
            <a:ext cx="5254657" cy="1690688"/>
            <a:chOff x="2570209" y="3946802"/>
            <a:chExt cx="5254657" cy="1690688"/>
          </a:xfrm>
        </p:grpSpPr>
        <p:pic>
          <p:nvPicPr>
            <p:cNvPr id="8" name="Picture 7">
              <a:extLst>
                <a:ext uri="{FF2B5EF4-FFF2-40B4-BE49-F238E27FC236}">
                  <a16:creationId xmlns:a16="http://schemas.microsoft.com/office/drawing/2014/main" id="{090F00A2-B560-407D-9C46-1A9517767851}"/>
                </a:ext>
              </a:extLst>
            </p:cNvPr>
            <p:cNvPicPr>
              <a:picLocks noChangeAspect="1"/>
            </p:cNvPicPr>
            <p:nvPr/>
          </p:nvPicPr>
          <p:blipFill>
            <a:blip r:embed="rId5"/>
            <a:stretch>
              <a:fillRect/>
            </a:stretch>
          </p:blipFill>
          <p:spPr>
            <a:xfrm>
              <a:off x="2570209" y="3946802"/>
              <a:ext cx="5254657" cy="1690688"/>
            </a:xfrm>
            <a:prstGeom prst="rect">
              <a:avLst/>
            </a:prstGeom>
          </p:spPr>
        </p:pic>
        <p:sp>
          <p:nvSpPr>
            <p:cNvPr id="9" name="Oval 8">
              <a:extLst>
                <a:ext uri="{FF2B5EF4-FFF2-40B4-BE49-F238E27FC236}">
                  <a16:creationId xmlns:a16="http://schemas.microsoft.com/office/drawing/2014/main" id="{96270636-ED13-480C-AD93-6102CFE866B2}"/>
                </a:ext>
              </a:extLst>
            </p:cNvPr>
            <p:cNvSpPr/>
            <p:nvPr/>
          </p:nvSpPr>
          <p:spPr>
            <a:xfrm>
              <a:off x="5812862" y="5118969"/>
              <a:ext cx="270164" cy="2632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3</a:t>
              </a:r>
            </a:p>
          </p:txBody>
        </p:sp>
      </p:grpSp>
      <p:pic>
        <p:nvPicPr>
          <p:cNvPr id="13" name="Content Placeholder 12">
            <a:extLst>
              <a:ext uri="{FF2B5EF4-FFF2-40B4-BE49-F238E27FC236}">
                <a16:creationId xmlns:a16="http://schemas.microsoft.com/office/drawing/2014/main" id="{030D1297-B898-40E1-9C46-B50EA36C1752}"/>
              </a:ext>
            </a:extLst>
          </p:cNvPr>
          <p:cNvPicPr>
            <a:picLocks noGrp="1" noChangeAspect="1"/>
          </p:cNvPicPr>
          <p:nvPr>
            <p:ph idx="1"/>
          </p:nvPr>
        </p:nvPicPr>
        <p:blipFill>
          <a:blip r:embed="rId6"/>
          <a:stretch>
            <a:fillRect/>
          </a:stretch>
        </p:blipFill>
        <p:spPr>
          <a:xfrm>
            <a:off x="3214037" y="2364892"/>
            <a:ext cx="3361087" cy="2738914"/>
          </a:xfrm>
          <a:prstGeom prst="rect">
            <a:avLst/>
          </a:prstGeom>
        </p:spPr>
      </p:pic>
      <p:sp>
        <p:nvSpPr>
          <p:cNvPr id="14" name="Oval 13">
            <a:extLst>
              <a:ext uri="{FF2B5EF4-FFF2-40B4-BE49-F238E27FC236}">
                <a16:creationId xmlns:a16="http://schemas.microsoft.com/office/drawing/2014/main" id="{E427B3DB-8136-4EE2-B47C-E3E774E698AD}"/>
              </a:ext>
            </a:extLst>
          </p:cNvPr>
          <p:cNvSpPr/>
          <p:nvPr/>
        </p:nvSpPr>
        <p:spPr>
          <a:xfrm>
            <a:off x="4936612" y="2934545"/>
            <a:ext cx="270164" cy="2632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6</a:t>
            </a:r>
          </a:p>
        </p:txBody>
      </p:sp>
      <p:grpSp>
        <p:nvGrpSpPr>
          <p:cNvPr id="17" name="Group 16">
            <a:extLst>
              <a:ext uri="{FF2B5EF4-FFF2-40B4-BE49-F238E27FC236}">
                <a16:creationId xmlns:a16="http://schemas.microsoft.com/office/drawing/2014/main" id="{19474AAB-B81B-4FE8-8BED-998070D0CC2D}"/>
              </a:ext>
            </a:extLst>
          </p:cNvPr>
          <p:cNvGrpSpPr/>
          <p:nvPr/>
        </p:nvGrpSpPr>
        <p:grpSpPr>
          <a:xfrm>
            <a:off x="1147528" y="2117227"/>
            <a:ext cx="4862417" cy="3570732"/>
            <a:chOff x="2996998" y="940014"/>
            <a:chExt cx="4862417" cy="3570732"/>
          </a:xfrm>
        </p:grpSpPr>
        <p:pic>
          <p:nvPicPr>
            <p:cNvPr id="15" name="Picture 14">
              <a:extLst>
                <a:ext uri="{FF2B5EF4-FFF2-40B4-BE49-F238E27FC236}">
                  <a16:creationId xmlns:a16="http://schemas.microsoft.com/office/drawing/2014/main" id="{88C76014-699A-4CD2-A608-C9AFD29F2B7E}"/>
                </a:ext>
              </a:extLst>
            </p:cNvPr>
            <p:cNvPicPr>
              <a:picLocks noChangeAspect="1"/>
            </p:cNvPicPr>
            <p:nvPr/>
          </p:nvPicPr>
          <p:blipFill>
            <a:blip r:embed="rId7"/>
            <a:stretch>
              <a:fillRect/>
            </a:stretch>
          </p:blipFill>
          <p:spPr>
            <a:xfrm>
              <a:off x="2996998" y="940014"/>
              <a:ext cx="4862417" cy="3570732"/>
            </a:xfrm>
            <a:prstGeom prst="rect">
              <a:avLst/>
            </a:prstGeom>
          </p:spPr>
        </p:pic>
        <p:sp>
          <p:nvSpPr>
            <p:cNvPr id="16" name="Oval 15">
              <a:extLst>
                <a:ext uri="{FF2B5EF4-FFF2-40B4-BE49-F238E27FC236}">
                  <a16:creationId xmlns:a16="http://schemas.microsoft.com/office/drawing/2014/main" id="{8E192D05-085C-45F8-97BE-641A253F0AAD}"/>
                </a:ext>
              </a:extLst>
            </p:cNvPr>
            <p:cNvSpPr/>
            <p:nvPr/>
          </p:nvSpPr>
          <p:spPr>
            <a:xfrm>
              <a:off x="7500760" y="2833454"/>
              <a:ext cx="270164" cy="2632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7</a:t>
              </a:r>
            </a:p>
          </p:txBody>
        </p:sp>
      </p:grpSp>
      <p:pic>
        <p:nvPicPr>
          <p:cNvPr id="26" name="Picture 25">
            <a:extLst>
              <a:ext uri="{FF2B5EF4-FFF2-40B4-BE49-F238E27FC236}">
                <a16:creationId xmlns:a16="http://schemas.microsoft.com/office/drawing/2014/main" id="{8CAC2CDD-322D-41C8-A5B8-D6912739693D}"/>
              </a:ext>
            </a:extLst>
          </p:cNvPr>
          <p:cNvPicPr>
            <a:picLocks noChangeAspect="1"/>
          </p:cNvPicPr>
          <p:nvPr/>
        </p:nvPicPr>
        <p:blipFill>
          <a:blip r:embed="rId8"/>
          <a:stretch>
            <a:fillRect/>
          </a:stretch>
        </p:blipFill>
        <p:spPr>
          <a:xfrm>
            <a:off x="606666" y="1032687"/>
            <a:ext cx="7982935" cy="4400043"/>
          </a:xfrm>
          <a:prstGeom prst="rect">
            <a:avLst/>
          </a:prstGeom>
        </p:spPr>
      </p:pic>
      <p:grpSp>
        <p:nvGrpSpPr>
          <p:cNvPr id="30" name="Group 29">
            <a:extLst>
              <a:ext uri="{FF2B5EF4-FFF2-40B4-BE49-F238E27FC236}">
                <a16:creationId xmlns:a16="http://schemas.microsoft.com/office/drawing/2014/main" id="{E9849E59-A634-4FA8-8862-F7C57F8CEE9B}"/>
              </a:ext>
            </a:extLst>
          </p:cNvPr>
          <p:cNvGrpSpPr/>
          <p:nvPr/>
        </p:nvGrpSpPr>
        <p:grpSpPr>
          <a:xfrm>
            <a:off x="1850237" y="940014"/>
            <a:ext cx="4966551" cy="4638915"/>
            <a:chOff x="4835817" y="940014"/>
            <a:chExt cx="4966551" cy="4638915"/>
          </a:xfrm>
        </p:grpSpPr>
        <p:pic>
          <p:nvPicPr>
            <p:cNvPr id="27" name="Picture 26">
              <a:extLst>
                <a:ext uri="{FF2B5EF4-FFF2-40B4-BE49-F238E27FC236}">
                  <a16:creationId xmlns:a16="http://schemas.microsoft.com/office/drawing/2014/main" id="{06D7F558-FCC0-4C86-BC9F-5EED5A60CDC0}"/>
                </a:ext>
              </a:extLst>
            </p:cNvPr>
            <p:cNvPicPr>
              <a:picLocks noChangeAspect="1"/>
            </p:cNvPicPr>
            <p:nvPr/>
          </p:nvPicPr>
          <p:blipFill>
            <a:blip r:embed="rId9"/>
            <a:stretch>
              <a:fillRect/>
            </a:stretch>
          </p:blipFill>
          <p:spPr>
            <a:xfrm>
              <a:off x="4835817" y="940014"/>
              <a:ext cx="4966551" cy="4638915"/>
            </a:xfrm>
            <a:prstGeom prst="rect">
              <a:avLst/>
            </a:prstGeom>
          </p:spPr>
        </p:pic>
        <p:sp>
          <p:nvSpPr>
            <p:cNvPr id="28" name="Oval 27">
              <a:extLst>
                <a:ext uri="{FF2B5EF4-FFF2-40B4-BE49-F238E27FC236}">
                  <a16:creationId xmlns:a16="http://schemas.microsoft.com/office/drawing/2014/main" id="{F91E2309-6B9A-4B3A-AF01-C5AE40722DA7}"/>
                </a:ext>
              </a:extLst>
            </p:cNvPr>
            <p:cNvSpPr/>
            <p:nvPr/>
          </p:nvSpPr>
          <p:spPr>
            <a:xfrm>
              <a:off x="8716977" y="1630892"/>
              <a:ext cx="270164" cy="2632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4</a:t>
              </a:r>
            </a:p>
          </p:txBody>
        </p:sp>
        <p:sp>
          <p:nvSpPr>
            <p:cNvPr id="29" name="Oval 28">
              <a:extLst>
                <a:ext uri="{FF2B5EF4-FFF2-40B4-BE49-F238E27FC236}">
                  <a16:creationId xmlns:a16="http://schemas.microsoft.com/office/drawing/2014/main" id="{61603274-9ED6-4788-83F8-F350896A6873}"/>
                </a:ext>
              </a:extLst>
            </p:cNvPr>
            <p:cNvSpPr/>
            <p:nvPr/>
          </p:nvSpPr>
          <p:spPr>
            <a:xfrm>
              <a:off x="9341348" y="1630892"/>
              <a:ext cx="270164" cy="2632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5</a:t>
              </a:r>
            </a:p>
          </p:txBody>
        </p:sp>
      </p:grpSp>
    </p:spTree>
    <p:extLst>
      <p:ext uri="{BB962C8B-B14F-4D97-AF65-F5344CB8AC3E}">
        <p14:creationId xmlns:p14="http://schemas.microsoft.com/office/powerpoint/2010/main" val="4101624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5"/>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20"/>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9"/>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30"/>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4"/>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3"/>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17"/>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04B9F-CCB5-4529-B1A1-77999D976AA2}"/>
              </a:ext>
            </a:extLst>
          </p:cNvPr>
          <p:cNvSpPr>
            <a:spLocks noGrp="1"/>
          </p:cNvSpPr>
          <p:nvPr>
            <p:ph type="title"/>
          </p:nvPr>
        </p:nvSpPr>
        <p:spPr/>
        <p:txBody>
          <a:bodyPr/>
          <a:lstStyle/>
          <a:p>
            <a:r>
              <a:rPr lang="nl-BE" dirty="0"/>
              <a:t>Hoe werk je in Swing?</a:t>
            </a:r>
          </a:p>
        </p:txBody>
      </p:sp>
      <p:sp>
        <p:nvSpPr>
          <p:cNvPr id="3" name="Content Placeholder 2">
            <a:extLst>
              <a:ext uri="{FF2B5EF4-FFF2-40B4-BE49-F238E27FC236}">
                <a16:creationId xmlns:a16="http://schemas.microsoft.com/office/drawing/2014/main" id="{E7177398-DB6C-4E7C-95B1-0FE49E1BE3FD}"/>
              </a:ext>
            </a:extLst>
          </p:cNvPr>
          <p:cNvSpPr>
            <a:spLocks noGrp="1"/>
          </p:cNvSpPr>
          <p:nvPr>
            <p:ph idx="1"/>
          </p:nvPr>
        </p:nvSpPr>
        <p:spPr/>
        <p:txBody>
          <a:bodyPr/>
          <a:lstStyle/>
          <a:p>
            <a:r>
              <a:rPr lang="nl-BE" dirty="0"/>
              <a:t>Hoeveel Spanjaarden op actieve leeftijd (18-64 jaar) wonen er in april 2018 in Mechelen?  Hoeveel daarvan zijn vrouwen die in wijk Centrum wonen?</a:t>
            </a:r>
          </a:p>
          <a:p>
            <a:pPr lvl="1"/>
            <a:r>
              <a:rPr lang="nl-BE" dirty="0"/>
              <a:t>420 inwoners</a:t>
            </a:r>
          </a:p>
          <a:p>
            <a:pPr lvl="1"/>
            <a:r>
              <a:rPr lang="nl-BE" dirty="0"/>
              <a:t>48 Spaanse vrouwen in het centrum</a:t>
            </a:r>
          </a:p>
        </p:txBody>
      </p:sp>
    </p:spTree>
    <p:extLst>
      <p:ext uri="{BB962C8B-B14F-4D97-AF65-F5344CB8AC3E}">
        <p14:creationId xmlns:p14="http://schemas.microsoft.com/office/powerpoint/2010/main" val="1825512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414CB-98AB-4321-B4E2-7F12839653DA}"/>
              </a:ext>
            </a:extLst>
          </p:cNvPr>
          <p:cNvSpPr>
            <a:spLocks noGrp="1"/>
          </p:cNvSpPr>
          <p:nvPr>
            <p:ph type="title"/>
          </p:nvPr>
        </p:nvSpPr>
        <p:spPr/>
        <p:txBody>
          <a:bodyPr/>
          <a:lstStyle/>
          <a:p>
            <a:r>
              <a:rPr lang="nl-BE" dirty="0"/>
              <a:t>Kubus bevolkingsregister per maand</a:t>
            </a:r>
          </a:p>
        </p:txBody>
      </p:sp>
      <p:sp>
        <p:nvSpPr>
          <p:cNvPr id="3" name="Content Placeholder 2">
            <a:extLst>
              <a:ext uri="{FF2B5EF4-FFF2-40B4-BE49-F238E27FC236}">
                <a16:creationId xmlns:a16="http://schemas.microsoft.com/office/drawing/2014/main" id="{02515A48-00F2-4E9A-83DA-940AE06A366F}"/>
              </a:ext>
            </a:extLst>
          </p:cNvPr>
          <p:cNvSpPr>
            <a:spLocks noGrp="1"/>
          </p:cNvSpPr>
          <p:nvPr>
            <p:ph idx="1"/>
          </p:nvPr>
        </p:nvSpPr>
        <p:spPr/>
        <p:txBody>
          <a:bodyPr/>
          <a:lstStyle/>
          <a:p>
            <a:endParaRPr lang="nl-BE" dirty="0"/>
          </a:p>
        </p:txBody>
      </p:sp>
      <p:sp>
        <p:nvSpPr>
          <p:cNvPr id="7" name="Oval 6">
            <a:extLst>
              <a:ext uri="{FF2B5EF4-FFF2-40B4-BE49-F238E27FC236}">
                <a16:creationId xmlns:a16="http://schemas.microsoft.com/office/drawing/2014/main" id="{23FD60B0-28CA-4975-BC49-B799E664AB2D}"/>
              </a:ext>
            </a:extLst>
          </p:cNvPr>
          <p:cNvSpPr/>
          <p:nvPr/>
        </p:nvSpPr>
        <p:spPr>
          <a:xfrm>
            <a:off x="1704294" y="4251827"/>
            <a:ext cx="270164" cy="2632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1</a:t>
            </a:r>
          </a:p>
        </p:txBody>
      </p:sp>
      <p:pic>
        <p:nvPicPr>
          <p:cNvPr id="9" name="Picture 8">
            <a:extLst>
              <a:ext uri="{FF2B5EF4-FFF2-40B4-BE49-F238E27FC236}">
                <a16:creationId xmlns:a16="http://schemas.microsoft.com/office/drawing/2014/main" id="{E7D202E3-FE97-4F0E-A601-54580BBAB72A}"/>
              </a:ext>
            </a:extLst>
          </p:cNvPr>
          <p:cNvPicPr>
            <a:picLocks noChangeAspect="1"/>
          </p:cNvPicPr>
          <p:nvPr/>
        </p:nvPicPr>
        <p:blipFill>
          <a:blip r:embed="rId3"/>
          <a:stretch>
            <a:fillRect/>
          </a:stretch>
        </p:blipFill>
        <p:spPr>
          <a:xfrm>
            <a:off x="131507" y="940014"/>
            <a:ext cx="2454240" cy="4774986"/>
          </a:xfrm>
          <a:prstGeom prst="rect">
            <a:avLst/>
          </a:prstGeom>
        </p:spPr>
      </p:pic>
      <p:sp>
        <p:nvSpPr>
          <p:cNvPr id="14" name="Oval 13">
            <a:extLst>
              <a:ext uri="{FF2B5EF4-FFF2-40B4-BE49-F238E27FC236}">
                <a16:creationId xmlns:a16="http://schemas.microsoft.com/office/drawing/2014/main" id="{A6F294FC-31E6-4AD8-89F4-1C8A22AEEA9A}"/>
              </a:ext>
            </a:extLst>
          </p:cNvPr>
          <p:cNvSpPr/>
          <p:nvPr/>
        </p:nvSpPr>
        <p:spPr>
          <a:xfrm>
            <a:off x="1396889" y="3269137"/>
            <a:ext cx="270164" cy="2632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1</a:t>
            </a:r>
          </a:p>
        </p:txBody>
      </p:sp>
      <p:sp>
        <p:nvSpPr>
          <p:cNvPr id="15" name="Oval 14">
            <a:extLst>
              <a:ext uri="{FF2B5EF4-FFF2-40B4-BE49-F238E27FC236}">
                <a16:creationId xmlns:a16="http://schemas.microsoft.com/office/drawing/2014/main" id="{B145B545-CC4C-41E3-8D61-7E263379EE09}"/>
              </a:ext>
            </a:extLst>
          </p:cNvPr>
          <p:cNvSpPr/>
          <p:nvPr/>
        </p:nvSpPr>
        <p:spPr>
          <a:xfrm>
            <a:off x="675502" y="4251827"/>
            <a:ext cx="270164" cy="2632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2</a:t>
            </a:r>
          </a:p>
        </p:txBody>
      </p:sp>
      <p:sp>
        <p:nvSpPr>
          <p:cNvPr id="16" name="Oval 15">
            <a:extLst>
              <a:ext uri="{FF2B5EF4-FFF2-40B4-BE49-F238E27FC236}">
                <a16:creationId xmlns:a16="http://schemas.microsoft.com/office/drawing/2014/main" id="{0F97CFC3-59BC-4758-B3B9-2BC3292307B9}"/>
              </a:ext>
            </a:extLst>
          </p:cNvPr>
          <p:cNvSpPr/>
          <p:nvPr/>
        </p:nvSpPr>
        <p:spPr>
          <a:xfrm>
            <a:off x="1088463" y="4644049"/>
            <a:ext cx="270164" cy="2632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3</a:t>
            </a:r>
          </a:p>
        </p:txBody>
      </p:sp>
      <p:sp>
        <p:nvSpPr>
          <p:cNvPr id="17" name="Oval 16">
            <a:extLst>
              <a:ext uri="{FF2B5EF4-FFF2-40B4-BE49-F238E27FC236}">
                <a16:creationId xmlns:a16="http://schemas.microsoft.com/office/drawing/2014/main" id="{8AA25FB8-A4AF-4DB9-95AC-63882135299C}"/>
              </a:ext>
            </a:extLst>
          </p:cNvPr>
          <p:cNvSpPr/>
          <p:nvPr/>
        </p:nvSpPr>
        <p:spPr>
          <a:xfrm>
            <a:off x="2145020" y="4261038"/>
            <a:ext cx="270164" cy="2632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4</a:t>
            </a:r>
          </a:p>
        </p:txBody>
      </p:sp>
      <p:sp>
        <p:nvSpPr>
          <p:cNvPr id="12" name="Rectangle 11">
            <a:extLst>
              <a:ext uri="{FF2B5EF4-FFF2-40B4-BE49-F238E27FC236}">
                <a16:creationId xmlns:a16="http://schemas.microsoft.com/office/drawing/2014/main" id="{4F9C44E1-B5DC-42A3-98BB-948C79EA9C31}"/>
              </a:ext>
            </a:extLst>
          </p:cNvPr>
          <p:cNvSpPr/>
          <p:nvPr/>
        </p:nvSpPr>
        <p:spPr>
          <a:xfrm>
            <a:off x="51035" y="4142232"/>
            <a:ext cx="2615184" cy="15727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 name="Oval 17">
            <a:extLst>
              <a:ext uri="{FF2B5EF4-FFF2-40B4-BE49-F238E27FC236}">
                <a16:creationId xmlns:a16="http://schemas.microsoft.com/office/drawing/2014/main" id="{541A0ED2-FD8F-4C47-8444-8B5E23FD1459}"/>
              </a:ext>
            </a:extLst>
          </p:cNvPr>
          <p:cNvSpPr/>
          <p:nvPr/>
        </p:nvSpPr>
        <p:spPr>
          <a:xfrm>
            <a:off x="1223545" y="5278452"/>
            <a:ext cx="270164" cy="2632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5</a:t>
            </a:r>
          </a:p>
        </p:txBody>
      </p:sp>
      <p:pic>
        <p:nvPicPr>
          <p:cNvPr id="19" name="Picture 18">
            <a:extLst>
              <a:ext uri="{FF2B5EF4-FFF2-40B4-BE49-F238E27FC236}">
                <a16:creationId xmlns:a16="http://schemas.microsoft.com/office/drawing/2014/main" id="{CE81DCB1-00E2-4B81-A056-5BDEEF5DC33B}"/>
              </a:ext>
            </a:extLst>
          </p:cNvPr>
          <p:cNvPicPr>
            <a:picLocks noChangeAspect="1"/>
          </p:cNvPicPr>
          <p:nvPr/>
        </p:nvPicPr>
        <p:blipFill>
          <a:blip r:embed="rId4"/>
          <a:stretch>
            <a:fillRect/>
          </a:stretch>
        </p:blipFill>
        <p:spPr>
          <a:xfrm>
            <a:off x="3217009" y="1628387"/>
            <a:ext cx="4211627" cy="3015662"/>
          </a:xfrm>
          <a:prstGeom prst="rect">
            <a:avLst/>
          </a:prstGeom>
        </p:spPr>
      </p:pic>
      <p:sp>
        <p:nvSpPr>
          <p:cNvPr id="13" name="Rectangle 12">
            <a:extLst>
              <a:ext uri="{FF2B5EF4-FFF2-40B4-BE49-F238E27FC236}">
                <a16:creationId xmlns:a16="http://schemas.microsoft.com/office/drawing/2014/main" id="{3C32FF66-ADE2-47AB-848B-B7E03B1A465C}"/>
              </a:ext>
            </a:extLst>
          </p:cNvPr>
          <p:cNvSpPr/>
          <p:nvPr/>
        </p:nvSpPr>
        <p:spPr>
          <a:xfrm>
            <a:off x="0" y="4948978"/>
            <a:ext cx="2615184" cy="766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25" name="Group 24">
            <a:extLst>
              <a:ext uri="{FF2B5EF4-FFF2-40B4-BE49-F238E27FC236}">
                <a16:creationId xmlns:a16="http://schemas.microsoft.com/office/drawing/2014/main" id="{08157857-E997-4B53-A784-4C0C5EBDE875}"/>
              </a:ext>
            </a:extLst>
          </p:cNvPr>
          <p:cNvGrpSpPr/>
          <p:nvPr/>
        </p:nvGrpSpPr>
        <p:grpSpPr>
          <a:xfrm>
            <a:off x="2606741" y="940014"/>
            <a:ext cx="6104647" cy="4809173"/>
            <a:chOff x="2606741" y="940014"/>
            <a:chExt cx="6104647" cy="4809173"/>
          </a:xfrm>
        </p:grpSpPr>
        <p:pic>
          <p:nvPicPr>
            <p:cNvPr id="20" name="Picture 19">
              <a:extLst>
                <a:ext uri="{FF2B5EF4-FFF2-40B4-BE49-F238E27FC236}">
                  <a16:creationId xmlns:a16="http://schemas.microsoft.com/office/drawing/2014/main" id="{148AFCD5-AB42-4CC2-BBE0-4FB8C3FE1691}"/>
                </a:ext>
              </a:extLst>
            </p:cNvPr>
            <p:cNvPicPr>
              <a:picLocks noChangeAspect="1"/>
            </p:cNvPicPr>
            <p:nvPr/>
          </p:nvPicPr>
          <p:blipFill rotWithShape="1">
            <a:blip r:embed="rId5"/>
            <a:srcRect l="25288" r="14866"/>
            <a:stretch/>
          </p:blipFill>
          <p:spPr>
            <a:xfrm>
              <a:off x="2606741" y="940014"/>
              <a:ext cx="5857759" cy="4809173"/>
            </a:xfrm>
            <a:prstGeom prst="rect">
              <a:avLst/>
            </a:prstGeom>
          </p:spPr>
        </p:pic>
        <p:pic>
          <p:nvPicPr>
            <p:cNvPr id="21" name="Picture 20">
              <a:extLst>
                <a:ext uri="{FF2B5EF4-FFF2-40B4-BE49-F238E27FC236}">
                  <a16:creationId xmlns:a16="http://schemas.microsoft.com/office/drawing/2014/main" id="{09892CA7-AE3A-434B-92B8-78A1682DB2DB}"/>
                </a:ext>
              </a:extLst>
            </p:cNvPr>
            <p:cNvPicPr>
              <a:picLocks noChangeAspect="1"/>
            </p:cNvPicPr>
            <p:nvPr/>
          </p:nvPicPr>
          <p:blipFill rotWithShape="1">
            <a:blip r:embed="rId5"/>
            <a:srcRect l="84300" b="4404"/>
            <a:stretch/>
          </p:blipFill>
          <p:spPr>
            <a:xfrm>
              <a:off x="7174928" y="940014"/>
              <a:ext cx="1536460" cy="4596578"/>
            </a:xfrm>
            <a:prstGeom prst="rect">
              <a:avLst/>
            </a:prstGeom>
          </p:spPr>
        </p:pic>
        <p:sp>
          <p:nvSpPr>
            <p:cNvPr id="23" name="Rectangle: Rounded Corners 22">
              <a:extLst>
                <a:ext uri="{FF2B5EF4-FFF2-40B4-BE49-F238E27FC236}">
                  <a16:creationId xmlns:a16="http://schemas.microsoft.com/office/drawing/2014/main" id="{D8287259-EED3-4AE1-A032-32814075C636}"/>
                </a:ext>
              </a:extLst>
            </p:cNvPr>
            <p:cNvSpPr/>
            <p:nvPr/>
          </p:nvSpPr>
          <p:spPr>
            <a:xfrm>
              <a:off x="4727448" y="1993392"/>
              <a:ext cx="512064" cy="2103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pic>
        <p:nvPicPr>
          <p:cNvPr id="26" name="Picture 25">
            <a:extLst>
              <a:ext uri="{FF2B5EF4-FFF2-40B4-BE49-F238E27FC236}">
                <a16:creationId xmlns:a16="http://schemas.microsoft.com/office/drawing/2014/main" id="{977D8303-DB39-4010-B21C-BCA05062D54C}"/>
              </a:ext>
            </a:extLst>
          </p:cNvPr>
          <p:cNvPicPr>
            <a:picLocks noChangeAspect="1"/>
          </p:cNvPicPr>
          <p:nvPr/>
        </p:nvPicPr>
        <p:blipFill>
          <a:blip r:embed="rId6"/>
          <a:stretch>
            <a:fillRect/>
          </a:stretch>
        </p:blipFill>
        <p:spPr>
          <a:xfrm>
            <a:off x="3032064" y="1106171"/>
            <a:ext cx="4274344" cy="4378091"/>
          </a:xfrm>
          <a:prstGeom prst="rect">
            <a:avLst/>
          </a:prstGeom>
        </p:spPr>
      </p:pic>
      <p:sp>
        <p:nvSpPr>
          <p:cNvPr id="27" name="Rectangle: Rounded Corners 26">
            <a:extLst>
              <a:ext uri="{FF2B5EF4-FFF2-40B4-BE49-F238E27FC236}">
                <a16:creationId xmlns:a16="http://schemas.microsoft.com/office/drawing/2014/main" id="{661B1C4A-419B-4EF6-9415-447EF9374517}"/>
              </a:ext>
            </a:extLst>
          </p:cNvPr>
          <p:cNvSpPr/>
          <p:nvPr/>
        </p:nvSpPr>
        <p:spPr>
          <a:xfrm>
            <a:off x="5794131" y="2066192"/>
            <a:ext cx="509954" cy="2198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89758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2" grpId="0" animBg="1"/>
      <p:bldP spid="13" grpId="0" animBg="1"/>
      <p:bldP spid="2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CABAB383-F59D-49E3-B5C7-94136F90B84E}"/>
              </a:ext>
            </a:extLst>
          </p:cNvPr>
          <p:cNvPicPr>
            <a:picLocks noChangeAspect="1"/>
          </p:cNvPicPr>
          <p:nvPr/>
        </p:nvPicPr>
        <p:blipFill>
          <a:blip r:embed="rId2"/>
          <a:stretch>
            <a:fillRect/>
          </a:stretch>
        </p:blipFill>
        <p:spPr>
          <a:xfrm>
            <a:off x="171231" y="2736168"/>
            <a:ext cx="3561471" cy="2801755"/>
          </a:xfrm>
          <a:prstGeom prst="rect">
            <a:avLst/>
          </a:prstGeom>
        </p:spPr>
      </p:pic>
      <p:sp>
        <p:nvSpPr>
          <p:cNvPr id="2" name="Title 1">
            <a:extLst>
              <a:ext uri="{FF2B5EF4-FFF2-40B4-BE49-F238E27FC236}">
                <a16:creationId xmlns:a16="http://schemas.microsoft.com/office/drawing/2014/main" id="{96E286AB-FCDB-4DB1-A349-A46FE45080CB}"/>
              </a:ext>
            </a:extLst>
          </p:cNvPr>
          <p:cNvSpPr>
            <a:spLocks noGrp="1"/>
          </p:cNvSpPr>
          <p:nvPr>
            <p:ph type="title"/>
          </p:nvPr>
        </p:nvSpPr>
        <p:spPr/>
        <p:txBody>
          <a:bodyPr/>
          <a:lstStyle/>
          <a:p>
            <a:r>
              <a:rPr lang="nl-BE" dirty="0"/>
              <a:t>Hoe haal je iets uit Swing</a:t>
            </a:r>
          </a:p>
        </p:txBody>
      </p:sp>
      <p:pic>
        <p:nvPicPr>
          <p:cNvPr id="4" name="Picture 3">
            <a:extLst>
              <a:ext uri="{FF2B5EF4-FFF2-40B4-BE49-F238E27FC236}">
                <a16:creationId xmlns:a16="http://schemas.microsoft.com/office/drawing/2014/main" id="{8455A45C-15D9-4FAE-8ED0-8A98AB71E1AA}"/>
              </a:ext>
            </a:extLst>
          </p:cNvPr>
          <p:cNvPicPr>
            <a:picLocks noChangeAspect="1"/>
          </p:cNvPicPr>
          <p:nvPr/>
        </p:nvPicPr>
        <p:blipFill>
          <a:blip r:embed="rId3"/>
          <a:stretch>
            <a:fillRect/>
          </a:stretch>
        </p:blipFill>
        <p:spPr>
          <a:xfrm>
            <a:off x="171231" y="1023351"/>
            <a:ext cx="2586038" cy="1109663"/>
          </a:xfrm>
          <a:prstGeom prst="rect">
            <a:avLst/>
          </a:prstGeom>
        </p:spPr>
      </p:pic>
      <p:sp>
        <p:nvSpPr>
          <p:cNvPr id="6" name="Rectangle: Rounded Corners 5">
            <a:extLst>
              <a:ext uri="{FF2B5EF4-FFF2-40B4-BE49-F238E27FC236}">
                <a16:creationId xmlns:a16="http://schemas.microsoft.com/office/drawing/2014/main" id="{37C0B82E-55F8-4824-A8CB-C3C5D344015C}"/>
              </a:ext>
            </a:extLst>
          </p:cNvPr>
          <p:cNvSpPr/>
          <p:nvPr/>
        </p:nvSpPr>
        <p:spPr>
          <a:xfrm>
            <a:off x="745586" y="1385668"/>
            <a:ext cx="239151" cy="211015"/>
          </a:xfrm>
          <a:prstGeom prst="roundRect">
            <a:avLst>
              <a:gd name="adj" fmla="val 36667"/>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tangle: Rounded Corners 7">
            <a:extLst>
              <a:ext uri="{FF2B5EF4-FFF2-40B4-BE49-F238E27FC236}">
                <a16:creationId xmlns:a16="http://schemas.microsoft.com/office/drawing/2014/main" id="{99216B59-FE53-4DCC-80C1-168F252B5BED}"/>
              </a:ext>
            </a:extLst>
          </p:cNvPr>
          <p:cNvSpPr/>
          <p:nvPr/>
        </p:nvSpPr>
        <p:spPr>
          <a:xfrm>
            <a:off x="935500" y="1385668"/>
            <a:ext cx="239151" cy="211015"/>
          </a:xfrm>
          <a:prstGeom prst="roundRect">
            <a:avLst>
              <a:gd name="adj" fmla="val 36667"/>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tangle: Rounded Corners 8">
            <a:extLst>
              <a:ext uri="{FF2B5EF4-FFF2-40B4-BE49-F238E27FC236}">
                <a16:creationId xmlns:a16="http://schemas.microsoft.com/office/drawing/2014/main" id="{1E040876-1E71-4A6D-A955-15749FAB8BD0}"/>
              </a:ext>
            </a:extLst>
          </p:cNvPr>
          <p:cNvSpPr/>
          <p:nvPr/>
        </p:nvSpPr>
        <p:spPr>
          <a:xfrm>
            <a:off x="562704" y="1385668"/>
            <a:ext cx="239151" cy="211015"/>
          </a:xfrm>
          <a:prstGeom prst="roundRect">
            <a:avLst>
              <a:gd name="adj" fmla="val 3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1" name="Connector: Curved 10">
            <a:extLst>
              <a:ext uri="{FF2B5EF4-FFF2-40B4-BE49-F238E27FC236}">
                <a16:creationId xmlns:a16="http://schemas.microsoft.com/office/drawing/2014/main" id="{6EA74532-FC2B-4339-BAC4-55632020A97B}"/>
              </a:ext>
            </a:extLst>
          </p:cNvPr>
          <p:cNvCxnSpPr>
            <a:cxnSpLocks/>
          </p:cNvCxnSpPr>
          <p:nvPr/>
        </p:nvCxnSpPr>
        <p:spPr>
          <a:xfrm rot="5400000">
            <a:off x="-7930" y="2057157"/>
            <a:ext cx="1150685" cy="229734"/>
          </a:xfrm>
          <a:prstGeom prst="curvedConnector3">
            <a:avLst>
              <a:gd name="adj1" fmla="val 50000"/>
            </a:avLst>
          </a:prstGeom>
          <a:ln>
            <a:solidFill>
              <a:srgbClr val="3B7327"/>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Curved 12">
            <a:extLst>
              <a:ext uri="{FF2B5EF4-FFF2-40B4-BE49-F238E27FC236}">
                <a16:creationId xmlns:a16="http://schemas.microsoft.com/office/drawing/2014/main" id="{0227403A-FD83-452D-85DD-9BA954A86A27}"/>
              </a:ext>
            </a:extLst>
          </p:cNvPr>
          <p:cNvCxnSpPr>
            <a:cxnSpLocks/>
          </p:cNvCxnSpPr>
          <p:nvPr/>
        </p:nvCxnSpPr>
        <p:spPr>
          <a:xfrm>
            <a:off x="883918" y="1596683"/>
            <a:ext cx="3590883" cy="1652954"/>
          </a:xfrm>
          <a:prstGeom prst="curvedConnector3">
            <a:avLst>
              <a:gd name="adj1" fmla="val -537"/>
            </a:avLst>
          </a:prstGeom>
          <a:ln>
            <a:solidFill>
              <a:srgbClr val="688A26"/>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or: Curved 13">
            <a:extLst>
              <a:ext uri="{FF2B5EF4-FFF2-40B4-BE49-F238E27FC236}">
                <a16:creationId xmlns:a16="http://schemas.microsoft.com/office/drawing/2014/main" id="{4DC8B78E-8A7F-444E-BA72-922208CFED11}"/>
              </a:ext>
            </a:extLst>
          </p:cNvPr>
          <p:cNvCxnSpPr>
            <a:cxnSpLocks/>
            <a:stCxn id="8" idx="2"/>
            <a:endCxn id="26" idx="1"/>
          </p:cNvCxnSpPr>
          <p:nvPr/>
        </p:nvCxnSpPr>
        <p:spPr>
          <a:xfrm rot="16200000" flipH="1">
            <a:off x="2760341" y="-108582"/>
            <a:ext cx="260107" cy="3670636"/>
          </a:xfrm>
          <a:prstGeom prst="curvedConnector2">
            <a:avLst/>
          </a:prstGeom>
          <a:ln>
            <a:solidFill>
              <a:srgbClr val="94A027"/>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5E74CC30-2D0C-4858-B810-7E71E76BFB22}"/>
              </a:ext>
            </a:extLst>
          </p:cNvPr>
          <p:cNvSpPr/>
          <p:nvPr/>
        </p:nvSpPr>
        <p:spPr>
          <a:xfrm>
            <a:off x="225083" y="3031588"/>
            <a:ext cx="1652954" cy="6189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3" name="TextBox 22">
            <a:extLst>
              <a:ext uri="{FF2B5EF4-FFF2-40B4-BE49-F238E27FC236}">
                <a16:creationId xmlns:a16="http://schemas.microsoft.com/office/drawing/2014/main" id="{BCB7B91B-DF3E-4B39-87B3-2E23299C38BD}"/>
              </a:ext>
            </a:extLst>
          </p:cNvPr>
          <p:cNvSpPr txBox="1"/>
          <p:nvPr/>
        </p:nvSpPr>
        <p:spPr>
          <a:xfrm>
            <a:off x="274902" y="3602632"/>
            <a:ext cx="1321196" cy="307777"/>
          </a:xfrm>
          <a:prstGeom prst="rect">
            <a:avLst/>
          </a:prstGeom>
          <a:noFill/>
        </p:spPr>
        <p:txBody>
          <a:bodyPr wrap="none" rtlCol="0">
            <a:spAutoFit/>
          </a:bodyPr>
          <a:lstStyle/>
          <a:p>
            <a:r>
              <a:rPr lang="nl-BE" sz="1400" dirty="0">
                <a:solidFill>
                  <a:srgbClr val="3B7327"/>
                </a:solidFill>
              </a:rPr>
              <a:t>Alle tabbladen</a:t>
            </a:r>
          </a:p>
        </p:txBody>
      </p:sp>
      <p:pic>
        <p:nvPicPr>
          <p:cNvPr id="25" name="Picture 24">
            <a:extLst>
              <a:ext uri="{FF2B5EF4-FFF2-40B4-BE49-F238E27FC236}">
                <a16:creationId xmlns:a16="http://schemas.microsoft.com/office/drawing/2014/main" id="{02F6CEBF-BD41-4F70-AC08-E02724739DF3}"/>
              </a:ext>
            </a:extLst>
          </p:cNvPr>
          <p:cNvPicPr>
            <a:picLocks noChangeAspect="1"/>
          </p:cNvPicPr>
          <p:nvPr/>
        </p:nvPicPr>
        <p:blipFill>
          <a:blip r:embed="rId4"/>
          <a:stretch>
            <a:fillRect/>
          </a:stretch>
        </p:blipFill>
        <p:spPr>
          <a:xfrm>
            <a:off x="4474801" y="2847799"/>
            <a:ext cx="3620247" cy="2578491"/>
          </a:xfrm>
          <a:prstGeom prst="rect">
            <a:avLst/>
          </a:prstGeom>
        </p:spPr>
      </p:pic>
      <p:pic>
        <p:nvPicPr>
          <p:cNvPr id="26" name="Picture 25">
            <a:extLst>
              <a:ext uri="{FF2B5EF4-FFF2-40B4-BE49-F238E27FC236}">
                <a16:creationId xmlns:a16="http://schemas.microsoft.com/office/drawing/2014/main" id="{95066CC3-FC49-4766-99EC-D0C50A69E6F0}"/>
              </a:ext>
            </a:extLst>
          </p:cNvPr>
          <p:cNvPicPr>
            <a:picLocks noChangeAspect="1"/>
          </p:cNvPicPr>
          <p:nvPr/>
        </p:nvPicPr>
        <p:blipFill>
          <a:blip r:embed="rId5"/>
          <a:stretch>
            <a:fillRect/>
          </a:stretch>
        </p:blipFill>
        <p:spPr>
          <a:xfrm>
            <a:off x="4725712" y="996170"/>
            <a:ext cx="2696608" cy="1721239"/>
          </a:xfrm>
          <a:prstGeom prst="rect">
            <a:avLst/>
          </a:prstGeom>
        </p:spPr>
      </p:pic>
      <p:sp>
        <p:nvSpPr>
          <p:cNvPr id="34" name="Rectangle: Rounded Corners 33">
            <a:extLst>
              <a:ext uri="{FF2B5EF4-FFF2-40B4-BE49-F238E27FC236}">
                <a16:creationId xmlns:a16="http://schemas.microsoft.com/office/drawing/2014/main" id="{A397CE3E-8A86-49EB-ADC1-982DB47C40EE}"/>
              </a:ext>
            </a:extLst>
          </p:cNvPr>
          <p:cNvSpPr/>
          <p:nvPr/>
        </p:nvSpPr>
        <p:spPr>
          <a:xfrm>
            <a:off x="4572000" y="3249637"/>
            <a:ext cx="2215662" cy="6189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5" name="TextBox 34">
            <a:extLst>
              <a:ext uri="{FF2B5EF4-FFF2-40B4-BE49-F238E27FC236}">
                <a16:creationId xmlns:a16="http://schemas.microsoft.com/office/drawing/2014/main" id="{3311E68F-7629-46AD-B4A9-3B26866B00D4}"/>
              </a:ext>
            </a:extLst>
          </p:cNvPr>
          <p:cNvSpPr txBox="1"/>
          <p:nvPr/>
        </p:nvSpPr>
        <p:spPr>
          <a:xfrm>
            <a:off x="4621819" y="3820681"/>
            <a:ext cx="1321196" cy="307777"/>
          </a:xfrm>
          <a:prstGeom prst="rect">
            <a:avLst/>
          </a:prstGeom>
          <a:noFill/>
        </p:spPr>
        <p:txBody>
          <a:bodyPr wrap="none" rtlCol="0">
            <a:spAutoFit/>
          </a:bodyPr>
          <a:lstStyle/>
          <a:p>
            <a:r>
              <a:rPr lang="nl-BE" sz="1400" dirty="0">
                <a:solidFill>
                  <a:srgbClr val="3B7327"/>
                </a:solidFill>
              </a:rPr>
              <a:t>Alle tabbladen</a:t>
            </a:r>
          </a:p>
        </p:txBody>
      </p:sp>
      <p:sp>
        <p:nvSpPr>
          <p:cNvPr id="36" name="Oval 35">
            <a:extLst>
              <a:ext uri="{FF2B5EF4-FFF2-40B4-BE49-F238E27FC236}">
                <a16:creationId xmlns:a16="http://schemas.microsoft.com/office/drawing/2014/main" id="{B8169342-DED2-48A0-B2EB-0ED823852196}"/>
              </a:ext>
            </a:extLst>
          </p:cNvPr>
          <p:cNvSpPr/>
          <p:nvPr/>
        </p:nvSpPr>
        <p:spPr>
          <a:xfrm>
            <a:off x="5746652" y="1385668"/>
            <a:ext cx="213612" cy="2602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7" name="Oval 36">
            <a:extLst>
              <a:ext uri="{FF2B5EF4-FFF2-40B4-BE49-F238E27FC236}">
                <a16:creationId xmlns:a16="http://schemas.microsoft.com/office/drawing/2014/main" id="{01E5A662-62A8-4C3A-A930-977EECA4F2E9}"/>
              </a:ext>
            </a:extLst>
          </p:cNvPr>
          <p:cNvSpPr/>
          <p:nvPr/>
        </p:nvSpPr>
        <p:spPr>
          <a:xfrm>
            <a:off x="5936856" y="1385668"/>
            <a:ext cx="189624" cy="2602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39" name="Straight Arrow Connector 38">
            <a:extLst>
              <a:ext uri="{FF2B5EF4-FFF2-40B4-BE49-F238E27FC236}">
                <a16:creationId xmlns:a16="http://schemas.microsoft.com/office/drawing/2014/main" id="{CFFD5735-4883-4E40-A6EA-DE193F42E060}"/>
              </a:ext>
            </a:extLst>
          </p:cNvPr>
          <p:cNvCxnSpPr>
            <a:cxnSpLocks/>
            <a:stCxn id="37" idx="6"/>
          </p:cNvCxnSpPr>
          <p:nvPr/>
        </p:nvCxnSpPr>
        <p:spPr>
          <a:xfrm>
            <a:off x="6126480" y="1515794"/>
            <a:ext cx="3938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FA3A01E7-9168-4C7F-A69F-465CA1D3F5D5}"/>
              </a:ext>
            </a:extLst>
          </p:cNvPr>
          <p:cNvCxnSpPr>
            <a:stCxn id="36" idx="4"/>
          </p:cNvCxnSpPr>
          <p:nvPr/>
        </p:nvCxnSpPr>
        <p:spPr>
          <a:xfrm rot="16200000" flipH="1">
            <a:off x="6151747" y="1347630"/>
            <a:ext cx="70338" cy="66691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A2FC788D-A05A-4155-94FA-FFB8E1646680}"/>
              </a:ext>
            </a:extLst>
          </p:cNvPr>
          <p:cNvSpPr txBox="1"/>
          <p:nvPr/>
        </p:nvSpPr>
        <p:spPr>
          <a:xfrm>
            <a:off x="6443244" y="1385668"/>
            <a:ext cx="2579552" cy="461665"/>
          </a:xfrm>
          <a:prstGeom prst="rect">
            <a:avLst/>
          </a:prstGeom>
          <a:noFill/>
        </p:spPr>
        <p:txBody>
          <a:bodyPr wrap="none" rtlCol="0">
            <a:spAutoFit/>
          </a:bodyPr>
          <a:lstStyle/>
          <a:p>
            <a:r>
              <a:rPr lang="nl-BE" sz="1200" dirty="0">
                <a:solidFill>
                  <a:srgbClr val="3B7327"/>
                </a:solidFill>
              </a:rPr>
              <a:t>Maakt emailbericht met link in body</a:t>
            </a:r>
          </a:p>
          <a:p>
            <a:r>
              <a:rPr lang="nl-BE" sz="1200" dirty="0">
                <a:solidFill>
                  <a:srgbClr val="3B7327"/>
                </a:solidFill>
              </a:rPr>
              <a:t>Kopieert </a:t>
            </a:r>
            <a:r>
              <a:rPr lang="nl-BE" sz="1200" dirty="0" err="1">
                <a:solidFill>
                  <a:srgbClr val="3B7327"/>
                </a:solidFill>
              </a:rPr>
              <a:t>url</a:t>
            </a:r>
            <a:r>
              <a:rPr lang="nl-BE" sz="1200" dirty="0">
                <a:solidFill>
                  <a:srgbClr val="3B7327"/>
                </a:solidFill>
              </a:rPr>
              <a:t> naar klembord</a:t>
            </a:r>
          </a:p>
        </p:txBody>
      </p:sp>
    </p:spTree>
    <p:extLst>
      <p:ext uri="{BB962C8B-B14F-4D97-AF65-F5344CB8AC3E}">
        <p14:creationId xmlns:p14="http://schemas.microsoft.com/office/powerpoint/2010/main" val="480198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007BB-9191-47B9-B888-662FEB88641D}"/>
              </a:ext>
            </a:extLst>
          </p:cNvPr>
          <p:cNvSpPr>
            <a:spLocks noGrp="1"/>
          </p:cNvSpPr>
          <p:nvPr>
            <p:ph type="title"/>
          </p:nvPr>
        </p:nvSpPr>
        <p:spPr/>
        <p:txBody>
          <a:bodyPr/>
          <a:lstStyle/>
          <a:p>
            <a:r>
              <a:rPr lang="nl-BE" dirty="0"/>
              <a:t>Vragen?</a:t>
            </a:r>
          </a:p>
        </p:txBody>
      </p:sp>
      <p:sp>
        <p:nvSpPr>
          <p:cNvPr id="3" name="Content Placeholder 2">
            <a:extLst>
              <a:ext uri="{FF2B5EF4-FFF2-40B4-BE49-F238E27FC236}">
                <a16:creationId xmlns:a16="http://schemas.microsoft.com/office/drawing/2014/main" id="{8460E23C-40BA-4F3D-81C0-3B53744CC3BA}"/>
              </a:ext>
            </a:extLst>
          </p:cNvPr>
          <p:cNvSpPr>
            <a:spLocks noGrp="1"/>
          </p:cNvSpPr>
          <p:nvPr>
            <p:ph idx="1"/>
          </p:nvPr>
        </p:nvSpPr>
        <p:spPr/>
        <p:txBody>
          <a:bodyPr>
            <a:normAutofit fontScale="92500" lnSpcReduction="10000"/>
          </a:bodyPr>
          <a:lstStyle/>
          <a:p>
            <a:r>
              <a:rPr lang="nl-BE" dirty="0"/>
              <a:t>Tine Van Hoof</a:t>
            </a:r>
            <a:br>
              <a:rPr lang="nl-BE" dirty="0"/>
            </a:br>
            <a:r>
              <a:rPr lang="nl-BE" dirty="0">
                <a:hlinkClick r:id="rId2"/>
              </a:rPr>
              <a:t>tine.vanhoof@mechelen.be</a:t>
            </a:r>
            <a:br>
              <a:rPr lang="nl-BE" dirty="0"/>
            </a:br>
            <a:r>
              <a:rPr lang="nl-BE" dirty="0"/>
              <a:t>015/29.77.22</a:t>
            </a:r>
          </a:p>
          <a:p>
            <a:r>
              <a:rPr lang="nl-BE" dirty="0"/>
              <a:t>Dimitri Van Baelen</a:t>
            </a:r>
            <a:br>
              <a:rPr lang="nl-BE" dirty="0"/>
            </a:br>
            <a:r>
              <a:rPr lang="nl-BE" dirty="0">
                <a:hlinkClick r:id="rId3"/>
              </a:rPr>
              <a:t>dimitri.vanbaelen@mechelen.be</a:t>
            </a:r>
            <a:br>
              <a:rPr lang="nl-BE" dirty="0"/>
            </a:br>
            <a:r>
              <a:rPr lang="nl-BE" dirty="0"/>
              <a:t>015/29.78.22</a:t>
            </a:r>
          </a:p>
          <a:p>
            <a:r>
              <a:rPr lang="nl-BE" dirty="0"/>
              <a:t>Aanspreekpunt per directie : nog in overleg te bepalen</a:t>
            </a:r>
          </a:p>
        </p:txBody>
      </p:sp>
    </p:spTree>
    <p:extLst>
      <p:ext uri="{BB962C8B-B14F-4D97-AF65-F5344CB8AC3E}">
        <p14:creationId xmlns:p14="http://schemas.microsoft.com/office/powerpoint/2010/main" val="2028630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86267" y="5"/>
            <a:ext cx="8403334" cy="940009"/>
          </a:xfrm>
        </p:spPr>
        <p:txBody>
          <a:bodyPr/>
          <a:lstStyle/>
          <a:p>
            <a:r>
              <a:rPr lang="nl-BE" dirty="0"/>
              <a:t>Agenda</a:t>
            </a:r>
          </a:p>
        </p:txBody>
      </p:sp>
      <p:sp>
        <p:nvSpPr>
          <p:cNvPr id="3" name="Tijdelijke aanduiding voor inhoud 2"/>
          <p:cNvSpPr>
            <a:spLocks noGrp="1"/>
          </p:cNvSpPr>
          <p:nvPr>
            <p:ph idx="1"/>
          </p:nvPr>
        </p:nvSpPr>
        <p:spPr/>
        <p:txBody>
          <a:bodyPr/>
          <a:lstStyle/>
          <a:p>
            <a:pPr marL="514350" indent="-514350">
              <a:buAutoNum type="arabicPeriod"/>
            </a:pPr>
            <a:r>
              <a:rPr lang="nl-BE" dirty="0"/>
              <a:t>Wat is Swing?</a:t>
            </a:r>
          </a:p>
          <a:p>
            <a:pPr marL="514350" indent="-514350">
              <a:buAutoNum type="arabicPeriod"/>
            </a:pPr>
            <a:r>
              <a:rPr lang="nl-BE" dirty="0"/>
              <a:t>Wat vind je in Swing?</a:t>
            </a:r>
          </a:p>
          <a:p>
            <a:pPr marL="514350" indent="-514350">
              <a:buAutoNum type="arabicPeriod"/>
            </a:pPr>
            <a:r>
              <a:rPr lang="nl-BE" dirty="0"/>
              <a:t>Hoe werk je in Swing?</a:t>
            </a:r>
          </a:p>
          <a:p>
            <a:pPr marL="514350" indent="-514350">
              <a:buAutoNum type="arabicPeriod"/>
            </a:pPr>
            <a:r>
              <a:rPr lang="nl-BE" dirty="0"/>
              <a:t>Hoe haal je iets uit Swing?</a:t>
            </a:r>
          </a:p>
          <a:p>
            <a:pPr marL="514350" indent="-514350">
              <a:buAutoNum type="arabicPeriod"/>
            </a:pPr>
            <a:endParaRPr lang="nl-BE" dirty="0"/>
          </a:p>
        </p:txBody>
      </p:sp>
    </p:spTree>
    <p:extLst>
      <p:ext uri="{BB962C8B-B14F-4D97-AF65-F5344CB8AC3E}">
        <p14:creationId xmlns:p14="http://schemas.microsoft.com/office/powerpoint/2010/main" val="147121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C80D8-B005-4134-A573-7166B4DDD391}"/>
              </a:ext>
            </a:extLst>
          </p:cNvPr>
          <p:cNvSpPr>
            <a:spLocks noGrp="1"/>
          </p:cNvSpPr>
          <p:nvPr>
            <p:ph type="title"/>
          </p:nvPr>
        </p:nvSpPr>
        <p:spPr/>
        <p:txBody>
          <a:bodyPr/>
          <a:lstStyle/>
          <a:p>
            <a:r>
              <a:rPr lang="nl-BE" dirty="0"/>
              <a:t>Wat is Swing?</a:t>
            </a:r>
          </a:p>
        </p:txBody>
      </p:sp>
      <p:sp>
        <p:nvSpPr>
          <p:cNvPr id="3" name="Content Placeholder 2">
            <a:extLst>
              <a:ext uri="{FF2B5EF4-FFF2-40B4-BE49-F238E27FC236}">
                <a16:creationId xmlns:a16="http://schemas.microsoft.com/office/drawing/2014/main" id="{20607211-CDF8-413B-9313-B18C5FF7F650}"/>
              </a:ext>
            </a:extLst>
          </p:cNvPr>
          <p:cNvSpPr>
            <a:spLocks noGrp="1"/>
          </p:cNvSpPr>
          <p:nvPr>
            <p:ph idx="1"/>
          </p:nvPr>
        </p:nvSpPr>
        <p:spPr/>
        <p:txBody>
          <a:bodyPr>
            <a:normAutofit fontScale="92500" lnSpcReduction="10000"/>
          </a:bodyPr>
          <a:lstStyle/>
          <a:p>
            <a:r>
              <a:rPr lang="nl-BE" dirty="0"/>
              <a:t>Website voor rapportering</a:t>
            </a:r>
          </a:p>
          <a:p>
            <a:r>
              <a:rPr lang="nl-BE" dirty="0"/>
              <a:t>Aangekocht door alle centrumsteden</a:t>
            </a:r>
          </a:p>
          <a:p>
            <a:r>
              <a:rPr lang="nl-BE" dirty="0"/>
              <a:t>Gebruiksvriendelijk</a:t>
            </a:r>
          </a:p>
          <a:p>
            <a:r>
              <a:rPr lang="nl-BE" dirty="0"/>
              <a:t>1 jaarlijks bedrag onafhankelijk van aantal gebruikers of indicatoren</a:t>
            </a:r>
          </a:p>
          <a:p>
            <a:r>
              <a:rPr lang="nl-BE" dirty="0"/>
              <a:t>Diverse indicatoren combineerbaar in 1 overzicht</a:t>
            </a:r>
          </a:p>
        </p:txBody>
      </p:sp>
    </p:spTree>
    <p:extLst>
      <p:ext uri="{BB962C8B-B14F-4D97-AF65-F5344CB8AC3E}">
        <p14:creationId xmlns:p14="http://schemas.microsoft.com/office/powerpoint/2010/main" val="1326238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52D92-6E68-4E08-B891-4C23821297C7}"/>
              </a:ext>
            </a:extLst>
          </p:cNvPr>
          <p:cNvSpPr>
            <a:spLocks noGrp="1"/>
          </p:cNvSpPr>
          <p:nvPr>
            <p:ph type="title"/>
          </p:nvPr>
        </p:nvSpPr>
        <p:spPr/>
        <p:txBody>
          <a:bodyPr/>
          <a:lstStyle/>
          <a:p>
            <a:r>
              <a:rPr lang="nl-BE" dirty="0"/>
              <a:t>Wat vind je in Swing?</a:t>
            </a:r>
          </a:p>
        </p:txBody>
      </p:sp>
      <p:sp>
        <p:nvSpPr>
          <p:cNvPr id="3" name="Content Placeholder 2">
            <a:extLst>
              <a:ext uri="{FF2B5EF4-FFF2-40B4-BE49-F238E27FC236}">
                <a16:creationId xmlns:a16="http://schemas.microsoft.com/office/drawing/2014/main" id="{C6FB6541-126A-47FB-9859-F291EFFB9A6F}"/>
              </a:ext>
            </a:extLst>
          </p:cNvPr>
          <p:cNvSpPr>
            <a:spLocks noGrp="1"/>
          </p:cNvSpPr>
          <p:nvPr>
            <p:ph idx="1"/>
          </p:nvPr>
        </p:nvSpPr>
        <p:spPr/>
        <p:txBody>
          <a:bodyPr>
            <a:normAutofit fontScale="62500" lnSpcReduction="20000"/>
          </a:bodyPr>
          <a:lstStyle/>
          <a:p>
            <a:r>
              <a:rPr lang="nl-BE" dirty="0"/>
              <a:t>Gegevens uit andere bronnen</a:t>
            </a:r>
          </a:p>
          <a:p>
            <a:pPr lvl="1"/>
            <a:r>
              <a:rPr lang="nl-BE" dirty="0"/>
              <a:t>Stadsmonitor</a:t>
            </a:r>
          </a:p>
          <a:p>
            <a:pPr lvl="1"/>
            <a:r>
              <a:rPr lang="nl-BE" dirty="0"/>
              <a:t>Via provincies</a:t>
            </a:r>
          </a:p>
          <a:p>
            <a:pPr lvl="2"/>
            <a:r>
              <a:rPr lang="nl-BE" dirty="0"/>
              <a:t>KSZ, VDAB, RR, </a:t>
            </a:r>
            <a:r>
              <a:rPr lang="nl-BE" dirty="0" err="1"/>
              <a:t>Statbel</a:t>
            </a:r>
            <a:r>
              <a:rPr lang="nl-BE" dirty="0"/>
              <a:t>, Statistiek Vlaanderen,…</a:t>
            </a:r>
          </a:p>
          <a:p>
            <a:pPr lvl="1"/>
            <a:r>
              <a:rPr lang="nl-BE" dirty="0"/>
              <a:t>Domeinen</a:t>
            </a:r>
          </a:p>
          <a:p>
            <a:pPr lvl="2"/>
            <a:r>
              <a:rPr lang="nl-BE" dirty="0"/>
              <a:t>Demografie, socio-economisch, cultuur, milieu, mobiliteit, onderwijs,…</a:t>
            </a:r>
          </a:p>
          <a:p>
            <a:r>
              <a:rPr lang="nl-BE" dirty="0"/>
              <a:t>Eigen data</a:t>
            </a:r>
          </a:p>
          <a:p>
            <a:pPr lvl="1"/>
            <a:r>
              <a:rPr lang="nl-BE" dirty="0"/>
              <a:t>Kerncijfers</a:t>
            </a:r>
          </a:p>
          <a:p>
            <a:pPr lvl="1"/>
            <a:r>
              <a:rPr lang="nl-BE" dirty="0"/>
              <a:t>Maandelijkse bevolkingscijfers</a:t>
            </a:r>
          </a:p>
          <a:p>
            <a:pPr lvl="1"/>
            <a:r>
              <a:rPr lang="nl-BE" dirty="0"/>
              <a:t>Passantentellingen</a:t>
            </a:r>
          </a:p>
          <a:p>
            <a:r>
              <a:rPr lang="nl-BE" dirty="0"/>
              <a:t>Omgevingsanalyses (in opmaak)</a:t>
            </a:r>
          </a:p>
          <a:p>
            <a:r>
              <a:rPr lang="nl-BE" dirty="0"/>
              <a:t>Dashboards (in opmaak)</a:t>
            </a:r>
          </a:p>
        </p:txBody>
      </p:sp>
    </p:spTree>
    <p:extLst>
      <p:ext uri="{BB962C8B-B14F-4D97-AF65-F5344CB8AC3E}">
        <p14:creationId xmlns:p14="http://schemas.microsoft.com/office/powerpoint/2010/main" val="381917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D86A7-218D-4783-9E32-D7F4741BB87C}"/>
              </a:ext>
            </a:extLst>
          </p:cNvPr>
          <p:cNvSpPr>
            <a:spLocks noGrp="1"/>
          </p:cNvSpPr>
          <p:nvPr>
            <p:ph type="title"/>
          </p:nvPr>
        </p:nvSpPr>
        <p:spPr/>
        <p:txBody>
          <a:bodyPr/>
          <a:lstStyle/>
          <a:p>
            <a:r>
              <a:rPr lang="nl-BE" dirty="0"/>
              <a:t>Wat vind je in Swing</a:t>
            </a:r>
          </a:p>
        </p:txBody>
      </p:sp>
      <p:sp>
        <p:nvSpPr>
          <p:cNvPr id="3" name="Content Placeholder 2">
            <a:extLst>
              <a:ext uri="{FF2B5EF4-FFF2-40B4-BE49-F238E27FC236}">
                <a16:creationId xmlns:a16="http://schemas.microsoft.com/office/drawing/2014/main" id="{A62D08CB-812D-4B39-9B25-DFF22C945700}"/>
              </a:ext>
            </a:extLst>
          </p:cNvPr>
          <p:cNvSpPr>
            <a:spLocks noGrp="1"/>
          </p:cNvSpPr>
          <p:nvPr>
            <p:ph idx="1"/>
          </p:nvPr>
        </p:nvSpPr>
        <p:spPr/>
        <p:txBody>
          <a:bodyPr>
            <a:normAutofit fontScale="70000" lnSpcReduction="20000"/>
          </a:bodyPr>
          <a:lstStyle/>
          <a:p>
            <a:r>
              <a:rPr lang="nl-BE" dirty="0"/>
              <a:t>Geografische niveaus</a:t>
            </a:r>
          </a:p>
          <a:p>
            <a:pPr lvl="1"/>
            <a:r>
              <a:rPr lang="nl-BE" dirty="0"/>
              <a:t>Stad (vergelijking met centrumsteden)</a:t>
            </a:r>
          </a:p>
          <a:p>
            <a:pPr lvl="1"/>
            <a:r>
              <a:rPr lang="nl-BE" dirty="0"/>
              <a:t>Wijken (12)</a:t>
            </a:r>
          </a:p>
          <a:p>
            <a:pPr lvl="1"/>
            <a:r>
              <a:rPr lang="nl-BE" dirty="0"/>
              <a:t>Statistische sectoren (97)</a:t>
            </a:r>
          </a:p>
          <a:p>
            <a:r>
              <a:rPr lang="nl-BE" dirty="0"/>
              <a:t>Periodes</a:t>
            </a:r>
          </a:p>
          <a:p>
            <a:pPr lvl="1"/>
            <a:r>
              <a:rPr lang="nl-BE" dirty="0"/>
              <a:t>Jaren</a:t>
            </a:r>
          </a:p>
          <a:p>
            <a:pPr lvl="1"/>
            <a:r>
              <a:rPr lang="nl-BE" dirty="0"/>
              <a:t>Kwartalen</a:t>
            </a:r>
          </a:p>
          <a:p>
            <a:pPr lvl="1"/>
            <a:r>
              <a:rPr lang="nl-BE" dirty="0"/>
              <a:t>Maanden</a:t>
            </a:r>
          </a:p>
          <a:p>
            <a:r>
              <a:rPr lang="nl-BE" dirty="0"/>
              <a:t>Privacy is gegarandeerd</a:t>
            </a:r>
          </a:p>
          <a:p>
            <a:pPr lvl="1">
              <a:defRPr/>
            </a:pPr>
            <a:r>
              <a:rPr lang="nl-BE" dirty="0"/>
              <a:t>Geen gegevens op persoonsniveau</a:t>
            </a:r>
          </a:p>
          <a:p>
            <a:pPr lvl="1">
              <a:defRPr/>
            </a:pPr>
            <a:r>
              <a:rPr lang="nl-BE" dirty="0"/>
              <a:t>Kleine aantallen (minder dan 5) worden niet exact weergegeven</a:t>
            </a:r>
          </a:p>
        </p:txBody>
      </p:sp>
    </p:spTree>
    <p:extLst>
      <p:ext uri="{BB962C8B-B14F-4D97-AF65-F5344CB8AC3E}">
        <p14:creationId xmlns:p14="http://schemas.microsoft.com/office/powerpoint/2010/main" val="1971843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1D993-CD80-4847-B73D-88ABE282B20F}"/>
              </a:ext>
            </a:extLst>
          </p:cNvPr>
          <p:cNvSpPr>
            <a:spLocks noGrp="1"/>
          </p:cNvSpPr>
          <p:nvPr>
            <p:ph type="title"/>
          </p:nvPr>
        </p:nvSpPr>
        <p:spPr/>
        <p:txBody>
          <a:bodyPr/>
          <a:lstStyle/>
          <a:p>
            <a:r>
              <a:rPr lang="nl-BE" dirty="0"/>
              <a:t>Hoe werk je in Swing?</a:t>
            </a:r>
          </a:p>
        </p:txBody>
      </p:sp>
      <p:sp>
        <p:nvSpPr>
          <p:cNvPr id="3" name="Content Placeholder 2">
            <a:extLst>
              <a:ext uri="{FF2B5EF4-FFF2-40B4-BE49-F238E27FC236}">
                <a16:creationId xmlns:a16="http://schemas.microsoft.com/office/drawing/2014/main" id="{C8FF69E5-94AE-471A-996A-247973D8C031}"/>
              </a:ext>
            </a:extLst>
          </p:cNvPr>
          <p:cNvSpPr>
            <a:spLocks noGrp="1"/>
          </p:cNvSpPr>
          <p:nvPr>
            <p:ph idx="1"/>
          </p:nvPr>
        </p:nvSpPr>
        <p:spPr/>
        <p:txBody>
          <a:bodyPr/>
          <a:lstStyle/>
          <a:p>
            <a:r>
              <a:rPr lang="nl-BE" dirty="0">
                <a:hlinkClick r:id="rId2"/>
              </a:rPr>
              <a:t>http://data.mechelen.be</a:t>
            </a:r>
            <a:endParaRPr lang="nl-BE" dirty="0"/>
          </a:p>
          <a:p>
            <a:r>
              <a:rPr lang="nl-BE" dirty="0">
                <a:hlinkClick r:id="rId3"/>
              </a:rPr>
              <a:t>http://mechelen.incijfers.be</a:t>
            </a:r>
            <a:endParaRPr lang="nl-BE" dirty="0"/>
          </a:p>
          <a:p>
            <a:r>
              <a:rPr lang="nl-BE" dirty="0">
                <a:hlinkClick r:id="rId4"/>
              </a:rPr>
              <a:t>http://www.mechelen.be</a:t>
            </a:r>
            <a:r>
              <a:rPr lang="nl-BE" dirty="0"/>
              <a:t> </a:t>
            </a:r>
            <a:r>
              <a:rPr lang="nl-BE" dirty="0">
                <a:sym typeface="Wingdings" panose="05000000000000000000" pitchFamily="2" charset="2"/>
              </a:rPr>
              <a:t> Bestuur  Mechelen in cijfers</a:t>
            </a:r>
          </a:p>
          <a:p>
            <a:r>
              <a:rPr lang="nl-BE" dirty="0">
                <a:sym typeface="Wingdings" panose="05000000000000000000" pitchFamily="2" charset="2"/>
              </a:rPr>
              <a:t>Nieuw intranet: Mijn organisatie  Mechelen in cijfers</a:t>
            </a:r>
            <a:endParaRPr lang="nl-BE" dirty="0"/>
          </a:p>
        </p:txBody>
      </p:sp>
    </p:spTree>
    <p:extLst>
      <p:ext uri="{BB962C8B-B14F-4D97-AF65-F5344CB8AC3E}">
        <p14:creationId xmlns:p14="http://schemas.microsoft.com/office/powerpoint/2010/main" val="4255023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D2DE4-064B-4184-A60E-C551C98486C0}"/>
              </a:ext>
            </a:extLst>
          </p:cNvPr>
          <p:cNvSpPr>
            <a:spLocks noGrp="1"/>
          </p:cNvSpPr>
          <p:nvPr>
            <p:ph type="title"/>
          </p:nvPr>
        </p:nvSpPr>
        <p:spPr/>
        <p:txBody>
          <a:bodyPr/>
          <a:lstStyle/>
          <a:p>
            <a:r>
              <a:rPr lang="nl-BE" dirty="0"/>
              <a:t>Hoe werk je in Swing?</a:t>
            </a:r>
          </a:p>
        </p:txBody>
      </p:sp>
      <p:sp>
        <p:nvSpPr>
          <p:cNvPr id="3" name="Content Placeholder 2">
            <a:extLst>
              <a:ext uri="{FF2B5EF4-FFF2-40B4-BE49-F238E27FC236}">
                <a16:creationId xmlns:a16="http://schemas.microsoft.com/office/drawing/2014/main" id="{5CC4EEF7-1497-44DF-BDB4-0AAAA8088224}"/>
              </a:ext>
            </a:extLst>
          </p:cNvPr>
          <p:cNvSpPr>
            <a:spLocks noGrp="1"/>
          </p:cNvSpPr>
          <p:nvPr>
            <p:ph idx="1"/>
          </p:nvPr>
        </p:nvSpPr>
        <p:spPr/>
        <p:txBody>
          <a:bodyPr/>
          <a:lstStyle/>
          <a:p>
            <a:r>
              <a:rPr lang="nl-BE" altLang="nl-BE" sz="2800" dirty="0"/>
              <a:t>Afhankelijk van de indicator, het aantal indicatoren, het gebiedsniveau, tijdsperioden krijg je een andere beperkte set aan mogelijkheden</a:t>
            </a:r>
          </a:p>
          <a:p>
            <a:r>
              <a:rPr lang="nl-BE" altLang="nl-BE" sz="2800" dirty="0"/>
              <a:t>Bij grafieken bestaat nog altijd een risico om een verkeerde voorstellingswijze te kiezen</a:t>
            </a:r>
          </a:p>
          <a:p>
            <a:r>
              <a:rPr lang="nl-BE" altLang="nl-BE" sz="2800" dirty="0"/>
              <a:t>Indien je niet zeker bent </a:t>
            </a:r>
            <a:r>
              <a:rPr lang="nl-BE" altLang="nl-BE" sz="2800" dirty="0">
                <a:sym typeface="Wingdings" panose="05000000000000000000" pitchFamily="2" charset="2"/>
              </a:rPr>
              <a:t> kies voor een tabel</a:t>
            </a:r>
          </a:p>
          <a:p>
            <a:endParaRPr lang="nl-BE" dirty="0"/>
          </a:p>
        </p:txBody>
      </p:sp>
    </p:spTree>
    <p:extLst>
      <p:ext uri="{BB962C8B-B14F-4D97-AF65-F5344CB8AC3E}">
        <p14:creationId xmlns:p14="http://schemas.microsoft.com/office/powerpoint/2010/main" val="4221423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7AF8F-78AA-49A9-8E0F-9D0C335959FD}"/>
              </a:ext>
            </a:extLst>
          </p:cNvPr>
          <p:cNvSpPr>
            <a:spLocks noGrp="1"/>
          </p:cNvSpPr>
          <p:nvPr>
            <p:ph type="title"/>
          </p:nvPr>
        </p:nvSpPr>
        <p:spPr/>
        <p:txBody>
          <a:bodyPr/>
          <a:lstStyle/>
          <a:p>
            <a:r>
              <a:rPr lang="nl-BE" dirty="0"/>
              <a:t>Hoe werk je in Swing?</a:t>
            </a:r>
          </a:p>
        </p:txBody>
      </p:sp>
      <p:sp>
        <p:nvSpPr>
          <p:cNvPr id="3" name="Content Placeholder 2">
            <a:extLst>
              <a:ext uri="{FF2B5EF4-FFF2-40B4-BE49-F238E27FC236}">
                <a16:creationId xmlns:a16="http://schemas.microsoft.com/office/drawing/2014/main" id="{8CA8C4A3-3957-49C3-B536-EC5740A58DF6}"/>
              </a:ext>
            </a:extLst>
          </p:cNvPr>
          <p:cNvSpPr>
            <a:spLocks noGrp="1"/>
          </p:cNvSpPr>
          <p:nvPr>
            <p:ph idx="1"/>
          </p:nvPr>
        </p:nvSpPr>
        <p:spPr/>
        <p:txBody>
          <a:bodyPr>
            <a:normAutofit fontScale="92500" lnSpcReduction="10000"/>
          </a:bodyPr>
          <a:lstStyle/>
          <a:p>
            <a:r>
              <a:rPr lang="nl-BE" dirty="0"/>
              <a:t>Bekijk de evolutie van het totaal aantal inwoners van Mechelen van 2007 tot 2017</a:t>
            </a:r>
          </a:p>
          <a:p>
            <a:pPr lvl="1"/>
            <a:r>
              <a:rPr lang="nl-BE" dirty="0"/>
              <a:t>In tabel</a:t>
            </a:r>
          </a:p>
          <a:p>
            <a:pPr lvl="1"/>
            <a:r>
              <a:rPr lang="nl-BE" dirty="0"/>
              <a:t>In lijngrafiek</a:t>
            </a:r>
          </a:p>
          <a:p>
            <a:r>
              <a:rPr lang="nl-BE" dirty="0"/>
              <a:t>Welke wijk had het meest aantal inwoners in 2017</a:t>
            </a:r>
          </a:p>
          <a:p>
            <a:pPr lvl="1"/>
            <a:r>
              <a:rPr lang="nl-BE" dirty="0"/>
              <a:t>Toon in tabel</a:t>
            </a:r>
          </a:p>
          <a:p>
            <a:pPr lvl="1"/>
            <a:r>
              <a:rPr lang="nl-BE" dirty="0"/>
              <a:t>Bekijk op kaart</a:t>
            </a:r>
          </a:p>
        </p:txBody>
      </p:sp>
    </p:spTree>
    <p:extLst>
      <p:ext uri="{BB962C8B-B14F-4D97-AF65-F5344CB8AC3E}">
        <p14:creationId xmlns:p14="http://schemas.microsoft.com/office/powerpoint/2010/main" val="1857232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2627F-A544-4EBB-AB0A-2C7F454A05BC}"/>
              </a:ext>
            </a:extLst>
          </p:cNvPr>
          <p:cNvSpPr>
            <a:spLocks noGrp="1"/>
          </p:cNvSpPr>
          <p:nvPr>
            <p:ph type="title"/>
          </p:nvPr>
        </p:nvSpPr>
        <p:spPr/>
        <p:txBody>
          <a:bodyPr/>
          <a:lstStyle/>
          <a:p>
            <a:r>
              <a:rPr lang="nl-BE" dirty="0"/>
              <a:t>Demografie: evolutie 2007-2017</a:t>
            </a:r>
          </a:p>
        </p:txBody>
      </p:sp>
      <p:pic>
        <p:nvPicPr>
          <p:cNvPr id="6" name="Picture 5">
            <a:extLst>
              <a:ext uri="{FF2B5EF4-FFF2-40B4-BE49-F238E27FC236}">
                <a16:creationId xmlns:a16="http://schemas.microsoft.com/office/drawing/2014/main" id="{D7620260-8833-4F62-A07F-33814AAD6C43}"/>
              </a:ext>
            </a:extLst>
          </p:cNvPr>
          <p:cNvPicPr>
            <a:picLocks noChangeAspect="1"/>
          </p:cNvPicPr>
          <p:nvPr/>
        </p:nvPicPr>
        <p:blipFill>
          <a:blip r:embed="rId3"/>
          <a:stretch>
            <a:fillRect/>
          </a:stretch>
        </p:blipFill>
        <p:spPr>
          <a:xfrm>
            <a:off x="917863" y="993063"/>
            <a:ext cx="7308273" cy="4498648"/>
          </a:xfrm>
          <a:prstGeom prst="rect">
            <a:avLst/>
          </a:prstGeom>
        </p:spPr>
      </p:pic>
      <p:sp>
        <p:nvSpPr>
          <p:cNvPr id="7" name="Rectangle: Rounded Corners 6">
            <a:extLst>
              <a:ext uri="{FF2B5EF4-FFF2-40B4-BE49-F238E27FC236}">
                <a16:creationId xmlns:a16="http://schemas.microsoft.com/office/drawing/2014/main" id="{CC505700-9D6A-458A-B422-22DF3566D77A}"/>
              </a:ext>
            </a:extLst>
          </p:cNvPr>
          <p:cNvSpPr/>
          <p:nvPr/>
        </p:nvSpPr>
        <p:spPr>
          <a:xfrm>
            <a:off x="720436" y="1572491"/>
            <a:ext cx="2556164" cy="2743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Oval 7">
            <a:extLst>
              <a:ext uri="{FF2B5EF4-FFF2-40B4-BE49-F238E27FC236}">
                <a16:creationId xmlns:a16="http://schemas.microsoft.com/office/drawing/2014/main" id="{BF9345DE-BC29-46A5-B885-02961B3E571D}"/>
              </a:ext>
            </a:extLst>
          </p:cNvPr>
          <p:cNvSpPr/>
          <p:nvPr/>
        </p:nvSpPr>
        <p:spPr>
          <a:xfrm>
            <a:off x="2071256" y="3886199"/>
            <a:ext cx="270164" cy="2632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1</a:t>
            </a:r>
          </a:p>
        </p:txBody>
      </p:sp>
      <p:sp>
        <p:nvSpPr>
          <p:cNvPr id="9" name="Rectangle: Rounded Corners 8">
            <a:extLst>
              <a:ext uri="{FF2B5EF4-FFF2-40B4-BE49-F238E27FC236}">
                <a16:creationId xmlns:a16="http://schemas.microsoft.com/office/drawing/2014/main" id="{1250C3E9-1794-4366-B736-44E3889A312C}"/>
              </a:ext>
            </a:extLst>
          </p:cNvPr>
          <p:cNvSpPr/>
          <p:nvPr/>
        </p:nvSpPr>
        <p:spPr>
          <a:xfrm>
            <a:off x="3089564" y="5202382"/>
            <a:ext cx="5084618" cy="3740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Oval 9">
            <a:extLst>
              <a:ext uri="{FF2B5EF4-FFF2-40B4-BE49-F238E27FC236}">
                <a16:creationId xmlns:a16="http://schemas.microsoft.com/office/drawing/2014/main" id="{4D86601F-B37C-4650-B235-7F992D0B2178}"/>
              </a:ext>
            </a:extLst>
          </p:cNvPr>
          <p:cNvSpPr/>
          <p:nvPr/>
        </p:nvSpPr>
        <p:spPr>
          <a:xfrm>
            <a:off x="3699165" y="5270847"/>
            <a:ext cx="270164" cy="2632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2</a:t>
            </a:r>
          </a:p>
        </p:txBody>
      </p:sp>
      <p:sp>
        <p:nvSpPr>
          <p:cNvPr id="11" name="Rectangle: Rounded Corners 10">
            <a:extLst>
              <a:ext uri="{FF2B5EF4-FFF2-40B4-BE49-F238E27FC236}">
                <a16:creationId xmlns:a16="http://schemas.microsoft.com/office/drawing/2014/main" id="{8A0D21AC-51DB-4837-8227-F608F1CA3E9A}"/>
              </a:ext>
            </a:extLst>
          </p:cNvPr>
          <p:cNvSpPr/>
          <p:nvPr/>
        </p:nvSpPr>
        <p:spPr>
          <a:xfrm>
            <a:off x="3179618" y="2182091"/>
            <a:ext cx="464127" cy="99752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 name="Oval 11">
            <a:extLst>
              <a:ext uri="{FF2B5EF4-FFF2-40B4-BE49-F238E27FC236}">
                <a16:creationId xmlns:a16="http://schemas.microsoft.com/office/drawing/2014/main" id="{89488E55-A9B9-454F-A9B2-2AE9FC92F021}"/>
              </a:ext>
            </a:extLst>
          </p:cNvPr>
          <p:cNvSpPr/>
          <p:nvPr/>
        </p:nvSpPr>
        <p:spPr>
          <a:xfrm>
            <a:off x="3474027" y="2993005"/>
            <a:ext cx="270164" cy="2632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3</a:t>
            </a:r>
          </a:p>
        </p:txBody>
      </p:sp>
    </p:spTree>
    <p:extLst>
      <p:ext uri="{BB962C8B-B14F-4D97-AF65-F5344CB8AC3E}">
        <p14:creationId xmlns:p14="http://schemas.microsoft.com/office/powerpoint/2010/main" val="2253870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theme/theme1.xml><?xml version="1.0" encoding="utf-8"?>
<a:theme xmlns:a="http://schemas.openxmlformats.org/drawingml/2006/main" name="Kantoorthema">
  <a:themeElements>
    <a:clrScheme name="Gro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Aangepast 1">
      <a:majorFont>
        <a:latin typeface="Proxima Nova Rg"/>
        <a:ea typeface=""/>
        <a:cs typeface=""/>
      </a:majorFont>
      <a:minorFont>
        <a:latin typeface="Proxima Nova Rg"/>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0180321_PRES_Stadsmonitor_CBS_MTEAM.pptx [Read-Only]" id="{BD77E57E-1E28-42B1-A13E-BAAD70458611}" vid="{7B3900CE-308B-4EFC-BD91-929C64A93026}"/>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Sjabloon_OverheidsinstellingVHJaar</Template>
  <TotalTime>1052</TotalTime>
  <Words>1300</Words>
  <Application>Microsoft Office PowerPoint</Application>
  <PresentationFormat>Diavoorstelling (16:10)</PresentationFormat>
  <Paragraphs>129</Paragraphs>
  <Slides>18</Slides>
  <Notes>5</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18</vt:i4>
      </vt:variant>
    </vt:vector>
  </HeadingPairs>
  <TitlesOfParts>
    <vt:vector size="23" baseType="lpstr">
      <vt:lpstr>Arial</vt:lpstr>
      <vt:lpstr>Calibri</vt:lpstr>
      <vt:lpstr>Proxima Nova Rg</vt:lpstr>
      <vt:lpstr>Wingdings</vt:lpstr>
      <vt:lpstr>Kantoorthema</vt:lpstr>
      <vt:lpstr>Opleiding Swing</vt:lpstr>
      <vt:lpstr>Agenda</vt:lpstr>
      <vt:lpstr>Wat is Swing?</vt:lpstr>
      <vt:lpstr>Wat vind je in Swing?</vt:lpstr>
      <vt:lpstr>Wat vind je in Swing</vt:lpstr>
      <vt:lpstr>Hoe werk je in Swing?</vt:lpstr>
      <vt:lpstr>Hoe werk je in Swing?</vt:lpstr>
      <vt:lpstr>Hoe werk je in Swing?</vt:lpstr>
      <vt:lpstr>Demografie: evolutie 2007-2017</vt:lpstr>
      <vt:lpstr>Demografie: inwoners per wijk</vt:lpstr>
      <vt:lpstr>Hoe werk je in Swing?</vt:lpstr>
      <vt:lpstr>Onderwijs: leerlingen in het basisonderwijs</vt:lpstr>
      <vt:lpstr>Hoe werk je in Swing?</vt:lpstr>
      <vt:lpstr>Vergelijking huishoudens - woongelegenheden</vt:lpstr>
      <vt:lpstr>Hoe werk je in Swing?</vt:lpstr>
      <vt:lpstr>Kubus bevolkingsregister per maand</vt:lpstr>
      <vt:lpstr>Hoe haal je iets uit Swing</vt:lpstr>
      <vt:lpstr>Vragen?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Groep Mechelen</dc:title>
  <dc:creator>Van Baelen Dimitri</dc:creator>
  <cp:lastModifiedBy>Van Hoof Tine</cp:lastModifiedBy>
  <cp:revision>44</cp:revision>
  <cp:lastPrinted>2017-01-16T12:26:22Z</cp:lastPrinted>
  <dcterms:created xsi:type="dcterms:W3CDTF">2018-04-10T06:35:09Z</dcterms:created>
  <dcterms:modified xsi:type="dcterms:W3CDTF">2018-04-17T07:40:20Z</dcterms:modified>
</cp:coreProperties>
</file>