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Inter" panose="020B0604020202020204" charset="0"/>
      <p:regular r:id="rId22"/>
    </p:embeddedFont>
    <p:embeddedFont>
      <p:font typeface="Inter Bold" panose="020B0604020202020204" charset="0"/>
      <p:regular r:id="rId23"/>
    </p:embeddedFont>
    <p:embeddedFont>
      <p:font typeface="Times New Roman" panose="02020603050405020304" pitchFamily="18"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802"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4346723" y="1707256"/>
            <a:ext cx="2912577" cy="4739853"/>
            <a:chOff x="0" y="0"/>
            <a:chExt cx="4589780" cy="4578350"/>
          </a:xfrm>
        </p:grpSpPr>
        <p:sp>
          <p:nvSpPr>
            <p:cNvPr id="3" name="Freeform 3"/>
            <p:cNvSpPr/>
            <p:nvPr/>
          </p:nvSpPr>
          <p:spPr>
            <a:xfrm>
              <a:off x="232345" y="350498"/>
              <a:ext cx="2418937" cy="3915187"/>
            </a:xfrm>
            <a:custGeom>
              <a:avLst/>
              <a:gdLst/>
              <a:ahLst/>
              <a:cxnLst/>
              <a:rect l="l" t="t" r="r" b="b"/>
              <a:pathLst>
                <a:path w="2418937" h="3915187">
                  <a:moveTo>
                    <a:pt x="20688" y="233665"/>
                  </a:moveTo>
                  <a:lnTo>
                    <a:pt x="20688" y="194720"/>
                  </a:lnTo>
                  <a:cubicBezTo>
                    <a:pt x="46947" y="194720"/>
                    <a:pt x="68431" y="159671"/>
                    <a:pt x="68431" y="116832"/>
                  </a:cubicBezTo>
                  <a:cubicBezTo>
                    <a:pt x="68431" y="73993"/>
                    <a:pt x="46947" y="38944"/>
                    <a:pt x="20688" y="38944"/>
                  </a:cubicBezTo>
                  <a:lnTo>
                    <a:pt x="20688" y="0"/>
                  </a:lnTo>
                  <a:cubicBezTo>
                    <a:pt x="60474" y="0"/>
                    <a:pt x="92302" y="51925"/>
                    <a:pt x="92302" y="116832"/>
                  </a:cubicBezTo>
                  <a:cubicBezTo>
                    <a:pt x="92302" y="181739"/>
                    <a:pt x="60474" y="233665"/>
                    <a:pt x="20688" y="233665"/>
                  </a:cubicBezTo>
                  <a:close/>
                  <a:moveTo>
                    <a:pt x="1273125" y="135006"/>
                  </a:moveTo>
                  <a:lnTo>
                    <a:pt x="1273125" y="96062"/>
                  </a:lnTo>
                  <a:lnTo>
                    <a:pt x="1129898" y="96062"/>
                  </a:lnTo>
                  <a:lnTo>
                    <a:pt x="1129898" y="135006"/>
                  </a:lnTo>
                  <a:lnTo>
                    <a:pt x="1273125" y="135006"/>
                  </a:lnTo>
                  <a:close/>
                  <a:moveTo>
                    <a:pt x="1201511" y="3915187"/>
                  </a:moveTo>
                  <a:cubicBezTo>
                    <a:pt x="1241297" y="3915187"/>
                    <a:pt x="1273125" y="3863261"/>
                    <a:pt x="1273125" y="3798354"/>
                  </a:cubicBezTo>
                  <a:lnTo>
                    <a:pt x="1249254" y="3798354"/>
                  </a:lnTo>
                  <a:cubicBezTo>
                    <a:pt x="1249254" y="3841192"/>
                    <a:pt x="1227770" y="3876242"/>
                    <a:pt x="1201511" y="3876242"/>
                  </a:cubicBezTo>
                  <a:cubicBezTo>
                    <a:pt x="1175253" y="3876242"/>
                    <a:pt x="1153769" y="3841192"/>
                    <a:pt x="1153769" y="3798354"/>
                  </a:cubicBezTo>
                  <a:lnTo>
                    <a:pt x="1129898" y="3798354"/>
                  </a:lnTo>
                  <a:cubicBezTo>
                    <a:pt x="1129898" y="3861963"/>
                    <a:pt x="1161726" y="3915187"/>
                    <a:pt x="1201511" y="3915187"/>
                  </a:cubicBezTo>
                  <a:close/>
                  <a:moveTo>
                    <a:pt x="592799" y="2919514"/>
                  </a:moveTo>
                  <a:cubicBezTo>
                    <a:pt x="592799" y="2984421"/>
                    <a:pt x="624627" y="3036346"/>
                    <a:pt x="664412" y="3036346"/>
                  </a:cubicBezTo>
                  <a:lnTo>
                    <a:pt x="664412" y="2997402"/>
                  </a:lnTo>
                  <a:cubicBezTo>
                    <a:pt x="638154" y="2997402"/>
                    <a:pt x="616670" y="2962353"/>
                    <a:pt x="616670" y="2919514"/>
                  </a:cubicBezTo>
                  <a:cubicBezTo>
                    <a:pt x="616670" y="2876675"/>
                    <a:pt x="638154" y="2841626"/>
                    <a:pt x="664412" y="2841626"/>
                  </a:cubicBezTo>
                  <a:lnTo>
                    <a:pt x="664412" y="2802681"/>
                  </a:lnTo>
                  <a:cubicBezTo>
                    <a:pt x="625423" y="2802681"/>
                    <a:pt x="592799" y="2855905"/>
                    <a:pt x="592799" y="2919514"/>
                  </a:cubicBezTo>
                  <a:close/>
                  <a:moveTo>
                    <a:pt x="101054" y="2079618"/>
                  </a:moveTo>
                  <a:lnTo>
                    <a:pt x="117764" y="2051059"/>
                  </a:lnTo>
                  <a:lnTo>
                    <a:pt x="16710" y="1886195"/>
                  </a:lnTo>
                  <a:lnTo>
                    <a:pt x="0" y="1913456"/>
                  </a:lnTo>
                  <a:lnTo>
                    <a:pt x="101054" y="2079618"/>
                  </a:lnTo>
                  <a:close/>
                  <a:moveTo>
                    <a:pt x="2418937" y="1076157"/>
                  </a:moveTo>
                  <a:lnTo>
                    <a:pt x="2418937" y="1037213"/>
                  </a:lnTo>
                  <a:lnTo>
                    <a:pt x="2275710" y="1037213"/>
                  </a:lnTo>
                  <a:lnTo>
                    <a:pt x="2275710" y="1076157"/>
                  </a:lnTo>
                  <a:lnTo>
                    <a:pt x="2418937" y="1076157"/>
                  </a:lnTo>
                  <a:close/>
                  <a:moveTo>
                    <a:pt x="2311517" y="1990047"/>
                  </a:moveTo>
                  <a:cubicBezTo>
                    <a:pt x="2311517" y="2054953"/>
                    <a:pt x="2343345" y="2106879"/>
                    <a:pt x="2383130" y="2106879"/>
                  </a:cubicBezTo>
                  <a:lnTo>
                    <a:pt x="2383130" y="2067935"/>
                  </a:lnTo>
                  <a:cubicBezTo>
                    <a:pt x="2356872" y="2067935"/>
                    <a:pt x="2335388" y="2032885"/>
                    <a:pt x="2335388" y="1990047"/>
                  </a:cubicBezTo>
                  <a:cubicBezTo>
                    <a:pt x="2335388" y="1947208"/>
                    <a:pt x="2356872" y="1912158"/>
                    <a:pt x="2383130" y="1912158"/>
                  </a:cubicBezTo>
                  <a:lnTo>
                    <a:pt x="2383130" y="1873214"/>
                  </a:lnTo>
                  <a:cubicBezTo>
                    <a:pt x="2344141" y="1873214"/>
                    <a:pt x="2311517" y="1925139"/>
                    <a:pt x="2311517" y="1990047"/>
                  </a:cubicBezTo>
                  <a:close/>
                  <a:moveTo>
                    <a:pt x="1235727" y="1052790"/>
                  </a:moveTo>
                  <a:cubicBezTo>
                    <a:pt x="1235727" y="987883"/>
                    <a:pt x="1203899" y="935958"/>
                    <a:pt x="1164113" y="935958"/>
                  </a:cubicBezTo>
                  <a:lnTo>
                    <a:pt x="1164113" y="974902"/>
                  </a:lnTo>
                  <a:cubicBezTo>
                    <a:pt x="1190372" y="974902"/>
                    <a:pt x="1211856" y="1009952"/>
                    <a:pt x="1211856" y="1052790"/>
                  </a:cubicBezTo>
                  <a:cubicBezTo>
                    <a:pt x="1211856" y="1095629"/>
                    <a:pt x="1190372" y="1130678"/>
                    <a:pt x="1164113" y="1130678"/>
                  </a:cubicBezTo>
                  <a:lnTo>
                    <a:pt x="1164113" y="1169623"/>
                  </a:lnTo>
                  <a:cubicBezTo>
                    <a:pt x="1203899" y="1169623"/>
                    <a:pt x="1235727" y="1116399"/>
                    <a:pt x="1235727" y="1052790"/>
                  </a:cubicBezTo>
                  <a:close/>
                  <a:moveTo>
                    <a:pt x="639745" y="933361"/>
                  </a:moveTo>
                  <a:lnTo>
                    <a:pt x="615874" y="933361"/>
                  </a:lnTo>
                  <a:lnTo>
                    <a:pt x="615874" y="1167026"/>
                  </a:lnTo>
                  <a:lnTo>
                    <a:pt x="639745" y="1167026"/>
                  </a:lnTo>
                  <a:lnTo>
                    <a:pt x="639745" y="933361"/>
                  </a:lnTo>
                  <a:close/>
                  <a:moveTo>
                    <a:pt x="1272329" y="2005624"/>
                  </a:moveTo>
                  <a:lnTo>
                    <a:pt x="1272329" y="1966680"/>
                  </a:lnTo>
                  <a:lnTo>
                    <a:pt x="1129103" y="1966680"/>
                  </a:lnTo>
                  <a:lnTo>
                    <a:pt x="1129103" y="2005624"/>
                  </a:lnTo>
                  <a:lnTo>
                    <a:pt x="1272329" y="2005624"/>
                  </a:lnTo>
                  <a:close/>
                  <a:moveTo>
                    <a:pt x="2418937" y="3873646"/>
                  </a:moveTo>
                  <a:lnTo>
                    <a:pt x="2418937" y="3834702"/>
                  </a:lnTo>
                  <a:lnTo>
                    <a:pt x="2275710" y="3834702"/>
                  </a:lnTo>
                  <a:lnTo>
                    <a:pt x="2275710" y="3873646"/>
                  </a:lnTo>
                  <a:lnTo>
                    <a:pt x="2418937" y="3873646"/>
                  </a:lnTo>
                  <a:close/>
                </a:path>
              </a:pathLst>
            </a:custGeom>
            <a:solidFill>
              <a:srgbClr val="383838"/>
            </a:solidFill>
          </p:spPr>
        </p:sp>
        <p:sp>
          <p:nvSpPr>
            <p:cNvPr id="4" name="Freeform 4"/>
            <p:cNvSpPr/>
            <p:nvPr/>
          </p:nvSpPr>
          <p:spPr>
            <a:xfrm>
              <a:off x="214840" y="350498"/>
              <a:ext cx="2423711" cy="3972305"/>
            </a:xfrm>
            <a:custGeom>
              <a:avLst/>
              <a:gdLst/>
              <a:ahLst/>
              <a:cxnLst/>
              <a:rect l="l" t="t" r="r" b="b"/>
              <a:pathLst>
                <a:path w="2423711" h="3972305">
                  <a:moveTo>
                    <a:pt x="2376764" y="3038943"/>
                  </a:moveTo>
                  <a:lnTo>
                    <a:pt x="2352893" y="3038943"/>
                  </a:lnTo>
                  <a:lnTo>
                    <a:pt x="2352893" y="2805278"/>
                  </a:lnTo>
                  <a:lnTo>
                    <a:pt x="2376764" y="2805278"/>
                  </a:lnTo>
                  <a:lnTo>
                    <a:pt x="2376764" y="3038943"/>
                  </a:lnTo>
                  <a:close/>
                  <a:moveTo>
                    <a:pt x="657250" y="0"/>
                  </a:moveTo>
                  <a:lnTo>
                    <a:pt x="633379" y="0"/>
                  </a:lnTo>
                  <a:lnTo>
                    <a:pt x="633379" y="233665"/>
                  </a:lnTo>
                  <a:lnTo>
                    <a:pt x="657250" y="233665"/>
                  </a:lnTo>
                  <a:lnTo>
                    <a:pt x="657250" y="0"/>
                  </a:lnTo>
                  <a:close/>
                  <a:moveTo>
                    <a:pt x="33419" y="1152747"/>
                  </a:moveTo>
                  <a:lnTo>
                    <a:pt x="16710" y="1125486"/>
                  </a:lnTo>
                  <a:lnTo>
                    <a:pt x="117764" y="960622"/>
                  </a:lnTo>
                  <a:lnTo>
                    <a:pt x="134474" y="987883"/>
                  </a:lnTo>
                  <a:lnTo>
                    <a:pt x="33419" y="1152747"/>
                  </a:lnTo>
                  <a:close/>
                  <a:moveTo>
                    <a:pt x="1729858" y="46733"/>
                  </a:moveTo>
                  <a:lnTo>
                    <a:pt x="1746567" y="19472"/>
                  </a:lnTo>
                  <a:lnTo>
                    <a:pt x="1847622" y="184335"/>
                  </a:lnTo>
                  <a:lnTo>
                    <a:pt x="1830912" y="211596"/>
                  </a:lnTo>
                  <a:lnTo>
                    <a:pt x="1729858" y="46733"/>
                  </a:lnTo>
                  <a:close/>
                  <a:moveTo>
                    <a:pt x="1863536" y="1109908"/>
                  </a:moveTo>
                  <a:lnTo>
                    <a:pt x="1839665" y="1109908"/>
                  </a:lnTo>
                  <a:cubicBezTo>
                    <a:pt x="1839665" y="1067070"/>
                    <a:pt x="1818181" y="1032020"/>
                    <a:pt x="1791923" y="1032020"/>
                  </a:cubicBezTo>
                  <a:cubicBezTo>
                    <a:pt x="1765664" y="1032020"/>
                    <a:pt x="1744180" y="1067070"/>
                    <a:pt x="1744180" y="1109908"/>
                  </a:cubicBezTo>
                  <a:lnTo>
                    <a:pt x="1720309" y="1109908"/>
                  </a:lnTo>
                  <a:cubicBezTo>
                    <a:pt x="1720309" y="1045001"/>
                    <a:pt x="1752137" y="993076"/>
                    <a:pt x="1791923" y="993076"/>
                  </a:cubicBezTo>
                  <a:cubicBezTo>
                    <a:pt x="1830912" y="993076"/>
                    <a:pt x="1863536" y="1046299"/>
                    <a:pt x="1863536" y="1109908"/>
                  </a:cubicBezTo>
                  <a:close/>
                  <a:moveTo>
                    <a:pt x="1180823" y="3025961"/>
                  </a:moveTo>
                  <a:lnTo>
                    <a:pt x="1164113" y="2998700"/>
                  </a:lnTo>
                  <a:lnTo>
                    <a:pt x="1265167" y="2833837"/>
                  </a:lnTo>
                  <a:lnTo>
                    <a:pt x="1281877" y="2861098"/>
                  </a:lnTo>
                  <a:lnTo>
                    <a:pt x="1180823" y="3025961"/>
                  </a:lnTo>
                  <a:close/>
                  <a:moveTo>
                    <a:pt x="82753" y="3037644"/>
                  </a:moveTo>
                  <a:lnTo>
                    <a:pt x="58882" y="3037644"/>
                  </a:lnTo>
                  <a:lnTo>
                    <a:pt x="58882" y="2803980"/>
                  </a:lnTo>
                  <a:lnTo>
                    <a:pt x="82753" y="2803980"/>
                  </a:lnTo>
                  <a:lnTo>
                    <a:pt x="82753" y="3037644"/>
                  </a:lnTo>
                  <a:close/>
                  <a:moveTo>
                    <a:pt x="1803062" y="3972304"/>
                  </a:moveTo>
                  <a:lnTo>
                    <a:pt x="1779191" y="3972304"/>
                  </a:lnTo>
                  <a:lnTo>
                    <a:pt x="1779191" y="3738640"/>
                  </a:lnTo>
                  <a:lnTo>
                    <a:pt x="1803062" y="3738640"/>
                  </a:lnTo>
                  <a:lnTo>
                    <a:pt x="1803062" y="3972304"/>
                  </a:lnTo>
                  <a:close/>
                  <a:moveTo>
                    <a:pt x="143226" y="3913888"/>
                  </a:moveTo>
                  <a:lnTo>
                    <a:pt x="119355" y="3913888"/>
                  </a:lnTo>
                  <a:cubicBezTo>
                    <a:pt x="119355" y="3871050"/>
                    <a:pt x="97871" y="3836000"/>
                    <a:pt x="71613" y="3836000"/>
                  </a:cubicBezTo>
                  <a:cubicBezTo>
                    <a:pt x="45355" y="3836000"/>
                    <a:pt x="23871" y="3871050"/>
                    <a:pt x="23871" y="3913888"/>
                  </a:cubicBezTo>
                  <a:lnTo>
                    <a:pt x="0" y="3913888"/>
                  </a:lnTo>
                  <a:cubicBezTo>
                    <a:pt x="0" y="3848981"/>
                    <a:pt x="31828" y="3797056"/>
                    <a:pt x="71613" y="3797056"/>
                  </a:cubicBezTo>
                  <a:cubicBezTo>
                    <a:pt x="111398" y="3797056"/>
                    <a:pt x="143226" y="3848981"/>
                    <a:pt x="143226" y="3913888"/>
                  </a:cubicBezTo>
                  <a:close/>
                  <a:moveTo>
                    <a:pt x="2322656" y="212894"/>
                  </a:moveTo>
                  <a:lnTo>
                    <a:pt x="2305946" y="185633"/>
                  </a:lnTo>
                  <a:lnTo>
                    <a:pt x="2407001" y="20770"/>
                  </a:lnTo>
                  <a:lnTo>
                    <a:pt x="2423711" y="48031"/>
                  </a:lnTo>
                  <a:lnTo>
                    <a:pt x="2322656" y="212894"/>
                  </a:lnTo>
                  <a:close/>
                  <a:moveTo>
                    <a:pt x="601551" y="3956727"/>
                  </a:moveTo>
                  <a:lnTo>
                    <a:pt x="584841" y="3929466"/>
                  </a:lnTo>
                  <a:lnTo>
                    <a:pt x="685896" y="3764602"/>
                  </a:lnTo>
                  <a:lnTo>
                    <a:pt x="702605" y="3791863"/>
                  </a:lnTo>
                  <a:lnTo>
                    <a:pt x="601551" y="3956727"/>
                  </a:lnTo>
                  <a:close/>
                  <a:moveTo>
                    <a:pt x="1746567" y="2086109"/>
                  </a:moveTo>
                  <a:lnTo>
                    <a:pt x="1729858" y="2058848"/>
                  </a:lnTo>
                  <a:lnTo>
                    <a:pt x="1830912" y="1893984"/>
                  </a:lnTo>
                  <a:lnTo>
                    <a:pt x="1847622" y="1921245"/>
                  </a:lnTo>
                  <a:lnTo>
                    <a:pt x="1746567" y="2086109"/>
                  </a:lnTo>
                  <a:close/>
                  <a:moveTo>
                    <a:pt x="573701" y="1927736"/>
                  </a:moveTo>
                  <a:lnTo>
                    <a:pt x="597573" y="1927736"/>
                  </a:lnTo>
                  <a:cubicBezTo>
                    <a:pt x="597573" y="1970574"/>
                    <a:pt x="619056" y="2005624"/>
                    <a:pt x="645315" y="2005624"/>
                  </a:cubicBezTo>
                  <a:cubicBezTo>
                    <a:pt x="671573" y="2005624"/>
                    <a:pt x="693057" y="1970574"/>
                    <a:pt x="693057" y="1927736"/>
                  </a:cubicBezTo>
                  <a:lnTo>
                    <a:pt x="716928" y="1927736"/>
                  </a:lnTo>
                  <a:cubicBezTo>
                    <a:pt x="716928" y="1992643"/>
                    <a:pt x="685100" y="2044568"/>
                    <a:pt x="645315" y="2044568"/>
                  </a:cubicBezTo>
                  <a:cubicBezTo>
                    <a:pt x="606325" y="2044568"/>
                    <a:pt x="573701" y="1992643"/>
                    <a:pt x="573701" y="1927736"/>
                  </a:cubicBezTo>
                  <a:close/>
                  <a:moveTo>
                    <a:pt x="1863536" y="2977930"/>
                  </a:moveTo>
                  <a:lnTo>
                    <a:pt x="1839665" y="2977930"/>
                  </a:lnTo>
                  <a:cubicBezTo>
                    <a:pt x="1839665" y="2935091"/>
                    <a:pt x="1818181" y="2900042"/>
                    <a:pt x="1791923" y="2900042"/>
                  </a:cubicBezTo>
                  <a:cubicBezTo>
                    <a:pt x="1765664" y="2900042"/>
                    <a:pt x="1744180" y="2935091"/>
                    <a:pt x="1744180" y="2977930"/>
                  </a:cubicBezTo>
                  <a:lnTo>
                    <a:pt x="1720309" y="2977930"/>
                  </a:lnTo>
                  <a:cubicBezTo>
                    <a:pt x="1720309" y="2913023"/>
                    <a:pt x="1752137" y="2861098"/>
                    <a:pt x="1791923" y="2861098"/>
                  </a:cubicBezTo>
                  <a:cubicBezTo>
                    <a:pt x="1831708" y="2861098"/>
                    <a:pt x="1863536" y="2914321"/>
                    <a:pt x="1863536" y="2977930"/>
                  </a:cubicBezTo>
                  <a:close/>
                </a:path>
              </a:pathLst>
            </a:custGeom>
            <a:solidFill>
              <a:srgbClr val="2ED47B"/>
            </a:solidFill>
          </p:spPr>
        </p:sp>
      </p:grpSp>
      <p:grpSp>
        <p:nvGrpSpPr>
          <p:cNvPr id="5" name="Group 5"/>
          <p:cNvGrpSpPr/>
          <p:nvPr/>
        </p:nvGrpSpPr>
        <p:grpSpPr>
          <a:xfrm>
            <a:off x="10713134" y="1327350"/>
            <a:ext cx="5744525" cy="5744525"/>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7" name="Freeform 7"/>
          <p:cNvSpPr/>
          <p:nvPr/>
        </p:nvSpPr>
        <p:spPr>
          <a:xfrm>
            <a:off x="6637831" y="2149010"/>
            <a:ext cx="10107758" cy="7571630"/>
          </a:xfrm>
          <a:custGeom>
            <a:avLst/>
            <a:gdLst/>
            <a:ahLst/>
            <a:cxnLst/>
            <a:rect l="l" t="t" r="r" b="b"/>
            <a:pathLst>
              <a:path w="10107758" h="7571630">
                <a:moveTo>
                  <a:pt x="0" y="0"/>
                </a:moveTo>
                <a:lnTo>
                  <a:pt x="10107758" y="0"/>
                </a:lnTo>
                <a:lnTo>
                  <a:pt x="10107758" y="7571630"/>
                </a:lnTo>
                <a:lnTo>
                  <a:pt x="0" y="75716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028700" y="1327350"/>
            <a:ext cx="8413000" cy="2584060"/>
            <a:chOff x="0" y="0"/>
            <a:chExt cx="11217333" cy="3445414"/>
          </a:xfrm>
        </p:grpSpPr>
        <p:sp>
          <p:nvSpPr>
            <p:cNvPr id="9" name="TextBox 9"/>
            <p:cNvSpPr txBox="1"/>
            <p:nvPr/>
          </p:nvSpPr>
          <p:spPr>
            <a:xfrm>
              <a:off x="0" y="161925"/>
              <a:ext cx="11217333" cy="2068496"/>
            </a:xfrm>
            <a:prstGeom prst="rect">
              <a:avLst/>
            </a:prstGeom>
          </p:spPr>
          <p:txBody>
            <a:bodyPr lIns="0" tIns="0" rIns="0" bIns="0" rtlCol="0" anchor="t">
              <a:spAutoFit/>
            </a:bodyPr>
            <a:lstStyle/>
            <a:p>
              <a:pPr>
                <a:lnSpc>
                  <a:spcPts val="11330"/>
                </a:lnSpc>
              </a:pPr>
              <a:r>
                <a:rPr lang="en-US" sz="11000">
                  <a:solidFill>
                    <a:srgbClr val="242725"/>
                  </a:solidFill>
                  <a:latin typeface="Inter Bold"/>
                </a:rPr>
                <a:t>Portfolio</a:t>
              </a:r>
            </a:p>
          </p:txBody>
        </p:sp>
        <p:sp>
          <p:nvSpPr>
            <p:cNvPr id="10" name="TextBox 10"/>
            <p:cNvSpPr txBox="1"/>
            <p:nvPr/>
          </p:nvSpPr>
          <p:spPr>
            <a:xfrm>
              <a:off x="0" y="2564831"/>
              <a:ext cx="11217333" cy="880583"/>
            </a:xfrm>
            <a:prstGeom prst="rect">
              <a:avLst/>
            </a:prstGeom>
          </p:spPr>
          <p:txBody>
            <a:bodyPr lIns="0" tIns="0" rIns="0" bIns="0" rtlCol="0" anchor="t">
              <a:spAutoFit/>
            </a:bodyPr>
            <a:lstStyle/>
            <a:p>
              <a:pPr>
                <a:lnSpc>
                  <a:spcPts val="5597"/>
                </a:lnSpc>
                <a:spcBef>
                  <a:spcPct val="0"/>
                </a:spcBef>
              </a:pPr>
              <a:r>
                <a:rPr lang="en-US" sz="3998">
                  <a:solidFill>
                    <a:srgbClr val="242725"/>
                  </a:solidFill>
                  <a:latin typeface="Inter"/>
                </a:rPr>
                <a:t>LIEW JIA ER</a:t>
              </a:r>
            </a:p>
          </p:txBody>
        </p:sp>
      </p:grpSp>
      <p:grpSp>
        <p:nvGrpSpPr>
          <p:cNvPr id="11" name="Group 11"/>
          <p:cNvGrpSpPr/>
          <p:nvPr/>
        </p:nvGrpSpPr>
        <p:grpSpPr>
          <a:xfrm>
            <a:off x="8880435" y="5649903"/>
            <a:ext cx="1122530" cy="1122530"/>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13" name="AutoShape 13"/>
          <p:cNvSpPr/>
          <p:nvPr/>
        </p:nvSpPr>
        <p:spPr>
          <a:xfrm>
            <a:off x="-443075" y="9720640"/>
            <a:ext cx="18865925" cy="1140393"/>
          </a:xfrm>
          <a:prstGeom prst="rect">
            <a:avLst/>
          </a:prstGeom>
          <a:solidFill>
            <a:srgbClr val="2ED47B"/>
          </a:solidFill>
        </p:spPr>
      </p:sp>
      <p:sp>
        <p:nvSpPr>
          <p:cNvPr id="14" name="TextBox 14"/>
          <p:cNvSpPr txBox="1"/>
          <p:nvPr/>
        </p:nvSpPr>
        <p:spPr>
          <a:xfrm>
            <a:off x="1151125" y="6272078"/>
            <a:ext cx="3189575" cy="2803731"/>
          </a:xfrm>
          <a:prstGeom prst="rect">
            <a:avLst/>
          </a:prstGeom>
        </p:spPr>
        <p:txBody>
          <a:bodyPr lIns="0" tIns="0" rIns="0" bIns="0" rtlCol="0" anchor="t">
            <a:spAutoFit/>
          </a:bodyPr>
          <a:lstStyle/>
          <a:p>
            <a:pPr>
              <a:lnSpc>
                <a:spcPts val="22925"/>
              </a:lnSpc>
              <a:spcBef>
                <a:spcPct val="0"/>
              </a:spcBef>
            </a:pPr>
            <a:r>
              <a:rPr lang="en-US" sz="16375">
                <a:solidFill>
                  <a:srgbClr val="242725">
                    <a:alpha val="7843"/>
                  </a:srgbClr>
                </a:solidFill>
                <a:latin typeface="Inter Bold"/>
              </a:rPr>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Freeform 2"/>
          <p:cNvSpPr/>
          <p:nvPr/>
        </p:nvSpPr>
        <p:spPr>
          <a:xfrm>
            <a:off x="560870" y="1483550"/>
            <a:ext cx="13140947" cy="8352083"/>
          </a:xfrm>
          <a:custGeom>
            <a:avLst/>
            <a:gdLst/>
            <a:ahLst/>
            <a:cxnLst/>
            <a:rect l="l" t="t" r="r" b="b"/>
            <a:pathLst>
              <a:path w="13140947" h="8352083">
                <a:moveTo>
                  <a:pt x="0" y="0"/>
                </a:moveTo>
                <a:lnTo>
                  <a:pt x="13140947" y="0"/>
                </a:lnTo>
                <a:lnTo>
                  <a:pt x="13140947" y="8352083"/>
                </a:lnTo>
                <a:lnTo>
                  <a:pt x="0" y="8352083"/>
                </a:lnTo>
                <a:lnTo>
                  <a:pt x="0" y="0"/>
                </a:lnTo>
                <a:close/>
              </a:path>
            </a:pathLst>
          </a:custGeom>
          <a:blipFill>
            <a:blip r:embed="rId2"/>
            <a:stretch>
              <a:fillRect/>
            </a:stretch>
          </a:blipFill>
        </p:spPr>
      </p:sp>
      <p:sp>
        <p:nvSpPr>
          <p:cNvPr id="3" name="TextBox 3"/>
          <p:cNvSpPr txBox="1"/>
          <p:nvPr/>
        </p:nvSpPr>
        <p:spPr>
          <a:xfrm>
            <a:off x="560870" y="150954"/>
            <a:ext cx="17458567" cy="1120775"/>
          </a:xfrm>
          <a:prstGeom prst="rect">
            <a:avLst/>
          </a:prstGeom>
        </p:spPr>
        <p:txBody>
          <a:bodyPr lIns="0" tIns="0" rIns="0" bIns="0" rtlCol="0" anchor="t">
            <a:spAutoFit/>
          </a:bodyPr>
          <a:lstStyle/>
          <a:p>
            <a:pPr>
              <a:lnSpc>
                <a:spcPts val="9100"/>
              </a:lnSpc>
              <a:spcBef>
                <a:spcPct val="0"/>
              </a:spcBef>
            </a:pPr>
            <a:r>
              <a:rPr lang="en-US" sz="6500">
                <a:solidFill>
                  <a:srgbClr val="000000"/>
                </a:solidFill>
                <a:latin typeface="Inter Bold"/>
              </a:rPr>
              <a:t>Sample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Freeform 2"/>
          <p:cNvSpPr/>
          <p:nvPr/>
        </p:nvSpPr>
        <p:spPr>
          <a:xfrm>
            <a:off x="700697" y="1430039"/>
            <a:ext cx="15120715" cy="8053740"/>
          </a:xfrm>
          <a:custGeom>
            <a:avLst/>
            <a:gdLst/>
            <a:ahLst/>
            <a:cxnLst/>
            <a:rect l="l" t="t" r="r" b="b"/>
            <a:pathLst>
              <a:path w="15120715" h="8053740">
                <a:moveTo>
                  <a:pt x="0" y="0"/>
                </a:moveTo>
                <a:lnTo>
                  <a:pt x="15120715" y="0"/>
                </a:lnTo>
                <a:lnTo>
                  <a:pt x="15120715" y="8053739"/>
                </a:lnTo>
                <a:lnTo>
                  <a:pt x="0" y="8053739"/>
                </a:lnTo>
                <a:lnTo>
                  <a:pt x="0" y="0"/>
                </a:lnTo>
                <a:close/>
              </a:path>
            </a:pathLst>
          </a:custGeom>
          <a:blipFill>
            <a:blip r:embed="rId2"/>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307034" y="532592"/>
            <a:ext cx="17673932" cy="695325"/>
          </a:xfrm>
          <a:prstGeom prst="rect">
            <a:avLst/>
          </a:prstGeom>
        </p:spPr>
        <p:txBody>
          <a:bodyPr lIns="0" tIns="0" rIns="0" bIns="0" rtlCol="0" anchor="t">
            <a:spAutoFit/>
          </a:bodyPr>
          <a:lstStyle/>
          <a:p>
            <a:pPr>
              <a:lnSpc>
                <a:spcPts val="5400"/>
              </a:lnSpc>
            </a:pPr>
            <a:r>
              <a:rPr lang="en-US" sz="4500" dirty="0">
                <a:solidFill>
                  <a:srgbClr val="242725"/>
                </a:solidFill>
                <a:latin typeface="Inter Bold"/>
              </a:rPr>
              <a:t>f)(</a:t>
            </a:r>
            <a:r>
              <a:rPr lang="en-US" sz="4500" dirty="0" err="1">
                <a:solidFill>
                  <a:srgbClr val="242725"/>
                </a:solidFill>
                <a:latin typeface="Inter Bold"/>
              </a:rPr>
              <a:t>i</a:t>
            </a:r>
            <a:r>
              <a:rPr lang="en-US" sz="4500" dirty="0">
                <a:solidFill>
                  <a:srgbClr val="242725"/>
                </a:solidFill>
                <a:latin typeface="Inter Bold"/>
              </a:rPr>
              <a:t>) What can you contribute to the </a:t>
            </a:r>
            <a:r>
              <a:rPr lang="en-US" sz="4500" dirty="0" err="1">
                <a:solidFill>
                  <a:srgbClr val="242725"/>
                </a:solidFill>
                <a:latin typeface="Inter Bold"/>
              </a:rPr>
              <a:t>organisation</a:t>
            </a:r>
            <a:r>
              <a:rPr lang="en-US" sz="4500" dirty="0">
                <a:solidFill>
                  <a:srgbClr val="242725"/>
                </a:solidFill>
                <a:latin typeface="Inter Bold"/>
              </a:rPr>
              <a:t> in 12 weeks. </a:t>
            </a:r>
          </a:p>
        </p:txBody>
      </p:sp>
      <p:grpSp>
        <p:nvGrpSpPr>
          <p:cNvPr id="3" name="Group 3"/>
          <p:cNvGrpSpPr/>
          <p:nvPr/>
        </p:nvGrpSpPr>
        <p:grpSpPr>
          <a:xfrm>
            <a:off x="15181507" y="3398790"/>
            <a:ext cx="2912577" cy="2839113"/>
            <a:chOff x="0" y="0"/>
            <a:chExt cx="4589780" cy="4578350"/>
          </a:xfrm>
        </p:grpSpPr>
        <p:sp>
          <p:nvSpPr>
            <p:cNvPr id="4" name="Freeform 4"/>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6"/>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5" name="Freeform 5"/>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1"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6" name="Group 6"/>
          <p:cNvGrpSpPr/>
          <p:nvPr/>
        </p:nvGrpSpPr>
        <p:grpSpPr>
          <a:xfrm>
            <a:off x="11838228" y="3790583"/>
            <a:ext cx="5262429" cy="526242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8" name="Freeform 8"/>
          <p:cNvSpPr/>
          <p:nvPr/>
        </p:nvSpPr>
        <p:spPr>
          <a:xfrm>
            <a:off x="12632815" y="4818347"/>
            <a:ext cx="4626485" cy="4651859"/>
          </a:xfrm>
          <a:custGeom>
            <a:avLst/>
            <a:gdLst/>
            <a:ahLst/>
            <a:cxnLst/>
            <a:rect l="l" t="t" r="r" b="b"/>
            <a:pathLst>
              <a:path w="4626485" h="4651859">
                <a:moveTo>
                  <a:pt x="0" y="0"/>
                </a:moveTo>
                <a:lnTo>
                  <a:pt x="4626485" y="0"/>
                </a:lnTo>
                <a:lnTo>
                  <a:pt x="4626485" y="4651859"/>
                </a:lnTo>
                <a:lnTo>
                  <a:pt x="0" y="46518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AutoShape 9"/>
          <p:cNvSpPr/>
          <p:nvPr/>
        </p:nvSpPr>
        <p:spPr>
          <a:xfrm>
            <a:off x="-443075" y="9720640"/>
            <a:ext cx="18865925" cy="566360"/>
          </a:xfrm>
          <a:prstGeom prst="rect">
            <a:avLst/>
          </a:prstGeom>
          <a:solidFill>
            <a:srgbClr val="2ED47B"/>
          </a:solidFill>
        </p:spPr>
      </p:sp>
      <p:sp>
        <p:nvSpPr>
          <p:cNvPr id="10" name="TextBox 10"/>
          <p:cNvSpPr txBox="1"/>
          <p:nvPr/>
        </p:nvSpPr>
        <p:spPr>
          <a:xfrm>
            <a:off x="307034" y="1757313"/>
            <a:ext cx="12594093" cy="2697566"/>
          </a:xfrm>
          <a:prstGeom prst="rect">
            <a:avLst/>
          </a:prstGeom>
        </p:spPr>
        <p:txBody>
          <a:bodyPr lIns="0" tIns="0" rIns="0" bIns="0" rtlCol="0" anchor="t">
            <a:spAutoFit/>
          </a:bodyPr>
          <a:lstStyle/>
          <a:p>
            <a:pPr>
              <a:lnSpc>
                <a:spcPts val="4320"/>
              </a:lnSpc>
              <a:spcBef>
                <a:spcPct val="0"/>
              </a:spcBef>
            </a:pPr>
            <a:r>
              <a:rPr lang="en-US" sz="3086">
                <a:solidFill>
                  <a:srgbClr val="242725"/>
                </a:solidFill>
                <a:latin typeface="Inter"/>
              </a:rPr>
              <a:t>"I can bring flexibility and adaptability to the organization. Regardless of the specific project I'm assigned to, I will be dedicated to understanding the project's needs and goals and providing support accordingly. My skills and commitment will be utilized to assist the project team in achieving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5181507" y="3398790"/>
            <a:ext cx="2912577" cy="2839113"/>
            <a:chOff x="0" y="0"/>
            <a:chExt cx="4589780" cy="4578350"/>
          </a:xfrm>
        </p:grpSpPr>
        <p:sp>
          <p:nvSpPr>
            <p:cNvPr id="3" name="Freeform 3"/>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6"/>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4" name="Freeform 4"/>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1"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5" name="Group 5"/>
          <p:cNvGrpSpPr/>
          <p:nvPr/>
        </p:nvGrpSpPr>
        <p:grpSpPr>
          <a:xfrm>
            <a:off x="11838228" y="3790583"/>
            <a:ext cx="5262429" cy="5262429"/>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7" name="Freeform 7"/>
          <p:cNvSpPr/>
          <p:nvPr/>
        </p:nvSpPr>
        <p:spPr>
          <a:xfrm>
            <a:off x="12632815" y="4818347"/>
            <a:ext cx="4626485" cy="4651859"/>
          </a:xfrm>
          <a:custGeom>
            <a:avLst/>
            <a:gdLst/>
            <a:ahLst/>
            <a:cxnLst/>
            <a:rect l="l" t="t" r="r" b="b"/>
            <a:pathLst>
              <a:path w="4626485" h="4651859">
                <a:moveTo>
                  <a:pt x="0" y="0"/>
                </a:moveTo>
                <a:lnTo>
                  <a:pt x="4626485" y="0"/>
                </a:lnTo>
                <a:lnTo>
                  <a:pt x="4626485" y="4651859"/>
                </a:lnTo>
                <a:lnTo>
                  <a:pt x="0" y="46518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AutoShape 8"/>
          <p:cNvSpPr/>
          <p:nvPr/>
        </p:nvSpPr>
        <p:spPr>
          <a:xfrm>
            <a:off x="-443075" y="9720640"/>
            <a:ext cx="18865925" cy="566360"/>
          </a:xfrm>
          <a:prstGeom prst="rect">
            <a:avLst/>
          </a:prstGeom>
          <a:solidFill>
            <a:srgbClr val="2ED47B"/>
          </a:solidFill>
        </p:spPr>
      </p:sp>
      <p:sp>
        <p:nvSpPr>
          <p:cNvPr id="9" name="Freeform 9"/>
          <p:cNvSpPr/>
          <p:nvPr/>
        </p:nvSpPr>
        <p:spPr>
          <a:xfrm>
            <a:off x="655653" y="2023778"/>
            <a:ext cx="7384165" cy="7586603"/>
          </a:xfrm>
          <a:custGeom>
            <a:avLst/>
            <a:gdLst/>
            <a:ahLst/>
            <a:cxnLst/>
            <a:rect l="l" t="t" r="r" b="b"/>
            <a:pathLst>
              <a:path w="7384165" h="7586603">
                <a:moveTo>
                  <a:pt x="0" y="0"/>
                </a:moveTo>
                <a:lnTo>
                  <a:pt x="7384165" y="0"/>
                </a:lnTo>
                <a:lnTo>
                  <a:pt x="7384165" y="7586603"/>
                </a:lnTo>
                <a:lnTo>
                  <a:pt x="0" y="7586603"/>
                </a:lnTo>
                <a:lnTo>
                  <a:pt x="0" y="0"/>
                </a:lnTo>
                <a:close/>
              </a:path>
            </a:pathLst>
          </a:custGeom>
          <a:blipFill>
            <a:blip r:embed="rId4"/>
            <a:stretch>
              <a:fillRect/>
            </a:stretch>
          </a:blipFill>
        </p:spPr>
      </p:sp>
      <p:sp>
        <p:nvSpPr>
          <p:cNvPr id="10" name="TextBox 10"/>
          <p:cNvSpPr txBox="1"/>
          <p:nvPr/>
        </p:nvSpPr>
        <p:spPr>
          <a:xfrm>
            <a:off x="307034" y="532394"/>
            <a:ext cx="17673932" cy="1381125"/>
          </a:xfrm>
          <a:prstGeom prst="rect">
            <a:avLst/>
          </a:prstGeom>
        </p:spPr>
        <p:txBody>
          <a:bodyPr lIns="0" tIns="0" rIns="0" bIns="0" rtlCol="0" anchor="t">
            <a:spAutoFit/>
          </a:bodyPr>
          <a:lstStyle/>
          <a:p>
            <a:pPr>
              <a:lnSpc>
                <a:spcPts val="5400"/>
              </a:lnSpc>
            </a:pPr>
            <a:r>
              <a:rPr lang="en-US" sz="4500">
                <a:solidFill>
                  <a:srgbClr val="242725"/>
                </a:solidFill>
                <a:latin typeface="Inter Bold"/>
              </a:rPr>
              <a:t>f)(ii) Please prepare details proposal how can you contribute to the organisation in 12 weeks.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307034" y="556907"/>
            <a:ext cx="17673932" cy="1352550"/>
          </a:xfrm>
          <a:prstGeom prst="rect">
            <a:avLst/>
          </a:prstGeom>
        </p:spPr>
        <p:txBody>
          <a:bodyPr lIns="0" tIns="0" rIns="0" bIns="0" rtlCol="0" anchor="t">
            <a:spAutoFit/>
          </a:bodyPr>
          <a:lstStyle/>
          <a:p>
            <a:pPr>
              <a:lnSpc>
                <a:spcPts val="5399"/>
              </a:lnSpc>
            </a:pPr>
            <a:r>
              <a:rPr lang="en-US" sz="4499" dirty="0">
                <a:solidFill>
                  <a:srgbClr val="242725"/>
                </a:solidFill>
                <a:latin typeface="Inter Bold"/>
              </a:rPr>
              <a:t>f)(iii) How many (quantity) that you can contribute to the </a:t>
            </a:r>
            <a:r>
              <a:rPr lang="en-US" sz="4499" dirty="0" err="1">
                <a:solidFill>
                  <a:srgbClr val="242725"/>
                </a:solidFill>
                <a:latin typeface="Inter Bold"/>
              </a:rPr>
              <a:t>organisation</a:t>
            </a:r>
            <a:r>
              <a:rPr lang="en-US" sz="4499" dirty="0">
                <a:solidFill>
                  <a:srgbClr val="242725"/>
                </a:solidFill>
                <a:latin typeface="Inter Bold"/>
              </a:rPr>
              <a:t> in 12 weeks as what you have proposed in f(</a:t>
            </a:r>
            <a:r>
              <a:rPr lang="en-US" sz="4499" dirty="0" err="1">
                <a:solidFill>
                  <a:srgbClr val="242725"/>
                </a:solidFill>
                <a:latin typeface="Inter Bold"/>
              </a:rPr>
              <a:t>i</a:t>
            </a:r>
            <a:r>
              <a:rPr lang="en-US" sz="4499" dirty="0">
                <a:solidFill>
                  <a:srgbClr val="242725"/>
                </a:solidFill>
                <a:latin typeface="Inter Bold"/>
              </a:rPr>
              <a:t>) </a:t>
            </a:r>
          </a:p>
        </p:txBody>
      </p:sp>
      <p:grpSp>
        <p:nvGrpSpPr>
          <p:cNvPr id="3" name="Group 3"/>
          <p:cNvGrpSpPr/>
          <p:nvPr/>
        </p:nvGrpSpPr>
        <p:grpSpPr>
          <a:xfrm>
            <a:off x="15181507" y="3398790"/>
            <a:ext cx="2912577" cy="2839113"/>
            <a:chOff x="0" y="0"/>
            <a:chExt cx="4589780" cy="4578350"/>
          </a:xfrm>
        </p:grpSpPr>
        <p:sp>
          <p:nvSpPr>
            <p:cNvPr id="4" name="Freeform 4"/>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6"/>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5" name="Freeform 5"/>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1"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6" name="Group 6"/>
          <p:cNvGrpSpPr/>
          <p:nvPr/>
        </p:nvGrpSpPr>
        <p:grpSpPr>
          <a:xfrm>
            <a:off x="11838228" y="3790583"/>
            <a:ext cx="5262429" cy="526242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8" name="Freeform 8"/>
          <p:cNvSpPr/>
          <p:nvPr/>
        </p:nvSpPr>
        <p:spPr>
          <a:xfrm>
            <a:off x="12632815" y="4818347"/>
            <a:ext cx="4626485" cy="4651859"/>
          </a:xfrm>
          <a:custGeom>
            <a:avLst/>
            <a:gdLst/>
            <a:ahLst/>
            <a:cxnLst/>
            <a:rect l="l" t="t" r="r" b="b"/>
            <a:pathLst>
              <a:path w="4626485" h="4651859">
                <a:moveTo>
                  <a:pt x="0" y="0"/>
                </a:moveTo>
                <a:lnTo>
                  <a:pt x="4626485" y="0"/>
                </a:lnTo>
                <a:lnTo>
                  <a:pt x="4626485" y="4651859"/>
                </a:lnTo>
                <a:lnTo>
                  <a:pt x="0" y="46518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AutoShape 9"/>
          <p:cNvSpPr/>
          <p:nvPr/>
        </p:nvSpPr>
        <p:spPr>
          <a:xfrm>
            <a:off x="-443075" y="9720640"/>
            <a:ext cx="18865925" cy="566360"/>
          </a:xfrm>
          <a:prstGeom prst="rect">
            <a:avLst/>
          </a:prstGeom>
          <a:solidFill>
            <a:srgbClr val="2ED47B"/>
          </a:solidFill>
        </p:spPr>
      </p:sp>
      <p:sp>
        <p:nvSpPr>
          <p:cNvPr id="10" name="TextBox 10"/>
          <p:cNvSpPr txBox="1"/>
          <p:nvPr/>
        </p:nvSpPr>
        <p:spPr>
          <a:xfrm>
            <a:off x="307034" y="2423339"/>
            <a:ext cx="12594093" cy="4323136"/>
          </a:xfrm>
          <a:prstGeom prst="rect">
            <a:avLst/>
          </a:prstGeom>
        </p:spPr>
        <p:txBody>
          <a:bodyPr lIns="0" tIns="0" rIns="0" bIns="0" rtlCol="0" anchor="t">
            <a:spAutoFit/>
          </a:bodyPr>
          <a:lstStyle/>
          <a:p>
            <a:pPr>
              <a:lnSpc>
                <a:spcPts val="4320"/>
              </a:lnSpc>
              <a:spcBef>
                <a:spcPct val="0"/>
              </a:spcBef>
            </a:pPr>
            <a:r>
              <a:rPr lang="en-US" sz="3086" dirty="0">
                <a:solidFill>
                  <a:srgbClr val="242725"/>
                </a:solidFill>
                <a:latin typeface="Inter"/>
              </a:rPr>
              <a:t>“The specific quantity of contributions will vary based on the project's needs, but my commitment is to make meaningful contributions within the 12-week timeframe. I aim to deliver high-quality results, which may involve completing tasks, formulating strategies, or delivering outcomes as needed for each project. I will work closely with the project team to ensure that my contributions align with project requirements and the organization's expectations.”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1028700" y="3915160"/>
            <a:ext cx="4243206" cy="2437631"/>
          </a:xfrm>
          <a:prstGeom prst="rect">
            <a:avLst/>
          </a:prstGeom>
        </p:spPr>
        <p:txBody>
          <a:bodyPr lIns="0" tIns="0" rIns="0" bIns="0" rtlCol="0" anchor="t">
            <a:spAutoFit/>
          </a:bodyPr>
          <a:lstStyle/>
          <a:p>
            <a:pPr>
              <a:lnSpc>
                <a:spcPts val="9600"/>
              </a:lnSpc>
            </a:pPr>
            <a:r>
              <a:rPr lang="en-US" sz="8000">
                <a:solidFill>
                  <a:srgbClr val="242725"/>
                </a:solidFill>
                <a:latin typeface="Inter Bold"/>
              </a:rPr>
              <a:t>Contact me</a:t>
            </a:r>
          </a:p>
        </p:txBody>
      </p:sp>
      <p:grpSp>
        <p:nvGrpSpPr>
          <p:cNvPr id="3" name="Group 3"/>
          <p:cNvGrpSpPr/>
          <p:nvPr/>
        </p:nvGrpSpPr>
        <p:grpSpPr>
          <a:xfrm>
            <a:off x="10211329" y="885314"/>
            <a:ext cx="2912577" cy="2839113"/>
            <a:chOff x="0" y="0"/>
            <a:chExt cx="4589780" cy="4578350"/>
          </a:xfrm>
        </p:grpSpPr>
        <p:sp>
          <p:nvSpPr>
            <p:cNvPr id="4" name="Freeform 4"/>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6"/>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5" name="Freeform 5"/>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1"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6" name="Group 6"/>
          <p:cNvGrpSpPr/>
          <p:nvPr/>
        </p:nvGrpSpPr>
        <p:grpSpPr>
          <a:xfrm>
            <a:off x="4277938" y="5945392"/>
            <a:ext cx="2912577" cy="2839113"/>
            <a:chOff x="0" y="0"/>
            <a:chExt cx="4589780" cy="4578350"/>
          </a:xfrm>
        </p:grpSpPr>
        <p:sp>
          <p:nvSpPr>
            <p:cNvPr id="7" name="Freeform 7"/>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6"/>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8" name="Freeform 8"/>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1"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
        <p:nvSpPr>
          <p:cNvPr id="9" name="Freeform 9"/>
          <p:cNvSpPr/>
          <p:nvPr/>
        </p:nvSpPr>
        <p:spPr>
          <a:xfrm>
            <a:off x="6134258" y="2615317"/>
            <a:ext cx="6019484" cy="5056367"/>
          </a:xfrm>
          <a:custGeom>
            <a:avLst/>
            <a:gdLst/>
            <a:ahLst/>
            <a:cxnLst/>
            <a:rect l="l" t="t" r="r" b="b"/>
            <a:pathLst>
              <a:path w="6019484" h="5056367">
                <a:moveTo>
                  <a:pt x="0" y="0"/>
                </a:moveTo>
                <a:lnTo>
                  <a:pt x="6019484" y="0"/>
                </a:lnTo>
                <a:lnTo>
                  <a:pt x="6019484" y="5056366"/>
                </a:lnTo>
                <a:lnTo>
                  <a:pt x="0" y="505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3123906" y="2772275"/>
            <a:ext cx="4533600" cy="448310"/>
          </a:xfrm>
          <a:prstGeom prst="rect">
            <a:avLst/>
          </a:prstGeom>
        </p:spPr>
        <p:txBody>
          <a:bodyPr lIns="0" tIns="0" rIns="0" bIns="0" rtlCol="0" anchor="t">
            <a:spAutoFit/>
          </a:bodyPr>
          <a:lstStyle/>
          <a:p>
            <a:pPr>
              <a:lnSpc>
                <a:spcPts val="3639"/>
              </a:lnSpc>
              <a:spcBef>
                <a:spcPct val="0"/>
              </a:spcBef>
            </a:pPr>
            <a:r>
              <a:rPr lang="en-US" sz="2599" spc="25">
                <a:solidFill>
                  <a:srgbClr val="242725"/>
                </a:solidFill>
                <a:latin typeface="Inter Bold"/>
              </a:rPr>
              <a:t>EMAIL</a:t>
            </a:r>
          </a:p>
        </p:txBody>
      </p:sp>
      <p:sp>
        <p:nvSpPr>
          <p:cNvPr id="11" name="TextBox 11"/>
          <p:cNvSpPr txBox="1"/>
          <p:nvPr/>
        </p:nvSpPr>
        <p:spPr>
          <a:xfrm>
            <a:off x="13123906" y="3421042"/>
            <a:ext cx="4533600" cy="422275"/>
          </a:xfrm>
          <a:prstGeom prst="rect">
            <a:avLst/>
          </a:prstGeom>
        </p:spPr>
        <p:txBody>
          <a:bodyPr lIns="0" tIns="0" rIns="0" bIns="0" rtlCol="0" anchor="t">
            <a:spAutoFit/>
          </a:bodyPr>
          <a:lstStyle/>
          <a:p>
            <a:pPr>
              <a:lnSpc>
                <a:spcPts val="3499"/>
              </a:lnSpc>
              <a:spcBef>
                <a:spcPct val="0"/>
              </a:spcBef>
            </a:pPr>
            <a:r>
              <a:rPr lang="en-US" sz="2499">
                <a:solidFill>
                  <a:srgbClr val="242725"/>
                </a:solidFill>
                <a:latin typeface="Inter"/>
              </a:rPr>
              <a:t>jiaerliew@gmail.com</a:t>
            </a:r>
          </a:p>
        </p:txBody>
      </p:sp>
      <p:sp>
        <p:nvSpPr>
          <p:cNvPr id="12" name="TextBox 12"/>
          <p:cNvSpPr txBox="1"/>
          <p:nvPr/>
        </p:nvSpPr>
        <p:spPr>
          <a:xfrm>
            <a:off x="13123906" y="6412568"/>
            <a:ext cx="4533600" cy="422275"/>
          </a:xfrm>
          <a:prstGeom prst="rect">
            <a:avLst/>
          </a:prstGeom>
        </p:spPr>
        <p:txBody>
          <a:bodyPr lIns="0" tIns="0" rIns="0" bIns="0" rtlCol="0" anchor="t">
            <a:spAutoFit/>
          </a:bodyPr>
          <a:lstStyle/>
          <a:p>
            <a:pPr>
              <a:lnSpc>
                <a:spcPts val="3499"/>
              </a:lnSpc>
              <a:spcBef>
                <a:spcPct val="0"/>
              </a:spcBef>
            </a:pPr>
            <a:r>
              <a:rPr lang="en-US" sz="2499" spc="24">
                <a:solidFill>
                  <a:srgbClr val="242725"/>
                </a:solidFill>
                <a:latin typeface="Inter Bold"/>
              </a:rPr>
              <a:t>PHONE</a:t>
            </a:r>
          </a:p>
        </p:txBody>
      </p:sp>
      <p:sp>
        <p:nvSpPr>
          <p:cNvPr id="13" name="TextBox 13"/>
          <p:cNvSpPr txBox="1"/>
          <p:nvPr/>
        </p:nvSpPr>
        <p:spPr>
          <a:xfrm>
            <a:off x="13123906" y="7035299"/>
            <a:ext cx="4533600" cy="422275"/>
          </a:xfrm>
          <a:prstGeom prst="rect">
            <a:avLst/>
          </a:prstGeom>
        </p:spPr>
        <p:txBody>
          <a:bodyPr lIns="0" tIns="0" rIns="0" bIns="0" rtlCol="0" anchor="t">
            <a:spAutoFit/>
          </a:bodyPr>
          <a:lstStyle/>
          <a:p>
            <a:pPr>
              <a:lnSpc>
                <a:spcPts val="3499"/>
              </a:lnSpc>
              <a:spcBef>
                <a:spcPct val="0"/>
              </a:spcBef>
            </a:pPr>
            <a:r>
              <a:rPr lang="en-US" sz="2499">
                <a:solidFill>
                  <a:srgbClr val="242725"/>
                </a:solidFill>
                <a:latin typeface="Inter"/>
              </a:rPr>
              <a:t>016-6836415</a:t>
            </a:r>
          </a:p>
        </p:txBody>
      </p:sp>
      <p:grpSp>
        <p:nvGrpSpPr>
          <p:cNvPr id="14" name="Group 14"/>
          <p:cNvGrpSpPr/>
          <p:nvPr/>
        </p:nvGrpSpPr>
        <p:grpSpPr>
          <a:xfrm>
            <a:off x="-2897619" y="7671683"/>
            <a:ext cx="6216356" cy="6216356"/>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grpSp>
        <p:nvGrpSpPr>
          <p:cNvPr id="16" name="Group 16"/>
          <p:cNvGrpSpPr/>
          <p:nvPr/>
        </p:nvGrpSpPr>
        <p:grpSpPr>
          <a:xfrm>
            <a:off x="15173159" y="-3763194"/>
            <a:ext cx="6216356" cy="6216356"/>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18" name="TextBox 18"/>
          <p:cNvSpPr txBox="1"/>
          <p:nvPr/>
        </p:nvSpPr>
        <p:spPr>
          <a:xfrm>
            <a:off x="13123906" y="4515313"/>
            <a:ext cx="4533600" cy="448310"/>
          </a:xfrm>
          <a:prstGeom prst="rect">
            <a:avLst/>
          </a:prstGeom>
        </p:spPr>
        <p:txBody>
          <a:bodyPr lIns="0" tIns="0" rIns="0" bIns="0" rtlCol="0" anchor="t">
            <a:spAutoFit/>
          </a:bodyPr>
          <a:lstStyle/>
          <a:p>
            <a:pPr>
              <a:lnSpc>
                <a:spcPts val="3639"/>
              </a:lnSpc>
              <a:spcBef>
                <a:spcPct val="0"/>
              </a:spcBef>
            </a:pPr>
            <a:r>
              <a:rPr lang="en-US" sz="2599" spc="25">
                <a:solidFill>
                  <a:srgbClr val="242725"/>
                </a:solidFill>
                <a:latin typeface="Inter Bold"/>
              </a:rPr>
              <a:t>NAME</a:t>
            </a:r>
          </a:p>
        </p:txBody>
      </p:sp>
      <p:sp>
        <p:nvSpPr>
          <p:cNvPr id="19" name="TextBox 19"/>
          <p:cNvSpPr txBox="1"/>
          <p:nvPr/>
        </p:nvSpPr>
        <p:spPr>
          <a:xfrm>
            <a:off x="13123906" y="5228171"/>
            <a:ext cx="4533600" cy="422275"/>
          </a:xfrm>
          <a:prstGeom prst="rect">
            <a:avLst/>
          </a:prstGeom>
        </p:spPr>
        <p:txBody>
          <a:bodyPr lIns="0" tIns="0" rIns="0" bIns="0" rtlCol="0" anchor="t">
            <a:spAutoFit/>
          </a:bodyPr>
          <a:lstStyle/>
          <a:p>
            <a:pPr>
              <a:lnSpc>
                <a:spcPts val="3499"/>
              </a:lnSpc>
              <a:spcBef>
                <a:spcPct val="0"/>
              </a:spcBef>
            </a:pPr>
            <a:r>
              <a:rPr lang="en-US" sz="2499">
                <a:solidFill>
                  <a:srgbClr val="242725"/>
                </a:solidFill>
                <a:latin typeface="Inter"/>
              </a:rPr>
              <a:t>Liew Jia 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9315853" y="7337631"/>
            <a:ext cx="6216356" cy="6216356"/>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4" name="Freeform 4"/>
          <p:cNvSpPr/>
          <p:nvPr/>
        </p:nvSpPr>
        <p:spPr>
          <a:xfrm>
            <a:off x="10090676" y="1028700"/>
            <a:ext cx="3857937" cy="8420100"/>
          </a:xfrm>
          <a:custGeom>
            <a:avLst/>
            <a:gdLst/>
            <a:ahLst/>
            <a:cxnLst/>
            <a:rect l="l" t="t" r="r" b="b"/>
            <a:pathLst>
              <a:path w="3857937" h="8420100">
                <a:moveTo>
                  <a:pt x="0" y="0"/>
                </a:moveTo>
                <a:lnTo>
                  <a:pt x="3857937" y="0"/>
                </a:lnTo>
                <a:lnTo>
                  <a:pt x="3857937" y="8420100"/>
                </a:lnTo>
                <a:lnTo>
                  <a:pt x="0" y="842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4262367" y="704850"/>
            <a:ext cx="2996933" cy="2803731"/>
          </a:xfrm>
          <a:prstGeom prst="rect">
            <a:avLst/>
          </a:prstGeom>
        </p:spPr>
        <p:txBody>
          <a:bodyPr lIns="0" tIns="0" rIns="0" bIns="0" rtlCol="0" anchor="t">
            <a:spAutoFit/>
          </a:bodyPr>
          <a:lstStyle/>
          <a:p>
            <a:pPr algn="r">
              <a:lnSpc>
                <a:spcPts val="22925"/>
              </a:lnSpc>
              <a:spcBef>
                <a:spcPct val="0"/>
              </a:spcBef>
            </a:pPr>
            <a:r>
              <a:rPr lang="en-US" sz="16375" dirty="0">
                <a:solidFill>
                  <a:srgbClr val="242725">
                    <a:alpha val="7843"/>
                  </a:srgbClr>
                </a:solidFill>
                <a:latin typeface="Inter Bold"/>
              </a:rPr>
              <a:t>15</a:t>
            </a:r>
          </a:p>
        </p:txBody>
      </p:sp>
      <p:grpSp>
        <p:nvGrpSpPr>
          <p:cNvPr id="6" name="Group 6"/>
          <p:cNvGrpSpPr/>
          <p:nvPr/>
        </p:nvGrpSpPr>
        <p:grpSpPr>
          <a:xfrm>
            <a:off x="14762863" y="4743036"/>
            <a:ext cx="1538691" cy="1538691"/>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ED47B"/>
            </a:solidFill>
          </p:spPr>
        </p:sp>
      </p:grpSp>
      <p:grpSp>
        <p:nvGrpSpPr>
          <p:cNvPr id="8" name="Group 8"/>
          <p:cNvGrpSpPr/>
          <p:nvPr/>
        </p:nvGrpSpPr>
        <p:grpSpPr>
          <a:xfrm>
            <a:off x="9144000" y="3965279"/>
            <a:ext cx="777757" cy="777757"/>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grpSp>
        <p:nvGrpSpPr>
          <p:cNvPr id="10" name="Group 10"/>
          <p:cNvGrpSpPr/>
          <p:nvPr/>
        </p:nvGrpSpPr>
        <p:grpSpPr>
          <a:xfrm>
            <a:off x="16780498" y="8491196"/>
            <a:ext cx="957604" cy="957604"/>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grpSp>
        <p:nvGrpSpPr>
          <p:cNvPr id="12" name="Group 12"/>
          <p:cNvGrpSpPr/>
          <p:nvPr/>
        </p:nvGrpSpPr>
        <p:grpSpPr>
          <a:xfrm>
            <a:off x="7687711" y="6741648"/>
            <a:ext cx="2912577" cy="2839113"/>
            <a:chOff x="0" y="0"/>
            <a:chExt cx="4589780" cy="4578350"/>
          </a:xfrm>
        </p:grpSpPr>
        <p:sp>
          <p:nvSpPr>
            <p:cNvPr id="13" name="Freeform 13"/>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6"/>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14" name="Freeform 14"/>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1"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
        <p:nvSpPr>
          <p:cNvPr id="15" name="TextBox 15"/>
          <p:cNvSpPr txBox="1"/>
          <p:nvPr/>
        </p:nvSpPr>
        <p:spPr>
          <a:xfrm>
            <a:off x="1291590" y="3514696"/>
            <a:ext cx="7680960" cy="1228340"/>
          </a:xfrm>
          <a:prstGeom prst="rect">
            <a:avLst/>
          </a:prstGeom>
        </p:spPr>
        <p:txBody>
          <a:bodyPr lIns="0" tIns="0" rIns="0" bIns="0" rtlCol="0" anchor="t">
            <a:spAutoFit/>
          </a:bodyPr>
          <a:lstStyle/>
          <a:p>
            <a:pPr>
              <a:lnSpc>
                <a:spcPts val="9600"/>
              </a:lnSpc>
            </a:pPr>
            <a:r>
              <a:rPr lang="en-US" sz="8000">
                <a:solidFill>
                  <a:srgbClr val="242725"/>
                </a:solidFill>
                <a:latin typeface="Inter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1619592" y="-2679621"/>
            <a:ext cx="5359242" cy="5359242"/>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ED47B"/>
            </a:solidFill>
          </p:spPr>
        </p:sp>
      </p:grpSp>
      <p:grpSp>
        <p:nvGrpSpPr>
          <p:cNvPr id="4" name="Group 4"/>
          <p:cNvGrpSpPr/>
          <p:nvPr/>
        </p:nvGrpSpPr>
        <p:grpSpPr>
          <a:xfrm>
            <a:off x="1028700" y="478696"/>
            <a:ext cx="9226430" cy="1943406"/>
            <a:chOff x="0" y="0"/>
            <a:chExt cx="12301907" cy="2591208"/>
          </a:xfrm>
        </p:grpSpPr>
        <p:sp>
          <p:nvSpPr>
            <p:cNvPr id="5" name="TextBox 5"/>
            <p:cNvSpPr txBox="1"/>
            <p:nvPr/>
          </p:nvSpPr>
          <p:spPr>
            <a:xfrm>
              <a:off x="0" y="-9525"/>
              <a:ext cx="12301907" cy="1621912"/>
            </a:xfrm>
            <a:prstGeom prst="rect">
              <a:avLst/>
            </a:prstGeom>
          </p:spPr>
          <p:txBody>
            <a:bodyPr lIns="0" tIns="0" rIns="0" bIns="0" rtlCol="0" anchor="t">
              <a:spAutoFit/>
            </a:bodyPr>
            <a:lstStyle/>
            <a:p>
              <a:pPr>
                <a:lnSpc>
                  <a:spcPts val="9599"/>
                </a:lnSpc>
              </a:pPr>
              <a:r>
                <a:rPr lang="en-US" sz="7999">
                  <a:solidFill>
                    <a:srgbClr val="242725"/>
                  </a:solidFill>
                  <a:latin typeface="Inter Bold"/>
                </a:rPr>
                <a:t>About me</a:t>
              </a:r>
            </a:p>
          </p:txBody>
        </p:sp>
        <p:sp>
          <p:nvSpPr>
            <p:cNvPr id="6" name="TextBox 6"/>
            <p:cNvSpPr txBox="1"/>
            <p:nvPr/>
          </p:nvSpPr>
          <p:spPr>
            <a:xfrm>
              <a:off x="0" y="1956322"/>
              <a:ext cx="12301907" cy="634886"/>
            </a:xfrm>
            <a:prstGeom prst="rect">
              <a:avLst/>
            </a:prstGeom>
          </p:spPr>
          <p:txBody>
            <a:bodyPr lIns="0" tIns="0" rIns="0" bIns="0" rtlCol="0" anchor="t">
              <a:spAutoFit/>
            </a:bodyPr>
            <a:lstStyle/>
            <a:p>
              <a:pPr>
                <a:lnSpc>
                  <a:spcPts val="3920"/>
                </a:lnSpc>
                <a:spcBef>
                  <a:spcPct val="0"/>
                </a:spcBef>
              </a:pPr>
              <a:endParaRPr/>
            </a:p>
          </p:txBody>
        </p:sp>
      </p:grpSp>
      <p:grpSp>
        <p:nvGrpSpPr>
          <p:cNvPr id="7" name="Group 7"/>
          <p:cNvGrpSpPr/>
          <p:nvPr/>
        </p:nvGrpSpPr>
        <p:grpSpPr>
          <a:xfrm>
            <a:off x="1028700" y="2299407"/>
            <a:ext cx="7290966" cy="2155681"/>
            <a:chOff x="0" y="0"/>
            <a:chExt cx="9721288" cy="2874241"/>
          </a:xfrm>
        </p:grpSpPr>
        <p:sp>
          <p:nvSpPr>
            <p:cNvPr id="8" name="TextBox 8"/>
            <p:cNvSpPr txBox="1"/>
            <p:nvPr/>
          </p:nvSpPr>
          <p:spPr>
            <a:xfrm>
              <a:off x="0" y="-57150"/>
              <a:ext cx="9721288" cy="590413"/>
            </a:xfrm>
            <a:prstGeom prst="rect">
              <a:avLst/>
            </a:prstGeom>
          </p:spPr>
          <p:txBody>
            <a:bodyPr lIns="0" tIns="0" rIns="0" bIns="0" rtlCol="0" anchor="t">
              <a:spAutoFit/>
            </a:bodyPr>
            <a:lstStyle/>
            <a:p>
              <a:pPr>
                <a:lnSpc>
                  <a:spcPts val="3738"/>
                </a:lnSpc>
                <a:spcBef>
                  <a:spcPct val="0"/>
                </a:spcBef>
              </a:pPr>
              <a:r>
                <a:rPr lang="en-US" sz="2670" spc="26">
                  <a:solidFill>
                    <a:srgbClr val="242725"/>
                  </a:solidFill>
                  <a:latin typeface="Inter Bold"/>
                </a:rPr>
                <a:t>EDUCATION</a:t>
              </a:r>
            </a:p>
          </p:txBody>
        </p:sp>
        <p:sp>
          <p:nvSpPr>
            <p:cNvPr id="9" name="TextBox 9"/>
            <p:cNvSpPr txBox="1"/>
            <p:nvPr/>
          </p:nvSpPr>
          <p:spPr>
            <a:xfrm>
              <a:off x="0" y="1036436"/>
              <a:ext cx="9721288" cy="1837805"/>
            </a:xfrm>
            <a:prstGeom prst="rect">
              <a:avLst/>
            </a:prstGeom>
          </p:spPr>
          <p:txBody>
            <a:bodyPr lIns="0" tIns="0" rIns="0" bIns="0" rtlCol="0" anchor="t">
              <a:spAutoFit/>
            </a:bodyPr>
            <a:lstStyle/>
            <a:p>
              <a:pPr>
                <a:lnSpc>
                  <a:spcPts val="3738"/>
                </a:lnSpc>
                <a:spcBef>
                  <a:spcPct val="0"/>
                </a:spcBef>
              </a:pPr>
              <a:r>
                <a:rPr lang="en-US" sz="2670">
                  <a:solidFill>
                    <a:srgbClr val="242725"/>
                  </a:solidFill>
                  <a:latin typeface="Inter"/>
                </a:rPr>
                <a:t>2nd-year student pursuing an IT Diploma at Tunku Abdul Rahman University of Management and Technology (TARUMT)</a:t>
              </a:r>
            </a:p>
          </p:txBody>
        </p:sp>
      </p:grpSp>
      <p:sp>
        <p:nvSpPr>
          <p:cNvPr id="10" name="TextBox 10"/>
          <p:cNvSpPr txBox="1"/>
          <p:nvPr/>
        </p:nvSpPr>
        <p:spPr>
          <a:xfrm>
            <a:off x="14069725" y="6867885"/>
            <a:ext cx="3189575" cy="2803731"/>
          </a:xfrm>
          <a:prstGeom prst="rect">
            <a:avLst/>
          </a:prstGeom>
        </p:spPr>
        <p:txBody>
          <a:bodyPr lIns="0" tIns="0" rIns="0" bIns="0" rtlCol="0" anchor="t">
            <a:spAutoFit/>
          </a:bodyPr>
          <a:lstStyle/>
          <a:p>
            <a:pPr algn="r">
              <a:lnSpc>
                <a:spcPts val="22925"/>
              </a:lnSpc>
              <a:spcBef>
                <a:spcPct val="0"/>
              </a:spcBef>
            </a:pPr>
            <a:r>
              <a:rPr lang="en-US" sz="16375">
                <a:solidFill>
                  <a:srgbClr val="242725">
                    <a:alpha val="7843"/>
                  </a:srgbClr>
                </a:solidFill>
                <a:latin typeface="Inter Bold"/>
              </a:rPr>
              <a:t>02</a:t>
            </a:r>
          </a:p>
        </p:txBody>
      </p:sp>
      <p:grpSp>
        <p:nvGrpSpPr>
          <p:cNvPr id="11" name="Group 11"/>
          <p:cNvGrpSpPr/>
          <p:nvPr/>
        </p:nvGrpSpPr>
        <p:grpSpPr>
          <a:xfrm>
            <a:off x="1028700" y="4950575"/>
            <a:ext cx="10705496" cy="4482321"/>
            <a:chOff x="0" y="0"/>
            <a:chExt cx="14273995" cy="5976428"/>
          </a:xfrm>
        </p:grpSpPr>
        <p:sp>
          <p:nvSpPr>
            <p:cNvPr id="12" name="TextBox 12"/>
            <p:cNvSpPr txBox="1"/>
            <p:nvPr/>
          </p:nvSpPr>
          <p:spPr>
            <a:xfrm>
              <a:off x="0" y="-47625"/>
              <a:ext cx="14273995" cy="529555"/>
            </a:xfrm>
            <a:prstGeom prst="rect">
              <a:avLst/>
            </a:prstGeom>
          </p:spPr>
          <p:txBody>
            <a:bodyPr lIns="0" tIns="0" rIns="0" bIns="0" rtlCol="0" anchor="t">
              <a:spAutoFit/>
            </a:bodyPr>
            <a:lstStyle/>
            <a:p>
              <a:pPr>
                <a:lnSpc>
                  <a:spcPts val="3378"/>
                </a:lnSpc>
                <a:spcBef>
                  <a:spcPct val="0"/>
                </a:spcBef>
              </a:pPr>
              <a:r>
                <a:rPr lang="en-US" sz="2413" spc="24">
                  <a:solidFill>
                    <a:srgbClr val="242725"/>
                  </a:solidFill>
                  <a:latin typeface="Inter Bold"/>
                </a:rPr>
                <a:t>SKILL LEARNING DURING YEAR 1 - YEAR 2 SEMESTER 1</a:t>
              </a:r>
            </a:p>
          </p:txBody>
        </p:sp>
        <p:sp>
          <p:nvSpPr>
            <p:cNvPr id="13" name="TextBox 13"/>
            <p:cNvSpPr txBox="1"/>
            <p:nvPr/>
          </p:nvSpPr>
          <p:spPr>
            <a:xfrm>
              <a:off x="0" y="940690"/>
              <a:ext cx="14273995" cy="5035737"/>
            </a:xfrm>
            <a:prstGeom prst="rect">
              <a:avLst/>
            </a:prstGeom>
          </p:spPr>
          <p:txBody>
            <a:bodyPr lIns="0" tIns="0" rIns="0" bIns="0" rtlCol="0" anchor="t">
              <a:spAutoFit/>
            </a:bodyPr>
            <a:lstStyle/>
            <a:p>
              <a:pPr>
                <a:lnSpc>
                  <a:spcPts val="3798"/>
                </a:lnSpc>
              </a:pPr>
              <a:r>
                <a:rPr lang="en-US" sz="2713">
                  <a:solidFill>
                    <a:srgbClr val="242725"/>
                  </a:solidFill>
                  <a:latin typeface="Inter"/>
                </a:rPr>
                <a:t>C Language</a:t>
              </a:r>
            </a:p>
            <a:p>
              <a:pPr>
                <a:lnSpc>
                  <a:spcPts val="3798"/>
                </a:lnSpc>
              </a:pPr>
              <a:r>
                <a:rPr lang="en-US" sz="2713">
                  <a:solidFill>
                    <a:srgbClr val="242725"/>
                  </a:solidFill>
                  <a:latin typeface="Inter"/>
                </a:rPr>
                <a:t>HTML</a:t>
              </a:r>
            </a:p>
            <a:p>
              <a:pPr>
                <a:lnSpc>
                  <a:spcPts val="3798"/>
                </a:lnSpc>
              </a:pPr>
              <a:r>
                <a:rPr lang="en-US" sz="2713">
                  <a:solidFill>
                    <a:srgbClr val="242725"/>
                  </a:solidFill>
                  <a:latin typeface="Inter"/>
                </a:rPr>
                <a:t>CSS</a:t>
              </a:r>
            </a:p>
            <a:p>
              <a:pPr>
                <a:lnSpc>
                  <a:spcPts val="3798"/>
                </a:lnSpc>
              </a:pPr>
              <a:r>
                <a:rPr lang="en-US" sz="2713">
                  <a:solidFill>
                    <a:srgbClr val="242725"/>
                  </a:solidFill>
                  <a:latin typeface="Inter"/>
                </a:rPr>
                <a:t>Java Script</a:t>
              </a:r>
            </a:p>
            <a:p>
              <a:pPr>
                <a:lnSpc>
                  <a:spcPts val="3798"/>
                </a:lnSpc>
              </a:pPr>
              <a:r>
                <a:rPr lang="en-US" sz="2713">
                  <a:solidFill>
                    <a:srgbClr val="242725"/>
                  </a:solidFill>
                  <a:latin typeface="Inter"/>
                </a:rPr>
                <a:t>MySQL</a:t>
              </a:r>
            </a:p>
            <a:p>
              <a:pPr>
                <a:lnSpc>
                  <a:spcPts val="3798"/>
                </a:lnSpc>
              </a:pPr>
              <a:r>
                <a:rPr lang="en-US" sz="2713">
                  <a:solidFill>
                    <a:srgbClr val="242725"/>
                  </a:solidFill>
                  <a:latin typeface="Inter"/>
                </a:rPr>
                <a:t>PHP</a:t>
              </a:r>
            </a:p>
            <a:p>
              <a:pPr>
                <a:lnSpc>
                  <a:spcPts val="3798"/>
                </a:lnSpc>
              </a:pPr>
              <a:r>
                <a:rPr lang="en-US" sz="2713">
                  <a:solidFill>
                    <a:srgbClr val="242725"/>
                  </a:solidFill>
                  <a:latin typeface="Inter"/>
                </a:rPr>
                <a:t>Java</a:t>
              </a:r>
            </a:p>
            <a:p>
              <a:pPr>
                <a:lnSpc>
                  <a:spcPts val="3798"/>
                </a:lnSpc>
                <a:spcBef>
                  <a:spcPct val="0"/>
                </a:spcBef>
              </a:pPr>
              <a:endParaRPr lang="en-US" sz="2713">
                <a:solidFill>
                  <a:srgbClr val="242725"/>
                </a:solidFill>
                <a:latin typeface="Inter"/>
              </a:endParaRPr>
            </a:p>
          </p:txBody>
        </p:sp>
      </p:grpSp>
      <p:grpSp>
        <p:nvGrpSpPr>
          <p:cNvPr id="14" name="Group 14"/>
          <p:cNvGrpSpPr/>
          <p:nvPr/>
        </p:nvGrpSpPr>
        <p:grpSpPr>
          <a:xfrm>
            <a:off x="14346723" y="1450399"/>
            <a:ext cx="2912577" cy="3853697"/>
            <a:chOff x="0" y="0"/>
            <a:chExt cx="4589780" cy="4578350"/>
          </a:xfrm>
        </p:grpSpPr>
        <p:sp>
          <p:nvSpPr>
            <p:cNvPr id="15" name="Freeform 15"/>
            <p:cNvSpPr/>
            <p:nvPr/>
          </p:nvSpPr>
          <p:spPr>
            <a:xfrm>
              <a:off x="232345" y="284969"/>
              <a:ext cx="2418937" cy="3183210"/>
            </a:xfrm>
            <a:custGeom>
              <a:avLst/>
              <a:gdLst/>
              <a:ahLst/>
              <a:cxnLst/>
              <a:rect l="l" t="t" r="r" b="b"/>
              <a:pathLst>
                <a:path w="2418937" h="3183210">
                  <a:moveTo>
                    <a:pt x="20688" y="189979"/>
                  </a:moveTo>
                  <a:lnTo>
                    <a:pt x="20688" y="158316"/>
                  </a:lnTo>
                  <a:cubicBezTo>
                    <a:pt x="46947" y="158316"/>
                    <a:pt x="68431" y="129819"/>
                    <a:pt x="68431" y="94990"/>
                  </a:cubicBezTo>
                  <a:cubicBezTo>
                    <a:pt x="68431" y="60160"/>
                    <a:pt x="46947" y="31663"/>
                    <a:pt x="20688" y="31663"/>
                  </a:cubicBezTo>
                  <a:lnTo>
                    <a:pt x="20688" y="0"/>
                  </a:lnTo>
                  <a:cubicBezTo>
                    <a:pt x="60474" y="0"/>
                    <a:pt x="92302" y="42218"/>
                    <a:pt x="92302" y="94990"/>
                  </a:cubicBezTo>
                  <a:cubicBezTo>
                    <a:pt x="92302" y="147762"/>
                    <a:pt x="60474" y="189979"/>
                    <a:pt x="20688" y="189979"/>
                  </a:cubicBezTo>
                  <a:close/>
                  <a:moveTo>
                    <a:pt x="1273125" y="109766"/>
                  </a:moveTo>
                  <a:lnTo>
                    <a:pt x="1273125" y="78103"/>
                  </a:lnTo>
                  <a:lnTo>
                    <a:pt x="1129898" y="78103"/>
                  </a:lnTo>
                  <a:lnTo>
                    <a:pt x="1129898" y="109766"/>
                  </a:lnTo>
                  <a:lnTo>
                    <a:pt x="1273125" y="109766"/>
                  </a:lnTo>
                  <a:close/>
                  <a:moveTo>
                    <a:pt x="1201511" y="3183210"/>
                  </a:moveTo>
                  <a:cubicBezTo>
                    <a:pt x="1241297" y="3183210"/>
                    <a:pt x="1273125" y="3140992"/>
                    <a:pt x="1273125" y="3088220"/>
                  </a:cubicBezTo>
                  <a:lnTo>
                    <a:pt x="1249254" y="3088220"/>
                  </a:lnTo>
                  <a:cubicBezTo>
                    <a:pt x="1249254" y="3123049"/>
                    <a:pt x="1227770" y="3151546"/>
                    <a:pt x="1201511" y="3151546"/>
                  </a:cubicBezTo>
                  <a:cubicBezTo>
                    <a:pt x="1175253" y="3151546"/>
                    <a:pt x="1153769" y="3123049"/>
                    <a:pt x="1153769" y="3088220"/>
                  </a:cubicBezTo>
                  <a:lnTo>
                    <a:pt x="1129898" y="3088220"/>
                  </a:lnTo>
                  <a:cubicBezTo>
                    <a:pt x="1129898" y="3139936"/>
                    <a:pt x="1161726" y="3183210"/>
                    <a:pt x="1201511" y="3183210"/>
                  </a:cubicBezTo>
                  <a:close/>
                  <a:moveTo>
                    <a:pt x="592799" y="2373686"/>
                  </a:moveTo>
                  <a:cubicBezTo>
                    <a:pt x="592799" y="2426458"/>
                    <a:pt x="624627" y="2468676"/>
                    <a:pt x="664412" y="2468676"/>
                  </a:cubicBezTo>
                  <a:lnTo>
                    <a:pt x="664412" y="2437013"/>
                  </a:lnTo>
                  <a:cubicBezTo>
                    <a:pt x="638154" y="2437013"/>
                    <a:pt x="616670" y="2408516"/>
                    <a:pt x="616670" y="2373686"/>
                  </a:cubicBezTo>
                  <a:cubicBezTo>
                    <a:pt x="616670" y="2338857"/>
                    <a:pt x="638154" y="2310360"/>
                    <a:pt x="664412" y="2310360"/>
                  </a:cubicBezTo>
                  <a:lnTo>
                    <a:pt x="664412" y="2278697"/>
                  </a:lnTo>
                  <a:cubicBezTo>
                    <a:pt x="625423" y="2278697"/>
                    <a:pt x="592799" y="2321970"/>
                    <a:pt x="592799" y="2373686"/>
                  </a:cubicBezTo>
                  <a:close/>
                  <a:moveTo>
                    <a:pt x="101054" y="1690816"/>
                  </a:moveTo>
                  <a:lnTo>
                    <a:pt x="117764" y="1667597"/>
                  </a:lnTo>
                  <a:lnTo>
                    <a:pt x="16710" y="1533556"/>
                  </a:lnTo>
                  <a:lnTo>
                    <a:pt x="0" y="1555720"/>
                  </a:lnTo>
                  <a:lnTo>
                    <a:pt x="101054" y="1690816"/>
                  </a:lnTo>
                  <a:close/>
                  <a:moveTo>
                    <a:pt x="2418937" y="874960"/>
                  </a:moveTo>
                  <a:lnTo>
                    <a:pt x="2418937" y="843297"/>
                  </a:lnTo>
                  <a:lnTo>
                    <a:pt x="2275710" y="843297"/>
                  </a:lnTo>
                  <a:lnTo>
                    <a:pt x="2275710" y="874960"/>
                  </a:lnTo>
                  <a:lnTo>
                    <a:pt x="2418937" y="874960"/>
                  </a:lnTo>
                  <a:close/>
                  <a:moveTo>
                    <a:pt x="2311517" y="1617991"/>
                  </a:moveTo>
                  <a:cubicBezTo>
                    <a:pt x="2311517" y="1670763"/>
                    <a:pt x="2343345" y="1712981"/>
                    <a:pt x="2383130" y="1712981"/>
                  </a:cubicBezTo>
                  <a:lnTo>
                    <a:pt x="2383130" y="1681317"/>
                  </a:lnTo>
                  <a:cubicBezTo>
                    <a:pt x="2356872" y="1681317"/>
                    <a:pt x="2335388" y="1652820"/>
                    <a:pt x="2335388" y="1617991"/>
                  </a:cubicBezTo>
                  <a:cubicBezTo>
                    <a:pt x="2335388" y="1583161"/>
                    <a:pt x="2356872" y="1554664"/>
                    <a:pt x="2383130" y="1554664"/>
                  </a:cubicBezTo>
                  <a:lnTo>
                    <a:pt x="2383130" y="1523001"/>
                  </a:lnTo>
                  <a:cubicBezTo>
                    <a:pt x="2344141" y="1523001"/>
                    <a:pt x="2311517" y="1565219"/>
                    <a:pt x="2311517" y="1617991"/>
                  </a:cubicBezTo>
                  <a:close/>
                  <a:moveTo>
                    <a:pt x="1235727" y="855963"/>
                  </a:moveTo>
                  <a:cubicBezTo>
                    <a:pt x="1235727" y="803190"/>
                    <a:pt x="1203899" y="760973"/>
                    <a:pt x="1164113" y="760973"/>
                  </a:cubicBezTo>
                  <a:lnTo>
                    <a:pt x="1164113" y="792636"/>
                  </a:lnTo>
                  <a:cubicBezTo>
                    <a:pt x="1190372" y="792636"/>
                    <a:pt x="1211856" y="821133"/>
                    <a:pt x="1211856" y="855963"/>
                  </a:cubicBezTo>
                  <a:cubicBezTo>
                    <a:pt x="1211856" y="890792"/>
                    <a:pt x="1190372" y="919289"/>
                    <a:pt x="1164113" y="919289"/>
                  </a:cubicBezTo>
                  <a:lnTo>
                    <a:pt x="1164113" y="950952"/>
                  </a:lnTo>
                  <a:cubicBezTo>
                    <a:pt x="1203899" y="950952"/>
                    <a:pt x="1235727" y="907679"/>
                    <a:pt x="1235727" y="855963"/>
                  </a:cubicBezTo>
                  <a:close/>
                  <a:moveTo>
                    <a:pt x="639745" y="758862"/>
                  </a:moveTo>
                  <a:lnTo>
                    <a:pt x="615874" y="758862"/>
                  </a:lnTo>
                  <a:lnTo>
                    <a:pt x="615874" y="948841"/>
                  </a:lnTo>
                  <a:lnTo>
                    <a:pt x="639745" y="948841"/>
                  </a:lnTo>
                  <a:lnTo>
                    <a:pt x="639745" y="758862"/>
                  </a:lnTo>
                  <a:close/>
                  <a:moveTo>
                    <a:pt x="1272329" y="1630656"/>
                  </a:moveTo>
                  <a:lnTo>
                    <a:pt x="1272329" y="1598993"/>
                  </a:lnTo>
                  <a:lnTo>
                    <a:pt x="1129103" y="1598993"/>
                  </a:lnTo>
                  <a:lnTo>
                    <a:pt x="1129103" y="1630656"/>
                  </a:lnTo>
                  <a:lnTo>
                    <a:pt x="1272329" y="1630656"/>
                  </a:lnTo>
                  <a:close/>
                  <a:moveTo>
                    <a:pt x="2418937" y="3149435"/>
                  </a:moveTo>
                  <a:lnTo>
                    <a:pt x="2418937" y="3117772"/>
                  </a:lnTo>
                  <a:lnTo>
                    <a:pt x="2275710" y="3117772"/>
                  </a:lnTo>
                  <a:lnTo>
                    <a:pt x="2275710" y="3149435"/>
                  </a:lnTo>
                  <a:lnTo>
                    <a:pt x="2418937" y="3149435"/>
                  </a:lnTo>
                  <a:close/>
                </a:path>
              </a:pathLst>
            </a:custGeom>
            <a:solidFill>
              <a:srgbClr val="383838"/>
            </a:solidFill>
          </p:spPr>
        </p:sp>
        <p:sp>
          <p:nvSpPr>
            <p:cNvPr id="16" name="Freeform 16"/>
            <p:cNvSpPr/>
            <p:nvPr/>
          </p:nvSpPr>
          <p:spPr>
            <a:xfrm>
              <a:off x="214840" y="284969"/>
              <a:ext cx="2423711" cy="3229649"/>
            </a:xfrm>
            <a:custGeom>
              <a:avLst/>
              <a:gdLst/>
              <a:ahLst/>
              <a:cxnLst/>
              <a:rect l="l" t="t" r="r" b="b"/>
              <a:pathLst>
                <a:path w="2423711" h="3229649">
                  <a:moveTo>
                    <a:pt x="2376764" y="2470787"/>
                  </a:moveTo>
                  <a:lnTo>
                    <a:pt x="2352893" y="2470787"/>
                  </a:lnTo>
                  <a:lnTo>
                    <a:pt x="2352893" y="2280808"/>
                  </a:lnTo>
                  <a:lnTo>
                    <a:pt x="2376764" y="2280808"/>
                  </a:lnTo>
                  <a:lnTo>
                    <a:pt x="2376764" y="2470787"/>
                  </a:lnTo>
                  <a:close/>
                  <a:moveTo>
                    <a:pt x="657250" y="0"/>
                  </a:moveTo>
                  <a:lnTo>
                    <a:pt x="633379" y="0"/>
                  </a:lnTo>
                  <a:lnTo>
                    <a:pt x="633379" y="189979"/>
                  </a:lnTo>
                  <a:lnTo>
                    <a:pt x="657250" y="189979"/>
                  </a:lnTo>
                  <a:lnTo>
                    <a:pt x="657250" y="0"/>
                  </a:lnTo>
                  <a:close/>
                  <a:moveTo>
                    <a:pt x="33419" y="937231"/>
                  </a:moveTo>
                  <a:lnTo>
                    <a:pt x="16710" y="915067"/>
                  </a:lnTo>
                  <a:lnTo>
                    <a:pt x="117764" y="781026"/>
                  </a:lnTo>
                  <a:lnTo>
                    <a:pt x="134474" y="803191"/>
                  </a:lnTo>
                  <a:lnTo>
                    <a:pt x="33419" y="937231"/>
                  </a:lnTo>
                  <a:close/>
                  <a:moveTo>
                    <a:pt x="1729858" y="37996"/>
                  </a:moveTo>
                  <a:lnTo>
                    <a:pt x="1746567" y="15832"/>
                  </a:lnTo>
                  <a:lnTo>
                    <a:pt x="1847622" y="149873"/>
                  </a:lnTo>
                  <a:lnTo>
                    <a:pt x="1830912" y="172037"/>
                  </a:lnTo>
                  <a:lnTo>
                    <a:pt x="1729858" y="37996"/>
                  </a:lnTo>
                  <a:close/>
                  <a:moveTo>
                    <a:pt x="1863536" y="902402"/>
                  </a:moveTo>
                  <a:lnTo>
                    <a:pt x="1839665" y="902402"/>
                  </a:lnTo>
                  <a:cubicBezTo>
                    <a:pt x="1839665" y="867572"/>
                    <a:pt x="1818181" y="839075"/>
                    <a:pt x="1791923" y="839075"/>
                  </a:cubicBezTo>
                  <a:cubicBezTo>
                    <a:pt x="1765664" y="839075"/>
                    <a:pt x="1744180" y="867572"/>
                    <a:pt x="1744180" y="902402"/>
                  </a:cubicBezTo>
                  <a:lnTo>
                    <a:pt x="1720309" y="902402"/>
                  </a:lnTo>
                  <a:cubicBezTo>
                    <a:pt x="1720309" y="849630"/>
                    <a:pt x="1752137" y="807412"/>
                    <a:pt x="1791923" y="807412"/>
                  </a:cubicBezTo>
                  <a:cubicBezTo>
                    <a:pt x="1830912" y="807412"/>
                    <a:pt x="1863536" y="850685"/>
                    <a:pt x="1863536" y="902402"/>
                  </a:cubicBezTo>
                  <a:close/>
                  <a:moveTo>
                    <a:pt x="1180823" y="2460233"/>
                  </a:moveTo>
                  <a:lnTo>
                    <a:pt x="1164113" y="2438068"/>
                  </a:lnTo>
                  <a:lnTo>
                    <a:pt x="1265167" y="2304027"/>
                  </a:lnTo>
                  <a:lnTo>
                    <a:pt x="1281877" y="2326192"/>
                  </a:lnTo>
                  <a:lnTo>
                    <a:pt x="1180823" y="2460233"/>
                  </a:lnTo>
                  <a:close/>
                  <a:moveTo>
                    <a:pt x="82753" y="2469731"/>
                  </a:moveTo>
                  <a:lnTo>
                    <a:pt x="58882" y="2469731"/>
                  </a:lnTo>
                  <a:lnTo>
                    <a:pt x="58882" y="2279752"/>
                  </a:lnTo>
                  <a:lnTo>
                    <a:pt x="82753" y="2279752"/>
                  </a:lnTo>
                  <a:lnTo>
                    <a:pt x="82753" y="2469731"/>
                  </a:lnTo>
                  <a:close/>
                  <a:moveTo>
                    <a:pt x="1803062" y="3229649"/>
                  </a:moveTo>
                  <a:lnTo>
                    <a:pt x="1779191" y="3229649"/>
                  </a:lnTo>
                  <a:lnTo>
                    <a:pt x="1779191" y="3039670"/>
                  </a:lnTo>
                  <a:lnTo>
                    <a:pt x="1803062" y="3039670"/>
                  </a:lnTo>
                  <a:lnTo>
                    <a:pt x="1803062" y="3229649"/>
                  </a:lnTo>
                  <a:close/>
                  <a:moveTo>
                    <a:pt x="143226" y="3182154"/>
                  </a:moveTo>
                  <a:lnTo>
                    <a:pt x="119355" y="3182154"/>
                  </a:lnTo>
                  <a:cubicBezTo>
                    <a:pt x="119355" y="3147325"/>
                    <a:pt x="97871" y="3118827"/>
                    <a:pt x="71613" y="3118827"/>
                  </a:cubicBezTo>
                  <a:cubicBezTo>
                    <a:pt x="45355" y="3118827"/>
                    <a:pt x="23871" y="3147325"/>
                    <a:pt x="23871" y="3182154"/>
                  </a:cubicBezTo>
                  <a:lnTo>
                    <a:pt x="0" y="3182154"/>
                  </a:lnTo>
                  <a:cubicBezTo>
                    <a:pt x="0" y="3129382"/>
                    <a:pt x="31828" y="3087164"/>
                    <a:pt x="71613" y="3087164"/>
                  </a:cubicBezTo>
                  <a:cubicBezTo>
                    <a:pt x="111398" y="3087164"/>
                    <a:pt x="143226" y="3129382"/>
                    <a:pt x="143226" y="3182154"/>
                  </a:cubicBezTo>
                  <a:close/>
                  <a:moveTo>
                    <a:pt x="2322656" y="173092"/>
                  </a:moveTo>
                  <a:lnTo>
                    <a:pt x="2305946" y="150928"/>
                  </a:lnTo>
                  <a:lnTo>
                    <a:pt x="2407001" y="16887"/>
                  </a:lnTo>
                  <a:lnTo>
                    <a:pt x="2423711" y="39051"/>
                  </a:lnTo>
                  <a:lnTo>
                    <a:pt x="2322656" y="173092"/>
                  </a:lnTo>
                  <a:close/>
                  <a:moveTo>
                    <a:pt x="601551" y="3216984"/>
                  </a:moveTo>
                  <a:lnTo>
                    <a:pt x="584841" y="3194819"/>
                  </a:lnTo>
                  <a:lnTo>
                    <a:pt x="685896" y="3060778"/>
                  </a:lnTo>
                  <a:lnTo>
                    <a:pt x="702605" y="3082942"/>
                  </a:lnTo>
                  <a:lnTo>
                    <a:pt x="601551" y="3216984"/>
                  </a:lnTo>
                  <a:close/>
                  <a:moveTo>
                    <a:pt x="1746567" y="1696093"/>
                  </a:moveTo>
                  <a:lnTo>
                    <a:pt x="1729858" y="1673929"/>
                  </a:lnTo>
                  <a:lnTo>
                    <a:pt x="1830912" y="1539888"/>
                  </a:lnTo>
                  <a:lnTo>
                    <a:pt x="1847622" y="1562052"/>
                  </a:lnTo>
                  <a:lnTo>
                    <a:pt x="1746567" y="1696093"/>
                  </a:lnTo>
                  <a:close/>
                  <a:moveTo>
                    <a:pt x="573701" y="1567330"/>
                  </a:moveTo>
                  <a:lnTo>
                    <a:pt x="597573" y="1567330"/>
                  </a:lnTo>
                  <a:cubicBezTo>
                    <a:pt x="597573" y="1602159"/>
                    <a:pt x="619056" y="1630656"/>
                    <a:pt x="645315" y="1630656"/>
                  </a:cubicBezTo>
                  <a:cubicBezTo>
                    <a:pt x="671573" y="1630656"/>
                    <a:pt x="693057" y="1602159"/>
                    <a:pt x="693057" y="1567330"/>
                  </a:cubicBezTo>
                  <a:lnTo>
                    <a:pt x="716928" y="1567330"/>
                  </a:lnTo>
                  <a:cubicBezTo>
                    <a:pt x="716928" y="1620102"/>
                    <a:pt x="685100" y="1662319"/>
                    <a:pt x="645315" y="1662319"/>
                  </a:cubicBezTo>
                  <a:cubicBezTo>
                    <a:pt x="606325" y="1662319"/>
                    <a:pt x="573701" y="1620102"/>
                    <a:pt x="573701" y="1567330"/>
                  </a:cubicBezTo>
                  <a:close/>
                  <a:moveTo>
                    <a:pt x="1863536" y="2421181"/>
                  </a:moveTo>
                  <a:lnTo>
                    <a:pt x="1839665" y="2421181"/>
                  </a:lnTo>
                  <a:cubicBezTo>
                    <a:pt x="1839665" y="2386352"/>
                    <a:pt x="1818181" y="2357855"/>
                    <a:pt x="1791923" y="2357855"/>
                  </a:cubicBezTo>
                  <a:cubicBezTo>
                    <a:pt x="1765664" y="2357855"/>
                    <a:pt x="1744180" y="2386352"/>
                    <a:pt x="1744180" y="2421181"/>
                  </a:cubicBezTo>
                  <a:lnTo>
                    <a:pt x="1720309" y="2421181"/>
                  </a:lnTo>
                  <a:cubicBezTo>
                    <a:pt x="1720309" y="2368409"/>
                    <a:pt x="1752137" y="2326192"/>
                    <a:pt x="1791923" y="2326192"/>
                  </a:cubicBezTo>
                  <a:cubicBezTo>
                    <a:pt x="1831708" y="2326192"/>
                    <a:pt x="1863536" y="2369465"/>
                    <a:pt x="1863536" y="2421181"/>
                  </a:cubicBezTo>
                  <a:close/>
                </a:path>
              </a:pathLst>
            </a:custGeom>
            <a:solidFill>
              <a:srgbClr val="2ED47B"/>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Freeform 2"/>
          <p:cNvSpPr/>
          <p:nvPr/>
        </p:nvSpPr>
        <p:spPr>
          <a:xfrm>
            <a:off x="608822" y="2245675"/>
            <a:ext cx="8535178" cy="4059722"/>
          </a:xfrm>
          <a:custGeom>
            <a:avLst/>
            <a:gdLst/>
            <a:ahLst/>
            <a:cxnLst/>
            <a:rect l="l" t="t" r="r" b="b"/>
            <a:pathLst>
              <a:path w="8535178" h="4059722">
                <a:moveTo>
                  <a:pt x="0" y="0"/>
                </a:moveTo>
                <a:lnTo>
                  <a:pt x="8535178" y="0"/>
                </a:lnTo>
                <a:lnTo>
                  <a:pt x="8535178" y="4059722"/>
                </a:lnTo>
                <a:lnTo>
                  <a:pt x="0" y="4059722"/>
                </a:lnTo>
                <a:lnTo>
                  <a:pt x="0" y="0"/>
                </a:lnTo>
                <a:close/>
              </a:path>
            </a:pathLst>
          </a:custGeom>
          <a:blipFill>
            <a:blip r:embed="rId2"/>
            <a:stretch>
              <a:fillRect r="-11557"/>
            </a:stretch>
          </a:blipFill>
        </p:spPr>
      </p:sp>
      <p:sp>
        <p:nvSpPr>
          <p:cNvPr id="3" name="Freeform 3"/>
          <p:cNvSpPr/>
          <p:nvPr/>
        </p:nvSpPr>
        <p:spPr>
          <a:xfrm>
            <a:off x="608822" y="7040451"/>
            <a:ext cx="9888703" cy="2750419"/>
          </a:xfrm>
          <a:custGeom>
            <a:avLst/>
            <a:gdLst/>
            <a:ahLst/>
            <a:cxnLst/>
            <a:rect l="l" t="t" r="r" b="b"/>
            <a:pathLst>
              <a:path w="9888703" h="2750419">
                <a:moveTo>
                  <a:pt x="0" y="0"/>
                </a:moveTo>
                <a:lnTo>
                  <a:pt x="9888703" y="0"/>
                </a:lnTo>
                <a:lnTo>
                  <a:pt x="9888703" y="2750419"/>
                </a:lnTo>
                <a:lnTo>
                  <a:pt x="0" y="2750419"/>
                </a:lnTo>
                <a:lnTo>
                  <a:pt x="0" y="0"/>
                </a:lnTo>
                <a:close/>
              </a:path>
            </a:pathLst>
          </a:custGeom>
          <a:blipFill>
            <a:blip r:embed="rId3"/>
            <a:stretch>
              <a:fillRect r="-11411"/>
            </a:stretch>
          </a:blipFill>
        </p:spPr>
      </p:sp>
      <p:sp>
        <p:nvSpPr>
          <p:cNvPr id="4" name="Freeform 4"/>
          <p:cNvSpPr/>
          <p:nvPr/>
        </p:nvSpPr>
        <p:spPr>
          <a:xfrm>
            <a:off x="9474201" y="2245675"/>
            <a:ext cx="8576923" cy="4059722"/>
          </a:xfrm>
          <a:custGeom>
            <a:avLst/>
            <a:gdLst/>
            <a:ahLst/>
            <a:cxnLst/>
            <a:rect l="l" t="t" r="r" b="b"/>
            <a:pathLst>
              <a:path w="8576923" h="4059722">
                <a:moveTo>
                  <a:pt x="0" y="0"/>
                </a:moveTo>
                <a:lnTo>
                  <a:pt x="8576923" y="0"/>
                </a:lnTo>
                <a:lnTo>
                  <a:pt x="8576923" y="4059722"/>
                </a:lnTo>
                <a:lnTo>
                  <a:pt x="0" y="4059722"/>
                </a:lnTo>
                <a:lnTo>
                  <a:pt x="0" y="0"/>
                </a:lnTo>
                <a:close/>
              </a:path>
            </a:pathLst>
          </a:custGeom>
          <a:blipFill>
            <a:blip r:embed="rId2"/>
            <a:stretch>
              <a:fillRect r="-11014"/>
            </a:stretch>
          </a:blipFill>
        </p:spPr>
      </p:sp>
      <p:sp>
        <p:nvSpPr>
          <p:cNvPr id="5" name="TextBox 5"/>
          <p:cNvSpPr txBox="1"/>
          <p:nvPr/>
        </p:nvSpPr>
        <p:spPr>
          <a:xfrm>
            <a:off x="608822" y="405005"/>
            <a:ext cx="12193109" cy="1228340"/>
          </a:xfrm>
          <a:prstGeom prst="rect">
            <a:avLst/>
          </a:prstGeom>
        </p:spPr>
        <p:txBody>
          <a:bodyPr lIns="0" tIns="0" rIns="0" bIns="0" rtlCol="0" anchor="t">
            <a:spAutoFit/>
          </a:bodyPr>
          <a:lstStyle/>
          <a:p>
            <a:pPr>
              <a:lnSpc>
                <a:spcPts val="9600"/>
              </a:lnSpc>
            </a:pPr>
            <a:r>
              <a:rPr lang="en-US" sz="8000">
                <a:solidFill>
                  <a:srgbClr val="242725"/>
                </a:solidFill>
                <a:latin typeface="Inter Bold"/>
              </a:rPr>
              <a:t>Grade Record</a:t>
            </a:r>
          </a:p>
        </p:txBody>
      </p:sp>
      <p:sp>
        <p:nvSpPr>
          <p:cNvPr id="6" name="TextBox 6"/>
          <p:cNvSpPr txBox="1"/>
          <p:nvPr/>
        </p:nvSpPr>
        <p:spPr>
          <a:xfrm>
            <a:off x="14262367" y="6309267"/>
            <a:ext cx="2996933" cy="2803731"/>
          </a:xfrm>
          <a:prstGeom prst="rect">
            <a:avLst/>
          </a:prstGeom>
        </p:spPr>
        <p:txBody>
          <a:bodyPr lIns="0" tIns="0" rIns="0" bIns="0" rtlCol="0" anchor="t">
            <a:spAutoFit/>
          </a:bodyPr>
          <a:lstStyle/>
          <a:p>
            <a:pPr algn="r">
              <a:lnSpc>
                <a:spcPts val="22925"/>
              </a:lnSpc>
              <a:spcBef>
                <a:spcPct val="0"/>
              </a:spcBef>
            </a:pPr>
            <a:r>
              <a:rPr lang="en-US" sz="16375">
                <a:solidFill>
                  <a:srgbClr val="242725">
                    <a:alpha val="7843"/>
                  </a:srgbClr>
                </a:solidFill>
                <a:latin typeface="Inter Bold"/>
              </a:rPr>
              <a:t>03</a:t>
            </a:r>
          </a:p>
        </p:txBody>
      </p:sp>
      <p:sp>
        <p:nvSpPr>
          <p:cNvPr id="7" name="TextBox 7"/>
          <p:cNvSpPr txBox="1"/>
          <p:nvPr/>
        </p:nvSpPr>
        <p:spPr>
          <a:xfrm>
            <a:off x="608822" y="1733566"/>
            <a:ext cx="8576923" cy="512109"/>
          </a:xfrm>
          <a:prstGeom prst="rect">
            <a:avLst/>
          </a:prstGeom>
        </p:spPr>
        <p:txBody>
          <a:bodyPr lIns="0" tIns="0" rIns="0" bIns="0" rtlCol="0" anchor="t">
            <a:spAutoFit/>
          </a:bodyPr>
          <a:lstStyle/>
          <a:p>
            <a:pPr>
              <a:lnSpc>
                <a:spcPts val="3798"/>
              </a:lnSpc>
              <a:spcBef>
                <a:spcPct val="0"/>
              </a:spcBef>
            </a:pPr>
            <a:r>
              <a:rPr lang="en-US" sz="2713">
                <a:solidFill>
                  <a:srgbClr val="242725"/>
                </a:solidFill>
                <a:latin typeface="Times New Roman"/>
              </a:rPr>
              <a:t>Year 1 Semester 1:</a:t>
            </a:r>
          </a:p>
        </p:txBody>
      </p:sp>
      <p:sp>
        <p:nvSpPr>
          <p:cNvPr id="8" name="TextBox 8"/>
          <p:cNvSpPr txBox="1"/>
          <p:nvPr/>
        </p:nvSpPr>
        <p:spPr>
          <a:xfrm>
            <a:off x="9474201" y="1733566"/>
            <a:ext cx="8576923" cy="512109"/>
          </a:xfrm>
          <a:prstGeom prst="rect">
            <a:avLst/>
          </a:prstGeom>
        </p:spPr>
        <p:txBody>
          <a:bodyPr lIns="0" tIns="0" rIns="0" bIns="0" rtlCol="0" anchor="t">
            <a:spAutoFit/>
          </a:bodyPr>
          <a:lstStyle/>
          <a:p>
            <a:pPr>
              <a:lnSpc>
                <a:spcPts val="3798"/>
              </a:lnSpc>
              <a:spcBef>
                <a:spcPct val="0"/>
              </a:spcBef>
            </a:pPr>
            <a:r>
              <a:rPr lang="en-US" sz="2713">
                <a:solidFill>
                  <a:srgbClr val="242725"/>
                </a:solidFill>
                <a:latin typeface="Times New Roman"/>
              </a:rPr>
              <a:t>Year 1 Semester 3:</a:t>
            </a:r>
          </a:p>
        </p:txBody>
      </p:sp>
      <p:sp>
        <p:nvSpPr>
          <p:cNvPr id="9" name="TextBox 9"/>
          <p:cNvSpPr txBox="1"/>
          <p:nvPr/>
        </p:nvSpPr>
        <p:spPr>
          <a:xfrm>
            <a:off x="608822" y="6528342"/>
            <a:ext cx="8576923" cy="512109"/>
          </a:xfrm>
          <a:prstGeom prst="rect">
            <a:avLst/>
          </a:prstGeom>
        </p:spPr>
        <p:txBody>
          <a:bodyPr lIns="0" tIns="0" rIns="0" bIns="0" rtlCol="0" anchor="t">
            <a:spAutoFit/>
          </a:bodyPr>
          <a:lstStyle/>
          <a:p>
            <a:pPr>
              <a:lnSpc>
                <a:spcPts val="3798"/>
              </a:lnSpc>
              <a:spcBef>
                <a:spcPct val="0"/>
              </a:spcBef>
            </a:pPr>
            <a:r>
              <a:rPr lang="en-US" sz="2713">
                <a:solidFill>
                  <a:srgbClr val="242725"/>
                </a:solidFill>
                <a:latin typeface="Times New Roman"/>
              </a:rPr>
              <a:t>Year 1 Semester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449460" y="405005"/>
            <a:ext cx="12193109" cy="1228340"/>
          </a:xfrm>
          <a:prstGeom prst="rect">
            <a:avLst/>
          </a:prstGeom>
        </p:spPr>
        <p:txBody>
          <a:bodyPr lIns="0" tIns="0" rIns="0" bIns="0" rtlCol="0" anchor="t">
            <a:spAutoFit/>
          </a:bodyPr>
          <a:lstStyle/>
          <a:p>
            <a:pPr>
              <a:lnSpc>
                <a:spcPts val="9600"/>
              </a:lnSpc>
            </a:pPr>
            <a:r>
              <a:rPr lang="en-US" sz="8000">
                <a:solidFill>
                  <a:srgbClr val="242725"/>
                </a:solidFill>
                <a:latin typeface="Inter Bold"/>
              </a:rPr>
              <a:t>My Assignment (1)</a:t>
            </a:r>
          </a:p>
        </p:txBody>
      </p:sp>
      <p:sp>
        <p:nvSpPr>
          <p:cNvPr id="3" name="TextBox 3"/>
          <p:cNvSpPr txBox="1"/>
          <p:nvPr/>
        </p:nvSpPr>
        <p:spPr>
          <a:xfrm>
            <a:off x="14262367" y="953833"/>
            <a:ext cx="2996933" cy="2803731"/>
          </a:xfrm>
          <a:prstGeom prst="rect">
            <a:avLst/>
          </a:prstGeom>
        </p:spPr>
        <p:txBody>
          <a:bodyPr lIns="0" tIns="0" rIns="0" bIns="0" rtlCol="0" anchor="t">
            <a:spAutoFit/>
          </a:bodyPr>
          <a:lstStyle/>
          <a:p>
            <a:pPr algn="r">
              <a:lnSpc>
                <a:spcPts val="22925"/>
              </a:lnSpc>
              <a:spcBef>
                <a:spcPct val="0"/>
              </a:spcBef>
            </a:pPr>
            <a:r>
              <a:rPr lang="en-US" sz="16375">
                <a:solidFill>
                  <a:srgbClr val="242725">
                    <a:alpha val="7843"/>
                  </a:srgbClr>
                </a:solidFill>
                <a:latin typeface="Inter Bold"/>
              </a:rPr>
              <a:t>04</a:t>
            </a:r>
          </a:p>
        </p:txBody>
      </p:sp>
      <p:sp>
        <p:nvSpPr>
          <p:cNvPr id="4" name="TextBox 4"/>
          <p:cNvSpPr txBox="1"/>
          <p:nvPr/>
        </p:nvSpPr>
        <p:spPr>
          <a:xfrm>
            <a:off x="0" y="2021976"/>
            <a:ext cx="3819853" cy="4622145"/>
          </a:xfrm>
          <a:prstGeom prst="rect">
            <a:avLst/>
          </a:prstGeom>
        </p:spPr>
        <p:txBody>
          <a:bodyPr lIns="0" tIns="0" rIns="0" bIns="0" rtlCol="0" anchor="t">
            <a:spAutoFit/>
          </a:bodyPr>
          <a:lstStyle/>
          <a:p>
            <a:pPr algn="r">
              <a:lnSpc>
                <a:spcPts val="4061"/>
              </a:lnSpc>
            </a:pPr>
            <a:r>
              <a:rPr lang="en-US" sz="2900">
                <a:solidFill>
                  <a:srgbClr val="242725"/>
                </a:solidFill>
                <a:latin typeface="Inter Bold"/>
              </a:rPr>
              <a:t>Title:</a:t>
            </a:r>
            <a:r>
              <a:rPr lang="en-US" sz="2900">
                <a:solidFill>
                  <a:srgbClr val="242725"/>
                </a:solidFill>
                <a:latin typeface="Inter"/>
              </a:rPr>
              <a:t> </a:t>
            </a:r>
          </a:p>
          <a:p>
            <a:pPr algn="r">
              <a:lnSpc>
                <a:spcPts val="4061"/>
              </a:lnSpc>
            </a:pPr>
            <a:endParaRPr lang="en-US" sz="2900">
              <a:solidFill>
                <a:srgbClr val="242725"/>
              </a:solidFill>
              <a:latin typeface="Inter"/>
            </a:endParaRPr>
          </a:p>
          <a:p>
            <a:pPr algn="r">
              <a:lnSpc>
                <a:spcPts val="4061"/>
              </a:lnSpc>
            </a:pPr>
            <a:r>
              <a:rPr lang="en-US" sz="2900">
                <a:solidFill>
                  <a:srgbClr val="242725"/>
                </a:solidFill>
                <a:latin typeface="Inter Bold"/>
              </a:rPr>
              <a:t>Date:</a:t>
            </a:r>
            <a:r>
              <a:rPr lang="en-US" sz="2900">
                <a:solidFill>
                  <a:srgbClr val="242725"/>
                </a:solidFill>
                <a:latin typeface="Inter"/>
              </a:rPr>
              <a:t> </a:t>
            </a:r>
          </a:p>
          <a:p>
            <a:pPr algn="r">
              <a:lnSpc>
                <a:spcPts val="4061"/>
              </a:lnSpc>
            </a:pPr>
            <a:endParaRPr lang="en-US" sz="2900">
              <a:solidFill>
                <a:srgbClr val="242725"/>
              </a:solidFill>
              <a:latin typeface="Inter"/>
            </a:endParaRPr>
          </a:p>
          <a:p>
            <a:pPr algn="r">
              <a:lnSpc>
                <a:spcPts val="4061"/>
              </a:lnSpc>
            </a:pPr>
            <a:r>
              <a:rPr lang="en-US" sz="2900">
                <a:solidFill>
                  <a:srgbClr val="242725"/>
                </a:solidFill>
                <a:latin typeface="Inter Bold"/>
              </a:rPr>
              <a:t>Project Description:</a:t>
            </a:r>
          </a:p>
          <a:p>
            <a:pPr algn="r">
              <a:lnSpc>
                <a:spcPts val="4061"/>
              </a:lnSpc>
            </a:pPr>
            <a:endParaRPr lang="en-US" sz="2900">
              <a:solidFill>
                <a:srgbClr val="242725"/>
              </a:solidFill>
              <a:latin typeface="Inter Bold"/>
            </a:endParaRPr>
          </a:p>
          <a:p>
            <a:pPr algn="r">
              <a:lnSpc>
                <a:spcPts val="4061"/>
              </a:lnSpc>
            </a:pPr>
            <a:endParaRPr lang="en-US" sz="2900">
              <a:solidFill>
                <a:srgbClr val="242725"/>
              </a:solidFill>
              <a:latin typeface="Inter Bold"/>
            </a:endParaRPr>
          </a:p>
          <a:p>
            <a:pPr algn="r">
              <a:lnSpc>
                <a:spcPts val="4061"/>
              </a:lnSpc>
            </a:pPr>
            <a:endParaRPr lang="en-US" sz="2900">
              <a:solidFill>
                <a:srgbClr val="242725"/>
              </a:solidFill>
              <a:latin typeface="Inter Bold"/>
            </a:endParaRPr>
          </a:p>
          <a:p>
            <a:pPr algn="r">
              <a:lnSpc>
                <a:spcPts val="4061"/>
              </a:lnSpc>
              <a:spcBef>
                <a:spcPct val="0"/>
              </a:spcBef>
            </a:pPr>
            <a:r>
              <a:rPr lang="en-US" sz="2900">
                <a:solidFill>
                  <a:srgbClr val="242725"/>
                </a:solidFill>
                <a:latin typeface="Inter Bold"/>
              </a:rPr>
              <a:t>My Task: </a:t>
            </a:r>
          </a:p>
        </p:txBody>
      </p:sp>
      <p:sp>
        <p:nvSpPr>
          <p:cNvPr id="5" name="TextBox 5"/>
          <p:cNvSpPr txBox="1"/>
          <p:nvPr/>
        </p:nvSpPr>
        <p:spPr>
          <a:xfrm>
            <a:off x="3977307" y="2021976"/>
            <a:ext cx="12872220" cy="7193915"/>
          </a:xfrm>
          <a:prstGeom prst="rect">
            <a:avLst/>
          </a:prstGeom>
        </p:spPr>
        <p:txBody>
          <a:bodyPr lIns="0" tIns="0" rIns="0" bIns="0" rtlCol="0" anchor="t">
            <a:spAutoFit/>
          </a:bodyPr>
          <a:lstStyle/>
          <a:p>
            <a:pPr>
              <a:lnSpc>
                <a:spcPts val="4060"/>
              </a:lnSpc>
            </a:pPr>
            <a:r>
              <a:rPr lang="en-US" sz="2900">
                <a:solidFill>
                  <a:srgbClr val="242725"/>
                </a:solidFill>
                <a:latin typeface="Inter"/>
              </a:rPr>
              <a:t>Design and build a console-based system using C language. </a:t>
            </a:r>
          </a:p>
          <a:p>
            <a:pPr>
              <a:lnSpc>
                <a:spcPts val="4060"/>
              </a:lnSpc>
            </a:pPr>
            <a:endParaRPr lang="en-US" sz="2900">
              <a:solidFill>
                <a:srgbClr val="242725"/>
              </a:solidFill>
              <a:latin typeface="Inter"/>
            </a:endParaRPr>
          </a:p>
          <a:p>
            <a:pPr>
              <a:lnSpc>
                <a:spcPts val="4060"/>
              </a:lnSpc>
            </a:pPr>
            <a:r>
              <a:rPr lang="en-US" sz="2900">
                <a:solidFill>
                  <a:srgbClr val="242725"/>
                </a:solidFill>
                <a:latin typeface="Inter"/>
              </a:rPr>
              <a:t>March 2023 - April 2023 ( Year 1 Semester 3 )</a:t>
            </a:r>
          </a:p>
          <a:p>
            <a:pPr>
              <a:lnSpc>
                <a:spcPts val="4060"/>
              </a:lnSpc>
            </a:pPr>
            <a:endParaRPr lang="en-US" sz="2900">
              <a:solidFill>
                <a:srgbClr val="242725"/>
              </a:solidFill>
              <a:latin typeface="Inter"/>
            </a:endParaRPr>
          </a:p>
          <a:p>
            <a:pPr>
              <a:lnSpc>
                <a:spcPts val="4060"/>
              </a:lnSpc>
            </a:pPr>
            <a:r>
              <a:rPr lang="en-US" sz="2900">
                <a:solidFill>
                  <a:srgbClr val="242725"/>
                </a:solidFill>
                <a:latin typeface="Inter"/>
              </a:rPr>
              <a:t>This system encompasses the main functions, which include recording information about customers, employees, and goods, as well as the automatic update of the quantity of goods.</a:t>
            </a:r>
          </a:p>
          <a:p>
            <a:pPr>
              <a:lnSpc>
                <a:spcPts val="4060"/>
              </a:lnSpc>
            </a:pPr>
            <a:endParaRPr lang="en-US" sz="2900">
              <a:solidFill>
                <a:srgbClr val="242725"/>
              </a:solidFill>
              <a:latin typeface="Inter"/>
            </a:endParaRPr>
          </a:p>
          <a:p>
            <a:pPr>
              <a:lnSpc>
                <a:spcPts val="4060"/>
              </a:lnSpc>
            </a:pPr>
            <a:r>
              <a:rPr lang="en-US" sz="2900">
                <a:solidFill>
                  <a:srgbClr val="242725"/>
                </a:solidFill>
                <a:latin typeface="Inter"/>
              </a:rPr>
              <a:t>Responsible in Stock Information Module:</a:t>
            </a:r>
          </a:p>
          <a:p>
            <a:pPr marL="626111" lvl="1" indent="-313055">
              <a:lnSpc>
                <a:spcPts val="4060"/>
              </a:lnSpc>
              <a:buFont typeface="Arial"/>
              <a:buChar char="•"/>
            </a:pPr>
            <a:r>
              <a:rPr lang="en-US" sz="2900">
                <a:solidFill>
                  <a:srgbClr val="242725"/>
                </a:solidFill>
                <a:latin typeface="Inter"/>
              </a:rPr>
              <a:t>Have Add, Delete, Modify, Display, Search and View function in it.</a:t>
            </a:r>
          </a:p>
          <a:p>
            <a:pPr marL="626111" lvl="1" indent="-313055">
              <a:lnSpc>
                <a:spcPts val="4060"/>
              </a:lnSpc>
              <a:buFont typeface="Arial"/>
              <a:buChar char="•"/>
            </a:pPr>
            <a:r>
              <a:rPr lang="en-US" sz="2900">
                <a:solidFill>
                  <a:srgbClr val="242725"/>
                </a:solidFill>
                <a:latin typeface="Inter"/>
              </a:rPr>
              <a:t>Design a clear format for all function to avoid misunderstanding.</a:t>
            </a:r>
          </a:p>
          <a:p>
            <a:pPr marL="626111" lvl="1" indent="-313055">
              <a:lnSpc>
                <a:spcPts val="4060"/>
              </a:lnSpc>
              <a:buFont typeface="Arial"/>
              <a:buChar char="•"/>
            </a:pPr>
            <a:r>
              <a:rPr lang="en-US" sz="2900">
                <a:solidFill>
                  <a:srgbClr val="242725"/>
                </a:solidFill>
                <a:latin typeface="Inter"/>
              </a:rPr>
              <a:t>Store the stock information in TXT and connect it with C language.</a:t>
            </a:r>
          </a:p>
          <a:p>
            <a:pPr marL="626111" lvl="1" indent="-313055">
              <a:lnSpc>
                <a:spcPts val="4060"/>
              </a:lnSpc>
              <a:spcBef>
                <a:spcPct val="0"/>
              </a:spcBef>
              <a:buFont typeface="Arial"/>
              <a:buChar char="•"/>
            </a:pPr>
            <a:r>
              <a:rPr lang="en-US" sz="2900">
                <a:solidFill>
                  <a:srgbClr val="242725"/>
                </a:solidFill>
                <a:latin typeface="Inter"/>
              </a:rPr>
              <a:t>Connect with Sales module to let the system automatic update the quantity of goods.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Freeform 2"/>
          <p:cNvSpPr/>
          <p:nvPr/>
        </p:nvSpPr>
        <p:spPr>
          <a:xfrm>
            <a:off x="312550" y="1209290"/>
            <a:ext cx="15850925" cy="8883999"/>
          </a:xfrm>
          <a:custGeom>
            <a:avLst/>
            <a:gdLst/>
            <a:ahLst/>
            <a:cxnLst/>
            <a:rect l="l" t="t" r="r" b="b"/>
            <a:pathLst>
              <a:path w="15850925" h="8883999">
                <a:moveTo>
                  <a:pt x="0" y="0"/>
                </a:moveTo>
                <a:lnTo>
                  <a:pt x="15850925" y="0"/>
                </a:lnTo>
                <a:lnTo>
                  <a:pt x="15850925" y="8884000"/>
                </a:lnTo>
                <a:lnTo>
                  <a:pt x="0" y="8884000"/>
                </a:lnTo>
                <a:lnTo>
                  <a:pt x="0" y="0"/>
                </a:lnTo>
                <a:close/>
              </a:path>
            </a:pathLst>
          </a:custGeom>
          <a:blipFill>
            <a:blip r:embed="rId2"/>
            <a:stretch>
              <a:fillRect/>
            </a:stretch>
          </a:blipFill>
        </p:spPr>
      </p:sp>
      <p:sp>
        <p:nvSpPr>
          <p:cNvPr id="3" name="TextBox 3"/>
          <p:cNvSpPr txBox="1"/>
          <p:nvPr/>
        </p:nvSpPr>
        <p:spPr>
          <a:xfrm>
            <a:off x="312550" y="99820"/>
            <a:ext cx="16946750" cy="1000125"/>
          </a:xfrm>
          <a:prstGeom prst="rect">
            <a:avLst/>
          </a:prstGeom>
        </p:spPr>
        <p:txBody>
          <a:bodyPr lIns="0" tIns="0" rIns="0" bIns="0" rtlCol="0" anchor="t">
            <a:spAutoFit/>
          </a:bodyPr>
          <a:lstStyle/>
          <a:p>
            <a:pPr>
              <a:lnSpc>
                <a:spcPts val="7800"/>
              </a:lnSpc>
            </a:pPr>
            <a:r>
              <a:rPr lang="en-US" sz="6500">
                <a:solidFill>
                  <a:srgbClr val="242725"/>
                </a:solidFill>
                <a:latin typeface="Inter Bold"/>
              </a:rPr>
              <a:t>Sample Code (Delete Stock Function)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Freeform 2"/>
          <p:cNvSpPr/>
          <p:nvPr/>
        </p:nvSpPr>
        <p:spPr>
          <a:xfrm>
            <a:off x="164457" y="571746"/>
            <a:ext cx="17959086" cy="9143509"/>
          </a:xfrm>
          <a:custGeom>
            <a:avLst/>
            <a:gdLst/>
            <a:ahLst/>
            <a:cxnLst/>
            <a:rect l="l" t="t" r="r" b="b"/>
            <a:pathLst>
              <a:path w="17959086" h="9143509">
                <a:moveTo>
                  <a:pt x="0" y="0"/>
                </a:moveTo>
                <a:lnTo>
                  <a:pt x="17959086" y="0"/>
                </a:lnTo>
                <a:lnTo>
                  <a:pt x="17959086" y="9143508"/>
                </a:lnTo>
                <a:lnTo>
                  <a:pt x="0" y="9143508"/>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Freeform 2"/>
          <p:cNvSpPr/>
          <p:nvPr/>
        </p:nvSpPr>
        <p:spPr>
          <a:xfrm>
            <a:off x="239799" y="123077"/>
            <a:ext cx="8216448" cy="5020423"/>
          </a:xfrm>
          <a:custGeom>
            <a:avLst/>
            <a:gdLst/>
            <a:ahLst/>
            <a:cxnLst/>
            <a:rect l="l" t="t" r="r" b="b"/>
            <a:pathLst>
              <a:path w="8216448" h="5020423">
                <a:moveTo>
                  <a:pt x="0" y="0"/>
                </a:moveTo>
                <a:lnTo>
                  <a:pt x="8216449" y="0"/>
                </a:lnTo>
                <a:lnTo>
                  <a:pt x="8216449" y="5020423"/>
                </a:lnTo>
                <a:lnTo>
                  <a:pt x="0" y="5020423"/>
                </a:lnTo>
                <a:lnTo>
                  <a:pt x="0" y="0"/>
                </a:lnTo>
                <a:close/>
              </a:path>
            </a:pathLst>
          </a:custGeom>
          <a:blipFill>
            <a:blip r:embed="rId2"/>
            <a:stretch>
              <a:fillRect/>
            </a:stretch>
          </a:blipFill>
        </p:spPr>
      </p:sp>
      <p:sp>
        <p:nvSpPr>
          <p:cNvPr id="3" name="Freeform 3"/>
          <p:cNvSpPr/>
          <p:nvPr/>
        </p:nvSpPr>
        <p:spPr>
          <a:xfrm>
            <a:off x="6570472" y="2961675"/>
            <a:ext cx="11535011" cy="6965523"/>
          </a:xfrm>
          <a:custGeom>
            <a:avLst/>
            <a:gdLst/>
            <a:ahLst/>
            <a:cxnLst/>
            <a:rect l="l" t="t" r="r" b="b"/>
            <a:pathLst>
              <a:path w="11535011" h="6965523">
                <a:moveTo>
                  <a:pt x="0" y="0"/>
                </a:moveTo>
                <a:lnTo>
                  <a:pt x="11535011" y="0"/>
                </a:lnTo>
                <a:lnTo>
                  <a:pt x="11535011" y="6965523"/>
                </a:lnTo>
                <a:lnTo>
                  <a:pt x="0" y="6965523"/>
                </a:lnTo>
                <a:lnTo>
                  <a:pt x="0" y="0"/>
                </a:lnTo>
                <a:close/>
              </a:path>
            </a:pathLst>
          </a:custGeom>
          <a:blipFill>
            <a:blip r:embed="rId3"/>
            <a:stretch>
              <a:fillRect/>
            </a:stretch>
          </a:blipFill>
        </p:spPr>
      </p:sp>
      <p:sp>
        <p:nvSpPr>
          <p:cNvPr id="4" name="TextBox 4"/>
          <p:cNvSpPr txBox="1"/>
          <p:nvPr/>
        </p:nvSpPr>
        <p:spPr>
          <a:xfrm>
            <a:off x="239799" y="5851666"/>
            <a:ext cx="9144000" cy="1061715"/>
          </a:xfrm>
          <a:prstGeom prst="rect">
            <a:avLst/>
          </a:prstGeom>
        </p:spPr>
        <p:txBody>
          <a:bodyPr lIns="0" tIns="0" rIns="0" bIns="0" rtlCol="0" anchor="t">
            <a:spAutoFit/>
          </a:bodyPr>
          <a:lstStyle/>
          <a:p>
            <a:pPr>
              <a:lnSpc>
                <a:spcPts val="8680"/>
              </a:lnSpc>
              <a:spcBef>
                <a:spcPct val="0"/>
              </a:spcBef>
            </a:pPr>
            <a:r>
              <a:rPr lang="en-US" sz="6200">
                <a:solidFill>
                  <a:srgbClr val="000000"/>
                </a:solidFill>
                <a:latin typeface="Inter Bold"/>
              </a:rPr>
              <a:t>Sample Output: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449460" y="405005"/>
            <a:ext cx="12193109" cy="1228340"/>
          </a:xfrm>
          <a:prstGeom prst="rect">
            <a:avLst/>
          </a:prstGeom>
        </p:spPr>
        <p:txBody>
          <a:bodyPr lIns="0" tIns="0" rIns="0" bIns="0" rtlCol="0" anchor="t">
            <a:spAutoFit/>
          </a:bodyPr>
          <a:lstStyle/>
          <a:p>
            <a:pPr>
              <a:lnSpc>
                <a:spcPts val="9600"/>
              </a:lnSpc>
            </a:pPr>
            <a:r>
              <a:rPr lang="en-US" sz="8000">
                <a:solidFill>
                  <a:srgbClr val="242725"/>
                </a:solidFill>
                <a:latin typeface="Inter Bold"/>
              </a:rPr>
              <a:t>My Assignment (2)</a:t>
            </a:r>
          </a:p>
        </p:txBody>
      </p:sp>
      <p:sp>
        <p:nvSpPr>
          <p:cNvPr id="3" name="TextBox 3"/>
          <p:cNvSpPr txBox="1"/>
          <p:nvPr/>
        </p:nvSpPr>
        <p:spPr>
          <a:xfrm>
            <a:off x="14262367" y="953833"/>
            <a:ext cx="2996933" cy="2803731"/>
          </a:xfrm>
          <a:prstGeom prst="rect">
            <a:avLst/>
          </a:prstGeom>
        </p:spPr>
        <p:txBody>
          <a:bodyPr lIns="0" tIns="0" rIns="0" bIns="0" rtlCol="0" anchor="t">
            <a:spAutoFit/>
          </a:bodyPr>
          <a:lstStyle/>
          <a:p>
            <a:pPr algn="r">
              <a:lnSpc>
                <a:spcPts val="22925"/>
              </a:lnSpc>
              <a:spcBef>
                <a:spcPct val="0"/>
              </a:spcBef>
            </a:pPr>
            <a:r>
              <a:rPr lang="en-US" sz="16375">
                <a:solidFill>
                  <a:srgbClr val="242725">
                    <a:alpha val="7843"/>
                  </a:srgbClr>
                </a:solidFill>
                <a:latin typeface="Inter Bold"/>
              </a:rPr>
              <a:t>08</a:t>
            </a:r>
          </a:p>
        </p:txBody>
      </p:sp>
      <p:sp>
        <p:nvSpPr>
          <p:cNvPr id="4" name="TextBox 4"/>
          <p:cNvSpPr txBox="1"/>
          <p:nvPr/>
        </p:nvSpPr>
        <p:spPr>
          <a:xfrm>
            <a:off x="0" y="2021976"/>
            <a:ext cx="3819853" cy="5136495"/>
          </a:xfrm>
          <a:prstGeom prst="rect">
            <a:avLst/>
          </a:prstGeom>
        </p:spPr>
        <p:txBody>
          <a:bodyPr lIns="0" tIns="0" rIns="0" bIns="0" rtlCol="0" anchor="t">
            <a:spAutoFit/>
          </a:bodyPr>
          <a:lstStyle/>
          <a:p>
            <a:pPr algn="r">
              <a:lnSpc>
                <a:spcPts val="4061"/>
              </a:lnSpc>
            </a:pPr>
            <a:r>
              <a:rPr lang="en-US" sz="2900">
                <a:solidFill>
                  <a:srgbClr val="242725"/>
                </a:solidFill>
                <a:latin typeface="Inter Bold"/>
              </a:rPr>
              <a:t>Title:</a:t>
            </a:r>
            <a:r>
              <a:rPr lang="en-US" sz="2900">
                <a:solidFill>
                  <a:srgbClr val="242725"/>
                </a:solidFill>
                <a:latin typeface="Inter"/>
              </a:rPr>
              <a:t> </a:t>
            </a:r>
          </a:p>
          <a:p>
            <a:pPr algn="r">
              <a:lnSpc>
                <a:spcPts val="4061"/>
              </a:lnSpc>
            </a:pPr>
            <a:endParaRPr lang="en-US" sz="2900">
              <a:solidFill>
                <a:srgbClr val="242725"/>
              </a:solidFill>
              <a:latin typeface="Inter"/>
            </a:endParaRPr>
          </a:p>
          <a:p>
            <a:pPr algn="r">
              <a:lnSpc>
                <a:spcPts val="4061"/>
              </a:lnSpc>
            </a:pPr>
            <a:r>
              <a:rPr lang="en-US" sz="2900">
                <a:solidFill>
                  <a:srgbClr val="242725"/>
                </a:solidFill>
                <a:latin typeface="Inter Bold"/>
              </a:rPr>
              <a:t>Date:</a:t>
            </a:r>
            <a:r>
              <a:rPr lang="en-US" sz="2900">
                <a:solidFill>
                  <a:srgbClr val="242725"/>
                </a:solidFill>
                <a:latin typeface="Inter"/>
              </a:rPr>
              <a:t> </a:t>
            </a:r>
          </a:p>
          <a:p>
            <a:pPr algn="r">
              <a:lnSpc>
                <a:spcPts val="4061"/>
              </a:lnSpc>
            </a:pPr>
            <a:endParaRPr lang="en-US" sz="2900">
              <a:solidFill>
                <a:srgbClr val="242725"/>
              </a:solidFill>
              <a:latin typeface="Inter"/>
            </a:endParaRPr>
          </a:p>
          <a:p>
            <a:pPr algn="r">
              <a:lnSpc>
                <a:spcPts val="4061"/>
              </a:lnSpc>
            </a:pPr>
            <a:r>
              <a:rPr lang="en-US" sz="2900">
                <a:solidFill>
                  <a:srgbClr val="242725"/>
                </a:solidFill>
                <a:latin typeface="Inter Bold"/>
              </a:rPr>
              <a:t>Project Description:</a:t>
            </a:r>
          </a:p>
          <a:p>
            <a:pPr algn="r">
              <a:lnSpc>
                <a:spcPts val="4061"/>
              </a:lnSpc>
            </a:pPr>
            <a:endParaRPr lang="en-US" sz="2900">
              <a:solidFill>
                <a:srgbClr val="242725"/>
              </a:solidFill>
              <a:latin typeface="Inter Bold"/>
            </a:endParaRPr>
          </a:p>
          <a:p>
            <a:pPr algn="r">
              <a:lnSpc>
                <a:spcPts val="4061"/>
              </a:lnSpc>
            </a:pPr>
            <a:endParaRPr lang="en-US" sz="2900">
              <a:solidFill>
                <a:srgbClr val="242725"/>
              </a:solidFill>
              <a:latin typeface="Inter Bold"/>
            </a:endParaRPr>
          </a:p>
          <a:p>
            <a:pPr algn="r">
              <a:lnSpc>
                <a:spcPts val="4061"/>
              </a:lnSpc>
            </a:pPr>
            <a:endParaRPr lang="en-US" sz="2900">
              <a:solidFill>
                <a:srgbClr val="242725"/>
              </a:solidFill>
              <a:latin typeface="Inter Bold"/>
            </a:endParaRPr>
          </a:p>
          <a:p>
            <a:pPr algn="r">
              <a:lnSpc>
                <a:spcPts val="4061"/>
              </a:lnSpc>
            </a:pPr>
            <a:endParaRPr lang="en-US" sz="2900">
              <a:solidFill>
                <a:srgbClr val="242725"/>
              </a:solidFill>
              <a:latin typeface="Inter Bold"/>
            </a:endParaRPr>
          </a:p>
          <a:p>
            <a:pPr algn="r">
              <a:lnSpc>
                <a:spcPts val="4061"/>
              </a:lnSpc>
              <a:spcBef>
                <a:spcPct val="0"/>
              </a:spcBef>
            </a:pPr>
            <a:r>
              <a:rPr lang="en-US" sz="2900">
                <a:solidFill>
                  <a:srgbClr val="242725"/>
                </a:solidFill>
                <a:latin typeface="Inter Bold"/>
              </a:rPr>
              <a:t>My Task: </a:t>
            </a:r>
          </a:p>
        </p:txBody>
      </p:sp>
      <p:sp>
        <p:nvSpPr>
          <p:cNvPr id="5" name="TextBox 5"/>
          <p:cNvSpPr txBox="1"/>
          <p:nvPr/>
        </p:nvSpPr>
        <p:spPr>
          <a:xfrm>
            <a:off x="3977307" y="2021976"/>
            <a:ext cx="12872220" cy="7193915"/>
          </a:xfrm>
          <a:prstGeom prst="rect">
            <a:avLst/>
          </a:prstGeom>
        </p:spPr>
        <p:txBody>
          <a:bodyPr lIns="0" tIns="0" rIns="0" bIns="0" rtlCol="0" anchor="t">
            <a:spAutoFit/>
          </a:bodyPr>
          <a:lstStyle/>
          <a:p>
            <a:pPr>
              <a:lnSpc>
                <a:spcPts val="4060"/>
              </a:lnSpc>
            </a:pPr>
            <a:r>
              <a:rPr lang="en-US" sz="2900">
                <a:solidFill>
                  <a:srgbClr val="242725"/>
                </a:solidFill>
                <a:latin typeface="Inter"/>
              </a:rPr>
              <a:t>Create a database for your selected IS system.</a:t>
            </a:r>
          </a:p>
          <a:p>
            <a:pPr>
              <a:lnSpc>
                <a:spcPts val="4060"/>
              </a:lnSpc>
            </a:pPr>
            <a:endParaRPr lang="en-US" sz="2900">
              <a:solidFill>
                <a:srgbClr val="242725"/>
              </a:solidFill>
              <a:latin typeface="Inter"/>
            </a:endParaRPr>
          </a:p>
          <a:p>
            <a:pPr>
              <a:lnSpc>
                <a:spcPts val="4060"/>
              </a:lnSpc>
            </a:pPr>
            <a:r>
              <a:rPr lang="en-US" sz="2900">
                <a:solidFill>
                  <a:srgbClr val="242725"/>
                </a:solidFill>
                <a:latin typeface="Inter"/>
              </a:rPr>
              <a:t>March 2023 - April 2023 ( Year 1 Semester 3 )</a:t>
            </a:r>
          </a:p>
          <a:p>
            <a:pPr>
              <a:lnSpc>
                <a:spcPts val="4060"/>
              </a:lnSpc>
            </a:pPr>
            <a:endParaRPr lang="en-US" sz="2900">
              <a:solidFill>
                <a:srgbClr val="242725"/>
              </a:solidFill>
              <a:latin typeface="Inter"/>
            </a:endParaRPr>
          </a:p>
          <a:p>
            <a:pPr>
              <a:lnSpc>
                <a:spcPts val="4060"/>
              </a:lnSpc>
            </a:pPr>
            <a:r>
              <a:rPr lang="en-US" sz="2900">
                <a:solidFill>
                  <a:srgbClr val="242725"/>
                </a:solidFill>
                <a:latin typeface="Inter"/>
              </a:rPr>
              <a:t>Our database comprises 11 variables, then produce queries to extract meaningful information for decision making. Therefore, the company was able to make faster decisions, reduce risks, and improve efficiency, better meeting market demands.</a:t>
            </a:r>
          </a:p>
          <a:p>
            <a:pPr>
              <a:lnSpc>
                <a:spcPts val="4060"/>
              </a:lnSpc>
            </a:pPr>
            <a:endParaRPr lang="en-US" sz="2900">
              <a:solidFill>
                <a:srgbClr val="242725"/>
              </a:solidFill>
              <a:latin typeface="Inter"/>
            </a:endParaRPr>
          </a:p>
          <a:p>
            <a:pPr marL="626111" lvl="1" indent="-313055">
              <a:lnSpc>
                <a:spcPts val="4060"/>
              </a:lnSpc>
              <a:buFont typeface="Arial"/>
              <a:buChar char="•"/>
            </a:pPr>
            <a:r>
              <a:rPr lang="en-US" sz="2900">
                <a:solidFill>
                  <a:srgbClr val="242725"/>
                </a:solidFill>
                <a:latin typeface="Inter"/>
              </a:rPr>
              <a:t>Create sample records in the database for 11 variables.</a:t>
            </a:r>
          </a:p>
          <a:p>
            <a:pPr marL="626111" lvl="1" indent="-313055">
              <a:lnSpc>
                <a:spcPts val="4060"/>
              </a:lnSpc>
              <a:buFont typeface="Arial"/>
              <a:buChar char="•"/>
            </a:pPr>
            <a:r>
              <a:rPr lang="en-US" sz="2900">
                <a:solidFill>
                  <a:srgbClr val="242725"/>
                </a:solidFill>
                <a:latin typeface="Inter"/>
              </a:rPr>
              <a:t>Create database tables in Oracle.</a:t>
            </a:r>
          </a:p>
          <a:p>
            <a:pPr marL="626111" lvl="1" indent="-313055">
              <a:lnSpc>
                <a:spcPts val="4060"/>
              </a:lnSpc>
              <a:buFont typeface="Arial"/>
              <a:buChar char="•"/>
            </a:pPr>
            <a:r>
              <a:rPr lang="en-US" sz="2900">
                <a:solidFill>
                  <a:srgbClr val="242725"/>
                </a:solidFill>
                <a:latin typeface="Inter"/>
              </a:rPr>
              <a:t>Create three types of multi-table queries to extract useful meaningful information from the database. </a:t>
            </a:r>
          </a:p>
          <a:p>
            <a:pPr>
              <a:lnSpc>
                <a:spcPts val="4060"/>
              </a:lnSpc>
              <a:spcBef>
                <a:spcPct val="0"/>
              </a:spcBef>
            </a:pPr>
            <a:endParaRPr lang="en-US" sz="2900">
              <a:solidFill>
                <a:srgbClr val="242725"/>
              </a:solidFill>
              <a:latin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Freeform 2"/>
          <p:cNvSpPr/>
          <p:nvPr/>
        </p:nvSpPr>
        <p:spPr>
          <a:xfrm>
            <a:off x="240803" y="1343740"/>
            <a:ext cx="13508323" cy="8762501"/>
          </a:xfrm>
          <a:custGeom>
            <a:avLst/>
            <a:gdLst/>
            <a:ahLst/>
            <a:cxnLst/>
            <a:rect l="l" t="t" r="r" b="b"/>
            <a:pathLst>
              <a:path w="13508323" h="8762501">
                <a:moveTo>
                  <a:pt x="0" y="0"/>
                </a:moveTo>
                <a:lnTo>
                  <a:pt x="13508324" y="0"/>
                </a:lnTo>
                <a:lnTo>
                  <a:pt x="13508324" y="8762501"/>
                </a:lnTo>
                <a:lnTo>
                  <a:pt x="0" y="8762501"/>
                </a:lnTo>
                <a:lnTo>
                  <a:pt x="0" y="0"/>
                </a:lnTo>
                <a:close/>
              </a:path>
            </a:pathLst>
          </a:custGeom>
          <a:blipFill>
            <a:blip r:embed="rId2"/>
            <a:stretch>
              <a:fillRect/>
            </a:stretch>
          </a:blipFill>
        </p:spPr>
      </p:sp>
      <p:sp>
        <p:nvSpPr>
          <p:cNvPr id="3" name="TextBox 3"/>
          <p:cNvSpPr txBox="1"/>
          <p:nvPr/>
        </p:nvSpPr>
        <p:spPr>
          <a:xfrm>
            <a:off x="240803" y="124198"/>
            <a:ext cx="17458567" cy="1120775"/>
          </a:xfrm>
          <a:prstGeom prst="rect">
            <a:avLst/>
          </a:prstGeom>
        </p:spPr>
        <p:txBody>
          <a:bodyPr lIns="0" tIns="0" rIns="0" bIns="0" rtlCol="0" anchor="t">
            <a:spAutoFit/>
          </a:bodyPr>
          <a:lstStyle/>
          <a:p>
            <a:pPr>
              <a:lnSpc>
                <a:spcPts val="9100"/>
              </a:lnSpc>
              <a:spcBef>
                <a:spcPct val="0"/>
              </a:spcBef>
            </a:pPr>
            <a:r>
              <a:rPr lang="en-US" sz="6500">
                <a:solidFill>
                  <a:srgbClr val="000000"/>
                </a:solidFill>
                <a:latin typeface="Inter Bold"/>
              </a:rPr>
              <a:t>Sample Queries(Annual Sales Of Products)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526</Words>
  <Application>Microsoft Office PowerPoint</Application>
  <PresentationFormat>Custom</PresentationFormat>
  <Paragraphs>81</Paragraphs>
  <Slides>16</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Times New Roman</vt:lpstr>
      <vt:lpstr>Inter</vt:lpstr>
      <vt:lpstr>Inter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by Liew Jia Er</dc:title>
  <cp:lastModifiedBy>Jia Er</cp:lastModifiedBy>
  <cp:revision>3</cp:revision>
  <dcterms:created xsi:type="dcterms:W3CDTF">2006-08-16T00:00:00Z</dcterms:created>
  <dcterms:modified xsi:type="dcterms:W3CDTF">2023-11-06T01:07:15Z</dcterms:modified>
  <dc:identifier>DAFzN-cMOx4</dc:identifier>
</cp:coreProperties>
</file>