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E39C49-856C-95F9-9085-07B7419C8806}"/>
              </a:ext>
            </a:extLst>
          </p:cNvPr>
          <p:cNvSpPr/>
          <p:nvPr userDrawn="1"/>
        </p:nvSpPr>
        <p:spPr>
          <a:xfrm>
            <a:off x="0" y="0"/>
            <a:ext cx="12192000" cy="484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D4C1AB-3F3A-23BA-84AB-FC7E924A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46" y="1293755"/>
            <a:ext cx="11069294" cy="2387600"/>
          </a:xfrm>
        </p:spPr>
        <p:txBody>
          <a:bodyPr anchor="ctr">
            <a:noAutofit/>
          </a:bodyPr>
          <a:lstStyle>
            <a:lvl1pPr algn="l">
              <a:defRPr sz="8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86FFB-5D6E-8BD1-1B3A-383E766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46" y="5036070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EB31F-2FA5-0135-99C2-01E9EE792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1373073"/>
            <a:ext cx="520727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2D7A00D-B87B-C727-7EFA-2495B84608C2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E2507D-75F4-47D7-AEB8-1C5B4420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BFE1-636C-3D4F-3BE5-ED451A3F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4312-BCDA-81EF-8A3D-9CBF831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42F-742A-37C1-DDBD-9E9D3F2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2F81C-DCC9-2065-E42E-CE306D5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DEDC07-B5C2-4177-5887-B0636CD9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1AD9E4-E142-CAA0-0D38-90794F92984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10EF92-0578-884B-3C01-3D08F2F31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882C01-C212-E41D-6065-ABBE24E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C35D1-25CE-840D-8524-152308BD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BE79B-406B-E5DC-0F32-1B692AD2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A1270-45D4-5585-C1F0-588D80F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BA644B-8F73-9054-BC71-C36982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4A60-3943-1278-208E-6F8CD07A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ED605-6246-F02F-D4EB-ED43A1C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25833-20ED-EA81-7C2E-DB6BA9AE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1FF3B-E8D6-2C7A-224B-AE512A25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85333-18B7-4F83-2009-435A2913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68FB-470B-40E9-AE49-7932FE2A905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B260-C593-200E-E265-BD48C5DE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31B9-614B-6F34-A061-F7EF93F01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75438-9ACB-AFD7-731F-85A3CC26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/>
              <a:t>程序设计与算法训练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7AE54-3D15-1D3F-DF0B-E655C1A5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期末考试相关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317E3-FA36-24B1-7853-5F9AF256F041}"/>
              </a:ext>
            </a:extLst>
          </p:cNvPr>
          <p:cNvSpPr txBox="1"/>
          <p:nvPr/>
        </p:nvSpPr>
        <p:spPr>
          <a:xfrm>
            <a:off x="8650385" y="5648241"/>
            <a:ext cx="2581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400" dirty="0"/>
              <a:t>黄治国</a:t>
            </a:r>
          </a:p>
        </p:txBody>
      </p:sp>
    </p:spTree>
    <p:extLst>
      <p:ext uri="{BB962C8B-B14F-4D97-AF65-F5344CB8AC3E}">
        <p14:creationId xmlns:p14="http://schemas.microsoft.com/office/powerpoint/2010/main" val="385445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CC5A-9F71-6B18-40AC-2CFE980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考试须知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6AD43-A30F-7486-E34E-0F73A1AB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考试时间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/>
              <a:t>第</a:t>
            </a:r>
            <a:r>
              <a:rPr lang="en-US" altLang="zh-CN" sz="1600" dirty="0"/>
              <a:t>10</a:t>
            </a:r>
            <a:r>
              <a:rPr lang="zh-CN" altLang="en-US" sz="1600" dirty="0"/>
              <a:t>周</a:t>
            </a:r>
            <a:r>
              <a:rPr lang="en-US" altLang="zh-CN" sz="1600" dirty="0"/>
              <a:t>(11.06)</a:t>
            </a:r>
            <a:r>
              <a:rPr lang="zh-CN" altLang="en-US" sz="1600" dirty="0"/>
              <a:t>下午 </a:t>
            </a:r>
            <a:r>
              <a:rPr lang="en-US" altLang="zh-CN" sz="1600" dirty="0"/>
              <a:t>14:30</a:t>
            </a:r>
            <a:r>
              <a:rPr lang="zh-CN" altLang="en-US" sz="1600" dirty="0"/>
              <a:t> </a:t>
            </a:r>
            <a:r>
              <a:rPr lang="en-US" altLang="zh-CN" sz="1600" dirty="0"/>
              <a:t>–</a:t>
            </a:r>
            <a:r>
              <a:rPr lang="zh-CN" altLang="en-US" sz="1600" dirty="0"/>
              <a:t> </a:t>
            </a:r>
            <a:r>
              <a:rPr lang="en-US" altLang="zh-CN" sz="1600" dirty="0"/>
              <a:t>16:30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考场地点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/>
              <a:t>中实</a:t>
            </a:r>
            <a:r>
              <a:rPr lang="en-US" altLang="zh-CN" sz="1600" dirty="0"/>
              <a:t>6</a:t>
            </a:r>
            <a:r>
              <a:rPr lang="zh-CN" altLang="en-US" sz="1600" dirty="0"/>
              <a:t>楼，具体教室以教务考场安排为准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考试要求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/>
              <a:t>提前</a:t>
            </a:r>
            <a:r>
              <a:rPr lang="en-US" altLang="zh-CN" sz="1600" dirty="0"/>
              <a:t>15</a:t>
            </a:r>
            <a:r>
              <a:rPr lang="zh-CN" altLang="en-US" sz="1600" dirty="0"/>
              <a:t>分钟到考场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FF0000"/>
                </a:solidFill>
              </a:rPr>
              <a:t>严禁</a:t>
            </a:r>
            <a:r>
              <a:rPr lang="zh-CN" altLang="en-US" sz="1600" dirty="0"/>
              <a:t>携带任何电子设备进入考场，包括存储设备、手机、计算器、手表、耳机等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FF0000"/>
                </a:solidFill>
              </a:rPr>
              <a:t>严禁</a:t>
            </a:r>
            <a:r>
              <a:rPr lang="zh-CN" altLang="en-US" sz="1600" dirty="0"/>
              <a:t>夹带小抄进入考场，键盘底下、桌面、手上一旦发现小抄痕迹视为作弊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/>
              <a:t>不允许使用互联网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成绩评定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dirty="0"/>
              <a:t>满勤</a:t>
            </a:r>
            <a:r>
              <a:rPr lang="en-US" altLang="zh-CN" sz="1600" dirty="0"/>
              <a:t>+</a:t>
            </a:r>
            <a:r>
              <a:rPr lang="zh-CN" altLang="en-US" sz="1600" dirty="0"/>
              <a:t>作业满分</a:t>
            </a:r>
            <a:r>
              <a:rPr lang="en-US" altLang="zh-CN" sz="1600" dirty="0"/>
              <a:t>+</a:t>
            </a:r>
            <a:r>
              <a:rPr lang="zh-CN" altLang="en-US" sz="1600" dirty="0"/>
              <a:t>期末考试前</a:t>
            </a:r>
            <a:r>
              <a:rPr lang="en-US" altLang="zh-CN" sz="1600" dirty="0"/>
              <a:t>4</a:t>
            </a:r>
            <a:r>
              <a:rPr lang="zh-CN" altLang="en-US" sz="1600" dirty="0"/>
              <a:t>题</a:t>
            </a:r>
            <a:r>
              <a:rPr lang="en-US" altLang="zh-CN" sz="1600" dirty="0"/>
              <a:t>AC = 90</a:t>
            </a:r>
            <a:r>
              <a:rPr lang="zh-CN" altLang="en-US" sz="16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58209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3F5D-B1D4-AB77-B1B2-3A06541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C72E-A531-6EE5-C245-39B96FA0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79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反转链表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388CF-BEF3-9E7A-5972-4E07D99D6F90}"/>
              </a:ext>
            </a:extLst>
          </p:cNvPr>
          <p:cNvSpPr txBox="1"/>
          <p:nvPr/>
        </p:nvSpPr>
        <p:spPr>
          <a:xfrm>
            <a:off x="1388377" y="2732548"/>
            <a:ext cx="92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给定单链表的头节点</a:t>
            </a:r>
            <a:r>
              <a:rPr lang="en-US" altLang="zh-CN" dirty="0"/>
              <a:t>head</a:t>
            </a:r>
            <a:r>
              <a:rPr lang="zh-CN" altLang="en-US" dirty="0"/>
              <a:t>，请反转链表，并返回反转后的链表的头节点。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D714A1-BF4C-5BD5-908E-5806ED19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34" y="3208362"/>
            <a:ext cx="2881619" cy="11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976F96-7B12-1D12-32B9-76238B623EEA}"/>
              </a:ext>
            </a:extLst>
          </p:cNvPr>
          <p:cNvSpPr txBox="1"/>
          <p:nvPr/>
        </p:nvSpPr>
        <p:spPr>
          <a:xfrm>
            <a:off x="1061206" y="2303417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描述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396196-8AE2-8A5A-F83F-B6E6A8A19FEA}"/>
              </a:ext>
            </a:extLst>
          </p:cNvPr>
          <p:cNvSpPr txBox="1"/>
          <p:nvPr/>
        </p:nvSpPr>
        <p:spPr>
          <a:xfrm>
            <a:off x="1061206" y="4508577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21515-946D-416D-D8D2-8928599F8336}"/>
              </a:ext>
            </a:extLst>
          </p:cNvPr>
          <p:cNvSpPr txBox="1"/>
          <p:nvPr/>
        </p:nvSpPr>
        <p:spPr>
          <a:xfrm>
            <a:off x="1061206" y="5426021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D6E1A4-07C0-B1E7-CB62-7717B274414D}"/>
              </a:ext>
            </a:extLst>
          </p:cNvPr>
          <p:cNvSpPr txBox="1"/>
          <p:nvPr/>
        </p:nvSpPr>
        <p:spPr>
          <a:xfrm>
            <a:off x="1388378" y="4963217"/>
            <a:ext cx="344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链表头部节点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D86D0-3D6B-C156-AD7E-8BB0505FCBC2}"/>
              </a:ext>
            </a:extLst>
          </p:cNvPr>
          <p:cNvSpPr txBox="1"/>
          <p:nvPr/>
        </p:nvSpPr>
        <p:spPr>
          <a:xfrm>
            <a:off x="1388378" y="5892939"/>
            <a:ext cx="344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反转后链表的头部节点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FF839C-1321-899E-CC0E-603A56D71F28}"/>
              </a:ext>
            </a:extLst>
          </p:cNvPr>
          <p:cNvSpPr txBox="1"/>
          <p:nvPr/>
        </p:nvSpPr>
        <p:spPr>
          <a:xfrm>
            <a:off x="5167617" y="4508577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输入样例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7DC2CC-96A3-3999-A966-3B4F67DF7287}"/>
              </a:ext>
            </a:extLst>
          </p:cNvPr>
          <p:cNvSpPr txBox="1"/>
          <p:nvPr/>
        </p:nvSpPr>
        <p:spPr>
          <a:xfrm>
            <a:off x="5167617" y="5426021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输出样例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6874A2-CE75-4E88-1587-12B9C52E38A8}"/>
              </a:ext>
            </a:extLst>
          </p:cNvPr>
          <p:cNvSpPr txBox="1"/>
          <p:nvPr/>
        </p:nvSpPr>
        <p:spPr>
          <a:xfrm>
            <a:off x="5494789" y="4963217"/>
            <a:ext cx="3447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1-&gt;2-&gt;3-&gt;4-&gt;5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05295-6E58-E432-0817-12DBD2388CFB}"/>
              </a:ext>
            </a:extLst>
          </p:cNvPr>
          <p:cNvSpPr txBox="1"/>
          <p:nvPr/>
        </p:nvSpPr>
        <p:spPr>
          <a:xfrm>
            <a:off x="5494789" y="5892939"/>
            <a:ext cx="3447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5-&gt;4-&gt;3-&gt;2-&gt;1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5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3F5D-B1D4-AB77-B1B2-3A06541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C72E-A531-6EE5-C245-39B96FA0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798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大数相加取模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388CF-BEF3-9E7A-5972-4E07D99D6F90}"/>
              </a:ext>
            </a:extLst>
          </p:cNvPr>
          <p:cNvSpPr txBox="1"/>
          <p:nvPr/>
        </p:nvSpPr>
        <p:spPr>
          <a:xfrm>
            <a:off x="1388377" y="2666969"/>
            <a:ext cx="92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给到两个非常大的数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和一个整数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用字符串表示，计算</a:t>
            </a:r>
            <a:r>
              <a:rPr lang="en-US" altLang="zh-CN" dirty="0"/>
              <a:t>(a + b) % n</a:t>
            </a:r>
            <a:r>
              <a:rPr lang="zh-CN" altLang="en-US" dirty="0"/>
              <a:t>的结果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976F96-7B12-1D12-32B9-76238B623EEA}"/>
              </a:ext>
            </a:extLst>
          </p:cNvPr>
          <p:cNvSpPr txBox="1"/>
          <p:nvPr/>
        </p:nvSpPr>
        <p:spPr>
          <a:xfrm>
            <a:off x="1061206" y="2303417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描述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396196-8AE2-8A5A-F83F-B6E6A8A19FEA}"/>
              </a:ext>
            </a:extLst>
          </p:cNvPr>
          <p:cNvSpPr txBox="1"/>
          <p:nvPr/>
        </p:nvSpPr>
        <p:spPr>
          <a:xfrm>
            <a:off x="1061206" y="3244334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21515-946D-416D-D8D2-8928599F8336}"/>
              </a:ext>
            </a:extLst>
          </p:cNvPr>
          <p:cNvSpPr txBox="1"/>
          <p:nvPr/>
        </p:nvSpPr>
        <p:spPr>
          <a:xfrm>
            <a:off x="1061206" y="4057449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D6E1A4-07C0-B1E7-CB62-7717B274414D}"/>
              </a:ext>
            </a:extLst>
          </p:cNvPr>
          <p:cNvSpPr txBox="1"/>
          <p:nvPr/>
        </p:nvSpPr>
        <p:spPr>
          <a:xfrm>
            <a:off x="1388378" y="3587368"/>
            <a:ext cx="92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两个字符串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，长度小于</a:t>
            </a:r>
            <a:r>
              <a:rPr lang="en-US" altLang="zh-CN" dirty="0"/>
              <a:t>1000</a:t>
            </a:r>
            <a:r>
              <a:rPr lang="zh-CN" altLang="en-US" dirty="0"/>
              <a:t>，以及一个正整数 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＜ </a:t>
            </a:r>
            <a:r>
              <a:rPr lang="en-US" altLang="zh-CN" dirty="0"/>
              <a:t>n</a:t>
            </a:r>
            <a:r>
              <a:rPr lang="zh-CN" altLang="en-US" dirty="0"/>
              <a:t>＜ </a:t>
            </a:r>
            <a:r>
              <a:rPr lang="en-US" altLang="zh-CN" dirty="0"/>
              <a:t>2^31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D86D0-3D6B-C156-AD7E-8BB0505FCBC2}"/>
              </a:ext>
            </a:extLst>
          </p:cNvPr>
          <p:cNvSpPr txBox="1"/>
          <p:nvPr/>
        </p:nvSpPr>
        <p:spPr>
          <a:xfrm>
            <a:off x="1388378" y="4399649"/>
            <a:ext cx="92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输出一个整数，表示 </a:t>
            </a:r>
            <a:r>
              <a:rPr lang="en-US" altLang="zh-CN" dirty="0"/>
              <a:t>(a + b) % n </a:t>
            </a:r>
            <a:r>
              <a:rPr lang="zh-CN" altLang="en-US" dirty="0"/>
              <a:t>的结果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FF839C-1321-899E-CC0E-603A56D71F28}"/>
              </a:ext>
            </a:extLst>
          </p:cNvPr>
          <p:cNvSpPr txBox="1"/>
          <p:nvPr/>
        </p:nvSpPr>
        <p:spPr>
          <a:xfrm>
            <a:off x="1061206" y="5085717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输入样例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7DC2CC-96A3-3999-A966-3B4F67DF7287}"/>
              </a:ext>
            </a:extLst>
          </p:cNvPr>
          <p:cNvSpPr txBox="1"/>
          <p:nvPr/>
        </p:nvSpPr>
        <p:spPr>
          <a:xfrm>
            <a:off x="5317920" y="5085717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输出样例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6874A2-CE75-4E88-1587-12B9C52E38A8}"/>
              </a:ext>
            </a:extLst>
          </p:cNvPr>
          <p:cNvSpPr txBox="1"/>
          <p:nvPr/>
        </p:nvSpPr>
        <p:spPr>
          <a:xfrm>
            <a:off x="1388378" y="5540357"/>
            <a:ext cx="34478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/>
              <a:t>a = 1234</a:t>
            </a:r>
          </a:p>
          <a:p>
            <a:r>
              <a:rPr lang="pt-BR" altLang="zh-CN" dirty="0"/>
              <a:t>b = 2</a:t>
            </a:r>
          </a:p>
          <a:p>
            <a:r>
              <a:rPr lang="pt-BR" altLang="zh-CN" dirty="0"/>
              <a:t>n = 1300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05295-6E58-E432-0817-12DBD2388CFB}"/>
              </a:ext>
            </a:extLst>
          </p:cNvPr>
          <p:cNvSpPr txBox="1"/>
          <p:nvPr/>
        </p:nvSpPr>
        <p:spPr>
          <a:xfrm>
            <a:off x="5645092" y="5552635"/>
            <a:ext cx="3447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1236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3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3F5D-B1D4-AB77-B1B2-3A06541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C72E-A531-6EE5-C245-39B96FA0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79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矩阵中第</a:t>
            </a:r>
            <a:r>
              <a:rPr lang="en-US" altLang="zh-CN" dirty="0"/>
              <a:t>k</a:t>
            </a:r>
            <a:r>
              <a:rPr lang="zh-CN" altLang="en-US" dirty="0"/>
              <a:t>小的数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388CF-BEF3-9E7A-5972-4E07D99D6F90}"/>
              </a:ext>
            </a:extLst>
          </p:cNvPr>
          <p:cNvSpPr txBox="1"/>
          <p:nvPr/>
        </p:nvSpPr>
        <p:spPr>
          <a:xfrm>
            <a:off x="1388377" y="2666969"/>
            <a:ext cx="929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给你一个 </a:t>
            </a:r>
            <a:r>
              <a:rPr lang="en-US" altLang="zh-CN" dirty="0"/>
              <a:t>n x n </a:t>
            </a:r>
            <a:r>
              <a:rPr lang="zh-CN" altLang="en-US" dirty="0"/>
              <a:t>矩阵 </a:t>
            </a:r>
            <a:r>
              <a:rPr lang="en-US" altLang="zh-CN" dirty="0"/>
              <a:t>matrix </a:t>
            </a:r>
            <a:r>
              <a:rPr lang="zh-CN" altLang="en-US" dirty="0"/>
              <a:t>，其中每行和每列元素均按升序排序，找到矩阵中第 </a:t>
            </a:r>
            <a:r>
              <a:rPr lang="en-US" altLang="zh-CN" dirty="0"/>
              <a:t>k </a:t>
            </a:r>
            <a:r>
              <a:rPr lang="zh-CN" altLang="en-US" dirty="0"/>
              <a:t>小的元素。</a:t>
            </a:r>
          </a:p>
          <a:p>
            <a:r>
              <a:rPr lang="zh-CN" altLang="en-US" dirty="0"/>
              <a:t>请注意，它是排序后的第 </a:t>
            </a:r>
            <a:r>
              <a:rPr lang="en-US" altLang="zh-CN" dirty="0"/>
              <a:t>k </a:t>
            </a:r>
            <a:r>
              <a:rPr lang="zh-CN" altLang="en-US" dirty="0"/>
              <a:t>小元素，而不是第 </a:t>
            </a:r>
            <a:r>
              <a:rPr lang="en-US" altLang="zh-CN" dirty="0"/>
              <a:t>k </a:t>
            </a:r>
            <a:r>
              <a:rPr lang="zh-CN" altLang="en-US" dirty="0"/>
              <a:t>个 不同 的元素。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976F96-7B12-1D12-32B9-76238B623EEA}"/>
              </a:ext>
            </a:extLst>
          </p:cNvPr>
          <p:cNvSpPr txBox="1"/>
          <p:nvPr/>
        </p:nvSpPr>
        <p:spPr>
          <a:xfrm>
            <a:off x="1061206" y="2303417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描述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396196-8AE2-8A5A-F83F-B6E6A8A19FEA}"/>
              </a:ext>
            </a:extLst>
          </p:cNvPr>
          <p:cNvSpPr txBox="1"/>
          <p:nvPr/>
        </p:nvSpPr>
        <p:spPr>
          <a:xfrm>
            <a:off x="1061206" y="3244334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21515-946D-416D-D8D2-8928599F8336}"/>
              </a:ext>
            </a:extLst>
          </p:cNvPr>
          <p:cNvSpPr txBox="1"/>
          <p:nvPr/>
        </p:nvSpPr>
        <p:spPr>
          <a:xfrm>
            <a:off x="6686025" y="3329220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D6E1A4-07C0-B1E7-CB62-7717B274414D}"/>
              </a:ext>
            </a:extLst>
          </p:cNvPr>
          <p:cNvSpPr txBox="1"/>
          <p:nvPr/>
        </p:nvSpPr>
        <p:spPr>
          <a:xfrm>
            <a:off x="1388378" y="3587368"/>
            <a:ext cx="5415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输入为一个 </a:t>
            </a:r>
            <a:r>
              <a:rPr lang="en-US" altLang="zh-CN" sz="1600" dirty="0"/>
              <a:t>n x n </a:t>
            </a:r>
            <a:r>
              <a:rPr lang="zh-CN" altLang="en-US" sz="1600" dirty="0"/>
              <a:t>矩阵 </a:t>
            </a:r>
            <a:r>
              <a:rPr lang="en-US" altLang="zh-CN" sz="1600" dirty="0"/>
              <a:t>matrix </a:t>
            </a:r>
            <a:r>
              <a:rPr lang="zh-CN" altLang="en-US" sz="1600" dirty="0"/>
              <a:t>和 一个正整数 </a:t>
            </a:r>
            <a:r>
              <a:rPr lang="en-US" altLang="zh-CN" sz="1600" dirty="0"/>
              <a:t>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1 &lt;= n &lt;= 300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-10^9 &lt;= matrix[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 &lt;= 10^9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1 &lt;= k &lt;= n^2</a:t>
            </a:r>
          </a:p>
          <a:p>
            <a:r>
              <a:rPr lang="zh-CN" altLang="en-US" sz="1600" dirty="0"/>
              <a:t>题目数据 保证 </a:t>
            </a:r>
            <a:r>
              <a:rPr lang="en-US" altLang="zh-CN" sz="1600" dirty="0"/>
              <a:t>matrix </a:t>
            </a:r>
            <a:r>
              <a:rPr lang="zh-CN" altLang="en-US" sz="1600" dirty="0"/>
              <a:t>中的所有行和列都按</a:t>
            </a:r>
            <a:r>
              <a:rPr lang="zh-CN" altLang="en-US" sz="1600" b="1" dirty="0"/>
              <a:t>非递减顺序</a:t>
            </a:r>
            <a:r>
              <a:rPr lang="zh-CN" altLang="en-US" sz="1600" dirty="0"/>
              <a:t>排列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D86D0-3D6B-C156-AD7E-8BB0505FCBC2}"/>
              </a:ext>
            </a:extLst>
          </p:cNvPr>
          <p:cNvSpPr txBox="1"/>
          <p:nvPr/>
        </p:nvSpPr>
        <p:spPr>
          <a:xfrm>
            <a:off x="7013197" y="3671420"/>
            <a:ext cx="470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输出一个整数，表示矩阵中第</a:t>
            </a:r>
            <a:r>
              <a:rPr lang="en-US" altLang="zh-CN" sz="1600" dirty="0"/>
              <a:t>k</a:t>
            </a:r>
            <a:r>
              <a:rPr lang="zh-CN" altLang="en-US" sz="1600" dirty="0"/>
              <a:t>小的元素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FF839C-1321-899E-CC0E-603A56D71F28}"/>
              </a:ext>
            </a:extLst>
          </p:cNvPr>
          <p:cNvSpPr txBox="1"/>
          <p:nvPr/>
        </p:nvSpPr>
        <p:spPr>
          <a:xfrm>
            <a:off x="1061206" y="4976660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输入样例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7DC2CC-96A3-3999-A966-3B4F67DF7287}"/>
              </a:ext>
            </a:extLst>
          </p:cNvPr>
          <p:cNvSpPr txBox="1"/>
          <p:nvPr/>
        </p:nvSpPr>
        <p:spPr>
          <a:xfrm>
            <a:off x="5317920" y="4976660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输出样例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6874A2-CE75-4E88-1587-12B9C52E38A8}"/>
              </a:ext>
            </a:extLst>
          </p:cNvPr>
          <p:cNvSpPr txBox="1"/>
          <p:nvPr/>
        </p:nvSpPr>
        <p:spPr>
          <a:xfrm>
            <a:off x="1388378" y="5431300"/>
            <a:ext cx="34478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200" dirty="0"/>
              <a:t>matrix = </a:t>
            </a:r>
          </a:p>
          <a:p>
            <a:r>
              <a:rPr lang="fr-FR" altLang="zh-CN" sz="1200" dirty="0"/>
              <a:t>[</a:t>
            </a:r>
          </a:p>
          <a:p>
            <a:r>
              <a:rPr lang="fr-FR" altLang="zh-CN" sz="1200" dirty="0"/>
              <a:t> [1,5,9],</a:t>
            </a:r>
          </a:p>
          <a:p>
            <a:r>
              <a:rPr lang="fr-FR" altLang="zh-CN" sz="1200" dirty="0"/>
              <a:t> [10,11,13],</a:t>
            </a:r>
          </a:p>
          <a:p>
            <a:r>
              <a:rPr lang="fr-FR" altLang="zh-CN" sz="1200" dirty="0"/>
              <a:t> [12,13,15]</a:t>
            </a:r>
          </a:p>
          <a:p>
            <a:r>
              <a:rPr lang="fr-FR" altLang="zh-CN" sz="1200" dirty="0"/>
              <a:t>], </a:t>
            </a:r>
          </a:p>
          <a:p>
            <a:r>
              <a:rPr lang="fr-FR" altLang="zh-CN" sz="1200" dirty="0"/>
              <a:t>k = 8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05295-6E58-E432-0817-12DBD2388CFB}"/>
              </a:ext>
            </a:extLst>
          </p:cNvPr>
          <p:cNvSpPr txBox="1"/>
          <p:nvPr/>
        </p:nvSpPr>
        <p:spPr>
          <a:xfrm>
            <a:off x="5645092" y="5443578"/>
            <a:ext cx="34478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13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解释：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矩阵中的元素为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[1,5,9,10,11,12,13,13,15]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，第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8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小元素是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13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3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3F5D-B1D4-AB77-B1B2-3A06541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C72E-A531-6EE5-C245-39B96FA0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798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矩阵中最大的正方形的边长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388CF-BEF3-9E7A-5972-4E07D99D6F90}"/>
              </a:ext>
            </a:extLst>
          </p:cNvPr>
          <p:cNvSpPr txBox="1"/>
          <p:nvPr/>
        </p:nvSpPr>
        <p:spPr>
          <a:xfrm>
            <a:off x="1388378" y="2666969"/>
            <a:ext cx="805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在一个由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组成的二维矩阵内，找到只包含</a:t>
            </a:r>
            <a:r>
              <a:rPr lang="en-US" altLang="zh-CN" dirty="0"/>
              <a:t>1</a:t>
            </a:r>
            <a:r>
              <a:rPr lang="zh-CN" altLang="en-US" dirty="0"/>
              <a:t>的最大正方形，并返回其边长。</a:t>
            </a:r>
          </a:p>
          <a:p>
            <a:r>
              <a:rPr lang="zh-CN" altLang="en-US" dirty="0"/>
              <a:t>如下矩形中最大正方形边长为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976F96-7B12-1D12-32B9-76238B623EEA}"/>
              </a:ext>
            </a:extLst>
          </p:cNvPr>
          <p:cNvSpPr txBox="1"/>
          <p:nvPr/>
        </p:nvSpPr>
        <p:spPr>
          <a:xfrm>
            <a:off x="1061206" y="2303417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描述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396196-8AE2-8A5A-F83F-B6E6A8A19FEA}"/>
              </a:ext>
            </a:extLst>
          </p:cNvPr>
          <p:cNvSpPr txBox="1"/>
          <p:nvPr/>
        </p:nvSpPr>
        <p:spPr>
          <a:xfrm>
            <a:off x="1061206" y="3244334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21515-946D-416D-D8D2-8928599F8336}"/>
              </a:ext>
            </a:extLst>
          </p:cNvPr>
          <p:cNvSpPr txBox="1"/>
          <p:nvPr/>
        </p:nvSpPr>
        <p:spPr>
          <a:xfrm>
            <a:off x="1061206" y="4057449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D6E1A4-07C0-B1E7-CB62-7717B274414D}"/>
              </a:ext>
            </a:extLst>
          </p:cNvPr>
          <p:cNvSpPr txBox="1"/>
          <p:nvPr/>
        </p:nvSpPr>
        <p:spPr>
          <a:xfrm>
            <a:off x="1388378" y="3587368"/>
            <a:ext cx="773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输入为一个仅包含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的 </a:t>
            </a:r>
            <a:r>
              <a:rPr lang="en-US" altLang="zh-CN" dirty="0"/>
              <a:t>m x n </a:t>
            </a:r>
            <a:r>
              <a:rPr lang="zh-CN" altLang="en-US" dirty="0"/>
              <a:t>矩阵 </a:t>
            </a:r>
            <a:r>
              <a:rPr lang="en-US" altLang="zh-CN" dirty="0"/>
              <a:t>matrix</a:t>
            </a:r>
            <a:r>
              <a:rPr lang="zh-CN" altLang="en-US" dirty="0"/>
              <a:t>，其中</a:t>
            </a:r>
            <a:r>
              <a:rPr lang="en-US" altLang="zh-CN" dirty="0"/>
              <a:t>1 &lt;= n, m &lt;= 300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D86D0-3D6B-C156-AD7E-8BB0505FCBC2}"/>
              </a:ext>
            </a:extLst>
          </p:cNvPr>
          <p:cNvSpPr txBox="1"/>
          <p:nvPr/>
        </p:nvSpPr>
        <p:spPr>
          <a:xfrm>
            <a:off x="1388378" y="4399649"/>
            <a:ext cx="773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输出为一个整数，表示矩阵中包含的最大正方形的边长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FF839C-1321-899E-CC0E-603A56D71F28}"/>
              </a:ext>
            </a:extLst>
          </p:cNvPr>
          <p:cNvSpPr txBox="1"/>
          <p:nvPr/>
        </p:nvSpPr>
        <p:spPr>
          <a:xfrm>
            <a:off x="1061206" y="4911843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输入样例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7DC2CC-96A3-3999-A966-3B4F67DF7287}"/>
              </a:ext>
            </a:extLst>
          </p:cNvPr>
          <p:cNvSpPr txBox="1"/>
          <p:nvPr/>
        </p:nvSpPr>
        <p:spPr>
          <a:xfrm>
            <a:off x="5317920" y="4911843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输出样例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6874A2-CE75-4E88-1587-12B9C52E38A8}"/>
              </a:ext>
            </a:extLst>
          </p:cNvPr>
          <p:cNvSpPr txBox="1"/>
          <p:nvPr/>
        </p:nvSpPr>
        <p:spPr>
          <a:xfrm>
            <a:off x="1388378" y="5366483"/>
            <a:ext cx="34478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200" dirty="0"/>
              <a:t>matrix = </a:t>
            </a:r>
          </a:p>
          <a:p>
            <a:r>
              <a:rPr lang="fr-FR" altLang="zh-CN" sz="1200" dirty="0"/>
              <a:t>[</a:t>
            </a:r>
          </a:p>
          <a:p>
            <a:r>
              <a:rPr lang="fr-FR" altLang="zh-CN" sz="1200" dirty="0"/>
              <a:t> [1,0,1,0,0],</a:t>
            </a:r>
          </a:p>
          <a:p>
            <a:r>
              <a:rPr lang="fr-FR" altLang="zh-CN" sz="1200" dirty="0"/>
              <a:t> [1,0,1,1,1],</a:t>
            </a:r>
          </a:p>
          <a:p>
            <a:r>
              <a:rPr lang="fr-FR" altLang="zh-CN" sz="1200" dirty="0"/>
              <a:t> [1,1,1,1,1],</a:t>
            </a:r>
          </a:p>
          <a:p>
            <a:r>
              <a:rPr lang="fr-FR" altLang="zh-CN" sz="1200" dirty="0"/>
              <a:t> [1,0,0,1,0]</a:t>
            </a:r>
          </a:p>
          <a:p>
            <a:r>
              <a:rPr lang="fr-FR" altLang="zh-CN" sz="1200" dirty="0"/>
              <a:t>]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05295-6E58-E432-0817-12DBD2388CFB}"/>
              </a:ext>
            </a:extLst>
          </p:cNvPr>
          <p:cNvSpPr txBox="1"/>
          <p:nvPr/>
        </p:nvSpPr>
        <p:spPr>
          <a:xfrm>
            <a:off x="5645092" y="5378761"/>
            <a:ext cx="3447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FDFD63-D8C3-4582-6F3E-67FE9215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003" y="2677891"/>
            <a:ext cx="2391911" cy="190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7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3F5D-B1D4-AB77-B1B2-3A06541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C72E-A531-6EE5-C245-39B96FA0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798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汉诺塔游戏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388CF-BEF3-9E7A-5972-4E07D99D6F90}"/>
              </a:ext>
            </a:extLst>
          </p:cNvPr>
          <p:cNvSpPr txBox="1"/>
          <p:nvPr/>
        </p:nvSpPr>
        <p:spPr>
          <a:xfrm>
            <a:off x="1388378" y="2666969"/>
            <a:ext cx="6463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在经典汉诺塔问题中，有 </a:t>
            </a:r>
            <a:r>
              <a:rPr lang="en-US" altLang="zh-CN" sz="1200" dirty="0"/>
              <a:t>3 </a:t>
            </a:r>
            <a:r>
              <a:rPr lang="zh-CN" altLang="en-US" sz="1200" dirty="0"/>
              <a:t>根柱子及 </a:t>
            </a:r>
            <a:r>
              <a:rPr lang="en-US" altLang="zh-CN" sz="1200" dirty="0"/>
              <a:t>N </a:t>
            </a:r>
            <a:r>
              <a:rPr lang="zh-CN" altLang="en-US" sz="1200" dirty="0"/>
              <a:t>个不同大小的穿孔圆盘，盘子可以滑入任意一根柱子。</a:t>
            </a:r>
          </a:p>
          <a:p>
            <a:r>
              <a:rPr lang="zh-CN" altLang="en-US" sz="1200" dirty="0"/>
              <a:t>一开始，所有盘子自上而下按升序依次套在第一根柱子上</a:t>
            </a:r>
            <a:r>
              <a:rPr lang="en-US" altLang="zh-CN" sz="1200" dirty="0"/>
              <a:t>(</a:t>
            </a:r>
            <a:r>
              <a:rPr lang="zh-CN" altLang="en-US" sz="1200" dirty="0"/>
              <a:t>即每一个盘子只能放在更大的盘子上面</a:t>
            </a:r>
            <a:r>
              <a:rPr lang="en-US" altLang="zh-CN" sz="1200" dirty="0"/>
              <a:t>)</a:t>
            </a:r>
            <a:r>
              <a:rPr lang="zh-CN" altLang="en-US" sz="1200" dirty="0"/>
              <a:t>。移动圆盘时受到以下限制</a:t>
            </a:r>
            <a:r>
              <a:rPr lang="en-US" altLang="zh-CN" sz="1200" dirty="0"/>
              <a:t>:</a:t>
            </a:r>
          </a:p>
          <a:p>
            <a:r>
              <a:rPr lang="zh-CN" altLang="en-US" sz="1200" dirty="0"/>
              <a:t>每次只能移动一个盘子</a:t>
            </a:r>
            <a:r>
              <a:rPr lang="en-US" altLang="zh-CN" sz="1200" dirty="0"/>
              <a:t>;</a:t>
            </a:r>
          </a:p>
          <a:p>
            <a:r>
              <a:rPr lang="zh-CN" altLang="en-US" sz="1200" dirty="0"/>
              <a:t>盘子只能从柱子顶端滑出移到下一根柱子</a:t>
            </a:r>
            <a:r>
              <a:rPr lang="en-US" altLang="zh-CN" sz="1200" dirty="0"/>
              <a:t>;</a:t>
            </a:r>
          </a:p>
          <a:p>
            <a:r>
              <a:rPr lang="zh-CN" altLang="en-US" sz="1200" dirty="0"/>
              <a:t>盘子只能叠在比它大的盘子上。</a:t>
            </a:r>
          </a:p>
          <a:p>
            <a:r>
              <a:rPr lang="zh-CN" altLang="en-US" sz="1200" dirty="0"/>
              <a:t>请用最少的次数将所有盘子从第一根柱子移到最后一根柱子。</a:t>
            </a:r>
          </a:p>
          <a:p>
            <a:r>
              <a:rPr lang="zh-CN" altLang="en-US" sz="1200" dirty="0"/>
              <a:t>例如：一个 </a:t>
            </a:r>
            <a:r>
              <a:rPr lang="en-US" altLang="zh-CN" sz="1200" dirty="0"/>
              <a:t>N=6 </a:t>
            </a:r>
            <a:r>
              <a:rPr lang="zh-CN" altLang="en-US" sz="1200" dirty="0"/>
              <a:t>的汉诺塔初始状态如下图所示：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976F96-7B12-1D12-32B9-76238B623EEA}"/>
              </a:ext>
            </a:extLst>
          </p:cNvPr>
          <p:cNvSpPr txBox="1"/>
          <p:nvPr/>
        </p:nvSpPr>
        <p:spPr>
          <a:xfrm>
            <a:off x="1061206" y="2303417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描述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396196-8AE2-8A5A-F83F-B6E6A8A19FEA}"/>
              </a:ext>
            </a:extLst>
          </p:cNvPr>
          <p:cNvSpPr txBox="1"/>
          <p:nvPr/>
        </p:nvSpPr>
        <p:spPr>
          <a:xfrm>
            <a:off x="1061206" y="4200376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21515-946D-416D-D8D2-8928599F8336}"/>
              </a:ext>
            </a:extLst>
          </p:cNvPr>
          <p:cNvSpPr txBox="1"/>
          <p:nvPr/>
        </p:nvSpPr>
        <p:spPr>
          <a:xfrm>
            <a:off x="1061206" y="5013491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D6E1A4-07C0-B1E7-CB62-7717B274414D}"/>
              </a:ext>
            </a:extLst>
          </p:cNvPr>
          <p:cNvSpPr txBox="1"/>
          <p:nvPr/>
        </p:nvSpPr>
        <p:spPr>
          <a:xfrm>
            <a:off x="1388378" y="4543410"/>
            <a:ext cx="646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一个整数 </a:t>
            </a:r>
            <a:r>
              <a:rPr lang="en-US" altLang="zh-CN" sz="1200" dirty="0"/>
              <a:t>N</a:t>
            </a:r>
            <a:r>
              <a:rPr lang="zh-CN" altLang="en-US" sz="1200" dirty="0"/>
              <a:t>，</a:t>
            </a:r>
            <a:r>
              <a:rPr lang="en-US" altLang="zh-CN" sz="1200" dirty="0"/>
              <a:t>1 ≤ N≤ 18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D86D0-3D6B-C156-AD7E-8BB0505FCBC2}"/>
              </a:ext>
            </a:extLst>
          </p:cNvPr>
          <p:cNvSpPr txBox="1"/>
          <p:nvPr/>
        </p:nvSpPr>
        <p:spPr>
          <a:xfrm>
            <a:off x="1388378" y="5355691"/>
            <a:ext cx="6463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无需输出，请调用方法：</a:t>
            </a:r>
            <a:r>
              <a:rPr lang="en-US" altLang="zh-CN" sz="1200" dirty="0"/>
              <a:t>move(int 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, int </a:t>
            </a:r>
            <a:r>
              <a:rPr lang="en-US" altLang="zh-CN" sz="1200" dirty="0" err="1"/>
              <a:t>dst</a:t>
            </a:r>
            <a:r>
              <a:rPr lang="en-US" altLang="zh-CN" sz="1200" dirty="0"/>
              <a:t>) </a:t>
            </a:r>
            <a:r>
              <a:rPr lang="zh-CN" altLang="en-US" sz="1200" dirty="0"/>
              <a:t>进行移动，方法过程为将左数第 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 </a:t>
            </a:r>
            <a:r>
              <a:rPr lang="zh-CN" altLang="en-US" sz="1200" dirty="0"/>
              <a:t>个柱子的顶端移动一个盘子 到左数第 </a:t>
            </a:r>
            <a:r>
              <a:rPr lang="en-US" altLang="zh-CN" sz="1200" dirty="0" err="1"/>
              <a:t>dst</a:t>
            </a:r>
            <a:r>
              <a:rPr lang="en-US" altLang="zh-CN" sz="1200" dirty="0"/>
              <a:t> </a:t>
            </a:r>
            <a:r>
              <a:rPr lang="zh-CN" altLang="en-US" sz="1200" dirty="0"/>
              <a:t>个柱子的顶端</a:t>
            </a:r>
          </a:p>
          <a:p>
            <a:r>
              <a:rPr lang="zh-CN" altLang="en-US" sz="1200" dirty="0"/>
              <a:t>注意：索引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dst</a:t>
            </a:r>
            <a:r>
              <a:rPr lang="en-US" altLang="zh-CN" sz="1200" dirty="0"/>
              <a:t> </a:t>
            </a:r>
            <a:r>
              <a:rPr lang="zh-CN" altLang="en-US" sz="1200" dirty="0"/>
              <a:t>从</a:t>
            </a:r>
            <a:r>
              <a:rPr lang="en-US" altLang="zh-CN" sz="1200" dirty="0"/>
              <a:t>0</a:t>
            </a:r>
            <a:r>
              <a:rPr lang="zh-CN" altLang="en-US" sz="1200" dirty="0"/>
              <a:t>开始。</a:t>
            </a:r>
          </a:p>
          <a:p>
            <a:r>
              <a:rPr lang="zh-CN" altLang="en-US" sz="1200" dirty="0"/>
              <a:t>你也可以调用</a:t>
            </a:r>
            <a:r>
              <a:rPr lang="en-US" altLang="zh-CN" sz="1200" dirty="0"/>
              <a:t>size(int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 </a:t>
            </a:r>
            <a:r>
              <a:rPr lang="zh-CN" altLang="en-US" sz="1200" dirty="0"/>
              <a:t>方法来获取第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</a:t>
            </a:r>
            <a:r>
              <a:rPr lang="zh-CN" altLang="en-US" sz="1200" dirty="0"/>
              <a:t>个柱子的整数类型的盘子数量，索引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</a:t>
            </a:r>
            <a:r>
              <a:rPr lang="zh-CN" altLang="en-US" sz="1200" dirty="0"/>
              <a:t>从</a:t>
            </a:r>
            <a:r>
              <a:rPr lang="en-US" altLang="zh-CN" sz="1200" dirty="0"/>
              <a:t>0</a:t>
            </a:r>
            <a:r>
              <a:rPr lang="zh-CN" altLang="en-US" sz="1200" dirty="0"/>
              <a:t>开始。</a:t>
            </a:r>
          </a:p>
          <a:p>
            <a:r>
              <a:rPr lang="zh-CN" altLang="en-US" sz="1200" dirty="0"/>
              <a:t>调用</a:t>
            </a:r>
            <a:r>
              <a:rPr lang="en-US" altLang="zh-CN" sz="1200" dirty="0"/>
              <a:t>move</a:t>
            </a:r>
            <a:r>
              <a:rPr lang="zh-CN" altLang="en-US" sz="1200" dirty="0"/>
              <a:t>方法将计入移动次数，如超过所需的最小移动次数同样失败。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FF839C-1321-899E-CC0E-603A56D71F28}"/>
              </a:ext>
            </a:extLst>
          </p:cNvPr>
          <p:cNvSpPr txBox="1"/>
          <p:nvPr/>
        </p:nvSpPr>
        <p:spPr>
          <a:xfrm>
            <a:off x="7905924" y="4200376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输入样例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7DC2CC-96A3-3999-A966-3B4F67DF7287}"/>
              </a:ext>
            </a:extLst>
          </p:cNvPr>
          <p:cNvSpPr txBox="1"/>
          <p:nvPr/>
        </p:nvSpPr>
        <p:spPr>
          <a:xfrm>
            <a:off x="7905924" y="5013491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/>
                </a:solidFill>
              </a:rPr>
              <a:t>输出样例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6874A2-CE75-4E88-1587-12B9C52E38A8}"/>
              </a:ext>
            </a:extLst>
          </p:cNvPr>
          <p:cNvSpPr txBox="1"/>
          <p:nvPr/>
        </p:nvSpPr>
        <p:spPr>
          <a:xfrm>
            <a:off x="8233096" y="4655016"/>
            <a:ext cx="3447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无样例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05295-6E58-E432-0817-12DBD2388CFB}"/>
              </a:ext>
            </a:extLst>
          </p:cNvPr>
          <p:cNvSpPr txBox="1"/>
          <p:nvPr/>
        </p:nvSpPr>
        <p:spPr>
          <a:xfrm>
            <a:off x="8233096" y="5480409"/>
            <a:ext cx="3447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无样例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16193A-5170-632D-D1B1-89A188FB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267" y="2488083"/>
            <a:ext cx="3410824" cy="13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3F5D-B1D4-AB77-B1B2-3A06541F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C72E-A531-6EE5-C245-39B96FA0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798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不同岛屿的数量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388CF-BEF3-9E7A-5972-4E07D99D6F90}"/>
              </a:ext>
            </a:extLst>
          </p:cNvPr>
          <p:cNvSpPr txBox="1"/>
          <p:nvPr/>
        </p:nvSpPr>
        <p:spPr>
          <a:xfrm>
            <a:off x="1388378" y="2585364"/>
            <a:ext cx="9965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给定一个非空 </a:t>
            </a:r>
            <a:r>
              <a:rPr lang="en-US" altLang="zh-CN" sz="1400" dirty="0"/>
              <a:t>0 1 </a:t>
            </a:r>
            <a:r>
              <a:rPr lang="zh-CN" altLang="en-US" sz="1400" dirty="0"/>
              <a:t>二维数组表示的网格，一个岛屿由四连通（上、下、左、右四个方向）的 </a:t>
            </a:r>
            <a:r>
              <a:rPr lang="en-US" altLang="zh-CN" sz="1400" dirty="0"/>
              <a:t>1 </a:t>
            </a:r>
            <a:r>
              <a:rPr lang="zh-CN" altLang="en-US" sz="1400" dirty="0"/>
              <a:t>组成，你可以认为网格的四周被海水包围。</a:t>
            </a:r>
          </a:p>
          <a:p>
            <a:r>
              <a:rPr lang="zh-CN" altLang="en-US" sz="1400" dirty="0"/>
              <a:t>请你计算这个网格中共有多少个形状不同的岛屿。两个岛屿被认为是相同的，当且仅当一个岛屿可以通过平移变换（不可以旋转、翻转）和另一个岛屿重合。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976F96-7B12-1D12-32B9-76238B623EEA}"/>
              </a:ext>
            </a:extLst>
          </p:cNvPr>
          <p:cNvSpPr txBox="1"/>
          <p:nvPr/>
        </p:nvSpPr>
        <p:spPr>
          <a:xfrm>
            <a:off x="1061206" y="2303417"/>
            <a:ext cx="155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472C4"/>
                </a:solidFill>
              </a:rPr>
              <a:t>描述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396196-8AE2-8A5A-F83F-B6E6A8A19FEA}"/>
              </a:ext>
            </a:extLst>
          </p:cNvPr>
          <p:cNvSpPr txBox="1"/>
          <p:nvPr/>
        </p:nvSpPr>
        <p:spPr>
          <a:xfrm>
            <a:off x="1061206" y="3453002"/>
            <a:ext cx="155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472C4"/>
                </a:solidFill>
              </a:rPr>
              <a:t>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21515-946D-416D-D8D2-8928599F8336}"/>
              </a:ext>
            </a:extLst>
          </p:cNvPr>
          <p:cNvSpPr txBox="1"/>
          <p:nvPr/>
        </p:nvSpPr>
        <p:spPr>
          <a:xfrm>
            <a:off x="1061206" y="3913892"/>
            <a:ext cx="155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472C4"/>
                </a:solidFill>
              </a:rPr>
              <a:t>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D6E1A4-07C0-B1E7-CB62-7717B274414D}"/>
              </a:ext>
            </a:extLst>
          </p:cNvPr>
          <p:cNvSpPr txBox="1"/>
          <p:nvPr/>
        </p:nvSpPr>
        <p:spPr>
          <a:xfrm>
            <a:off x="1388378" y="3698616"/>
            <a:ext cx="773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输入为一个仅包含</a:t>
            </a:r>
            <a:r>
              <a:rPr lang="en-US" altLang="zh-CN" sz="1400" dirty="0"/>
              <a:t>1</a:t>
            </a:r>
            <a:r>
              <a:rPr lang="zh-CN" altLang="en-US" sz="1400" dirty="0"/>
              <a:t>和</a:t>
            </a:r>
            <a:r>
              <a:rPr lang="en-US" altLang="zh-CN" sz="1400" dirty="0"/>
              <a:t>0</a:t>
            </a:r>
            <a:r>
              <a:rPr lang="zh-CN" altLang="en-US" sz="1400" dirty="0"/>
              <a:t>的 </a:t>
            </a:r>
            <a:r>
              <a:rPr lang="en-US" altLang="zh-CN" sz="1400" dirty="0"/>
              <a:t>m x n </a:t>
            </a:r>
            <a:r>
              <a:rPr lang="zh-CN" altLang="en-US" sz="1400" dirty="0"/>
              <a:t>矩阵 </a:t>
            </a:r>
            <a:r>
              <a:rPr lang="en-US" altLang="zh-CN" sz="1400" dirty="0"/>
              <a:t>matrix</a:t>
            </a:r>
            <a:r>
              <a:rPr lang="zh-CN" altLang="en-US" sz="1400" dirty="0"/>
              <a:t>，其中</a:t>
            </a:r>
            <a:r>
              <a:rPr lang="en-US" altLang="zh-CN" sz="1400" dirty="0"/>
              <a:t>1 &lt;= n, m &lt;= 100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D86D0-3D6B-C156-AD7E-8BB0505FCBC2}"/>
              </a:ext>
            </a:extLst>
          </p:cNvPr>
          <p:cNvSpPr txBox="1"/>
          <p:nvPr/>
        </p:nvSpPr>
        <p:spPr>
          <a:xfrm>
            <a:off x="1388378" y="4165538"/>
            <a:ext cx="773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输出一个整数，表示不同岛屿的数量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FF839C-1321-899E-CC0E-603A56D71F28}"/>
              </a:ext>
            </a:extLst>
          </p:cNvPr>
          <p:cNvSpPr txBox="1"/>
          <p:nvPr/>
        </p:nvSpPr>
        <p:spPr>
          <a:xfrm>
            <a:off x="1061206" y="4469205"/>
            <a:ext cx="155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472C4"/>
                </a:solidFill>
              </a:rPr>
              <a:t>输入样例</a:t>
            </a:r>
            <a:r>
              <a:rPr lang="en-US" altLang="zh-CN" sz="1600" dirty="0">
                <a:solidFill>
                  <a:srgbClr val="4472C4"/>
                </a:solidFill>
              </a:rPr>
              <a:t>1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7DC2CC-96A3-3999-A966-3B4F67DF7287}"/>
              </a:ext>
            </a:extLst>
          </p:cNvPr>
          <p:cNvSpPr txBox="1"/>
          <p:nvPr/>
        </p:nvSpPr>
        <p:spPr>
          <a:xfrm>
            <a:off x="5317920" y="4469205"/>
            <a:ext cx="155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472C4"/>
                </a:solidFill>
              </a:rPr>
              <a:t>输出样例</a:t>
            </a:r>
            <a:r>
              <a:rPr lang="en-US" altLang="zh-CN" sz="1600" dirty="0">
                <a:solidFill>
                  <a:srgbClr val="4472C4"/>
                </a:solidFill>
              </a:rPr>
              <a:t>1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6874A2-CE75-4E88-1587-12B9C52E38A8}"/>
              </a:ext>
            </a:extLst>
          </p:cNvPr>
          <p:cNvSpPr txBox="1"/>
          <p:nvPr/>
        </p:nvSpPr>
        <p:spPr>
          <a:xfrm>
            <a:off x="1388378" y="4807759"/>
            <a:ext cx="34478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200" dirty="0"/>
              <a:t>11000</a:t>
            </a:r>
          </a:p>
          <a:p>
            <a:r>
              <a:rPr lang="fr-FR" altLang="zh-CN" sz="1200" dirty="0"/>
              <a:t>11000</a:t>
            </a:r>
          </a:p>
          <a:p>
            <a:r>
              <a:rPr lang="fr-FR" altLang="zh-CN" sz="1200" dirty="0"/>
              <a:t>00011</a:t>
            </a:r>
          </a:p>
          <a:p>
            <a:r>
              <a:rPr lang="fr-FR" altLang="zh-CN" sz="1200" dirty="0"/>
              <a:t>00011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05295-6E58-E432-0817-12DBD2388CFB}"/>
              </a:ext>
            </a:extLst>
          </p:cNvPr>
          <p:cNvSpPr txBox="1"/>
          <p:nvPr/>
        </p:nvSpPr>
        <p:spPr>
          <a:xfrm>
            <a:off x="5645092" y="4807759"/>
            <a:ext cx="34478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解释：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左上角和右下角有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个岛屿，但是形状一样。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4A21D4-CD67-8549-6723-F139FACF0155}"/>
              </a:ext>
            </a:extLst>
          </p:cNvPr>
          <p:cNvSpPr txBox="1"/>
          <p:nvPr/>
        </p:nvSpPr>
        <p:spPr>
          <a:xfrm>
            <a:off x="1061206" y="5634646"/>
            <a:ext cx="155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472C4"/>
                </a:solidFill>
              </a:rPr>
              <a:t>输入样例</a:t>
            </a:r>
            <a:r>
              <a:rPr lang="en-US" altLang="zh-CN" sz="1600" dirty="0">
                <a:solidFill>
                  <a:srgbClr val="4472C4"/>
                </a:solidFill>
              </a:rPr>
              <a:t>2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BF87B4-6BE0-EA48-5756-787983384DBA}"/>
              </a:ext>
            </a:extLst>
          </p:cNvPr>
          <p:cNvSpPr txBox="1"/>
          <p:nvPr/>
        </p:nvSpPr>
        <p:spPr>
          <a:xfrm>
            <a:off x="5317920" y="5634646"/>
            <a:ext cx="155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472C4"/>
                </a:solidFill>
              </a:rPr>
              <a:t>输出样例</a:t>
            </a:r>
            <a:r>
              <a:rPr lang="en-US" altLang="zh-CN" sz="1600" dirty="0">
                <a:solidFill>
                  <a:srgbClr val="4472C4"/>
                </a:solidFill>
              </a:rPr>
              <a:t>2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BB89AB-9940-DE9A-A761-291F02C21063}"/>
              </a:ext>
            </a:extLst>
          </p:cNvPr>
          <p:cNvSpPr txBox="1"/>
          <p:nvPr/>
        </p:nvSpPr>
        <p:spPr>
          <a:xfrm>
            <a:off x="1388378" y="5973200"/>
            <a:ext cx="34478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CN" sz="1200" dirty="0"/>
              <a:t>11011</a:t>
            </a:r>
          </a:p>
          <a:p>
            <a:r>
              <a:rPr lang="fr-FR" altLang="zh-CN" sz="1200" dirty="0"/>
              <a:t>10000</a:t>
            </a:r>
          </a:p>
          <a:p>
            <a:r>
              <a:rPr lang="fr-FR" altLang="zh-CN" sz="1200" dirty="0"/>
              <a:t>00001</a:t>
            </a:r>
          </a:p>
          <a:p>
            <a:r>
              <a:rPr lang="fr-FR" altLang="zh-CN" sz="1200" dirty="0"/>
              <a:t>11011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128E48-8753-E459-E856-FE8B1C4D9094}"/>
              </a:ext>
            </a:extLst>
          </p:cNvPr>
          <p:cNvSpPr txBox="1"/>
          <p:nvPr/>
        </p:nvSpPr>
        <p:spPr>
          <a:xfrm>
            <a:off x="5645092" y="5973200"/>
            <a:ext cx="3447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680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6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68BB879-CED4-21C0-3539-B85FD1CC380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// </a:t>
            </a:r>
            <a:r>
              <a:rPr lang="zh-CN" altLang="en-US" sz="40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祝愿大家取得理想成绩</a:t>
            </a:r>
          </a:p>
        </p:txBody>
      </p:sp>
      <p:pic>
        <p:nvPicPr>
          <p:cNvPr id="10" name="图形 9" descr="猫 纯色填充">
            <a:extLst>
              <a:ext uri="{FF2B5EF4-FFF2-40B4-BE49-F238E27FC236}">
                <a16:creationId xmlns:a16="http://schemas.microsoft.com/office/drawing/2014/main" id="{0C5764F1-9893-46BD-5C75-1E97C4B6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9223" y="5867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1011</Words>
  <Application>Microsoft Office PowerPoint</Application>
  <PresentationFormat>宽屏</PresentationFormat>
  <Paragraphs>135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Wingdings</vt:lpstr>
      <vt:lpstr>Office 主题​​</vt:lpstr>
      <vt:lpstr>程序设计与算法训练</vt:lpstr>
      <vt:lpstr>考试须知</vt:lpstr>
      <vt:lpstr>考试题型</vt:lpstr>
      <vt:lpstr>考试题型</vt:lpstr>
      <vt:lpstr>考试题型</vt:lpstr>
      <vt:lpstr>考试题型</vt:lpstr>
      <vt:lpstr>考试题型</vt:lpstr>
      <vt:lpstr>考试题型</vt:lpstr>
      <vt:lpstr>// 祝愿大家取得理想成绩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程序设计与算法训练</dc:title>
  <dc:creator>smallblack</dc:creator>
  <cp:lastModifiedBy>smallblack</cp:lastModifiedBy>
  <cp:revision>39</cp:revision>
  <dcterms:created xsi:type="dcterms:W3CDTF">2022-09-04T17:52:31Z</dcterms:created>
  <dcterms:modified xsi:type="dcterms:W3CDTF">2022-10-23T18:00:31Z</dcterms:modified>
</cp:coreProperties>
</file>