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2" r:id="rId9"/>
    <p:sldId id="273" r:id="rId10"/>
    <p:sldId id="274" r:id="rId11"/>
    <p:sldId id="275" r:id="rId12"/>
    <p:sldId id="276" r:id="rId13"/>
    <p:sldId id="277" r:id="rId14"/>
    <p:sldId id="268" r:id="rId15"/>
    <p:sldId id="269" r:id="rId16"/>
    <p:sldId id="270" r:id="rId17"/>
    <p:sldId id="271" r:id="rId18"/>
    <p:sldId id="263" r:id="rId19"/>
    <p:sldId id="264" r:id="rId20"/>
    <p:sldId id="265" r:id="rId21"/>
    <p:sldId id="266" r:id="rId22"/>
    <p:sldId id="267"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8349F486-C928-4B31-8A2A-F9A5BE1E5A2A}">
          <p14:sldIdLst>
            <p14:sldId id="256"/>
          </p14:sldIdLst>
        </p14:section>
        <p14:section name="Summary" id="{512C25E5-BC55-4B87-973A-AC65773FF540}">
          <p14:sldIdLst>
            <p14:sldId id="257"/>
          </p14:sldIdLst>
        </p14:section>
        <p14:section name="算法简介" id="{34243333-E1C7-406A-B384-5C672B6F1CA4}">
          <p14:sldIdLst>
            <p14:sldId id="258"/>
            <p14:sldId id="259"/>
          </p14:sldIdLst>
        </p14:section>
        <p14:section name="算法的重要性" id="{6886092E-6C06-4264-8232-280E0F309141}">
          <p14:sldIdLst>
            <p14:sldId id="260"/>
          </p14:sldIdLst>
        </p14:section>
        <p14:section name="算法设计步骤" id="{3828A82F-8FDE-458F-BACE-F6231AEA9147}">
          <p14:sldIdLst>
            <p14:sldId id="261"/>
          </p14:sldIdLst>
        </p14:section>
        <p14:section name="算法复杂度分析" id="{576206B1-DEFC-4CAA-822A-FC56C55274F7}">
          <p14:sldIdLst>
            <p14:sldId id="262"/>
            <p14:sldId id="272"/>
            <p14:sldId id="273"/>
            <p14:sldId id="274"/>
            <p14:sldId id="275"/>
            <p14:sldId id="276"/>
            <p14:sldId id="277"/>
          </p14:sldIdLst>
        </p14:section>
        <p14:section name="课程内容" id="{D193A6E5-33AE-40DA-88C0-43A1F5316E58}">
          <p14:sldIdLst>
            <p14:sldId id="268"/>
            <p14:sldId id="269"/>
            <p14:sldId id="270"/>
            <p14:sldId id="271"/>
          </p14:sldIdLst>
        </p14:section>
        <p14:section name="课程要求" id="{C6B0467F-A116-4A4E-BDF0-1F1650657D42}">
          <p14:sldIdLst>
            <p14:sldId id="263"/>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508" y="5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sz="1600" b="1" dirty="0">
                <a:solidFill>
                  <a:schemeClr val="tx1"/>
                </a:solidFill>
              </a:rPr>
              <a:t>2020</a:t>
            </a:r>
            <a:r>
              <a:rPr lang="zh-CN" altLang="en-US" sz="1600" b="1" dirty="0">
                <a:solidFill>
                  <a:schemeClr val="tx1"/>
                </a:solidFill>
              </a:rPr>
              <a:t>年常见程序员类别平均薪资</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2020年各类程序员平均薪资</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Sheet1!$A$2:$A$12</c:f>
              <c:strCache>
                <c:ptCount val="11"/>
                <c:pt idx="0">
                  <c:v>安卓开发</c:v>
                </c:pt>
                <c:pt idx="1">
                  <c:v>IOS开发</c:v>
                </c:pt>
                <c:pt idx="2">
                  <c:v>Web前端</c:v>
                </c:pt>
                <c:pt idx="3">
                  <c:v>游戏开发</c:v>
                </c:pt>
                <c:pt idx="4">
                  <c:v>嵌入式开发</c:v>
                </c:pt>
                <c:pt idx="5">
                  <c:v>小程序开发</c:v>
                </c:pt>
                <c:pt idx="6">
                  <c:v>人工智能</c:v>
                </c:pt>
                <c:pt idx="7">
                  <c:v>区块链开发</c:v>
                </c:pt>
                <c:pt idx="8">
                  <c:v>反作弊算法</c:v>
                </c:pt>
                <c:pt idx="9">
                  <c:v>推荐算法</c:v>
                </c:pt>
                <c:pt idx="10">
                  <c:v>搜索算法</c:v>
                </c:pt>
              </c:strCache>
            </c:strRef>
          </c:cat>
          <c:val>
            <c:numRef>
              <c:f>Sheet1!$B$2:$B$12</c:f>
              <c:numCache>
                <c:formatCode>General</c:formatCode>
                <c:ptCount val="11"/>
                <c:pt idx="0">
                  <c:v>15016</c:v>
                </c:pt>
                <c:pt idx="1">
                  <c:v>15151</c:v>
                </c:pt>
                <c:pt idx="2">
                  <c:v>13006</c:v>
                </c:pt>
                <c:pt idx="3">
                  <c:v>16862</c:v>
                </c:pt>
                <c:pt idx="4">
                  <c:v>14751</c:v>
                </c:pt>
                <c:pt idx="5">
                  <c:v>11378</c:v>
                </c:pt>
                <c:pt idx="6">
                  <c:v>19750</c:v>
                </c:pt>
                <c:pt idx="7">
                  <c:v>20787</c:v>
                </c:pt>
                <c:pt idx="8">
                  <c:v>39583</c:v>
                </c:pt>
                <c:pt idx="9">
                  <c:v>27712</c:v>
                </c:pt>
                <c:pt idx="10">
                  <c:v>34290</c:v>
                </c:pt>
              </c:numCache>
            </c:numRef>
          </c:val>
          <c:extLst>
            <c:ext xmlns:c16="http://schemas.microsoft.com/office/drawing/2014/chart" uri="{C3380CC4-5D6E-409C-BE32-E72D297353CC}">
              <c16:uniqueId val="{00000000-5C16-4507-B902-68FAD54D4FE5}"/>
            </c:ext>
          </c:extLst>
        </c:ser>
        <c:dLbls>
          <c:dLblPos val="outEnd"/>
          <c:showLegendKey val="0"/>
          <c:showVal val="1"/>
          <c:showCatName val="0"/>
          <c:showSerName val="0"/>
          <c:showPercent val="0"/>
          <c:showBubbleSize val="0"/>
        </c:dLbls>
        <c:gapWidth val="219"/>
        <c:overlap val="-27"/>
        <c:axId val="963884336"/>
        <c:axId val="963884664"/>
      </c:barChart>
      <c:catAx>
        <c:axId val="963884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crossAx val="963884664"/>
        <c:crosses val="autoZero"/>
        <c:auto val="1"/>
        <c:lblAlgn val="ctr"/>
        <c:lblOffset val="100"/>
        <c:noMultiLvlLbl val="0"/>
      </c:catAx>
      <c:valAx>
        <c:axId val="963884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9638843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FEE39C49-856C-95F9-9085-07B7419C8806}"/>
              </a:ext>
            </a:extLst>
          </p:cNvPr>
          <p:cNvSpPr/>
          <p:nvPr userDrawn="1"/>
        </p:nvSpPr>
        <p:spPr>
          <a:xfrm>
            <a:off x="0" y="0"/>
            <a:ext cx="12192000" cy="484632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8BD4C1AB-3F3A-23BA-84AB-FC7E924A2687}"/>
              </a:ext>
            </a:extLst>
          </p:cNvPr>
          <p:cNvSpPr>
            <a:spLocks noGrp="1"/>
          </p:cNvSpPr>
          <p:nvPr>
            <p:ph type="ctrTitle"/>
          </p:nvPr>
        </p:nvSpPr>
        <p:spPr>
          <a:xfrm>
            <a:off x="680746" y="1293755"/>
            <a:ext cx="11069294" cy="2387600"/>
          </a:xfrm>
        </p:spPr>
        <p:txBody>
          <a:bodyPr anchor="ctr">
            <a:noAutofit/>
          </a:bodyPr>
          <a:lstStyle>
            <a:lvl1pPr algn="l">
              <a:defRPr sz="8800"/>
            </a:lvl1pPr>
          </a:lstStyle>
          <a:p>
            <a:r>
              <a:rPr lang="zh-CN" altLang="en-US" dirty="0"/>
              <a:t>单击此处编辑母版标题样式</a:t>
            </a:r>
          </a:p>
        </p:txBody>
      </p:sp>
      <p:sp>
        <p:nvSpPr>
          <p:cNvPr id="3" name="副标题 2">
            <a:extLst>
              <a:ext uri="{FF2B5EF4-FFF2-40B4-BE49-F238E27FC236}">
                <a16:creationId xmlns:a16="http://schemas.microsoft.com/office/drawing/2014/main" id="{E0E86FFB-5D6E-8BD1-1B3A-383E7662A59D}"/>
              </a:ext>
            </a:extLst>
          </p:cNvPr>
          <p:cNvSpPr>
            <a:spLocks noGrp="1"/>
          </p:cNvSpPr>
          <p:nvPr>
            <p:ph type="subTitle" idx="1"/>
          </p:nvPr>
        </p:nvSpPr>
        <p:spPr>
          <a:xfrm>
            <a:off x="680746" y="5036070"/>
            <a:ext cx="9144000" cy="1655762"/>
          </a:xfrm>
        </p:spPr>
        <p:txBody>
          <a:bodyPr anchor="ct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pic>
        <p:nvPicPr>
          <p:cNvPr id="8" name="图片 7">
            <a:extLst>
              <a:ext uri="{FF2B5EF4-FFF2-40B4-BE49-F238E27FC236}">
                <a16:creationId xmlns:a16="http://schemas.microsoft.com/office/drawing/2014/main" id="{5A2EB31F-2FA5-0135-99C2-01E9EE792544}"/>
              </a:ext>
            </a:extLst>
          </p:cNvPr>
          <p:cNvPicPr>
            <a:picLocks noChangeAspect="1"/>
          </p:cNvPicPr>
          <p:nvPr userDrawn="1"/>
        </p:nvPicPr>
        <p:blipFill>
          <a:blip r:embed="rId2"/>
          <a:stretch>
            <a:fillRect/>
          </a:stretch>
        </p:blipFill>
        <p:spPr>
          <a:xfrm>
            <a:off x="30480" y="1373073"/>
            <a:ext cx="520727" cy="2228965"/>
          </a:xfrm>
          <a:prstGeom prst="rect">
            <a:avLst/>
          </a:prstGeom>
        </p:spPr>
      </p:pic>
    </p:spTree>
    <p:extLst>
      <p:ext uri="{BB962C8B-B14F-4D97-AF65-F5344CB8AC3E}">
        <p14:creationId xmlns:p14="http://schemas.microsoft.com/office/powerpoint/2010/main" val="4261606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E2D7A00D-B87B-C727-7EFA-2495B84608C2}"/>
              </a:ext>
            </a:extLst>
          </p:cNvPr>
          <p:cNvSpPr/>
          <p:nvPr userDrawn="1"/>
        </p:nvSpPr>
        <p:spPr>
          <a:xfrm>
            <a:off x="0" y="0"/>
            <a:ext cx="12192000" cy="1690688"/>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08E2507D-75F4-47D7-AEB8-1C5B44208868}"/>
              </a:ext>
            </a:extLst>
          </p:cNvPr>
          <p:cNvSpPr>
            <a:spLocks noGrp="1"/>
          </p:cNvSpPr>
          <p:nvPr>
            <p:ph type="title"/>
          </p:nvPr>
        </p:nvSpPr>
        <p:spPr>
          <a:xfrm>
            <a:off x="838200" y="106522"/>
            <a:ext cx="10515600" cy="1325563"/>
          </a:xfrm>
        </p:spPr>
        <p:txBody>
          <a:bodyPr/>
          <a:lstStyle/>
          <a:p>
            <a:r>
              <a:rPr lang="zh-CN" altLang="en-US" dirty="0"/>
              <a:t>单击此处编辑母版标题样式</a:t>
            </a:r>
          </a:p>
        </p:txBody>
      </p:sp>
      <p:sp>
        <p:nvSpPr>
          <p:cNvPr id="3" name="内容占位符 2">
            <a:extLst>
              <a:ext uri="{FF2B5EF4-FFF2-40B4-BE49-F238E27FC236}">
                <a16:creationId xmlns:a16="http://schemas.microsoft.com/office/drawing/2014/main" id="{7533BFE1-636C-3D4F-3BE5-ED451A3F8AE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EE94312-BCDA-81EF-8A3D-9CBF831C9B77}"/>
              </a:ext>
            </a:extLst>
          </p:cNvPr>
          <p:cNvSpPr>
            <a:spLocks noGrp="1"/>
          </p:cNvSpPr>
          <p:nvPr>
            <p:ph type="dt" sz="half" idx="10"/>
          </p:nvPr>
        </p:nvSpPr>
        <p:spPr/>
        <p:txBody>
          <a:bodyPr/>
          <a:lstStyle/>
          <a:p>
            <a:fld id="{210768FB-470B-40E9-AE49-7932FE2A905C}" type="datetimeFigureOut">
              <a:rPr lang="zh-CN" altLang="en-US" smtClean="0"/>
              <a:t>2022/9/5</a:t>
            </a:fld>
            <a:endParaRPr lang="zh-CN" altLang="en-US"/>
          </a:p>
        </p:txBody>
      </p:sp>
      <p:sp>
        <p:nvSpPr>
          <p:cNvPr id="5" name="页脚占位符 4">
            <a:extLst>
              <a:ext uri="{FF2B5EF4-FFF2-40B4-BE49-F238E27FC236}">
                <a16:creationId xmlns:a16="http://schemas.microsoft.com/office/drawing/2014/main" id="{0EDBC42F-742A-37C1-DDBD-9E9D3F290C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92F81C-DCC9-2065-E42E-CE306D55A761}"/>
              </a:ext>
            </a:extLst>
          </p:cNvPr>
          <p:cNvSpPr>
            <a:spLocks noGrp="1"/>
          </p:cNvSpPr>
          <p:nvPr>
            <p:ph type="sldNum" sz="quarter" idx="12"/>
          </p:nvPr>
        </p:nvSpPr>
        <p:spPr/>
        <p:txBody>
          <a:bodyPr/>
          <a:lstStyle/>
          <a:p>
            <a:fld id="{5C8FD695-3353-4824-AD00-CE47E330CC70}" type="slidenum">
              <a:rPr lang="zh-CN" altLang="en-US" smtClean="0"/>
              <a:t>‹#›</a:t>
            </a:fld>
            <a:endParaRPr lang="zh-CN" altLang="en-US"/>
          </a:p>
        </p:txBody>
      </p:sp>
      <p:pic>
        <p:nvPicPr>
          <p:cNvPr id="9" name="图片 8">
            <a:extLst>
              <a:ext uri="{FF2B5EF4-FFF2-40B4-BE49-F238E27FC236}">
                <a16:creationId xmlns:a16="http://schemas.microsoft.com/office/drawing/2014/main" id="{63DEDC07-B5C2-4177-5887-B0636CD9AF14}"/>
              </a:ext>
            </a:extLst>
          </p:cNvPr>
          <p:cNvPicPr>
            <a:picLocks noChangeAspect="1"/>
          </p:cNvPicPr>
          <p:nvPr userDrawn="1"/>
        </p:nvPicPr>
        <p:blipFill>
          <a:blip r:embed="rId2"/>
          <a:stretch>
            <a:fillRect/>
          </a:stretch>
        </p:blipFill>
        <p:spPr>
          <a:xfrm>
            <a:off x="106680" y="266384"/>
            <a:ext cx="234983" cy="1005840"/>
          </a:xfrm>
          <a:prstGeom prst="rect">
            <a:avLst/>
          </a:prstGeom>
        </p:spPr>
      </p:pic>
    </p:spTree>
    <p:extLst>
      <p:ext uri="{BB962C8B-B14F-4D97-AF65-F5344CB8AC3E}">
        <p14:creationId xmlns:p14="http://schemas.microsoft.com/office/powerpoint/2010/main" val="712469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721AD9E4-E142-CAA0-0D38-90794F929840}"/>
              </a:ext>
            </a:extLst>
          </p:cNvPr>
          <p:cNvSpPr/>
          <p:nvPr userDrawn="1"/>
        </p:nvSpPr>
        <p:spPr>
          <a:xfrm>
            <a:off x="0" y="0"/>
            <a:ext cx="12192000" cy="1690688"/>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A910EF92-0578-884B-3C01-3D08F2F3102F}"/>
              </a:ext>
            </a:extLst>
          </p:cNvPr>
          <p:cNvPicPr>
            <a:picLocks noChangeAspect="1"/>
          </p:cNvPicPr>
          <p:nvPr userDrawn="1"/>
        </p:nvPicPr>
        <p:blipFill>
          <a:blip r:embed="rId2"/>
          <a:stretch>
            <a:fillRect/>
          </a:stretch>
        </p:blipFill>
        <p:spPr>
          <a:xfrm>
            <a:off x="106680" y="266384"/>
            <a:ext cx="234983" cy="1005840"/>
          </a:xfrm>
          <a:prstGeom prst="rect">
            <a:avLst/>
          </a:prstGeom>
        </p:spPr>
      </p:pic>
      <p:sp>
        <p:nvSpPr>
          <p:cNvPr id="2" name="标题 1">
            <a:extLst>
              <a:ext uri="{FF2B5EF4-FFF2-40B4-BE49-F238E27FC236}">
                <a16:creationId xmlns:a16="http://schemas.microsoft.com/office/drawing/2014/main" id="{86882C01-C212-E41D-6065-ABBE24E6AE2B}"/>
              </a:ext>
            </a:extLst>
          </p:cNvPr>
          <p:cNvSpPr>
            <a:spLocks noGrp="1"/>
          </p:cNvSpPr>
          <p:nvPr>
            <p:ph type="title"/>
          </p:nvPr>
        </p:nvSpPr>
        <p:spPr>
          <a:xfrm>
            <a:off x="838200" y="106522"/>
            <a:ext cx="10515600" cy="1325563"/>
          </a:xfrm>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BA0C35D1-25CE-840D-8524-152308BD5B63}"/>
              </a:ext>
            </a:extLst>
          </p:cNvPr>
          <p:cNvSpPr>
            <a:spLocks noGrp="1"/>
          </p:cNvSpPr>
          <p:nvPr>
            <p:ph type="dt" sz="half" idx="10"/>
          </p:nvPr>
        </p:nvSpPr>
        <p:spPr/>
        <p:txBody>
          <a:bodyPr/>
          <a:lstStyle/>
          <a:p>
            <a:fld id="{210768FB-470B-40E9-AE49-7932FE2A905C}" type="datetimeFigureOut">
              <a:rPr lang="zh-CN" altLang="en-US" smtClean="0"/>
              <a:t>2022/9/5</a:t>
            </a:fld>
            <a:endParaRPr lang="zh-CN" altLang="en-US"/>
          </a:p>
        </p:txBody>
      </p:sp>
      <p:sp>
        <p:nvSpPr>
          <p:cNvPr id="4" name="页脚占位符 3">
            <a:extLst>
              <a:ext uri="{FF2B5EF4-FFF2-40B4-BE49-F238E27FC236}">
                <a16:creationId xmlns:a16="http://schemas.microsoft.com/office/drawing/2014/main" id="{D29BE79B-406B-E5DC-0F32-1B692AD223A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1FA1270-45D4-5585-C1F0-588D80FC17E8}"/>
              </a:ext>
            </a:extLst>
          </p:cNvPr>
          <p:cNvSpPr>
            <a:spLocks noGrp="1"/>
          </p:cNvSpPr>
          <p:nvPr>
            <p:ph type="sldNum" sz="quarter" idx="12"/>
          </p:nvPr>
        </p:nvSpPr>
        <p:spPr/>
        <p:txBody>
          <a:bodyPr/>
          <a:lstStyle/>
          <a:p>
            <a:fld id="{5C8FD695-3353-4824-AD00-CE47E330CC70}" type="slidenum">
              <a:rPr lang="zh-CN" altLang="en-US" smtClean="0"/>
              <a:t>‹#›</a:t>
            </a:fld>
            <a:endParaRPr lang="zh-CN" altLang="en-US"/>
          </a:p>
        </p:txBody>
      </p:sp>
    </p:spTree>
    <p:extLst>
      <p:ext uri="{BB962C8B-B14F-4D97-AF65-F5344CB8AC3E}">
        <p14:creationId xmlns:p14="http://schemas.microsoft.com/office/powerpoint/2010/main" val="3789165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BBA644B-8F73-9054-BC71-C3698239880F}"/>
              </a:ext>
            </a:extLst>
          </p:cNvPr>
          <p:cNvSpPr>
            <a:spLocks noGrp="1"/>
          </p:cNvSpPr>
          <p:nvPr>
            <p:ph type="dt" sz="half" idx="10"/>
          </p:nvPr>
        </p:nvSpPr>
        <p:spPr/>
        <p:txBody>
          <a:bodyPr/>
          <a:lstStyle/>
          <a:p>
            <a:fld id="{210768FB-470B-40E9-AE49-7932FE2A905C}" type="datetimeFigureOut">
              <a:rPr lang="zh-CN" altLang="en-US" smtClean="0"/>
              <a:t>2022/9/5</a:t>
            </a:fld>
            <a:endParaRPr lang="zh-CN" altLang="en-US"/>
          </a:p>
        </p:txBody>
      </p:sp>
      <p:sp>
        <p:nvSpPr>
          <p:cNvPr id="3" name="页脚占位符 2">
            <a:extLst>
              <a:ext uri="{FF2B5EF4-FFF2-40B4-BE49-F238E27FC236}">
                <a16:creationId xmlns:a16="http://schemas.microsoft.com/office/drawing/2014/main" id="{7DFE4A60-3943-1278-208E-6F8CD07A06A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4BED605-6246-F02F-D4EB-ED43A1C693DF}"/>
              </a:ext>
            </a:extLst>
          </p:cNvPr>
          <p:cNvSpPr>
            <a:spLocks noGrp="1"/>
          </p:cNvSpPr>
          <p:nvPr>
            <p:ph type="sldNum" sz="quarter" idx="12"/>
          </p:nvPr>
        </p:nvSpPr>
        <p:spPr/>
        <p:txBody>
          <a:bodyPr/>
          <a:lstStyle/>
          <a:p>
            <a:fld id="{5C8FD695-3353-4824-AD00-CE47E330CC70}" type="slidenum">
              <a:rPr lang="zh-CN" altLang="en-US" smtClean="0"/>
              <a:t>‹#›</a:t>
            </a:fld>
            <a:endParaRPr lang="zh-CN" altLang="en-US"/>
          </a:p>
        </p:txBody>
      </p:sp>
    </p:spTree>
    <p:extLst>
      <p:ext uri="{BB962C8B-B14F-4D97-AF65-F5344CB8AC3E}">
        <p14:creationId xmlns:p14="http://schemas.microsoft.com/office/powerpoint/2010/main" val="149986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BF25833-20ED-EA81-7C2E-DB6BA9AE53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881FF3B-E8D6-2C7A-224B-AE512A2507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D385333-18B7-4F83-2009-435A291332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0768FB-470B-40E9-AE49-7932FE2A905C}" type="datetimeFigureOut">
              <a:rPr lang="zh-CN" altLang="en-US" smtClean="0"/>
              <a:t>2022/9/5</a:t>
            </a:fld>
            <a:endParaRPr lang="zh-CN" altLang="en-US"/>
          </a:p>
        </p:txBody>
      </p:sp>
      <p:sp>
        <p:nvSpPr>
          <p:cNvPr id="5" name="页脚占位符 4">
            <a:extLst>
              <a:ext uri="{FF2B5EF4-FFF2-40B4-BE49-F238E27FC236}">
                <a16:creationId xmlns:a16="http://schemas.microsoft.com/office/drawing/2014/main" id="{7FC0B260-C593-200E-E265-BD48C5DE71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88631B9-614B-6F34-A061-F7EF93F012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8FD695-3353-4824-AD00-CE47E330CC70}" type="slidenum">
              <a:rPr lang="zh-CN" altLang="en-US" smtClean="0"/>
              <a:t>‹#›</a:t>
            </a:fld>
            <a:endParaRPr lang="zh-CN" altLang="en-US"/>
          </a:p>
        </p:txBody>
      </p:sp>
    </p:spTree>
    <p:extLst>
      <p:ext uri="{BB962C8B-B14F-4D97-AF65-F5344CB8AC3E}">
        <p14:creationId xmlns:p14="http://schemas.microsoft.com/office/powerpoint/2010/main" val="3261797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blog.csdn.net/dihuangxiu8828/article/details/101918478" TargetMode="External"/><Relationship Id="rId2" Type="http://schemas.openxmlformats.org/officeDocument/2006/relationships/hyperlink" Target="http://c.biancheng.net/stl/stl_basic"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B75438-9ACB-AFD7-731F-85A3CC26FC23}"/>
              </a:ext>
            </a:extLst>
          </p:cNvPr>
          <p:cNvSpPr>
            <a:spLocks noGrp="1"/>
          </p:cNvSpPr>
          <p:nvPr>
            <p:ph type="ctrTitle"/>
          </p:nvPr>
        </p:nvSpPr>
        <p:spPr/>
        <p:txBody>
          <a:bodyPr/>
          <a:lstStyle/>
          <a:p>
            <a:r>
              <a:rPr lang="zh-CN" altLang="en-US" sz="8800" dirty="0"/>
              <a:t>程序设计与算法训练</a:t>
            </a:r>
            <a:endParaRPr lang="zh-CN" altLang="en-US" dirty="0"/>
          </a:p>
        </p:txBody>
      </p:sp>
      <p:sp>
        <p:nvSpPr>
          <p:cNvPr id="3" name="副标题 2">
            <a:extLst>
              <a:ext uri="{FF2B5EF4-FFF2-40B4-BE49-F238E27FC236}">
                <a16:creationId xmlns:a16="http://schemas.microsoft.com/office/drawing/2014/main" id="{A3C7AE54-3D15-1D3F-DF0B-E655C1A5399A}"/>
              </a:ext>
            </a:extLst>
          </p:cNvPr>
          <p:cNvSpPr>
            <a:spLocks noGrp="1"/>
          </p:cNvSpPr>
          <p:nvPr>
            <p:ph type="subTitle" idx="1"/>
          </p:nvPr>
        </p:nvSpPr>
        <p:spPr/>
        <p:txBody>
          <a:bodyPr/>
          <a:lstStyle/>
          <a:p>
            <a:r>
              <a:rPr lang="zh-CN" altLang="en-US" sz="2800" dirty="0"/>
              <a:t>第一章 算法概述</a:t>
            </a:r>
          </a:p>
        </p:txBody>
      </p:sp>
      <p:sp>
        <p:nvSpPr>
          <p:cNvPr id="4" name="文本框 3">
            <a:extLst>
              <a:ext uri="{FF2B5EF4-FFF2-40B4-BE49-F238E27FC236}">
                <a16:creationId xmlns:a16="http://schemas.microsoft.com/office/drawing/2014/main" id="{EC4317E3-FA36-24B1-7853-5F9AF256F041}"/>
              </a:ext>
            </a:extLst>
          </p:cNvPr>
          <p:cNvSpPr txBox="1"/>
          <p:nvPr/>
        </p:nvSpPr>
        <p:spPr>
          <a:xfrm>
            <a:off x="8650385" y="5648241"/>
            <a:ext cx="2581359" cy="461665"/>
          </a:xfrm>
          <a:prstGeom prst="rect">
            <a:avLst/>
          </a:prstGeom>
          <a:noFill/>
        </p:spPr>
        <p:txBody>
          <a:bodyPr wrap="square" rtlCol="0" anchor="ctr">
            <a:spAutoFit/>
          </a:bodyPr>
          <a:lstStyle/>
          <a:p>
            <a:pPr algn="r"/>
            <a:r>
              <a:rPr lang="zh-CN" altLang="en-US" sz="2400" dirty="0"/>
              <a:t>黄治国</a:t>
            </a:r>
          </a:p>
        </p:txBody>
      </p:sp>
    </p:spTree>
    <p:extLst>
      <p:ext uri="{BB962C8B-B14F-4D97-AF65-F5344CB8AC3E}">
        <p14:creationId xmlns:p14="http://schemas.microsoft.com/office/powerpoint/2010/main" val="3854458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0A5AD6-3504-DE72-0595-3BB55BF99A30}"/>
              </a:ext>
            </a:extLst>
          </p:cNvPr>
          <p:cNvSpPr>
            <a:spLocks noGrp="1"/>
          </p:cNvSpPr>
          <p:nvPr>
            <p:ph type="title"/>
          </p:nvPr>
        </p:nvSpPr>
        <p:spPr/>
        <p:txBody>
          <a:bodyPr/>
          <a:lstStyle/>
          <a:p>
            <a:r>
              <a:rPr lang="zh-CN" altLang="en-US" dirty="0"/>
              <a:t>算法复杂度分析</a:t>
            </a:r>
          </a:p>
        </p:txBody>
      </p:sp>
      <p:sp>
        <p:nvSpPr>
          <p:cNvPr id="8" name="文本框 7">
            <a:extLst>
              <a:ext uri="{FF2B5EF4-FFF2-40B4-BE49-F238E27FC236}">
                <a16:creationId xmlns:a16="http://schemas.microsoft.com/office/drawing/2014/main" id="{70643113-CEE1-E812-0BFD-2A899EFFF06B}"/>
              </a:ext>
            </a:extLst>
          </p:cNvPr>
          <p:cNvSpPr txBox="1"/>
          <p:nvPr/>
        </p:nvSpPr>
        <p:spPr>
          <a:xfrm>
            <a:off x="838199" y="2487491"/>
            <a:ext cx="5856216" cy="3139321"/>
          </a:xfrm>
          <a:prstGeom prst="rect">
            <a:avLst/>
          </a:prstGeom>
          <a:noFill/>
          <a:ln>
            <a:solidFill>
              <a:schemeClr val="tx1"/>
            </a:solidFill>
          </a:ln>
        </p:spPr>
        <p:txBody>
          <a:bodyPr wrap="square" rtlCol="0" anchor="t">
            <a:spAutoFit/>
          </a:bodyPr>
          <a:lstStyle/>
          <a:p>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n;</a:t>
            </a:r>
          </a:p>
          <a:p>
            <a:r>
              <a:rPr lang="en-US" altLang="zh-CN" b="0" dirty="0" err="1">
                <a:solidFill>
                  <a:srgbClr val="000000"/>
                </a:solidFill>
                <a:effectLst/>
                <a:latin typeface="Consolas" panose="020B0609020204030204" pitchFamily="49" charset="0"/>
              </a:rPr>
              <a:t>cin</a:t>
            </a:r>
            <a:r>
              <a:rPr lang="en-US" altLang="zh-CN" b="0" dirty="0">
                <a:solidFill>
                  <a:srgbClr val="000000"/>
                </a:solidFill>
                <a:effectLst/>
                <a:latin typeface="Consolas" panose="020B0609020204030204" pitchFamily="49" charset="0"/>
              </a:rPr>
              <a:t> &gt;&gt; n;</a:t>
            </a:r>
          </a:p>
          <a:p>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sum = </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a:t>
            </a:r>
          </a:p>
          <a:p>
            <a:r>
              <a:rPr lang="en-US" altLang="zh-CN" b="0" dirty="0">
                <a:solidFill>
                  <a:srgbClr val="0000FF"/>
                </a:solidFill>
                <a:effectLst/>
                <a:latin typeface="Consolas" panose="020B0609020204030204" pitchFamily="49" charset="0"/>
              </a:rPr>
              <a:t>for</a:t>
            </a:r>
            <a:r>
              <a:rPr lang="en-US" altLang="zh-CN" b="0" dirty="0">
                <a:solidFill>
                  <a:srgbClr val="000000"/>
                </a:solidFill>
                <a:effectLst/>
                <a:latin typeface="Consolas" panose="020B0609020204030204" pitchFamily="49" charset="0"/>
              </a:rPr>
              <a:t>(</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 </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&lt;= n + </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for</a:t>
            </a:r>
            <a:r>
              <a:rPr lang="en-US" altLang="zh-CN" b="0" dirty="0">
                <a:solidFill>
                  <a:srgbClr val="000000"/>
                </a:solidFill>
                <a:effectLst/>
                <a:latin typeface="Consolas" panose="020B0609020204030204" pitchFamily="49" charset="0"/>
              </a:rPr>
              <a:t>(</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j = </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 j &lt;= n + </a:t>
            </a:r>
            <a:r>
              <a:rPr lang="en-US" altLang="zh-CN" b="0" dirty="0">
                <a:solidFill>
                  <a:srgbClr val="098658"/>
                </a:solidFill>
                <a:effectLst/>
                <a:latin typeface="Consolas" panose="020B0609020204030204" pitchFamily="49" charset="0"/>
              </a:rPr>
              <a:t>2</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j++</a:t>
            </a:r>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for</a:t>
            </a:r>
            <a:r>
              <a:rPr lang="en-US" altLang="zh-CN" b="0" dirty="0">
                <a:solidFill>
                  <a:srgbClr val="000000"/>
                </a:solidFill>
                <a:effectLst/>
                <a:latin typeface="Consolas" panose="020B0609020204030204" pitchFamily="49" charset="0"/>
              </a:rPr>
              <a:t>(</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k = </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 k &lt;= n + </a:t>
            </a:r>
            <a:r>
              <a:rPr lang="en-US" altLang="zh-CN" b="0" dirty="0">
                <a:solidFill>
                  <a:srgbClr val="098658"/>
                </a:solidFill>
                <a:effectLst/>
                <a:latin typeface="Consolas" panose="020B0609020204030204" pitchFamily="49" charset="0"/>
              </a:rPr>
              <a:t>3</a:t>
            </a:r>
            <a:r>
              <a:rPr lang="en-US" altLang="zh-CN" b="0" dirty="0">
                <a:solidFill>
                  <a:srgbClr val="000000"/>
                </a:solidFill>
                <a:effectLst/>
                <a:latin typeface="Consolas" panose="020B0609020204030204" pitchFamily="49" charset="0"/>
              </a:rPr>
              <a:t>; k++) {</a:t>
            </a:r>
          </a:p>
          <a:p>
            <a:r>
              <a:rPr lang="en-US" altLang="zh-CN" b="0" dirty="0">
                <a:solidFill>
                  <a:srgbClr val="000000"/>
                </a:solidFill>
                <a:effectLst/>
                <a:latin typeface="Consolas" panose="020B0609020204030204" pitchFamily="49" charset="0"/>
              </a:rPr>
              <a:t>            sum += k;</a:t>
            </a:r>
          </a:p>
          <a:p>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a:t>
            </a:r>
          </a:p>
          <a:p>
            <a:r>
              <a:rPr lang="en-US" altLang="zh-CN" b="0" dirty="0" err="1">
                <a:solidFill>
                  <a:srgbClr val="000000"/>
                </a:solidFill>
                <a:effectLst/>
                <a:latin typeface="Consolas" panose="020B0609020204030204" pitchFamily="49" charset="0"/>
              </a:rPr>
              <a:t>cout</a:t>
            </a:r>
            <a:r>
              <a:rPr lang="en-US" altLang="zh-CN" b="0" dirty="0">
                <a:solidFill>
                  <a:srgbClr val="000000"/>
                </a:solidFill>
                <a:effectLst/>
                <a:latin typeface="Consolas" panose="020B0609020204030204" pitchFamily="49" charset="0"/>
              </a:rPr>
              <a:t> &lt;&lt; sum;</a:t>
            </a:r>
          </a:p>
        </p:txBody>
      </p:sp>
      <p:sp>
        <p:nvSpPr>
          <p:cNvPr id="9" name="文本框 8">
            <a:extLst>
              <a:ext uri="{FF2B5EF4-FFF2-40B4-BE49-F238E27FC236}">
                <a16:creationId xmlns:a16="http://schemas.microsoft.com/office/drawing/2014/main" id="{7C43355B-A35A-F058-C81A-1CDFA415D5DF}"/>
              </a:ext>
            </a:extLst>
          </p:cNvPr>
          <p:cNvSpPr txBox="1"/>
          <p:nvPr/>
        </p:nvSpPr>
        <p:spPr>
          <a:xfrm>
            <a:off x="717259" y="1983618"/>
            <a:ext cx="4374857" cy="369332"/>
          </a:xfrm>
          <a:prstGeom prst="rect">
            <a:avLst/>
          </a:prstGeom>
          <a:noFill/>
        </p:spPr>
        <p:txBody>
          <a:bodyPr wrap="square" rtlCol="0">
            <a:spAutoFit/>
          </a:bodyPr>
          <a:lstStyle/>
          <a:p>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问题</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请计算以下代码的时间复杂度</a:t>
            </a:r>
          </a:p>
        </p:txBody>
      </p:sp>
      <p:cxnSp>
        <p:nvCxnSpPr>
          <p:cNvPr id="11" name="直接连接符 10">
            <a:extLst>
              <a:ext uri="{FF2B5EF4-FFF2-40B4-BE49-F238E27FC236}">
                <a16:creationId xmlns:a16="http://schemas.microsoft.com/office/drawing/2014/main" id="{D93C392C-3203-C70F-AC22-587272F02627}"/>
              </a:ext>
            </a:extLst>
          </p:cNvPr>
          <p:cNvCxnSpPr>
            <a:cxnSpLocks/>
          </p:cNvCxnSpPr>
          <p:nvPr/>
        </p:nvCxnSpPr>
        <p:spPr>
          <a:xfrm>
            <a:off x="838200" y="2420220"/>
            <a:ext cx="5856215" cy="0"/>
          </a:xfrm>
          <a:prstGeom prst="line">
            <a:avLst/>
          </a:prstGeom>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0F885CB8-0DB4-155E-5DE5-A42DCB9501FB}"/>
              </a:ext>
            </a:extLst>
          </p:cNvPr>
          <p:cNvSpPr txBox="1"/>
          <p:nvPr/>
        </p:nvSpPr>
        <p:spPr>
          <a:xfrm>
            <a:off x="7616504" y="3812616"/>
            <a:ext cx="2071124" cy="369332"/>
          </a:xfrm>
          <a:prstGeom prst="rect">
            <a:avLst/>
          </a:prstGeom>
          <a:noFill/>
          <a:ln w="19050">
            <a:solidFill>
              <a:srgbClr val="FF0000"/>
            </a:solidFill>
            <a:prstDash val="lgDash"/>
          </a:ln>
        </p:spPr>
        <p:txBody>
          <a:bodyPr wrap="square" rtlCol="0">
            <a:spAutoFit/>
          </a:bodyPr>
          <a:lstStyle/>
          <a:p>
            <a:r>
              <a:rPr lang="zh-CN" altLang="en-US" dirty="0">
                <a:solidFill>
                  <a:srgbClr val="FF0000"/>
                </a:solidFill>
                <a:latin typeface="Adobe 仿宋 Std R" panose="02020400000000000000" pitchFamily="18" charset="-122"/>
                <a:ea typeface="Adobe 仿宋 Std R" panose="02020400000000000000" pitchFamily="18" charset="-122"/>
              </a:rPr>
              <a:t>时间复杂度 </a:t>
            </a:r>
            <a:r>
              <a:rPr lang="en-US" altLang="zh-CN" dirty="0">
                <a:solidFill>
                  <a:srgbClr val="FF0000"/>
                </a:solidFill>
                <a:latin typeface="Adobe 仿宋 Std R" panose="02020400000000000000" pitchFamily="18" charset="-122"/>
                <a:ea typeface="Adobe 仿宋 Std R" panose="02020400000000000000" pitchFamily="18" charset="-122"/>
              </a:rPr>
              <a:t>= </a:t>
            </a:r>
            <a:r>
              <a:rPr lang="en-US" altLang="zh-CN" dirty="0">
                <a:solidFill>
                  <a:srgbClr val="FF0000"/>
                </a:solidFill>
                <a:ea typeface="Adobe 仿宋 Std R" panose="02020400000000000000" pitchFamily="18" charset="-122"/>
              </a:rPr>
              <a:t>O(n</a:t>
            </a:r>
            <a:r>
              <a:rPr lang="en-US" altLang="zh-CN" baseline="30000" dirty="0">
                <a:solidFill>
                  <a:srgbClr val="FF0000"/>
                </a:solidFill>
                <a:ea typeface="Adobe 仿宋 Std R" panose="02020400000000000000" pitchFamily="18" charset="-122"/>
              </a:rPr>
              <a:t>3</a:t>
            </a:r>
            <a:r>
              <a:rPr lang="en-US" altLang="zh-CN" dirty="0">
                <a:solidFill>
                  <a:srgbClr val="FF0000"/>
                </a:solidFill>
                <a:ea typeface="Adobe 仿宋 Std R" panose="02020400000000000000" pitchFamily="18" charset="-122"/>
              </a:rPr>
              <a:t>)</a:t>
            </a:r>
            <a:endParaRPr lang="zh-CN" altLang="en-US" dirty="0">
              <a:solidFill>
                <a:srgbClr val="FF0000"/>
              </a:solidFill>
              <a:ea typeface="Adobe 仿宋 Std R" panose="02020400000000000000" pitchFamily="18" charset="-122"/>
            </a:endParaRPr>
          </a:p>
        </p:txBody>
      </p:sp>
    </p:spTree>
    <p:extLst>
      <p:ext uri="{BB962C8B-B14F-4D97-AF65-F5344CB8AC3E}">
        <p14:creationId xmlns:p14="http://schemas.microsoft.com/office/powerpoint/2010/main" val="62575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2D336F-9D39-50FC-9A50-14A2F973FAC4}"/>
              </a:ext>
            </a:extLst>
          </p:cNvPr>
          <p:cNvSpPr>
            <a:spLocks noGrp="1"/>
          </p:cNvSpPr>
          <p:nvPr>
            <p:ph type="title"/>
          </p:nvPr>
        </p:nvSpPr>
        <p:spPr/>
        <p:txBody>
          <a:bodyPr/>
          <a:lstStyle/>
          <a:p>
            <a:r>
              <a:rPr lang="zh-CN" altLang="en-US" dirty="0"/>
              <a:t>算法复杂度分析</a:t>
            </a:r>
          </a:p>
        </p:txBody>
      </p:sp>
      <p:sp>
        <p:nvSpPr>
          <p:cNvPr id="3" name="内容占位符 2">
            <a:extLst>
              <a:ext uri="{FF2B5EF4-FFF2-40B4-BE49-F238E27FC236}">
                <a16:creationId xmlns:a16="http://schemas.microsoft.com/office/drawing/2014/main" id="{21940C24-A69E-ABAC-D1CF-CC770CEFAF35}"/>
              </a:ext>
            </a:extLst>
          </p:cNvPr>
          <p:cNvSpPr>
            <a:spLocks noGrp="1"/>
          </p:cNvSpPr>
          <p:nvPr>
            <p:ph idx="1"/>
          </p:nvPr>
        </p:nvSpPr>
        <p:spPr>
          <a:xfrm>
            <a:off x="838200" y="1825625"/>
            <a:ext cx="10515600" cy="644933"/>
          </a:xfrm>
        </p:spPr>
        <p:txBody>
          <a:bodyPr/>
          <a:lstStyle/>
          <a:p>
            <a:r>
              <a:rPr lang="zh-CN" altLang="en-US" dirty="0"/>
              <a:t>空间复杂度</a:t>
            </a:r>
          </a:p>
        </p:txBody>
      </p:sp>
      <p:sp>
        <p:nvSpPr>
          <p:cNvPr id="5" name="文本框 4">
            <a:extLst>
              <a:ext uri="{FF2B5EF4-FFF2-40B4-BE49-F238E27FC236}">
                <a16:creationId xmlns:a16="http://schemas.microsoft.com/office/drawing/2014/main" id="{0C75DE94-3099-997F-6B2E-B350D1E95179}"/>
              </a:ext>
            </a:extLst>
          </p:cNvPr>
          <p:cNvSpPr txBox="1"/>
          <p:nvPr/>
        </p:nvSpPr>
        <p:spPr>
          <a:xfrm>
            <a:off x="838200" y="2592198"/>
            <a:ext cx="10515600" cy="1754326"/>
          </a:xfrm>
          <a:prstGeom prst="rect">
            <a:avLst/>
          </a:prstGeom>
          <a:noFill/>
        </p:spPr>
        <p:txBody>
          <a:bodyPr wrap="square" rtlCol="0">
            <a:spAutoFit/>
          </a:bodyPr>
          <a:lstStyle/>
          <a:p>
            <a:r>
              <a:rPr lang="zh-CN" altLang="en-US" dirty="0">
                <a:latin typeface="Gabriola" panose="04040605051002020D02" pitchFamily="82" charset="0"/>
              </a:rPr>
              <a:t>在计算机科学中，一个算法或程序的空间复杂度定性地描述该算法或程序运行所需要的</a:t>
            </a:r>
            <a:r>
              <a:rPr lang="zh-CN" altLang="en-US" dirty="0">
                <a:solidFill>
                  <a:srgbClr val="FF0000"/>
                </a:solidFill>
                <a:latin typeface="Gabriola" panose="04040605051002020D02" pitchFamily="82" charset="0"/>
              </a:rPr>
              <a:t>存储空间大小</a:t>
            </a:r>
            <a:r>
              <a:rPr lang="zh-CN" altLang="en-US" dirty="0">
                <a:latin typeface="Gabriola" panose="04040605051002020D02" pitchFamily="82" charset="0"/>
              </a:rPr>
              <a:t>。空间复杂度是相应计算问题的</a:t>
            </a:r>
            <a:r>
              <a:rPr lang="zh-CN" altLang="en-US" dirty="0">
                <a:solidFill>
                  <a:srgbClr val="FF0000"/>
                </a:solidFill>
                <a:latin typeface="Gabriola" panose="04040605051002020D02" pitchFamily="82" charset="0"/>
              </a:rPr>
              <a:t>输入值的长度</a:t>
            </a:r>
            <a:r>
              <a:rPr lang="zh-CN" altLang="en-US" dirty="0">
                <a:latin typeface="Gabriola" panose="04040605051002020D02" pitchFamily="82" charset="0"/>
              </a:rPr>
              <a:t>的函数，它表示一个算法完全执行所需要的存储空间大小。</a:t>
            </a:r>
          </a:p>
          <a:p>
            <a:endParaRPr lang="en-US" altLang="zh-CN" dirty="0">
              <a:latin typeface="Gabriola" panose="04040605051002020D02" pitchFamily="82" charset="0"/>
            </a:endParaRPr>
          </a:p>
          <a:p>
            <a:r>
              <a:rPr lang="zh-CN" altLang="en-US" dirty="0">
                <a:latin typeface="Gabriola" panose="04040605051002020D02" pitchFamily="82" charset="0"/>
              </a:rPr>
              <a:t>与时间复杂度类似，空间复杂度的表示也有：</a:t>
            </a:r>
            <a:endParaRPr lang="en-US" altLang="zh-CN" dirty="0">
              <a:latin typeface="Gabriola" panose="04040605051002020D02" pitchFamily="82" charset="0"/>
            </a:endParaRPr>
          </a:p>
          <a:p>
            <a:endParaRPr lang="zh-CN" altLang="en-US" dirty="0">
              <a:latin typeface="Gabriola" panose="04040605051002020D02" pitchFamily="82" charset="0"/>
            </a:endParaRPr>
          </a:p>
          <a:p>
            <a:r>
              <a:rPr lang="en-US" altLang="zh-CN" b="1" dirty="0">
                <a:latin typeface="Gabriola" panose="04040605051002020D02" pitchFamily="82" charset="0"/>
              </a:rPr>
              <a:t>O(1)</a:t>
            </a:r>
            <a:r>
              <a:rPr lang="zh-CN" altLang="en-US" b="1" dirty="0">
                <a:latin typeface="Gabriola" panose="04040605051002020D02" pitchFamily="82" charset="0"/>
              </a:rPr>
              <a:t>、</a:t>
            </a:r>
            <a:r>
              <a:rPr lang="en-US" altLang="zh-CN" b="1" dirty="0">
                <a:latin typeface="Gabriola" panose="04040605051002020D02" pitchFamily="82" charset="0"/>
              </a:rPr>
              <a:t>O(log n)</a:t>
            </a:r>
            <a:r>
              <a:rPr lang="zh-CN" altLang="en-US" b="1" dirty="0">
                <a:latin typeface="Gabriola" panose="04040605051002020D02" pitchFamily="82" charset="0"/>
              </a:rPr>
              <a:t>、 </a:t>
            </a:r>
            <a:r>
              <a:rPr lang="en-US" altLang="zh-CN" b="1" dirty="0">
                <a:latin typeface="Gabriola" panose="04040605051002020D02" pitchFamily="82" charset="0"/>
              </a:rPr>
              <a:t>O(n)</a:t>
            </a:r>
            <a:r>
              <a:rPr lang="zh-CN" altLang="en-US" b="1" dirty="0">
                <a:latin typeface="Gabriola" panose="04040605051002020D02" pitchFamily="82" charset="0"/>
              </a:rPr>
              <a:t>、 </a:t>
            </a:r>
            <a:r>
              <a:rPr lang="en-US" altLang="zh-CN" b="1" dirty="0">
                <a:latin typeface="Gabriola" panose="04040605051002020D02" pitchFamily="82" charset="0"/>
              </a:rPr>
              <a:t>O(n log n)</a:t>
            </a:r>
            <a:r>
              <a:rPr lang="zh-CN" altLang="en-US" b="1" dirty="0">
                <a:latin typeface="Gabriola" panose="04040605051002020D02" pitchFamily="82" charset="0"/>
              </a:rPr>
              <a:t>、</a:t>
            </a:r>
            <a:r>
              <a:rPr lang="en-US" altLang="zh-CN" b="1" dirty="0">
                <a:latin typeface="Gabriola" panose="04040605051002020D02" pitchFamily="82" charset="0"/>
              </a:rPr>
              <a:t>O(n2) </a:t>
            </a:r>
            <a:r>
              <a:rPr lang="zh-CN" altLang="en-US" b="1" dirty="0">
                <a:latin typeface="Gabriola" panose="04040605051002020D02" pitchFamily="82" charset="0"/>
              </a:rPr>
              <a:t>、</a:t>
            </a:r>
            <a:r>
              <a:rPr lang="en-US" altLang="zh-CN" b="1" dirty="0">
                <a:latin typeface="Gabriola" panose="04040605051002020D02" pitchFamily="82" charset="0"/>
              </a:rPr>
              <a:t>O(n3)</a:t>
            </a:r>
            <a:r>
              <a:rPr lang="zh-CN" altLang="en-US" b="1" dirty="0">
                <a:latin typeface="Gabriola" panose="04040605051002020D02" pitchFamily="82" charset="0"/>
              </a:rPr>
              <a:t>、 </a:t>
            </a:r>
            <a:r>
              <a:rPr lang="en-US" altLang="zh-CN" b="1" dirty="0">
                <a:latin typeface="Gabriola" panose="04040605051002020D02" pitchFamily="82" charset="0"/>
              </a:rPr>
              <a:t>O(</a:t>
            </a:r>
            <a:r>
              <a:rPr lang="en-US" altLang="zh-CN" b="1" dirty="0" err="1">
                <a:latin typeface="Gabriola" panose="04040605051002020D02" pitchFamily="82" charset="0"/>
              </a:rPr>
              <a:t>nk</a:t>
            </a:r>
            <a:r>
              <a:rPr lang="en-US" altLang="zh-CN" b="1" dirty="0">
                <a:latin typeface="Gabriola" panose="04040605051002020D02" pitchFamily="82" charset="0"/>
              </a:rPr>
              <a:t>)</a:t>
            </a:r>
            <a:r>
              <a:rPr lang="zh-CN" altLang="en-US" b="1" dirty="0">
                <a:latin typeface="Gabriola" panose="04040605051002020D02" pitchFamily="82" charset="0"/>
              </a:rPr>
              <a:t>、 </a:t>
            </a:r>
            <a:r>
              <a:rPr lang="en-US" altLang="zh-CN" b="1" dirty="0">
                <a:latin typeface="Gabriola" panose="04040605051002020D02" pitchFamily="82" charset="0"/>
              </a:rPr>
              <a:t>O(2n)</a:t>
            </a:r>
            <a:r>
              <a:rPr lang="zh-CN" altLang="en-US" b="1" dirty="0">
                <a:latin typeface="Gabriola" panose="04040605051002020D02" pitchFamily="82" charset="0"/>
              </a:rPr>
              <a:t>、</a:t>
            </a:r>
            <a:r>
              <a:rPr lang="en-US" altLang="zh-CN" b="1" dirty="0">
                <a:latin typeface="Gabriola" panose="04040605051002020D02" pitchFamily="82" charset="0"/>
              </a:rPr>
              <a:t>...</a:t>
            </a:r>
          </a:p>
        </p:txBody>
      </p:sp>
    </p:spTree>
    <p:extLst>
      <p:ext uri="{BB962C8B-B14F-4D97-AF65-F5344CB8AC3E}">
        <p14:creationId xmlns:p14="http://schemas.microsoft.com/office/powerpoint/2010/main" val="1888566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0A5AD6-3504-DE72-0595-3BB55BF99A30}"/>
              </a:ext>
            </a:extLst>
          </p:cNvPr>
          <p:cNvSpPr>
            <a:spLocks noGrp="1"/>
          </p:cNvSpPr>
          <p:nvPr>
            <p:ph type="title"/>
          </p:nvPr>
        </p:nvSpPr>
        <p:spPr/>
        <p:txBody>
          <a:bodyPr/>
          <a:lstStyle/>
          <a:p>
            <a:r>
              <a:rPr lang="zh-CN" altLang="en-US" dirty="0"/>
              <a:t>算法复杂度分析</a:t>
            </a:r>
          </a:p>
        </p:txBody>
      </p:sp>
      <p:sp>
        <p:nvSpPr>
          <p:cNvPr id="4" name="文本框 3">
            <a:extLst>
              <a:ext uri="{FF2B5EF4-FFF2-40B4-BE49-F238E27FC236}">
                <a16:creationId xmlns:a16="http://schemas.microsoft.com/office/drawing/2014/main" id="{CF85741A-7F30-1FBA-0B72-73927CD58826}"/>
              </a:ext>
            </a:extLst>
          </p:cNvPr>
          <p:cNvSpPr txBox="1"/>
          <p:nvPr/>
        </p:nvSpPr>
        <p:spPr>
          <a:xfrm>
            <a:off x="838200" y="4655889"/>
            <a:ext cx="10515600" cy="1754326"/>
          </a:xfrm>
          <a:prstGeom prst="rect">
            <a:avLst/>
          </a:prstGeom>
          <a:noFill/>
        </p:spPr>
        <p:txBody>
          <a:bodyPr wrap="square" rtlCol="0">
            <a:spAutoFit/>
          </a:bodyPr>
          <a:lstStyle/>
          <a:p>
            <a:r>
              <a:rPr lang="zh-CN" altLang="en-US" dirty="0">
                <a:latin typeface="+mn-ea"/>
              </a:rPr>
              <a:t>空间所占内存计算方式：</a:t>
            </a:r>
          </a:p>
          <a:p>
            <a:r>
              <a:rPr lang="en-US" altLang="zh-CN" dirty="0">
                <a:latin typeface="+mn-ea"/>
              </a:rPr>
              <a:t>1 KB = 1024 B = 1024</a:t>
            </a:r>
            <a:r>
              <a:rPr lang="en-US" altLang="zh-CN" baseline="30000" dirty="0">
                <a:latin typeface="+mn-ea"/>
              </a:rPr>
              <a:t>1</a:t>
            </a:r>
            <a:r>
              <a:rPr lang="en-US" altLang="zh-CN" dirty="0">
                <a:latin typeface="+mn-ea"/>
              </a:rPr>
              <a:t> B</a:t>
            </a:r>
          </a:p>
          <a:p>
            <a:r>
              <a:rPr lang="en-US" altLang="zh-CN" dirty="0">
                <a:latin typeface="+mn-ea"/>
              </a:rPr>
              <a:t>1 MB = 1024 KB = 1024</a:t>
            </a:r>
            <a:r>
              <a:rPr lang="en-US" altLang="zh-CN" baseline="30000" dirty="0">
                <a:latin typeface="+mn-ea"/>
              </a:rPr>
              <a:t>2</a:t>
            </a:r>
            <a:r>
              <a:rPr lang="en-US" altLang="zh-CN" dirty="0">
                <a:latin typeface="+mn-ea"/>
              </a:rPr>
              <a:t> B</a:t>
            </a:r>
          </a:p>
          <a:p>
            <a:r>
              <a:rPr lang="en-US" altLang="zh-CN" dirty="0">
                <a:latin typeface="+mn-ea"/>
              </a:rPr>
              <a:t>1 GB = 1024 MB = 1024</a:t>
            </a:r>
            <a:r>
              <a:rPr lang="en-US" altLang="zh-CN" baseline="30000" dirty="0">
                <a:latin typeface="+mn-ea"/>
              </a:rPr>
              <a:t>3</a:t>
            </a:r>
            <a:r>
              <a:rPr lang="en-US" altLang="zh-CN" dirty="0">
                <a:latin typeface="+mn-ea"/>
              </a:rPr>
              <a:t> B</a:t>
            </a:r>
          </a:p>
          <a:p>
            <a:r>
              <a:rPr lang="en-US" altLang="zh-CN" dirty="0">
                <a:latin typeface="+mn-ea"/>
              </a:rPr>
              <a:t>1 TB = 1024 GB = 1024</a:t>
            </a:r>
            <a:r>
              <a:rPr lang="en-US" altLang="zh-CN" baseline="30000" dirty="0">
                <a:latin typeface="+mn-ea"/>
              </a:rPr>
              <a:t>4</a:t>
            </a:r>
            <a:r>
              <a:rPr lang="en-US" altLang="zh-CN" dirty="0">
                <a:latin typeface="+mn-ea"/>
              </a:rPr>
              <a:t> B</a:t>
            </a:r>
          </a:p>
          <a:p>
            <a:r>
              <a:rPr lang="en-US" altLang="zh-CN" dirty="0">
                <a:latin typeface="+mn-ea"/>
              </a:rPr>
              <a:t>...</a:t>
            </a:r>
          </a:p>
        </p:txBody>
      </p:sp>
      <p:sp>
        <p:nvSpPr>
          <p:cNvPr id="8" name="文本框 7">
            <a:extLst>
              <a:ext uri="{FF2B5EF4-FFF2-40B4-BE49-F238E27FC236}">
                <a16:creationId xmlns:a16="http://schemas.microsoft.com/office/drawing/2014/main" id="{70643113-CEE1-E812-0BFD-2A899EFFF06B}"/>
              </a:ext>
            </a:extLst>
          </p:cNvPr>
          <p:cNvSpPr txBox="1"/>
          <p:nvPr/>
        </p:nvSpPr>
        <p:spPr>
          <a:xfrm>
            <a:off x="838199" y="2118375"/>
            <a:ext cx="3964497" cy="1200329"/>
          </a:xfrm>
          <a:prstGeom prst="rect">
            <a:avLst/>
          </a:prstGeom>
          <a:noFill/>
          <a:ln>
            <a:solidFill>
              <a:schemeClr val="tx1"/>
            </a:solidFill>
          </a:ln>
        </p:spPr>
        <p:txBody>
          <a:bodyPr wrap="square" rtlCol="0" anchor="t">
            <a:spAutoFit/>
          </a:bodyPr>
          <a:lstStyle/>
          <a:p>
            <a:r>
              <a:rPr lang="pt-BR" altLang="zh-CN" b="0" dirty="0">
                <a:solidFill>
                  <a:srgbClr val="0000FF"/>
                </a:solidFill>
                <a:effectLst/>
                <a:latin typeface="Consolas" panose="020B0609020204030204" pitchFamily="49" charset="0"/>
              </a:rPr>
              <a:t>int</a:t>
            </a:r>
            <a:r>
              <a:rPr lang="pt-BR" altLang="zh-CN" b="0" dirty="0">
                <a:solidFill>
                  <a:srgbClr val="000000"/>
                </a:solidFill>
                <a:effectLst/>
                <a:latin typeface="Consolas" panose="020B0609020204030204" pitchFamily="49" charset="0"/>
              </a:rPr>
              <a:t> n;</a:t>
            </a:r>
          </a:p>
          <a:p>
            <a:r>
              <a:rPr lang="pt-BR" altLang="zh-CN" b="0" dirty="0">
                <a:solidFill>
                  <a:srgbClr val="000000"/>
                </a:solidFill>
                <a:effectLst/>
                <a:latin typeface="Consolas" panose="020B0609020204030204" pitchFamily="49" charset="0"/>
              </a:rPr>
              <a:t>cin &gt;&gt; n;</a:t>
            </a:r>
          </a:p>
          <a:p>
            <a:r>
              <a:rPr lang="pt-BR" altLang="zh-CN" b="0" dirty="0">
                <a:solidFill>
                  <a:srgbClr val="0000FF"/>
                </a:solidFill>
                <a:effectLst/>
                <a:latin typeface="Consolas" panose="020B0609020204030204" pitchFamily="49" charset="0"/>
              </a:rPr>
              <a:t>int</a:t>
            </a:r>
            <a:r>
              <a:rPr lang="pt-BR" altLang="zh-CN" b="0" dirty="0">
                <a:solidFill>
                  <a:srgbClr val="000000"/>
                </a:solidFill>
                <a:effectLst/>
                <a:latin typeface="Consolas" panose="020B0609020204030204" pitchFamily="49" charset="0"/>
              </a:rPr>
              <a:t>[n] a, b, c;</a:t>
            </a:r>
          </a:p>
          <a:p>
            <a:r>
              <a:rPr lang="pt-BR" altLang="zh-CN" b="0" dirty="0">
                <a:solidFill>
                  <a:srgbClr val="000000"/>
                </a:solidFill>
                <a:effectLst/>
                <a:latin typeface="Consolas" panose="020B0609020204030204" pitchFamily="49" charset="0"/>
              </a:rPr>
              <a:t>...</a:t>
            </a:r>
          </a:p>
        </p:txBody>
      </p:sp>
      <p:sp>
        <p:nvSpPr>
          <p:cNvPr id="9" name="文本框 8">
            <a:extLst>
              <a:ext uri="{FF2B5EF4-FFF2-40B4-BE49-F238E27FC236}">
                <a16:creationId xmlns:a16="http://schemas.microsoft.com/office/drawing/2014/main" id="{7C43355B-A35A-F058-C81A-1CDFA415D5DF}"/>
              </a:ext>
            </a:extLst>
          </p:cNvPr>
          <p:cNvSpPr txBox="1"/>
          <p:nvPr/>
        </p:nvSpPr>
        <p:spPr>
          <a:xfrm>
            <a:off x="717260" y="1707160"/>
            <a:ext cx="3648512"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代码</a:t>
            </a:r>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p:txBody>
      </p:sp>
      <p:cxnSp>
        <p:nvCxnSpPr>
          <p:cNvPr id="11" name="直接连接符 10">
            <a:extLst>
              <a:ext uri="{FF2B5EF4-FFF2-40B4-BE49-F238E27FC236}">
                <a16:creationId xmlns:a16="http://schemas.microsoft.com/office/drawing/2014/main" id="{D93C392C-3203-C70F-AC22-587272F02627}"/>
              </a:ext>
            </a:extLst>
          </p:cNvPr>
          <p:cNvCxnSpPr>
            <a:cxnSpLocks/>
          </p:cNvCxnSpPr>
          <p:nvPr/>
        </p:nvCxnSpPr>
        <p:spPr>
          <a:xfrm>
            <a:off x="838200" y="2051104"/>
            <a:ext cx="3964496" cy="0"/>
          </a:xfrm>
          <a:prstGeom prst="line">
            <a:avLst/>
          </a:prstGeom>
        </p:spPr>
        <p:style>
          <a:lnRef idx="1">
            <a:schemeClr val="dk1"/>
          </a:lnRef>
          <a:fillRef idx="0">
            <a:schemeClr val="dk1"/>
          </a:fillRef>
          <a:effectRef idx="0">
            <a:schemeClr val="dk1"/>
          </a:effectRef>
          <a:fontRef idx="minor">
            <a:schemeClr val="tx1"/>
          </a:fontRef>
        </p:style>
      </p:cxnSp>
      <p:sp>
        <p:nvSpPr>
          <p:cNvPr id="13" name="文本框 12">
            <a:extLst>
              <a:ext uri="{FF2B5EF4-FFF2-40B4-BE49-F238E27FC236}">
                <a16:creationId xmlns:a16="http://schemas.microsoft.com/office/drawing/2014/main" id="{D1364A0A-A3FA-DAC0-065C-D4C1776E3C4B}"/>
              </a:ext>
            </a:extLst>
          </p:cNvPr>
          <p:cNvSpPr txBox="1"/>
          <p:nvPr/>
        </p:nvSpPr>
        <p:spPr>
          <a:xfrm>
            <a:off x="6412684" y="2118375"/>
            <a:ext cx="3964497" cy="1200329"/>
          </a:xfrm>
          <a:prstGeom prst="rect">
            <a:avLst/>
          </a:prstGeom>
          <a:noFill/>
          <a:ln>
            <a:solidFill>
              <a:schemeClr val="tx1"/>
            </a:solidFill>
          </a:ln>
        </p:spPr>
        <p:txBody>
          <a:bodyPr wrap="square" rtlCol="0" anchor="t">
            <a:spAutoFit/>
          </a:bodyPr>
          <a:lstStyle/>
          <a:p>
            <a:r>
              <a:rPr lang="pt-BR" altLang="zh-CN" b="0" dirty="0">
                <a:solidFill>
                  <a:srgbClr val="0000FF"/>
                </a:solidFill>
                <a:effectLst/>
                <a:latin typeface="Consolas" panose="020B0609020204030204" pitchFamily="49" charset="0"/>
              </a:rPr>
              <a:t>int</a:t>
            </a:r>
            <a:r>
              <a:rPr lang="pt-BR" altLang="zh-CN" b="0" dirty="0">
                <a:solidFill>
                  <a:srgbClr val="000000"/>
                </a:solidFill>
                <a:effectLst/>
                <a:latin typeface="Consolas" panose="020B0609020204030204" pitchFamily="49" charset="0"/>
              </a:rPr>
              <a:t> n;</a:t>
            </a:r>
          </a:p>
          <a:p>
            <a:r>
              <a:rPr lang="pt-BR" altLang="zh-CN" b="0" dirty="0">
                <a:solidFill>
                  <a:srgbClr val="000000"/>
                </a:solidFill>
                <a:effectLst/>
                <a:latin typeface="Consolas" panose="020B0609020204030204" pitchFamily="49" charset="0"/>
              </a:rPr>
              <a:t>cin &gt;&gt; n;</a:t>
            </a:r>
          </a:p>
          <a:p>
            <a:r>
              <a:rPr lang="pt-BR" altLang="zh-CN" b="0" dirty="0">
                <a:solidFill>
                  <a:srgbClr val="0000FF"/>
                </a:solidFill>
                <a:effectLst/>
                <a:latin typeface="Consolas" panose="020B0609020204030204" pitchFamily="49" charset="0"/>
              </a:rPr>
              <a:t>int</a:t>
            </a:r>
            <a:r>
              <a:rPr lang="pt-BR" altLang="zh-CN" b="0" dirty="0">
                <a:solidFill>
                  <a:srgbClr val="000000"/>
                </a:solidFill>
                <a:effectLst/>
                <a:latin typeface="Consolas" panose="020B0609020204030204" pitchFamily="49" charset="0"/>
              </a:rPr>
              <a:t> a, b, c;</a:t>
            </a:r>
          </a:p>
          <a:p>
            <a:r>
              <a:rPr lang="pt-BR" altLang="zh-CN" b="0" dirty="0">
                <a:solidFill>
                  <a:srgbClr val="000000"/>
                </a:solidFill>
                <a:effectLst/>
                <a:latin typeface="Consolas" panose="020B0609020204030204" pitchFamily="49" charset="0"/>
              </a:rPr>
              <a:t>...</a:t>
            </a:r>
          </a:p>
        </p:txBody>
      </p:sp>
      <p:sp>
        <p:nvSpPr>
          <p:cNvPr id="14" name="文本框 13">
            <a:extLst>
              <a:ext uri="{FF2B5EF4-FFF2-40B4-BE49-F238E27FC236}">
                <a16:creationId xmlns:a16="http://schemas.microsoft.com/office/drawing/2014/main" id="{445D30CC-61F4-EC01-B1C7-216512C2FE0D}"/>
              </a:ext>
            </a:extLst>
          </p:cNvPr>
          <p:cNvSpPr txBox="1"/>
          <p:nvPr/>
        </p:nvSpPr>
        <p:spPr>
          <a:xfrm>
            <a:off x="6291745" y="1707160"/>
            <a:ext cx="3648512"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代码</a:t>
            </a:r>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p:txBody>
      </p:sp>
      <p:cxnSp>
        <p:nvCxnSpPr>
          <p:cNvPr id="15" name="直接连接符 14">
            <a:extLst>
              <a:ext uri="{FF2B5EF4-FFF2-40B4-BE49-F238E27FC236}">
                <a16:creationId xmlns:a16="http://schemas.microsoft.com/office/drawing/2014/main" id="{B03D4D2D-40FB-2C1D-A4DE-7EC3700B32B9}"/>
              </a:ext>
            </a:extLst>
          </p:cNvPr>
          <p:cNvCxnSpPr>
            <a:cxnSpLocks/>
          </p:cNvCxnSpPr>
          <p:nvPr/>
        </p:nvCxnSpPr>
        <p:spPr>
          <a:xfrm>
            <a:off x="6412685" y="2051104"/>
            <a:ext cx="3964496" cy="0"/>
          </a:xfrm>
          <a:prstGeom prst="line">
            <a:avLst/>
          </a:prstGeom>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0F885CB8-0DB4-155E-5DE5-A42DCB9501FB}"/>
              </a:ext>
            </a:extLst>
          </p:cNvPr>
          <p:cNvSpPr txBox="1"/>
          <p:nvPr/>
        </p:nvSpPr>
        <p:spPr>
          <a:xfrm>
            <a:off x="838199" y="3653224"/>
            <a:ext cx="2071124" cy="369332"/>
          </a:xfrm>
          <a:prstGeom prst="rect">
            <a:avLst/>
          </a:prstGeom>
          <a:noFill/>
          <a:ln w="19050">
            <a:solidFill>
              <a:srgbClr val="FF0000"/>
            </a:solidFill>
            <a:prstDash val="lgDash"/>
          </a:ln>
        </p:spPr>
        <p:txBody>
          <a:bodyPr wrap="square" rtlCol="0">
            <a:spAutoFit/>
          </a:bodyPr>
          <a:lstStyle/>
          <a:p>
            <a:r>
              <a:rPr lang="zh-CN" altLang="en-US" dirty="0">
                <a:solidFill>
                  <a:srgbClr val="FF0000"/>
                </a:solidFill>
                <a:latin typeface="Adobe 仿宋 Std R" panose="02020400000000000000" pitchFamily="18" charset="-122"/>
                <a:ea typeface="Adobe 仿宋 Std R" panose="02020400000000000000" pitchFamily="18" charset="-122"/>
              </a:rPr>
              <a:t>空间复杂度 </a:t>
            </a:r>
            <a:r>
              <a:rPr lang="en-US" altLang="zh-CN" dirty="0">
                <a:solidFill>
                  <a:srgbClr val="FF0000"/>
                </a:solidFill>
                <a:latin typeface="Adobe 仿宋 Std R" panose="02020400000000000000" pitchFamily="18" charset="-122"/>
                <a:ea typeface="Adobe 仿宋 Std R" panose="02020400000000000000" pitchFamily="18" charset="-122"/>
              </a:rPr>
              <a:t>= </a:t>
            </a:r>
            <a:r>
              <a:rPr lang="en-US" altLang="zh-CN" dirty="0">
                <a:solidFill>
                  <a:srgbClr val="FF0000"/>
                </a:solidFill>
                <a:ea typeface="Adobe 仿宋 Std R" panose="02020400000000000000" pitchFamily="18" charset="-122"/>
              </a:rPr>
              <a:t>O(n)</a:t>
            </a:r>
            <a:endParaRPr lang="zh-CN" altLang="en-US" dirty="0">
              <a:solidFill>
                <a:srgbClr val="FF0000"/>
              </a:solidFill>
              <a:ea typeface="Adobe 仿宋 Std R" panose="02020400000000000000" pitchFamily="18" charset="-122"/>
            </a:endParaRPr>
          </a:p>
        </p:txBody>
      </p:sp>
      <p:sp>
        <p:nvSpPr>
          <p:cNvPr id="17" name="文本框 16">
            <a:extLst>
              <a:ext uri="{FF2B5EF4-FFF2-40B4-BE49-F238E27FC236}">
                <a16:creationId xmlns:a16="http://schemas.microsoft.com/office/drawing/2014/main" id="{2D2EB74F-838A-EFC5-AF2D-9DA0A16416EE}"/>
              </a:ext>
            </a:extLst>
          </p:cNvPr>
          <p:cNvSpPr txBox="1"/>
          <p:nvPr/>
        </p:nvSpPr>
        <p:spPr>
          <a:xfrm>
            <a:off x="6412684" y="3653224"/>
            <a:ext cx="2071124" cy="369332"/>
          </a:xfrm>
          <a:prstGeom prst="rect">
            <a:avLst/>
          </a:prstGeom>
          <a:noFill/>
          <a:ln w="19050">
            <a:solidFill>
              <a:srgbClr val="FF0000"/>
            </a:solidFill>
            <a:prstDash val="lgDash"/>
          </a:ln>
        </p:spPr>
        <p:txBody>
          <a:bodyPr wrap="square" rtlCol="0">
            <a:spAutoFit/>
          </a:bodyPr>
          <a:lstStyle/>
          <a:p>
            <a:r>
              <a:rPr lang="zh-CN" altLang="en-US" dirty="0">
                <a:solidFill>
                  <a:srgbClr val="FF0000"/>
                </a:solidFill>
                <a:latin typeface="Adobe 仿宋 Std R" panose="02020400000000000000" pitchFamily="18" charset="-122"/>
                <a:ea typeface="Adobe 仿宋 Std R" panose="02020400000000000000" pitchFamily="18" charset="-122"/>
              </a:rPr>
              <a:t>空间复杂度 </a:t>
            </a:r>
            <a:r>
              <a:rPr lang="en-US" altLang="zh-CN" dirty="0">
                <a:solidFill>
                  <a:srgbClr val="FF0000"/>
                </a:solidFill>
                <a:latin typeface="Adobe 仿宋 Std R" panose="02020400000000000000" pitchFamily="18" charset="-122"/>
                <a:ea typeface="Adobe 仿宋 Std R" panose="02020400000000000000" pitchFamily="18" charset="-122"/>
              </a:rPr>
              <a:t>= </a:t>
            </a:r>
            <a:r>
              <a:rPr lang="en-US" altLang="zh-CN" dirty="0">
                <a:solidFill>
                  <a:srgbClr val="FF0000"/>
                </a:solidFill>
                <a:ea typeface="Adobe 仿宋 Std R" panose="02020400000000000000" pitchFamily="18" charset="-122"/>
              </a:rPr>
              <a:t>O(1)</a:t>
            </a:r>
            <a:endParaRPr lang="zh-CN" altLang="en-US" dirty="0">
              <a:solidFill>
                <a:srgbClr val="FF0000"/>
              </a:solidFill>
              <a:ea typeface="Adobe 仿宋 Std R" panose="02020400000000000000" pitchFamily="18" charset="-122"/>
            </a:endParaRPr>
          </a:p>
        </p:txBody>
      </p:sp>
      <p:cxnSp>
        <p:nvCxnSpPr>
          <p:cNvPr id="18" name="直接连接符 17">
            <a:extLst>
              <a:ext uri="{FF2B5EF4-FFF2-40B4-BE49-F238E27FC236}">
                <a16:creationId xmlns:a16="http://schemas.microsoft.com/office/drawing/2014/main" id="{6FCB19B8-33AD-5108-291E-D33576C68C48}"/>
              </a:ext>
            </a:extLst>
          </p:cNvPr>
          <p:cNvCxnSpPr>
            <a:cxnSpLocks/>
          </p:cNvCxnSpPr>
          <p:nvPr/>
        </p:nvCxnSpPr>
        <p:spPr>
          <a:xfrm>
            <a:off x="612396" y="4504673"/>
            <a:ext cx="1089310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41366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randombar(horizontal)">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100087-1D12-054B-3BB3-975ABCB976C5}"/>
              </a:ext>
            </a:extLst>
          </p:cNvPr>
          <p:cNvSpPr>
            <a:spLocks noGrp="1"/>
          </p:cNvSpPr>
          <p:nvPr>
            <p:ph type="title"/>
          </p:nvPr>
        </p:nvSpPr>
        <p:spPr/>
        <p:txBody>
          <a:bodyPr/>
          <a:lstStyle/>
          <a:p>
            <a:r>
              <a:rPr lang="zh-CN" altLang="en-US" dirty="0"/>
              <a:t>算法复杂度分析</a:t>
            </a:r>
          </a:p>
        </p:txBody>
      </p:sp>
      <p:sp>
        <p:nvSpPr>
          <p:cNvPr id="9" name="文本框 8">
            <a:extLst>
              <a:ext uri="{FF2B5EF4-FFF2-40B4-BE49-F238E27FC236}">
                <a16:creationId xmlns:a16="http://schemas.microsoft.com/office/drawing/2014/main" id="{0CD3C34E-7EBC-8F2A-6630-DAAFF82D5EB0}"/>
              </a:ext>
            </a:extLst>
          </p:cNvPr>
          <p:cNvSpPr txBox="1"/>
          <p:nvPr/>
        </p:nvSpPr>
        <p:spPr>
          <a:xfrm>
            <a:off x="717259" y="1983618"/>
            <a:ext cx="9764785" cy="646331"/>
          </a:xfrm>
          <a:prstGeom prst="rect">
            <a:avLst/>
          </a:prstGeom>
          <a:noFill/>
        </p:spPr>
        <p:txBody>
          <a:bodyPr wrap="square" rtlCol="0">
            <a:spAutoFit/>
          </a:bodyPr>
          <a:lstStyle/>
          <a:p>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问题</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某算法要求所占空间不超过</a:t>
            </a:r>
            <a:r>
              <a:rPr lang="en-US" altLang="zh-CN" dirty="0">
                <a:latin typeface="黑体" panose="02010609060101010101" pitchFamily="49" charset="-122"/>
                <a:ea typeface="黑体" panose="02010609060101010101" pitchFamily="49" charset="-122"/>
              </a:rPr>
              <a:t>512MB</a:t>
            </a:r>
            <a:r>
              <a:rPr lang="zh-CN" altLang="en-US" dirty="0">
                <a:latin typeface="黑体" panose="02010609060101010101" pitchFamily="49" charset="-122"/>
                <a:ea typeface="黑体" panose="02010609060101010101" pitchFamily="49" charset="-122"/>
              </a:rPr>
              <a:t>，已知输入规模 </a:t>
            </a:r>
            <a:r>
              <a:rPr lang="en-US" altLang="zh-CN" dirty="0">
                <a:latin typeface="黑体" panose="02010609060101010101" pitchFamily="49" charset="-122"/>
                <a:ea typeface="黑体" panose="02010609060101010101" pitchFamily="49" charset="-122"/>
              </a:rPr>
              <a:t>n </a:t>
            </a:r>
            <a:r>
              <a:rPr lang="zh-CN" altLang="en-US" dirty="0">
                <a:latin typeface="黑体" panose="02010609060101010101" pitchFamily="49" charset="-122"/>
                <a:ea typeface="黑体" panose="02010609060101010101" pitchFamily="49" charset="-122"/>
              </a:rPr>
              <a:t>最大为</a:t>
            </a:r>
            <a:r>
              <a:rPr lang="en-US" altLang="zh-CN" dirty="0">
                <a:latin typeface="黑体" panose="02010609060101010101" pitchFamily="49" charset="-122"/>
                <a:ea typeface="黑体" panose="02010609060101010101" pitchFamily="49" charset="-122"/>
              </a:rPr>
              <a:t>10^4</a:t>
            </a:r>
            <a:r>
              <a:rPr lang="zh-CN" altLang="en-US" dirty="0">
                <a:latin typeface="黑体" panose="02010609060101010101" pitchFamily="49" charset="-122"/>
                <a:ea typeface="黑体" panose="02010609060101010101" pitchFamily="49" charset="-122"/>
              </a:rPr>
              <a:t>，请问该算法允许怎样的空间复杂度？</a:t>
            </a:r>
          </a:p>
        </p:txBody>
      </p:sp>
      <p:sp>
        <p:nvSpPr>
          <p:cNvPr id="10" name="文本框 9">
            <a:extLst>
              <a:ext uri="{FF2B5EF4-FFF2-40B4-BE49-F238E27FC236}">
                <a16:creationId xmlns:a16="http://schemas.microsoft.com/office/drawing/2014/main" id="{0DBCF799-E1A1-E6E5-E792-3FE01028EB0A}"/>
              </a:ext>
            </a:extLst>
          </p:cNvPr>
          <p:cNvSpPr txBox="1"/>
          <p:nvPr/>
        </p:nvSpPr>
        <p:spPr>
          <a:xfrm>
            <a:off x="1100340" y="3186034"/>
            <a:ext cx="9650536" cy="1139094"/>
          </a:xfrm>
          <a:prstGeom prst="rect">
            <a:avLst/>
          </a:prstGeom>
          <a:noFill/>
          <a:ln w="19050">
            <a:solidFill>
              <a:srgbClr val="FF0000"/>
            </a:solidFill>
            <a:prstDash val="lgDash"/>
          </a:ln>
        </p:spPr>
        <p:txBody>
          <a:bodyPr wrap="square" rtlCol="0">
            <a:spAutoFit/>
          </a:bodyPr>
          <a:lstStyle/>
          <a:p>
            <a:pPr>
              <a:lnSpc>
                <a:spcPct val="150000"/>
              </a:lnSpc>
            </a:pPr>
            <a:r>
              <a:rPr lang="en-US" altLang="zh-CN" sz="2400" dirty="0">
                <a:solidFill>
                  <a:srgbClr val="FF0000"/>
                </a:solidFill>
                <a:latin typeface="Adobe 仿宋 Std R" panose="02020400000000000000" pitchFamily="18" charset="-122"/>
                <a:ea typeface="Adobe 仿宋 Std R" panose="02020400000000000000" pitchFamily="18" charset="-122"/>
              </a:rPr>
              <a:t>log </a:t>
            </a:r>
            <a:r>
              <a:rPr lang="en-US" altLang="zh-CN" sz="2400" baseline="-25000" dirty="0">
                <a:solidFill>
                  <a:srgbClr val="FF0000"/>
                </a:solidFill>
                <a:latin typeface="Adobe 仿宋 Std R" panose="02020400000000000000" pitchFamily="18" charset="-122"/>
                <a:ea typeface="Adobe 仿宋 Std R" panose="02020400000000000000" pitchFamily="18" charset="-122"/>
              </a:rPr>
              <a:t>10^4</a:t>
            </a:r>
            <a:r>
              <a:rPr lang="en-US" altLang="zh-CN" sz="2400" dirty="0">
                <a:solidFill>
                  <a:srgbClr val="FF0000"/>
                </a:solidFill>
                <a:latin typeface="Adobe 仿宋 Std R" panose="02020400000000000000" pitchFamily="18" charset="-122"/>
                <a:ea typeface="Adobe 仿宋 Std R" panose="02020400000000000000" pitchFamily="18" charset="-122"/>
              </a:rPr>
              <a:t> 512 * 1024^2 </a:t>
            </a:r>
            <a:r>
              <a:rPr lang="zh-CN" altLang="en-US" sz="2400" dirty="0">
                <a:solidFill>
                  <a:srgbClr val="FF0000"/>
                </a:solidFill>
                <a:latin typeface="Adobe 仿宋 Std R" panose="02020400000000000000" pitchFamily="18" charset="-122"/>
                <a:ea typeface="Adobe 仿宋 Std R" panose="02020400000000000000" pitchFamily="18" charset="-122"/>
              </a:rPr>
              <a:t>≈ </a:t>
            </a:r>
            <a:r>
              <a:rPr lang="en-US" altLang="zh-CN" sz="2400" dirty="0">
                <a:solidFill>
                  <a:srgbClr val="FF0000"/>
                </a:solidFill>
                <a:latin typeface="Adobe 仿宋 Std R" panose="02020400000000000000" pitchFamily="18" charset="-122"/>
                <a:ea typeface="Adobe 仿宋 Std R" panose="02020400000000000000" pitchFamily="18" charset="-122"/>
              </a:rPr>
              <a:t>2</a:t>
            </a:r>
            <a:r>
              <a:rPr lang="zh-CN" altLang="en-US" sz="2400" dirty="0">
                <a:solidFill>
                  <a:srgbClr val="FF0000"/>
                </a:solidFill>
                <a:latin typeface="Adobe 仿宋 Std R" panose="02020400000000000000" pitchFamily="18" charset="-122"/>
                <a:ea typeface="Adobe 仿宋 Std R" panose="02020400000000000000" pitchFamily="18" charset="-122"/>
              </a:rPr>
              <a:t>，故 </a:t>
            </a:r>
            <a:r>
              <a:rPr lang="en-US" altLang="zh-CN" sz="2400" dirty="0">
                <a:solidFill>
                  <a:srgbClr val="FF0000"/>
                </a:solidFill>
                <a:latin typeface="Adobe 仿宋 Std R" panose="02020400000000000000" pitchFamily="18" charset="-122"/>
                <a:ea typeface="Adobe 仿宋 Std R" panose="02020400000000000000" pitchFamily="18" charset="-122"/>
              </a:rPr>
              <a:t>O(n</a:t>
            </a:r>
            <a:r>
              <a:rPr lang="en-US" altLang="zh-CN" sz="2400" baseline="30000" dirty="0">
                <a:solidFill>
                  <a:srgbClr val="FF0000"/>
                </a:solidFill>
                <a:latin typeface="Adobe 仿宋 Std R" panose="02020400000000000000" pitchFamily="18" charset="-122"/>
                <a:ea typeface="Adobe 仿宋 Std R" panose="02020400000000000000" pitchFamily="18" charset="-122"/>
              </a:rPr>
              <a:t>2</a:t>
            </a:r>
            <a:r>
              <a:rPr lang="en-US" altLang="zh-CN" sz="2400" dirty="0">
                <a:solidFill>
                  <a:srgbClr val="FF0000"/>
                </a:solidFill>
                <a:latin typeface="Adobe 仿宋 Std R" panose="02020400000000000000" pitchFamily="18" charset="-122"/>
                <a:ea typeface="Adobe 仿宋 Std R" panose="02020400000000000000" pitchFamily="18" charset="-122"/>
              </a:rPr>
              <a:t>)</a:t>
            </a:r>
            <a:r>
              <a:rPr lang="zh-CN" altLang="en-US" sz="2400" dirty="0">
                <a:solidFill>
                  <a:srgbClr val="FF0000"/>
                </a:solidFill>
                <a:latin typeface="Adobe 仿宋 Std R" panose="02020400000000000000" pitchFamily="18" charset="-122"/>
                <a:ea typeface="Adobe 仿宋 Std R" panose="02020400000000000000" pitchFamily="18" charset="-122"/>
              </a:rPr>
              <a:t>及以下的空间复杂度都可以接受。</a:t>
            </a:r>
            <a:endParaRPr lang="en-US" altLang="zh-CN" sz="2400" dirty="0">
              <a:solidFill>
                <a:srgbClr val="FF0000"/>
              </a:solidFill>
              <a:latin typeface="Adobe 仿宋 Std R" panose="02020400000000000000" pitchFamily="18" charset="-122"/>
              <a:ea typeface="Adobe 仿宋 Std R" panose="02020400000000000000" pitchFamily="18" charset="-122"/>
            </a:endParaRPr>
          </a:p>
          <a:p>
            <a:pPr>
              <a:lnSpc>
                <a:spcPct val="150000"/>
              </a:lnSpc>
            </a:pPr>
            <a:r>
              <a:rPr lang="zh-CN" altLang="en-US" sz="2400" dirty="0">
                <a:solidFill>
                  <a:srgbClr val="FF0000"/>
                </a:solidFill>
                <a:latin typeface="Adobe 仿宋 Std R" panose="02020400000000000000" pitchFamily="18" charset="-122"/>
                <a:ea typeface="Adobe 仿宋 Std R" panose="02020400000000000000" pitchFamily="18" charset="-122"/>
              </a:rPr>
              <a:t>通常，我们会近似计算：</a:t>
            </a:r>
            <a:r>
              <a:rPr lang="en-US" altLang="zh-CN" sz="2400" dirty="0">
                <a:solidFill>
                  <a:srgbClr val="FF0000"/>
                </a:solidFill>
                <a:latin typeface="Adobe 仿宋 Std R" panose="02020400000000000000" pitchFamily="18" charset="-122"/>
                <a:ea typeface="Adobe 仿宋 Std R" panose="02020400000000000000" pitchFamily="18" charset="-122"/>
              </a:rPr>
              <a:t>512 * 1024^2 </a:t>
            </a:r>
            <a:r>
              <a:rPr lang="zh-CN" altLang="en-US" sz="2400" dirty="0">
                <a:solidFill>
                  <a:srgbClr val="FF0000"/>
                </a:solidFill>
                <a:latin typeface="Adobe 仿宋 Std R" panose="02020400000000000000" pitchFamily="18" charset="-122"/>
                <a:ea typeface="Adobe 仿宋 Std R" panose="02020400000000000000" pitchFamily="18" charset="-122"/>
              </a:rPr>
              <a:t>≈ </a:t>
            </a:r>
            <a:r>
              <a:rPr lang="en-US" altLang="zh-CN" sz="2400" dirty="0">
                <a:solidFill>
                  <a:srgbClr val="FF0000"/>
                </a:solidFill>
                <a:latin typeface="Adobe 仿宋 Std R" panose="02020400000000000000" pitchFamily="18" charset="-122"/>
                <a:ea typeface="Adobe 仿宋 Std R" panose="02020400000000000000" pitchFamily="18" charset="-122"/>
              </a:rPr>
              <a:t>10^2 * (10^3)^2 = 10^8</a:t>
            </a:r>
            <a:endParaRPr lang="zh-CN" altLang="en-US" sz="2400" dirty="0">
              <a:solidFill>
                <a:srgbClr val="FF0000"/>
              </a:solidFill>
              <a:ea typeface="Adobe 仿宋 Std R" panose="02020400000000000000" pitchFamily="18" charset="-122"/>
            </a:endParaRPr>
          </a:p>
        </p:txBody>
      </p:sp>
    </p:spTree>
    <p:extLst>
      <p:ext uri="{BB962C8B-B14F-4D97-AF65-F5344CB8AC3E}">
        <p14:creationId xmlns:p14="http://schemas.microsoft.com/office/powerpoint/2010/main" val="6632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D7E99-9A74-45CA-D4B6-7E7A7D722C74}"/>
              </a:ext>
            </a:extLst>
          </p:cNvPr>
          <p:cNvSpPr>
            <a:spLocks noGrp="1"/>
          </p:cNvSpPr>
          <p:nvPr>
            <p:ph type="title"/>
          </p:nvPr>
        </p:nvSpPr>
        <p:spPr/>
        <p:txBody>
          <a:bodyPr/>
          <a:lstStyle/>
          <a:p>
            <a:r>
              <a:rPr lang="zh-CN" altLang="en-US" dirty="0"/>
              <a:t>课程内容</a:t>
            </a:r>
          </a:p>
        </p:txBody>
      </p:sp>
      <p:sp>
        <p:nvSpPr>
          <p:cNvPr id="3" name="内容占位符 2">
            <a:extLst>
              <a:ext uri="{FF2B5EF4-FFF2-40B4-BE49-F238E27FC236}">
                <a16:creationId xmlns:a16="http://schemas.microsoft.com/office/drawing/2014/main" id="{33C6B42F-7EF4-8955-3C95-594535EB6991}"/>
              </a:ext>
            </a:extLst>
          </p:cNvPr>
          <p:cNvSpPr>
            <a:spLocks noGrp="1"/>
          </p:cNvSpPr>
          <p:nvPr>
            <p:ph idx="1"/>
          </p:nvPr>
        </p:nvSpPr>
        <p:spPr>
          <a:xfrm>
            <a:off x="8132189" y="2937166"/>
            <a:ext cx="3620787" cy="561043"/>
          </a:xfrm>
        </p:spPr>
        <p:txBody>
          <a:bodyPr/>
          <a:lstStyle/>
          <a:p>
            <a:pPr marL="0" indent="0">
              <a:buNone/>
            </a:pPr>
            <a:r>
              <a:rPr lang="zh-CN" altLang="en-US" dirty="0"/>
              <a:t>允许使用的编程语言</a:t>
            </a:r>
          </a:p>
        </p:txBody>
      </p:sp>
      <p:sp>
        <p:nvSpPr>
          <p:cNvPr id="4" name="文本框 3">
            <a:extLst>
              <a:ext uri="{FF2B5EF4-FFF2-40B4-BE49-F238E27FC236}">
                <a16:creationId xmlns:a16="http://schemas.microsoft.com/office/drawing/2014/main" id="{C607C4A3-0915-65AF-9789-8BC48A051D15}"/>
              </a:ext>
            </a:extLst>
          </p:cNvPr>
          <p:cNvSpPr txBox="1"/>
          <p:nvPr/>
        </p:nvSpPr>
        <p:spPr>
          <a:xfrm>
            <a:off x="8132189" y="3640822"/>
            <a:ext cx="3620788" cy="1477328"/>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C</a:t>
            </a:r>
          </a:p>
          <a:p>
            <a:pPr marL="285750" indent="-285750">
              <a:buFont typeface="Arial" panose="020B0604020202020204" pitchFamily="34" charset="0"/>
              <a:buChar char="•"/>
            </a:pPr>
            <a:r>
              <a:rPr lang="en-US" altLang="zh-CN" dirty="0"/>
              <a:t>C++</a:t>
            </a:r>
          </a:p>
          <a:p>
            <a:pPr marL="285750" indent="-285750">
              <a:buFont typeface="Arial" panose="020B0604020202020204" pitchFamily="34" charset="0"/>
              <a:buChar char="•"/>
            </a:pPr>
            <a:r>
              <a:rPr lang="en-US" altLang="zh-CN" dirty="0"/>
              <a:t>Java</a:t>
            </a:r>
          </a:p>
          <a:p>
            <a:pPr marL="285750" indent="-285750">
              <a:buFont typeface="Arial" panose="020B0604020202020204" pitchFamily="34" charset="0"/>
              <a:buChar char="•"/>
            </a:pPr>
            <a:r>
              <a:rPr lang="en-US" altLang="zh-CN" dirty="0"/>
              <a:t>Python</a:t>
            </a:r>
          </a:p>
          <a:p>
            <a:pPr marL="285750" indent="-285750">
              <a:buFont typeface="Arial" panose="020B0604020202020204" pitchFamily="34" charset="0"/>
              <a:buChar char="•"/>
            </a:pPr>
            <a:r>
              <a:rPr lang="en-US" altLang="zh-CN" dirty="0"/>
              <a:t>Go</a:t>
            </a:r>
            <a:endParaRPr lang="zh-CN" altLang="en-US" dirty="0"/>
          </a:p>
        </p:txBody>
      </p:sp>
      <p:graphicFrame>
        <p:nvGraphicFramePr>
          <p:cNvPr id="6" name="表格 5">
            <a:extLst>
              <a:ext uri="{FF2B5EF4-FFF2-40B4-BE49-F238E27FC236}">
                <a16:creationId xmlns:a16="http://schemas.microsoft.com/office/drawing/2014/main" id="{E9D091BD-3EE3-A11D-969D-DD929D99A99D}"/>
              </a:ext>
            </a:extLst>
          </p:cNvPr>
          <p:cNvGraphicFramePr>
            <a:graphicFrameLocks noGrp="1"/>
          </p:cNvGraphicFramePr>
          <p:nvPr>
            <p:extLst>
              <p:ext uri="{D42A27DB-BD31-4B8C-83A1-F6EECF244321}">
                <p14:modId xmlns:p14="http://schemas.microsoft.com/office/powerpoint/2010/main" val="2191098551"/>
              </p:ext>
            </p:extLst>
          </p:nvPr>
        </p:nvGraphicFramePr>
        <p:xfrm>
          <a:off x="619377" y="1876103"/>
          <a:ext cx="6880870" cy="4176000"/>
        </p:xfrm>
        <a:graphic>
          <a:graphicData uri="http://schemas.openxmlformats.org/drawingml/2006/table">
            <a:tbl>
              <a:tblPr firstRow="1">
                <a:tableStyleId>{5C22544A-7EE6-4342-B048-85BDC9FD1C3A}</a:tableStyleId>
              </a:tblPr>
              <a:tblGrid>
                <a:gridCol w="2152326">
                  <a:extLst>
                    <a:ext uri="{9D8B030D-6E8A-4147-A177-3AD203B41FA5}">
                      <a16:colId xmlns:a16="http://schemas.microsoft.com/office/drawing/2014/main" val="2606544783"/>
                    </a:ext>
                  </a:extLst>
                </a:gridCol>
                <a:gridCol w="2364272">
                  <a:extLst>
                    <a:ext uri="{9D8B030D-6E8A-4147-A177-3AD203B41FA5}">
                      <a16:colId xmlns:a16="http://schemas.microsoft.com/office/drawing/2014/main" val="3483337744"/>
                    </a:ext>
                  </a:extLst>
                </a:gridCol>
                <a:gridCol w="2364272">
                  <a:extLst>
                    <a:ext uri="{9D8B030D-6E8A-4147-A177-3AD203B41FA5}">
                      <a16:colId xmlns:a16="http://schemas.microsoft.com/office/drawing/2014/main" val="791350430"/>
                    </a:ext>
                  </a:extLst>
                </a:gridCol>
              </a:tblGrid>
              <a:tr h="648000">
                <a:tc>
                  <a:txBody>
                    <a:bodyPr/>
                    <a:lstStyle/>
                    <a:p>
                      <a:pPr algn="ctr" fontAlgn="ctr"/>
                      <a:r>
                        <a:rPr lang="zh-CN" altLang="en-US" sz="2800" b="0" u="none" strike="noStrike" dirty="0">
                          <a:solidFill>
                            <a:srgbClr val="000000"/>
                          </a:solidFill>
                          <a:effectLst/>
                        </a:rPr>
                        <a:t>算法</a:t>
                      </a:r>
                      <a:endParaRPr lang="zh-CN" altLang="en-US" sz="2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800" b="1" u="none" strike="noStrike" dirty="0">
                          <a:solidFill>
                            <a:srgbClr val="000000"/>
                          </a:solidFill>
                          <a:effectLst/>
                        </a:rPr>
                        <a:t>学时</a:t>
                      </a:r>
                      <a:endParaRPr lang="zh-CN" altLang="en-US" sz="2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800" b="1" u="none" strike="noStrike" dirty="0">
                          <a:solidFill>
                            <a:srgbClr val="000000"/>
                          </a:solidFill>
                          <a:effectLst/>
                        </a:rPr>
                        <a:t>实验</a:t>
                      </a:r>
                      <a:endParaRPr lang="zh-CN" altLang="en-US" sz="2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687432738"/>
                  </a:ext>
                </a:extLst>
              </a:tr>
              <a:tr h="504000">
                <a:tc>
                  <a:txBody>
                    <a:bodyPr/>
                    <a:lstStyle/>
                    <a:p>
                      <a:pPr algn="ctr" fontAlgn="ctr"/>
                      <a:r>
                        <a:rPr lang="zh-CN" altLang="en-US" sz="2400" u="none" strike="noStrike" dirty="0">
                          <a:effectLst/>
                        </a:rPr>
                        <a:t>枚举与递归</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400" b="0" u="none" strike="noStrike" dirty="0">
                          <a:solidFill>
                            <a:srgbClr val="000000"/>
                          </a:solidFill>
                          <a:effectLst/>
                        </a:rPr>
                        <a:t>4</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400" b="0" u="none" strike="noStrike" dirty="0">
                          <a:solidFill>
                            <a:srgbClr val="000000"/>
                          </a:solidFill>
                          <a:effectLst/>
                        </a:rPr>
                        <a:t>√</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4237960053"/>
                  </a:ext>
                </a:extLst>
              </a:tr>
              <a:tr h="504000">
                <a:tc>
                  <a:txBody>
                    <a:bodyPr/>
                    <a:lstStyle/>
                    <a:p>
                      <a:pPr algn="ctr" fontAlgn="ctr"/>
                      <a:r>
                        <a:rPr lang="zh-CN" altLang="en-US" sz="2400" u="none" strike="noStrike" dirty="0">
                          <a:effectLst/>
                        </a:rPr>
                        <a:t>二分法</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2400" b="0" u="none" strike="noStrike" dirty="0">
                          <a:solidFill>
                            <a:srgbClr val="000000"/>
                          </a:solidFill>
                          <a:effectLst/>
                        </a:rPr>
                        <a:t>6</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2400" b="0" u="none" strike="noStrike" dirty="0">
                          <a:solidFill>
                            <a:srgbClr val="000000"/>
                          </a:solidFill>
                          <a:effectLst/>
                        </a:rPr>
                        <a:t>√</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3644983867"/>
                  </a:ext>
                </a:extLst>
              </a:tr>
              <a:tr h="504000">
                <a:tc>
                  <a:txBody>
                    <a:bodyPr/>
                    <a:lstStyle/>
                    <a:p>
                      <a:pPr algn="ctr" fontAlgn="ctr"/>
                      <a:r>
                        <a:rPr lang="zh-CN" altLang="en-US" sz="2400" u="none" strike="noStrike" dirty="0">
                          <a:effectLst/>
                        </a:rPr>
                        <a:t>分治法</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2400" b="0" u="none" strike="noStrike" dirty="0">
                          <a:solidFill>
                            <a:srgbClr val="000000"/>
                          </a:solidFill>
                          <a:effectLst/>
                        </a:rPr>
                        <a:t>2</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2400" b="0" u="none" strike="noStrike" dirty="0">
                          <a:solidFill>
                            <a:srgbClr val="000000"/>
                          </a:solidFill>
                          <a:effectLst/>
                        </a:rPr>
                        <a:t>√</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4257935526"/>
                  </a:ext>
                </a:extLst>
              </a:tr>
              <a:tr h="504000">
                <a:tc>
                  <a:txBody>
                    <a:bodyPr/>
                    <a:lstStyle/>
                    <a:p>
                      <a:pPr algn="ctr" fontAlgn="ctr"/>
                      <a:r>
                        <a:rPr lang="zh-CN" altLang="en-US" sz="2400" u="none" strike="noStrike" dirty="0">
                          <a:effectLst/>
                        </a:rPr>
                        <a:t>贪心算法</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2400" b="0" u="none" strike="noStrike" dirty="0">
                          <a:solidFill>
                            <a:srgbClr val="000000"/>
                          </a:solidFill>
                          <a:effectLst/>
                        </a:rPr>
                        <a:t>4</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2400" b="0" u="none" strike="noStrike" dirty="0">
                          <a:solidFill>
                            <a:srgbClr val="000000"/>
                          </a:solidFill>
                          <a:effectLst/>
                        </a:rPr>
                        <a:t>√</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471881969"/>
                  </a:ext>
                </a:extLst>
              </a:tr>
              <a:tr h="504000">
                <a:tc>
                  <a:txBody>
                    <a:bodyPr/>
                    <a:lstStyle/>
                    <a:p>
                      <a:pPr algn="ctr" fontAlgn="ctr"/>
                      <a:r>
                        <a:rPr lang="zh-CN" altLang="en-US" sz="2400" u="none" strike="noStrike" dirty="0">
                          <a:effectLst/>
                        </a:rPr>
                        <a:t>动态规划</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2400" b="0" u="none" strike="noStrike" dirty="0">
                          <a:solidFill>
                            <a:srgbClr val="000000"/>
                          </a:solidFill>
                          <a:effectLst/>
                        </a:rPr>
                        <a:t>4</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2400" b="0" u="none" strike="noStrike" dirty="0">
                          <a:solidFill>
                            <a:srgbClr val="000000"/>
                          </a:solidFill>
                          <a:effectLst/>
                        </a:rPr>
                        <a:t>√</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3810712305"/>
                  </a:ext>
                </a:extLst>
              </a:tr>
              <a:tr h="504000">
                <a:tc>
                  <a:txBody>
                    <a:bodyPr/>
                    <a:lstStyle/>
                    <a:p>
                      <a:pPr algn="ctr" fontAlgn="ctr"/>
                      <a:r>
                        <a:rPr lang="zh-CN" altLang="en-US" sz="2400" u="none" strike="noStrike" dirty="0">
                          <a:effectLst/>
                        </a:rPr>
                        <a:t>深度优先搜索</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2400" b="0" u="none" strike="noStrike" dirty="0">
                          <a:solidFill>
                            <a:srgbClr val="000000"/>
                          </a:solidFill>
                          <a:effectLst/>
                        </a:rPr>
                        <a:t>4</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400" b="0" u="none" strike="noStrike" dirty="0">
                          <a:solidFill>
                            <a:srgbClr val="000000"/>
                          </a:solidFill>
                          <a:effectLst/>
                        </a:rPr>
                        <a:t>√</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3477131767"/>
                  </a:ext>
                </a:extLst>
              </a:tr>
              <a:tr h="504000">
                <a:tc>
                  <a:txBody>
                    <a:bodyPr/>
                    <a:lstStyle/>
                    <a:p>
                      <a:pPr algn="ctr" fontAlgn="ctr"/>
                      <a:r>
                        <a:rPr lang="zh-CN" altLang="en-US" sz="2400" u="none" strike="noStrike" dirty="0">
                          <a:effectLst/>
                        </a:rPr>
                        <a:t>广度优先搜索 </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2400" b="0" u="none" strike="noStrike" dirty="0">
                          <a:solidFill>
                            <a:srgbClr val="000000"/>
                          </a:solidFill>
                          <a:effectLst/>
                        </a:rPr>
                        <a:t>4</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2400" b="0" u="none" strike="noStrike" dirty="0">
                          <a:solidFill>
                            <a:srgbClr val="000000"/>
                          </a:solidFill>
                          <a:effectLst/>
                        </a:rPr>
                        <a:t>√</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4033336205"/>
                  </a:ext>
                </a:extLst>
              </a:tr>
            </a:tbl>
          </a:graphicData>
        </a:graphic>
      </p:graphicFrame>
    </p:spTree>
    <p:extLst>
      <p:ext uri="{BB962C8B-B14F-4D97-AF65-F5344CB8AC3E}">
        <p14:creationId xmlns:p14="http://schemas.microsoft.com/office/powerpoint/2010/main" val="2178546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7CEB72-D94E-6469-72FB-D11161F102AB}"/>
              </a:ext>
            </a:extLst>
          </p:cNvPr>
          <p:cNvSpPr>
            <a:spLocks noGrp="1"/>
          </p:cNvSpPr>
          <p:nvPr>
            <p:ph type="title"/>
          </p:nvPr>
        </p:nvSpPr>
        <p:spPr/>
        <p:txBody>
          <a:bodyPr/>
          <a:lstStyle/>
          <a:p>
            <a:r>
              <a:rPr lang="zh-CN" altLang="en-US" dirty="0"/>
              <a:t>课程内容</a:t>
            </a:r>
          </a:p>
        </p:txBody>
      </p:sp>
      <p:sp>
        <p:nvSpPr>
          <p:cNvPr id="3" name="内容占位符 2">
            <a:extLst>
              <a:ext uri="{FF2B5EF4-FFF2-40B4-BE49-F238E27FC236}">
                <a16:creationId xmlns:a16="http://schemas.microsoft.com/office/drawing/2014/main" id="{4031BBAF-C0B9-4AB9-997C-4A48FF1FEE20}"/>
              </a:ext>
            </a:extLst>
          </p:cNvPr>
          <p:cNvSpPr>
            <a:spLocks noGrp="1"/>
          </p:cNvSpPr>
          <p:nvPr>
            <p:ph idx="1"/>
          </p:nvPr>
        </p:nvSpPr>
        <p:spPr>
          <a:xfrm>
            <a:off x="838200" y="1825625"/>
            <a:ext cx="10515600" cy="598793"/>
          </a:xfrm>
        </p:spPr>
        <p:txBody>
          <a:bodyPr/>
          <a:lstStyle/>
          <a:p>
            <a:pPr marL="0" indent="0">
              <a:buNone/>
            </a:pPr>
            <a:r>
              <a:rPr lang="zh-CN" altLang="en-US" dirty="0"/>
              <a:t>预备的</a:t>
            </a:r>
            <a:r>
              <a:rPr lang="en-US" altLang="zh-CN" dirty="0"/>
              <a:t>C++</a:t>
            </a:r>
            <a:r>
              <a:rPr lang="zh-CN" altLang="en-US" dirty="0"/>
              <a:t>知识</a:t>
            </a:r>
          </a:p>
        </p:txBody>
      </p:sp>
      <p:sp>
        <p:nvSpPr>
          <p:cNvPr id="4" name="文本框 3">
            <a:extLst>
              <a:ext uri="{FF2B5EF4-FFF2-40B4-BE49-F238E27FC236}">
                <a16:creationId xmlns:a16="http://schemas.microsoft.com/office/drawing/2014/main" id="{48FCFE84-28C9-89BA-809A-D4670628645D}"/>
              </a:ext>
            </a:extLst>
          </p:cNvPr>
          <p:cNvSpPr txBox="1"/>
          <p:nvPr/>
        </p:nvSpPr>
        <p:spPr>
          <a:xfrm>
            <a:off x="960539" y="2424418"/>
            <a:ext cx="4727197" cy="1477328"/>
          </a:xfrm>
          <a:prstGeom prst="rect">
            <a:avLst/>
          </a:prstGeom>
          <a:noFill/>
        </p:spPr>
        <p:txBody>
          <a:bodyPr wrap="square" rtlCol="0">
            <a:spAutoFit/>
          </a:bodyPr>
          <a:lstStyle/>
          <a:p>
            <a:pPr marL="342900" indent="-342900">
              <a:buFont typeface="+mj-lt"/>
              <a:buAutoNum type="arabicPeriod"/>
            </a:pPr>
            <a:r>
              <a:rPr lang="zh-CN" altLang="en-US" dirty="0"/>
              <a:t>输入和输出</a:t>
            </a:r>
          </a:p>
          <a:p>
            <a:pPr marL="342900" indent="-342900">
              <a:buFont typeface="+mj-lt"/>
              <a:buAutoNum type="arabicPeriod"/>
            </a:pPr>
            <a:r>
              <a:rPr lang="zh-CN" altLang="en-US" dirty="0"/>
              <a:t>各基础类型</a:t>
            </a:r>
            <a:r>
              <a:rPr lang="en-US" altLang="zh-CN" dirty="0"/>
              <a:t>(int/long/long long...)</a:t>
            </a:r>
            <a:r>
              <a:rPr lang="zh-CN" altLang="en-US" dirty="0"/>
              <a:t>的范围</a:t>
            </a:r>
          </a:p>
          <a:p>
            <a:pPr marL="342900" indent="-342900">
              <a:buFont typeface="+mj-lt"/>
              <a:buAutoNum type="arabicPeriod"/>
            </a:pPr>
            <a:r>
              <a:rPr lang="en-US" altLang="zh-CN" dirty="0"/>
              <a:t>string</a:t>
            </a:r>
            <a:r>
              <a:rPr lang="zh-CN" altLang="en-US" dirty="0"/>
              <a:t>类的使用</a:t>
            </a:r>
          </a:p>
          <a:p>
            <a:pPr marL="342900" indent="-342900">
              <a:buFont typeface="+mj-lt"/>
              <a:buAutoNum type="arabicPeriod"/>
            </a:pPr>
            <a:r>
              <a:rPr lang="zh-CN" altLang="en-US" dirty="0"/>
              <a:t>泛型的含义</a:t>
            </a:r>
          </a:p>
          <a:p>
            <a:pPr marL="342900" indent="-342900">
              <a:buFont typeface="+mj-lt"/>
              <a:buAutoNum type="arabicPeriod"/>
            </a:pPr>
            <a:r>
              <a:rPr lang="zh-CN" altLang="en-US" dirty="0"/>
              <a:t>常用</a:t>
            </a:r>
            <a:r>
              <a:rPr lang="zh-CN" altLang="en-US" dirty="0">
                <a:solidFill>
                  <a:srgbClr val="FF0000"/>
                </a:solidFill>
              </a:rPr>
              <a:t>容器</a:t>
            </a:r>
            <a:r>
              <a:rPr lang="zh-CN" altLang="en-US" dirty="0"/>
              <a:t>的使用：</a:t>
            </a:r>
            <a:r>
              <a:rPr lang="en-US" altLang="zh-CN" dirty="0"/>
              <a:t>vector</a:t>
            </a:r>
            <a:r>
              <a:rPr lang="zh-CN" altLang="en-US" dirty="0"/>
              <a:t>、</a:t>
            </a:r>
            <a:r>
              <a:rPr lang="en-US" altLang="zh-CN" dirty="0"/>
              <a:t>set</a:t>
            </a:r>
            <a:r>
              <a:rPr lang="zh-CN" altLang="en-US" dirty="0"/>
              <a:t>、</a:t>
            </a:r>
            <a:r>
              <a:rPr lang="en-US" altLang="zh-CN" dirty="0"/>
              <a:t>map</a:t>
            </a:r>
          </a:p>
        </p:txBody>
      </p:sp>
      <p:sp>
        <p:nvSpPr>
          <p:cNvPr id="5" name="内容占位符 2">
            <a:extLst>
              <a:ext uri="{FF2B5EF4-FFF2-40B4-BE49-F238E27FC236}">
                <a16:creationId xmlns:a16="http://schemas.microsoft.com/office/drawing/2014/main" id="{EF6DAEDD-F09C-F55C-DB36-C1DC28995C00}"/>
              </a:ext>
            </a:extLst>
          </p:cNvPr>
          <p:cNvSpPr txBox="1">
            <a:spLocks/>
          </p:cNvSpPr>
          <p:nvPr/>
        </p:nvSpPr>
        <p:spPr>
          <a:xfrm>
            <a:off x="838200" y="4170348"/>
            <a:ext cx="10515600" cy="598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推荐阅读</a:t>
            </a:r>
            <a:r>
              <a:rPr lang="en-US" altLang="zh-CN" dirty="0"/>
              <a:t>(STL)</a:t>
            </a:r>
            <a:endParaRPr lang="zh-CN" altLang="en-US" dirty="0"/>
          </a:p>
        </p:txBody>
      </p:sp>
      <p:sp>
        <p:nvSpPr>
          <p:cNvPr id="6" name="文本框 5">
            <a:extLst>
              <a:ext uri="{FF2B5EF4-FFF2-40B4-BE49-F238E27FC236}">
                <a16:creationId xmlns:a16="http://schemas.microsoft.com/office/drawing/2014/main" id="{7767EDB0-7EE6-DF76-9D29-981AD3146F6A}"/>
              </a:ext>
            </a:extLst>
          </p:cNvPr>
          <p:cNvSpPr txBox="1"/>
          <p:nvPr/>
        </p:nvSpPr>
        <p:spPr>
          <a:xfrm>
            <a:off x="960539" y="4769141"/>
            <a:ext cx="7701094" cy="646331"/>
          </a:xfrm>
          <a:prstGeom prst="rect">
            <a:avLst/>
          </a:prstGeom>
          <a:noFill/>
        </p:spPr>
        <p:txBody>
          <a:bodyPr wrap="square" rtlCol="0">
            <a:spAutoFit/>
          </a:bodyPr>
          <a:lstStyle/>
          <a:p>
            <a:r>
              <a:rPr lang="en-US" altLang="zh-CN" dirty="0">
                <a:hlinkClick r:id="rId2"/>
              </a:rPr>
              <a:t>http://c.biancheng.net/stl/stl_basic</a:t>
            </a:r>
            <a:r>
              <a:rPr lang="en-US" altLang="zh-CN" dirty="0"/>
              <a:t> </a:t>
            </a:r>
          </a:p>
          <a:p>
            <a:r>
              <a:rPr lang="en-US" altLang="zh-CN" dirty="0">
                <a:hlinkClick r:id="rId3"/>
              </a:rPr>
              <a:t>https://blog.csdn.net/dihuangxiu8828/article/details/101918478</a:t>
            </a:r>
            <a:r>
              <a:rPr lang="en-US" altLang="zh-CN" dirty="0"/>
              <a:t> </a:t>
            </a:r>
          </a:p>
        </p:txBody>
      </p:sp>
    </p:spTree>
    <p:extLst>
      <p:ext uri="{BB962C8B-B14F-4D97-AF65-F5344CB8AC3E}">
        <p14:creationId xmlns:p14="http://schemas.microsoft.com/office/powerpoint/2010/main" val="3074657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CE168C-10B4-F0BA-AA85-799A91D58A32}"/>
              </a:ext>
            </a:extLst>
          </p:cNvPr>
          <p:cNvSpPr>
            <a:spLocks noGrp="1"/>
          </p:cNvSpPr>
          <p:nvPr>
            <p:ph type="title"/>
          </p:nvPr>
        </p:nvSpPr>
        <p:spPr/>
        <p:txBody>
          <a:bodyPr/>
          <a:lstStyle/>
          <a:p>
            <a:r>
              <a:rPr lang="zh-CN" altLang="en-US" dirty="0"/>
              <a:t>课程内容</a:t>
            </a:r>
          </a:p>
        </p:txBody>
      </p:sp>
      <p:sp>
        <p:nvSpPr>
          <p:cNvPr id="3" name="内容占位符 2">
            <a:extLst>
              <a:ext uri="{FF2B5EF4-FFF2-40B4-BE49-F238E27FC236}">
                <a16:creationId xmlns:a16="http://schemas.microsoft.com/office/drawing/2014/main" id="{AD85D37E-9F96-2300-476C-C90248E98A82}"/>
              </a:ext>
            </a:extLst>
          </p:cNvPr>
          <p:cNvSpPr>
            <a:spLocks noGrp="1"/>
          </p:cNvSpPr>
          <p:nvPr>
            <p:ph idx="1"/>
          </p:nvPr>
        </p:nvSpPr>
        <p:spPr>
          <a:xfrm>
            <a:off x="838200" y="1825625"/>
            <a:ext cx="10515600" cy="602988"/>
          </a:xfrm>
        </p:spPr>
        <p:txBody>
          <a:bodyPr/>
          <a:lstStyle/>
          <a:p>
            <a:pPr marL="0" indent="0">
              <a:buNone/>
            </a:pPr>
            <a:r>
              <a:rPr lang="zh-CN" altLang="en-US" dirty="0"/>
              <a:t>学习方式</a:t>
            </a:r>
          </a:p>
        </p:txBody>
      </p:sp>
      <p:sp>
        <p:nvSpPr>
          <p:cNvPr id="5" name="文本框 4">
            <a:extLst>
              <a:ext uri="{FF2B5EF4-FFF2-40B4-BE49-F238E27FC236}">
                <a16:creationId xmlns:a16="http://schemas.microsoft.com/office/drawing/2014/main" id="{FA485D56-2ED3-CA99-8AC5-E58904BB5D24}"/>
              </a:ext>
            </a:extLst>
          </p:cNvPr>
          <p:cNvSpPr txBox="1"/>
          <p:nvPr/>
        </p:nvSpPr>
        <p:spPr>
          <a:xfrm>
            <a:off x="960539" y="2424418"/>
            <a:ext cx="9299197" cy="2308324"/>
          </a:xfrm>
          <a:prstGeom prst="rect">
            <a:avLst/>
          </a:prstGeom>
          <a:noFill/>
        </p:spPr>
        <p:txBody>
          <a:bodyPr wrap="square" rtlCol="0">
            <a:spAutoFit/>
          </a:bodyPr>
          <a:lstStyle/>
          <a:p>
            <a:pPr marL="285750" indent="-285750">
              <a:buFont typeface="Wingdings" panose="05000000000000000000" pitchFamily="2" charset="2"/>
              <a:buChar char="p"/>
            </a:pPr>
            <a:r>
              <a:rPr lang="zh-CN" altLang="en-US" dirty="0"/>
              <a:t>理解课上例题</a:t>
            </a:r>
            <a:endParaRPr lang="en-US" altLang="zh-CN" dirty="0"/>
          </a:p>
          <a:p>
            <a:pPr marL="285750" indent="-285750">
              <a:buFont typeface="Wingdings" panose="05000000000000000000" pitchFamily="2" charset="2"/>
              <a:buChar char="p"/>
            </a:pPr>
            <a:r>
              <a:rPr lang="zh-CN" altLang="en-US" dirty="0"/>
              <a:t>课外阅读</a:t>
            </a:r>
            <a:endParaRPr lang="en-US" altLang="zh-CN" dirty="0"/>
          </a:p>
          <a:p>
            <a:pPr marL="742950" lvl="1" indent="-285750">
              <a:buFont typeface="Wingdings" panose="05000000000000000000" pitchFamily="2" charset="2"/>
              <a:buChar char="n"/>
            </a:pPr>
            <a:r>
              <a:rPr lang="zh-CN" altLang="en-US" dirty="0">
                <a:solidFill>
                  <a:srgbClr val="FF0000"/>
                </a:solidFill>
              </a:rPr>
              <a:t>入门</a:t>
            </a:r>
            <a:r>
              <a:rPr lang="zh-CN" altLang="en-US" dirty="0"/>
              <a:t>读物：</a:t>
            </a:r>
            <a:r>
              <a:rPr lang="en-US" altLang="zh-CN" dirty="0"/>
              <a:t>《</a:t>
            </a:r>
            <a:r>
              <a:rPr lang="zh-CN" altLang="en-US" dirty="0"/>
              <a:t>算法图解</a:t>
            </a:r>
            <a:r>
              <a:rPr lang="en-US" altLang="zh-CN" dirty="0"/>
              <a:t>》—— Bhargava</a:t>
            </a:r>
            <a:r>
              <a:rPr lang="zh-CN" altLang="en-US" dirty="0"/>
              <a:t>、</a:t>
            </a:r>
            <a:r>
              <a:rPr lang="en-US" altLang="zh-CN" dirty="0"/>
              <a:t>《</a:t>
            </a:r>
            <a:r>
              <a:rPr lang="zh-CN" altLang="en-US" dirty="0"/>
              <a:t>数据结构与算法分析</a:t>
            </a:r>
            <a:r>
              <a:rPr lang="en-US" altLang="zh-CN" dirty="0"/>
              <a:t>》—— Weiss</a:t>
            </a:r>
          </a:p>
          <a:p>
            <a:pPr marL="742950" lvl="1" indent="-285750">
              <a:buFont typeface="Wingdings" panose="05000000000000000000" pitchFamily="2" charset="2"/>
              <a:buChar char="n"/>
            </a:pPr>
            <a:r>
              <a:rPr lang="zh-CN" altLang="en-US" dirty="0">
                <a:solidFill>
                  <a:srgbClr val="FF0000"/>
                </a:solidFill>
              </a:rPr>
              <a:t>面试</a:t>
            </a:r>
            <a:r>
              <a:rPr lang="zh-CN" altLang="en-US" dirty="0"/>
              <a:t>读物：</a:t>
            </a:r>
            <a:r>
              <a:rPr lang="en-US" altLang="zh-CN" dirty="0"/>
              <a:t>《</a:t>
            </a:r>
            <a:r>
              <a:rPr lang="zh-CN" altLang="en-US" dirty="0"/>
              <a:t>剑指</a:t>
            </a:r>
            <a:r>
              <a:rPr lang="en-US" altLang="zh-CN" dirty="0"/>
              <a:t>Offer》—— </a:t>
            </a:r>
            <a:r>
              <a:rPr lang="zh-CN" altLang="en-US" dirty="0"/>
              <a:t>何海涛</a:t>
            </a:r>
          </a:p>
          <a:p>
            <a:pPr marL="742950" lvl="1" indent="-285750">
              <a:buFont typeface="Wingdings" panose="05000000000000000000" pitchFamily="2" charset="2"/>
              <a:buChar char="n"/>
            </a:pPr>
            <a:r>
              <a:rPr lang="en-US" altLang="zh-CN" dirty="0"/>
              <a:t>ACM</a:t>
            </a:r>
            <a:r>
              <a:rPr lang="zh-CN" altLang="en-US" dirty="0"/>
              <a:t>类竞赛读物：</a:t>
            </a:r>
            <a:r>
              <a:rPr lang="en-US" altLang="zh-CN" dirty="0"/>
              <a:t>《</a:t>
            </a:r>
            <a:r>
              <a:rPr lang="zh-CN" altLang="en-US" dirty="0"/>
              <a:t>算法竞赛入门经典</a:t>
            </a:r>
            <a:r>
              <a:rPr lang="en-US" altLang="zh-CN" dirty="0"/>
              <a:t>》—— </a:t>
            </a:r>
            <a:r>
              <a:rPr lang="zh-CN" altLang="en-US" dirty="0"/>
              <a:t>刘汝佳</a:t>
            </a:r>
          </a:p>
          <a:p>
            <a:pPr marL="742950" lvl="1" indent="-285750">
              <a:buFont typeface="Wingdings" panose="05000000000000000000" pitchFamily="2" charset="2"/>
              <a:buChar char="n"/>
            </a:pPr>
            <a:r>
              <a:rPr lang="zh-CN" altLang="en-US" dirty="0"/>
              <a:t>科研读物：</a:t>
            </a:r>
            <a:r>
              <a:rPr lang="en-US" altLang="zh-CN" dirty="0"/>
              <a:t>《</a:t>
            </a:r>
            <a:r>
              <a:rPr lang="zh-CN" altLang="en-US" dirty="0"/>
              <a:t>算法导论</a:t>
            </a:r>
            <a:r>
              <a:rPr lang="en-US" altLang="zh-CN" dirty="0"/>
              <a:t>》—— </a:t>
            </a:r>
            <a:r>
              <a:rPr lang="en-US" altLang="zh-CN" dirty="0" err="1"/>
              <a:t>Cormen</a:t>
            </a:r>
            <a:r>
              <a:rPr lang="zh-CN" altLang="en-US" dirty="0"/>
              <a:t>等</a:t>
            </a:r>
          </a:p>
          <a:p>
            <a:pPr marL="742950" lvl="1" indent="-285750">
              <a:buFont typeface="Wingdings" panose="05000000000000000000" pitchFamily="2" charset="2"/>
              <a:buChar char="n"/>
            </a:pPr>
            <a:r>
              <a:rPr lang="zh-CN" altLang="en-US" dirty="0"/>
              <a:t>殿堂圣经：</a:t>
            </a:r>
            <a:r>
              <a:rPr lang="en-US" altLang="zh-CN" dirty="0"/>
              <a:t>《</a:t>
            </a:r>
            <a:r>
              <a:rPr lang="zh-CN" altLang="en-US" dirty="0"/>
              <a:t>计算机程序设计艺术</a:t>
            </a:r>
            <a:r>
              <a:rPr lang="en-US" altLang="zh-CN" dirty="0"/>
              <a:t>》—— Knuth</a:t>
            </a:r>
          </a:p>
          <a:p>
            <a:pPr marL="742950" lvl="1" indent="-285750">
              <a:buFont typeface="Wingdings" panose="05000000000000000000" pitchFamily="2" charset="2"/>
              <a:buChar char="n"/>
            </a:pPr>
            <a:endParaRPr lang="zh-CN" altLang="en-US" dirty="0"/>
          </a:p>
        </p:txBody>
      </p:sp>
    </p:spTree>
    <p:extLst>
      <p:ext uri="{BB962C8B-B14F-4D97-AF65-F5344CB8AC3E}">
        <p14:creationId xmlns:p14="http://schemas.microsoft.com/office/powerpoint/2010/main" val="1976406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73DBA1-D9D9-061E-9B94-B708DB758A9F}"/>
              </a:ext>
            </a:extLst>
          </p:cNvPr>
          <p:cNvSpPr>
            <a:spLocks noGrp="1"/>
          </p:cNvSpPr>
          <p:nvPr>
            <p:ph type="title"/>
          </p:nvPr>
        </p:nvSpPr>
        <p:spPr/>
        <p:txBody>
          <a:bodyPr/>
          <a:lstStyle/>
          <a:p>
            <a:r>
              <a:rPr lang="zh-CN" altLang="en-US" dirty="0"/>
              <a:t>课程内容</a:t>
            </a:r>
          </a:p>
        </p:txBody>
      </p:sp>
      <p:sp>
        <p:nvSpPr>
          <p:cNvPr id="3" name="内容占位符 2">
            <a:extLst>
              <a:ext uri="{FF2B5EF4-FFF2-40B4-BE49-F238E27FC236}">
                <a16:creationId xmlns:a16="http://schemas.microsoft.com/office/drawing/2014/main" id="{D82E45C4-2C8F-80B3-4EB5-1316670CD06D}"/>
              </a:ext>
            </a:extLst>
          </p:cNvPr>
          <p:cNvSpPr>
            <a:spLocks noGrp="1"/>
          </p:cNvSpPr>
          <p:nvPr>
            <p:ph idx="1"/>
          </p:nvPr>
        </p:nvSpPr>
        <p:spPr>
          <a:xfrm>
            <a:off x="838200" y="1825625"/>
            <a:ext cx="10515600" cy="3497190"/>
          </a:xfrm>
        </p:spPr>
        <p:txBody>
          <a:bodyPr/>
          <a:lstStyle/>
          <a:p>
            <a:r>
              <a:rPr lang="zh-CN" altLang="en-US" dirty="0"/>
              <a:t>最重要的学习方式：</a:t>
            </a:r>
            <a:r>
              <a:rPr lang="zh-CN" altLang="en-US" dirty="0">
                <a:solidFill>
                  <a:srgbClr val="FF0000"/>
                </a:solidFill>
              </a:rPr>
              <a:t>刷题</a:t>
            </a:r>
            <a:endParaRPr lang="en-US" altLang="zh-CN" dirty="0">
              <a:solidFill>
                <a:srgbClr val="FF0000"/>
              </a:solidFill>
            </a:endParaRPr>
          </a:p>
          <a:p>
            <a:endParaRPr lang="en-US" altLang="zh-CN" dirty="0"/>
          </a:p>
          <a:p>
            <a:pPr>
              <a:buFont typeface="Wingdings" panose="05000000000000000000" pitchFamily="2" charset="2"/>
              <a:buChar char="p"/>
            </a:pPr>
            <a:r>
              <a:rPr lang="zh-CN" altLang="en-US" sz="2000" dirty="0"/>
              <a:t>力扣：</a:t>
            </a:r>
            <a:r>
              <a:rPr lang="en-US" altLang="zh-CN" sz="2000" dirty="0"/>
              <a:t>https://leetcode-cn.com</a:t>
            </a:r>
          </a:p>
          <a:p>
            <a:pPr lvl="1">
              <a:buFont typeface="Wingdings" panose="05000000000000000000" pitchFamily="2" charset="2"/>
              <a:buChar char="n"/>
            </a:pPr>
            <a:r>
              <a:rPr lang="zh-CN" altLang="en-US" sz="1600" dirty="0"/>
              <a:t>课上例题</a:t>
            </a:r>
          </a:p>
          <a:p>
            <a:pPr lvl="1">
              <a:buFont typeface="Wingdings" panose="05000000000000000000" pitchFamily="2" charset="2"/>
              <a:buChar char="n"/>
            </a:pPr>
            <a:r>
              <a:rPr lang="zh-CN" altLang="en-US" sz="1600" dirty="0"/>
              <a:t>课后练习</a:t>
            </a:r>
          </a:p>
          <a:p>
            <a:pPr>
              <a:buFont typeface="Wingdings" panose="05000000000000000000" pitchFamily="2" charset="2"/>
              <a:buChar char="p"/>
            </a:pPr>
            <a:r>
              <a:rPr lang="zh-CN" altLang="en-US" sz="2000" dirty="0"/>
              <a:t>新工科</a:t>
            </a:r>
            <a:r>
              <a:rPr lang="en-US" altLang="zh-CN" sz="2000" dirty="0"/>
              <a:t>OJ</a:t>
            </a:r>
            <a:r>
              <a:rPr lang="zh-CN" altLang="en-US" sz="2000" dirty="0"/>
              <a:t>： </a:t>
            </a:r>
            <a:r>
              <a:rPr lang="en-US" altLang="zh-CN" sz="2000" dirty="0"/>
              <a:t>https://134.175.201.217</a:t>
            </a:r>
          </a:p>
          <a:p>
            <a:pPr lvl="1">
              <a:buFont typeface="Wingdings" panose="05000000000000000000" pitchFamily="2" charset="2"/>
              <a:buChar char="n"/>
            </a:pPr>
            <a:r>
              <a:rPr lang="zh-CN" altLang="en-US" sz="1600" dirty="0"/>
              <a:t>实验作业</a:t>
            </a:r>
          </a:p>
          <a:p>
            <a:pPr lvl="1">
              <a:buFont typeface="Wingdings" panose="05000000000000000000" pitchFamily="2" charset="2"/>
              <a:buChar char="n"/>
            </a:pPr>
            <a:r>
              <a:rPr lang="zh-CN" altLang="en-US" sz="1600" dirty="0"/>
              <a:t>期末考试</a:t>
            </a:r>
          </a:p>
          <a:p>
            <a:pPr lvl="1">
              <a:buFont typeface="Wingdings" panose="05000000000000000000" pitchFamily="2" charset="2"/>
              <a:buChar char="n"/>
            </a:pPr>
            <a:r>
              <a:rPr lang="zh-CN" altLang="en-US" sz="1600" dirty="0"/>
              <a:t>未使用过的同学：账户密码均为学号</a:t>
            </a:r>
            <a:r>
              <a:rPr lang="en-US" altLang="zh-CN" sz="1600" dirty="0"/>
              <a:t>(</a:t>
            </a:r>
            <a:r>
              <a:rPr lang="zh-CN" altLang="en-US" sz="1600" dirty="0"/>
              <a:t>进入系统后先修改密码</a:t>
            </a:r>
            <a:r>
              <a:rPr lang="en-US" altLang="zh-CN" sz="1600" dirty="0"/>
              <a:t>)</a:t>
            </a:r>
            <a:endParaRPr lang="zh-CN" altLang="en-US" sz="1600" dirty="0"/>
          </a:p>
        </p:txBody>
      </p:sp>
    </p:spTree>
    <p:extLst>
      <p:ext uri="{BB962C8B-B14F-4D97-AF65-F5344CB8AC3E}">
        <p14:creationId xmlns:p14="http://schemas.microsoft.com/office/powerpoint/2010/main" val="1602380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E148C8-DD00-F720-99ED-4700C6C5D2EA}"/>
              </a:ext>
            </a:extLst>
          </p:cNvPr>
          <p:cNvSpPr>
            <a:spLocks noGrp="1"/>
          </p:cNvSpPr>
          <p:nvPr>
            <p:ph type="title"/>
          </p:nvPr>
        </p:nvSpPr>
        <p:spPr/>
        <p:txBody>
          <a:bodyPr/>
          <a:lstStyle/>
          <a:p>
            <a:r>
              <a:rPr lang="zh-CN" altLang="en-US" dirty="0"/>
              <a:t>课程要求</a:t>
            </a:r>
          </a:p>
        </p:txBody>
      </p:sp>
      <p:sp>
        <p:nvSpPr>
          <p:cNvPr id="3" name="内容占位符 2">
            <a:extLst>
              <a:ext uri="{FF2B5EF4-FFF2-40B4-BE49-F238E27FC236}">
                <a16:creationId xmlns:a16="http://schemas.microsoft.com/office/drawing/2014/main" id="{956A339A-F8BE-BC45-4F7C-F946A9109138}"/>
              </a:ext>
            </a:extLst>
          </p:cNvPr>
          <p:cNvSpPr>
            <a:spLocks noGrp="1"/>
          </p:cNvSpPr>
          <p:nvPr>
            <p:ph idx="1"/>
          </p:nvPr>
        </p:nvSpPr>
        <p:spPr>
          <a:xfrm>
            <a:off x="838200" y="1825625"/>
            <a:ext cx="10515600" cy="569432"/>
          </a:xfrm>
        </p:spPr>
        <p:txBody>
          <a:bodyPr/>
          <a:lstStyle/>
          <a:p>
            <a:pPr marL="0" indent="0">
              <a:buNone/>
            </a:pPr>
            <a:r>
              <a:rPr lang="zh-CN" altLang="en-US" dirty="0"/>
              <a:t>成绩考核方式</a:t>
            </a:r>
          </a:p>
        </p:txBody>
      </p:sp>
      <p:sp>
        <p:nvSpPr>
          <p:cNvPr id="4" name="文本框 3">
            <a:extLst>
              <a:ext uri="{FF2B5EF4-FFF2-40B4-BE49-F238E27FC236}">
                <a16:creationId xmlns:a16="http://schemas.microsoft.com/office/drawing/2014/main" id="{48FB7E12-4029-06C7-760A-122A4B69BAEB}"/>
              </a:ext>
            </a:extLst>
          </p:cNvPr>
          <p:cNvSpPr txBox="1"/>
          <p:nvPr/>
        </p:nvSpPr>
        <p:spPr>
          <a:xfrm>
            <a:off x="838200" y="2483141"/>
            <a:ext cx="9873842" cy="923330"/>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a:t>平时分</a:t>
            </a:r>
            <a:r>
              <a:rPr lang="en-US" altLang="zh-CN" dirty="0"/>
              <a:t>(20%)</a:t>
            </a:r>
            <a:r>
              <a:rPr lang="zh-CN" altLang="en-US" dirty="0"/>
              <a:t>：    考勤和课堂纪律</a:t>
            </a:r>
            <a:endParaRPr lang="en-US" altLang="zh-CN" dirty="0"/>
          </a:p>
          <a:p>
            <a:pPr marL="285750" indent="-285750">
              <a:buFont typeface="Wingdings" panose="05000000000000000000" pitchFamily="2" charset="2"/>
              <a:buChar char="ü"/>
            </a:pPr>
            <a:r>
              <a:rPr lang="zh-CN" altLang="en-US" dirty="0"/>
              <a:t>实验分</a:t>
            </a:r>
            <a:r>
              <a:rPr lang="en-US" altLang="zh-CN" dirty="0"/>
              <a:t>(30%)</a:t>
            </a:r>
            <a:r>
              <a:rPr lang="zh-CN" altLang="en-US" dirty="0"/>
              <a:t>：    </a:t>
            </a:r>
            <a:r>
              <a:rPr lang="en-US" altLang="zh-CN" dirty="0">
                <a:solidFill>
                  <a:srgbClr val="FF0000"/>
                </a:solidFill>
              </a:rPr>
              <a:t>7 </a:t>
            </a:r>
            <a:r>
              <a:rPr lang="zh-CN" altLang="en-US" dirty="0">
                <a:solidFill>
                  <a:srgbClr val="FF0000"/>
                </a:solidFill>
              </a:rPr>
              <a:t>次</a:t>
            </a:r>
            <a:r>
              <a:rPr lang="zh-CN" altLang="en-US" dirty="0"/>
              <a:t>实验作业</a:t>
            </a:r>
          </a:p>
          <a:p>
            <a:pPr marL="285750" indent="-285750">
              <a:buFont typeface="Wingdings" panose="05000000000000000000" pitchFamily="2" charset="2"/>
              <a:buChar char="ü"/>
            </a:pPr>
            <a:r>
              <a:rPr lang="zh-CN" altLang="en-US" dirty="0"/>
              <a:t>期末考核</a:t>
            </a:r>
            <a:r>
              <a:rPr lang="en-US" altLang="zh-CN" dirty="0"/>
              <a:t>(50%)</a:t>
            </a:r>
            <a:r>
              <a:rPr lang="zh-CN" altLang="en-US" dirty="0"/>
              <a:t>：</a:t>
            </a:r>
            <a:r>
              <a:rPr lang="en-US" altLang="zh-CN" dirty="0"/>
              <a:t>ACM</a:t>
            </a:r>
            <a:r>
              <a:rPr lang="zh-CN" altLang="en-US" dirty="0"/>
              <a:t>竞赛模式，在 </a:t>
            </a:r>
            <a:r>
              <a:rPr lang="en-US" altLang="zh-CN" dirty="0"/>
              <a:t>150 </a:t>
            </a:r>
            <a:r>
              <a:rPr lang="zh-CN" altLang="en-US" dirty="0"/>
              <a:t>分钟内完成 </a:t>
            </a:r>
            <a:r>
              <a:rPr lang="en-US" altLang="zh-CN" dirty="0"/>
              <a:t>7 </a:t>
            </a:r>
            <a:r>
              <a:rPr lang="zh-CN" altLang="en-US" dirty="0"/>
              <a:t>道题，解题少于 </a:t>
            </a:r>
            <a:r>
              <a:rPr lang="en-US" altLang="zh-CN" dirty="0"/>
              <a:t>3 </a:t>
            </a:r>
            <a:r>
              <a:rPr lang="zh-CN" altLang="en-US" dirty="0"/>
              <a:t>题者为不合格。</a:t>
            </a:r>
          </a:p>
        </p:txBody>
      </p:sp>
      <p:sp>
        <p:nvSpPr>
          <p:cNvPr id="6" name="文本框 5">
            <a:extLst>
              <a:ext uri="{FF2B5EF4-FFF2-40B4-BE49-F238E27FC236}">
                <a16:creationId xmlns:a16="http://schemas.microsoft.com/office/drawing/2014/main" id="{BA50182C-879F-5F63-B5D6-F472FFF7C706}"/>
              </a:ext>
            </a:extLst>
          </p:cNvPr>
          <p:cNvSpPr txBox="1"/>
          <p:nvPr/>
        </p:nvSpPr>
        <p:spPr>
          <a:xfrm>
            <a:off x="838200" y="3796018"/>
            <a:ext cx="9873842" cy="923330"/>
          </a:xfrm>
          <a:prstGeom prst="rect">
            <a:avLst/>
          </a:prstGeom>
          <a:noFill/>
        </p:spPr>
        <p:txBody>
          <a:bodyPr wrap="square" rtlCol="0">
            <a:spAutoFit/>
          </a:bodyPr>
          <a:lstStyle/>
          <a:p>
            <a:r>
              <a:rPr lang="en-US" altLang="zh-CN" dirty="0"/>
              <a:t> *  </a:t>
            </a:r>
            <a:r>
              <a:rPr lang="zh-CN" altLang="en-US" dirty="0"/>
              <a:t>实验抄袭当次作业 </a:t>
            </a:r>
            <a:r>
              <a:rPr lang="en-US" altLang="zh-CN" dirty="0"/>
              <a:t>0 </a:t>
            </a:r>
            <a:r>
              <a:rPr lang="zh-CN" altLang="en-US" dirty="0"/>
              <a:t>分，抄袭次数达到 </a:t>
            </a:r>
            <a:r>
              <a:rPr lang="en-US" altLang="zh-CN" dirty="0"/>
              <a:t>2 </a:t>
            </a:r>
            <a:r>
              <a:rPr lang="zh-CN" altLang="en-US" dirty="0"/>
              <a:t>次取消成绩</a:t>
            </a:r>
            <a:endParaRPr lang="en-US" altLang="zh-CN" dirty="0"/>
          </a:p>
          <a:p>
            <a:r>
              <a:rPr lang="en-US" altLang="zh-CN" dirty="0"/>
              <a:t> *  </a:t>
            </a:r>
            <a:r>
              <a:rPr lang="zh-CN" altLang="en-US" dirty="0"/>
              <a:t>实验缺交超过 </a:t>
            </a:r>
            <a:r>
              <a:rPr lang="en-US" altLang="zh-CN" dirty="0"/>
              <a:t>2 </a:t>
            </a:r>
            <a:r>
              <a:rPr lang="zh-CN" altLang="en-US" dirty="0"/>
              <a:t>次或者缺勤超过 </a:t>
            </a:r>
            <a:r>
              <a:rPr lang="en-US" altLang="zh-CN" dirty="0"/>
              <a:t>3 </a:t>
            </a:r>
            <a:r>
              <a:rPr lang="zh-CN" altLang="en-US" dirty="0"/>
              <a:t>次则取消成绩</a:t>
            </a:r>
          </a:p>
          <a:p>
            <a:r>
              <a:rPr lang="en-US" altLang="zh-CN" dirty="0"/>
              <a:t> *  </a:t>
            </a:r>
            <a:r>
              <a:rPr lang="zh-CN" altLang="en-US" dirty="0"/>
              <a:t>抄袭判断采用斯坦福</a:t>
            </a:r>
            <a:r>
              <a:rPr lang="en-US" altLang="zh-CN" dirty="0"/>
              <a:t>Moss</a:t>
            </a:r>
            <a:r>
              <a:rPr lang="zh-CN" altLang="en-US" dirty="0"/>
              <a:t>检测，相似度阈值为</a:t>
            </a:r>
            <a:r>
              <a:rPr lang="en-US" altLang="zh-CN" dirty="0"/>
              <a:t>30%</a:t>
            </a:r>
            <a:endParaRPr lang="zh-CN" altLang="en-US" dirty="0"/>
          </a:p>
        </p:txBody>
      </p:sp>
    </p:spTree>
    <p:extLst>
      <p:ext uri="{BB962C8B-B14F-4D97-AF65-F5344CB8AC3E}">
        <p14:creationId xmlns:p14="http://schemas.microsoft.com/office/powerpoint/2010/main" val="3286565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E148C8-DD00-F720-99ED-4700C6C5D2EA}"/>
              </a:ext>
            </a:extLst>
          </p:cNvPr>
          <p:cNvSpPr>
            <a:spLocks noGrp="1"/>
          </p:cNvSpPr>
          <p:nvPr>
            <p:ph type="title"/>
          </p:nvPr>
        </p:nvSpPr>
        <p:spPr/>
        <p:txBody>
          <a:bodyPr/>
          <a:lstStyle/>
          <a:p>
            <a:r>
              <a:rPr lang="zh-CN" altLang="en-US" dirty="0"/>
              <a:t>课程要求</a:t>
            </a:r>
          </a:p>
        </p:txBody>
      </p:sp>
      <p:sp>
        <p:nvSpPr>
          <p:cNvPr id="3" name="内容占位符 2">
            <a:extLst>
              <a:ext uri="{FF2B5EF4-FFF2-40B4-BE49-F238E27FC236}">
                <a16:creationId xmlns:a16="http://schemas.microsoft.com/office/drawing/2014/main" id="{956A339A-F8BE-BC45-4F7C-F946A9109138}"/>
              </a:ext>
            </a:extLst>
          </p:cNvPr>
          <p:cNvSpPr>
            <a:spLocks noGrp="1"/>
          </p:cNvSpPr>
          <p:nvPr>
            <p:ph idx="1"/>
          </p:nvPr>
        </p:nvSpPr>
        <p:spPr>
          <a:xfrm>
            <a:off x="838200" y="1825625"/>
            <a:ext cx="10515600" cy="569432"/>
          </a:xfrm>
        </p:spPr>
        <p:txBody>
          <a:bodyPr/>
          <a:lstStyle/>
          <a:p>
            <a:pPr marL="0" indent="0">
              <a:buNone/>
            </a:pPr>
            <a:r>
              <a:rPr lang="zh-CN" altLang="en-US" dirty="0"/>
              <a:t>实验作业要求</a:t>
            </a:r>
          </a:p>
        </p:txBody>
      </p:sp>
      <p:sp>
        <p:nvSpPr>
          <p:cNvPr id="4" name="文本框 3">
            <a:extLst>
              <a:ext uri="{FF2B5EF4-FFF2-40B4-BE49-F238E27FC236}">
                <a16:creationId xmlns:a16="http://schemas.microsoft.com/office/drawing/2014/main" id="{48FB7E12-4029-06C7-760A-122A4B69BAEB}"/>
              </a:ext>
            </a:extLst>
          </p:cNvPr>
          <p:cNvSpPr txBox="1"/>
          <p:nvPr/>
        </p:nvSpPr>
        <p:spPr>
          <a:xfrm>
            <a:off x="838200" y="2483141"/>
            <a:ext cx="9873842" cy="2585323"/>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给出</a:t>
            </a:r>
            <a:r>
              <a:rPr lang="zh-CN" altLang="en-US" dirty="0">
                <a:solidFill>
                  <a:srgbClr val="FF0000"/>
                </a:solidFill>
              </a:rPr>
              <a:t>新工科</a:t>
            </a:r>
            <a:r>
              <a:rPr lang="en-US" altLang="zh-CN" dirty="0">
                <a:solidFill>
                  <a:srgbClr val="FF0000"/>
                </a:solidFill>
              </a:rPr>
              <a:t>OJ</a:t>
            </a:r>
            <a:r>
              <a:rPr lang="zh-CN" altLang="en-US" dirty="0"/>
              <a:t>上的题目，线上完成</a:t>
            </a:r>
          </a:p>
          <a:p>
            <a:pPr marL="285750" indent="-285750">
              <a:buFont typeface="Arial" panose="020B0604020202020204" pitchFamily="34" charset="0"/>
              <a:buChar char="•"/>
            </a:pPr>
            <a:r>
              <a:rPr lang="zh-CN" altLang="en-US" dirty="0"/>
              <a:t>将每道题的</a:t>
            </a:r>
            <a:r>
              <a:rPr lang="zh-CN" altLang="en-US" dirty="0">
                <a:solidFill>
                  <a:srgbClr val="FF0000"/>
                </a:solidFill>
              </a:rPr>
              <a:t>代码源文件</a:t>
            </a:r>
            <a:r>
              <a:rPr lang="en-US" altLang="zh-CN" dirty="0"/>
              <a:t>(C</a:t>
            </a:r>
            <a:r>
              <a:rPr lang="zh-CN" altLang="en-US" dirty="0"/>
              <a:t>为</a:t>
            </a:r>
            <a:r>
              <a:rPr lang="en-US" altLang="zh-CN" dirty="0"/>
              <a:t>.c</a:t>
            </a:r>
            <a:r>
              <a:rPr lang="zh-CN" altLang="en-US" dirty="0"/>
              <a:t>后缀、</a:t>
            </a:r>
            <a:r>
              <a:rPr lang="en-US" altLang="zh-CN" dirty="0"/>
              <a:t>C++</a:t>
            </a:r>
            <a:r>
              <a:rPr lang="zh-CN" altLang="en-US" dirty="0"/>
              <a:t>为</a:t>
            </a:r>
            <a:r>
              <a:rPr lang="en-US" altLang="zh-CN" dirty="0"/>
              <a:t>.</a:t>
            </a:r>
            <a:r>
              <a:rPr lang="en-US" altLang="zh-CN" dirty="0" err="1"/>
              <a:t>cpp</a:t>
            </a:r>
            <a:r>
              <a:rPr lang="zh-CN" altLang="en-US" dirty="0"/>
              <a:t>后缀文件</a:t>
            </a:r>
            <a:r>
              <a:rPr lang="en-US" altLang="zh-CN" dirty="0"/>
              <a:t>)</a:t>
            </a:r>
            <a:r>
              <a:rPr lang="zh-CN" altLang="en-US" dirty="0"/>
              <a:t>和</a:t>
            </a:r>
            <a:r>
              <a:rPr lang="zh-CN" altLang="en-US" dirty="0">
                <a:solidFill>
                  <a:srgbClr val="FF0000"/>
                </a:solidFill>
              </a:rPr>
              <a:t>实验报告</a:t>
            </a:r>
            <a:r>
              <a:rPr lang="zh-CN" altLang="en-US" dirty="0"/>
              <a:t>打包放进同一个压缩包提交到超星平台</a:t>
            </a:r>
          </a:p>
          <a:p>
            <a:pPr marL="285750" indent="-285750">
              <a:buFont typeface="Arial" panose="020B0604020202020204" pitchFamily="34" charset="0"/>
              <a:buChar char="•"/>
            </a:pPr>
            <a:r>
              <a:rPr lang="zh-CN" altLang="en-US" dirty="0"/>
              <a:t>代码源文件的</a:t>
            </a:r>
            <a:r>
              <a:rPr lang="zh-CN" altLang="en-US" dirty="0">
                <a:solidFill>
                  <a:srgbClr val="FF0000"/>
                </a:solidFill>
              </a:rPr>
              <a:t>命名方式</a:t>
            </a:r>
            <a:r>
              <a:rPr lang="zh-CN" altLang="en-US" dirty="0"/>
              <a:t>将在实验作业题目中做出要求，必须与要求的命名完全一致</a:t>
            </a:r>
          </a:p>
          <a:p>
            <a:pPr marL="285750" indent="-285750">
              <a:buFont typeface="Arial" panose="020B0604020202020204" pitchFamily="34" charset="0"/>
              <a:buChar char="•"/>
            </a:pPr>
            <a:r>
              <a:rPr lang="zh-CN" altLang="en-US" dirty="0"/>
              <a:t>代码中必须包含解题思路，用</a:t>
            </a:r>
            <a:r>
              <a:rPr lang="zh-CN" altLang="en-US" dirty="0">
                <a:solidFill>
                  <a:srgbClr val="FF0000"/>
                </a:solidFill>
              </a:rPr>
              <a:t>注释</a:t>
            </a:r>
            <a:r>
              <a:rPr lang="zh-CN" altLang="en-US" dirty="0"/>
              <a:t>写在对应行上</a:t>
            </a:r>
          </a:p>
          <a:p>
            <a:pPr marL="285750" indent="-285750">
              <a:buFont typeface="Arial" panose="020B0604020202020204" pitchFamily="34" charset="0"/>
              <a:buChar char="•"/>
            </a:pPr>
            <a:r>
              <a:rPr lang="zh-CN" altLang="en-US" dirty="0">
                <a:solidFill>
                  <a:srgbClr val="FF0000"/>
                </a:solidFill>
              </a:rPr>
              <a:t>实验报告</a:t>
            </a:r>
            <a:r>
              <a:rPr lang="zh-CN" altLang="en-US" dirty="0"/>
              <a:t>中应包含所有代码和注释，仅接受</a:t>
            </a:r>
            <a:r>
              <a:rPr lang="en-US" altLang="zh-CN" dirty="0">
                <a:solidFill>
                  <a:srgbClr val="FF0000"/>
                </a:solidFill>
              </a:rPr>
              <a:t>.doc</a:t>
            </a:r>
            <a:r>
              <a:rPr lang="zh-CN" altLang="en-US" dirty="0"/>
              <a:t>和</a:t>
            </a:r>
            <a:r>
              <a:rPr lang="en-US" altLang="zh-CN" dirty="0">
                <a:solidFill>
                  <a:srgbClr val="FF0000"/>
                </a:solidFill>
              </a:rPr>
              <a:t>.docx</a:t>
            </a:r>
            <a:r>
              <a:rPr lang="zh-CN" altLang="en-US" dirty="0"/>
              <a:t>后缀</a:t>
            </a:r>
          </a:p>
          <a:p>
            <a:pPr marL="285750" indent="-285750">
              <a:buFont typeface="Arial" panose="020B0604020202020204" pitchFamily="34" charset="0"/>
              <a:buChar char="•"/>
            </a:pPr>
            <a:r>
              <a:rPr lang="zh-CN" altLang="en-US" dirty="0">
                <a:solidFill>
                  <a:srgbClr val="FF0000"/>
                </a:solidFill>
              </a:rPr>
              <a:t>压缩包</a:t>
            </a:r>
            <a:r>
              <a:rPr lang="zh-CN" altLang="en-US" dirty="0"/>
              <a:t>必须采用</a:t>
            </a:r>
            <a:r>
              <a:rPr lang="en-US" altLang="zh-CN" dirty="0">
                <a:solidFill>
                  <a:srgbClr val="FF0000"/>
                </a:solidFill>
              </a:rPr>
              <a:t>.zip</a:t>
            </a:r>
            <a:r>
              <a:rPr lang="zh-CN" altLang="en-US" dirty="0"/>
              <a:t>压缩，用</a:t>
            </a:r>
            <a:r>
              <a:rPr lang="en-US" altLang="zh-CN" dirty="0"/>
              <a:t>.</a:t>
            </a:r>
            <a:r>
              <a:rPr lang="en-US" altLang="zh-CN" dirty="0" err="1"/>
              <a:t>rar</a:t>
            </a:r>
            <a:r>
              <a:rPr lang="en-US" altLang="zh-CN" dirty="0"/>
              <a:t>/.7z</a:t>
            </a:r>
            <a:r>
              <a:rPr lang="zh-CN" altLang="en-US" dirty="0"/>
              <a:t>等其他方式压缩后改后缀名无效</a:t>
            </a:r>
          </a:p>
          <a:p>
            <a:pPr marL="285750" indent="-285750">
              <a:buFont typeface="Arial" panose="020B0604020202020204" pitchFamily="34" charset="0"/>
              <a:buChar char="•"/>
            </a:pPr>
            <a:r>
              <a:rPr lang="zh-CN" altLang="en-US" b="1" dirty="0"/>
              <a:t>格式错误的实验作业按 </a:t>
            </a:r>
            <a:r>
              <a:rPr lang="en-US" altLang="zh-CN" b="1" dirty="0"/>
              <a:t>0 </a:t>
            </a:r>
            <a:r>
              <a:rPr lang="zh-CN" altLang="en-US" b="1" dirty="0"/>
              <a:t>分处理</a:t>
            </a:r>
          </a:p>
          <a:p>
            <a:pPr marL="285750" indent="-285750">
              <a:buFont typeface="Arial" panose="020B0604020202020204" pitchFamily="34" charset="0"/>
              <a:buChar char="•"/>
            </a:pPr>
            <a:endParaRPr lang="zh-CN" altLang="en-US" dirty="0"/>
          </a:p>
        </p:txBody>
      </p:sp>
    </p:spTree>
    <p:extLst>
      <p:ext uri="{BB962C8B-B14F-4D97-AF65-F5344CB8AC3E}">
        <p14:creationId xmlns:p14="http://schemas.microsoft.com/office/powerpoint/2010/main" val="1225165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03CC5A-9F71-6B18-40AC-2CFE980C9C3B}"/>
              </a:ext>
            </a:extLst>
          </p:cNvPr>
          <p:cNvSpPr>
            <a:spLocks noGrp="1"/>
          </p:cNvSpPr>
          <p:nvPr>
            <p:ph type="title"/>
          </p:nvPr>
        </p:nvSpPr>
        <p:spPr/>
        <p:txBody>
          <a:bodyPr/>
          <a:lstStyle/>
          <a:p>
            <a:r>
              <a:rPr lang="zh-CN" altLang="en-US" dirty="0"/>
              <a:t>课程内容</a:t>
            </a:r>
          </a:p>
        </p:txBody>
      </p:sp>
      <p:sp>
        <p:nvSpPr>
          <p:cNvPr id="3" name="内容占位符 2">
            <a:extLst>
              <a:ext uri="{FF2B5EF4-FFF2-40B4-BE49-F238E27FC236}">
                <a16:creationId xmlns:a16="http://schemas.microsoft.com/office/drawing/2014/main" id="{21F6AD43-A30F-7486-E34E-0F73A1ABB486}"/>
              </a:ext>
            </a:extLst>
          </p:cNvPr>
          <p:cNvSpPr>
            <a:spLocks noGrp="1"/>
          </p:cNvSpPr>
          <p:nvPr>
            <p:ph idx="1"/>
          </p:nvPr>
        </p:nvSpPr>
        <p:spPr/>
        <p:txBody>
          <a:bodyPr/>
          <a:lstStyle/>
          <a:p>
            <a:pPr>
              <a:buFont typeface="Wingdings" panose="05000000000000000000" pitchFamily="2" charset="2"/>
              <a:buChar char="n"/>
            </a:pPr>
            <a:r>
              <a:rPr lang="zh-CN" altLang="en-US" dirty="0"/>
              <a:t>什么是算法</a:t>
            </a:r>
            <a:endParaRPr lang="en-US" altLang="zh-CN" dirty="0"/>
          </a:p>
          <a:p>
            <a:pPr>
              <a:buFont typeface="Wingdings" panose="05000000000000000000" pitchFamily="2" charset="2"/>
              <a:buChar char="n"/>
            </a:pPr>
            <a:r>
              <a:rPr lang="zh-CN" altLang="en-US" dirty="0"/>
              <a:t>算法的重要性</a:t>
            </a:r>
            <a:endParaRPr lang="en-US" altLang="zh-CN" dirty="0"/>
          </a:p>
          <a:p>
            <a:pPr>
              <a:buFont typeface="Wingdings" panose="05000000000000000000" pitchFamily="2" charset="2"/>
              <a:buChar char="n"/>
            </a:pPr>
            <a:r>
              <a:rPr lang="zh-CN" altLang="en-US" dirty="0"/>
              <a:t>算法设计步骤</a:t>
            </a:r>
            <a:endParaRPr lang="en-US" altLang="zh-CN" dirty="0"/>
          </a:p>
          <a:p>
            <a:pPr>
              <a:buFont typeface="Wingdings" panose="05000000000000000000" pitchFamily="2" charset="2"/>
              <a:buChar char="n"/>
            </a:pPr>
            <a:r>
              <a:rPr lang="zh-CN" altLang="en-US" b="1" dirty="0"/>
              <a:t>算法复杂度分析</a:t>
            </a:r>
            <a:endParaRPr lang="en-US" altLang="zh-CN" b="1" dirty="0"/>
          </a:p>
          <a:p>
            <a:endParaRPr lang="en-US" altLang="zh-CN" dirty="0"/>
          </a:p>
          <a:p>
            <a:pPr>
              <a:buFont typeface="Wingdings" panose="05000000000000000000" pitchFamily="2" charset="2"/>
              <a:buChar char="l"/>
            </a:pPr>
            <a:r>
              <a:rPr lang="zh-CN" altLang="en-US" dirty="0"/>
              <a:t>课程内容</a:t>
            </a:r>
            <a:endParaRPr lang="en-US" altLang="zh-CN" dirty="0"/>
          </a:p>
          <a:p>
            <a:pPr>
              <a:buFont typeface="Wingdings" panose="05000000000000000000" pitchFamily="2" charset="2"/>
              <a:buChar char="l"/>
            </a:pPr>
            <a:r>
              <a:rPr lang="zh-CN" altLang="en-US" dirty="0"/>
              <a:t>课程要求</a:t>
            </a:r>
          </a:p>
        </p:txBody>
      </p:sp>
    </p:spTree>
    <p:extLst>
      <p:ext uri="{BB962C8B-B14F-4D97-AF65-F5344CB8AC3E}">
        <p14:creationId xmlns:p14="http://schemas.microsoft.com/office/powerpoint/2010/main" val="582097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E148C8-DD00-F720-99ED-4700C6C5D2EA}"/>
              </a:ext>
            </a:extLst>
          </p:cNvPr>
          <p:cNvSpPr>
            <a:spLocks noGrp="1"/>
          </p:cNvSpPr>
          <p:nvPr>
            <p:ph type="title"/>
          </p:nvPr>
        </p:nvSpPr>
        <p:spPr/>
        <p:txBody>
          <a:bodyPr/>
          <a:lstStyle/>
          <a:p>
            <a:r>
              <a:rPr lang="zh-CN" altLang="en-US" dirty="0"/>
              <a:t>课程要求</a:t>
            </a:r>
          </a:p>
        </p:txBody>
      </p:sp>
      <p:sp>
        <p:nvSpPr>
          <p:cNvPr id="3" name="内容占位符 2">
            <a:extLst>
              <a:ext uri="{FF2B5EF4-FFF2-40B4-BE49-F238E27FC236}">
                <a16:creationId xmlns:a16="http://schemas.microsoft.com/office/drawing/2014/main" id="{956A339A-F8BE-BC45-4F7C-F946A9109138}"/>
              </a:ext>
            </a:extLst>
          </p:cNvPr>
          <p:cNvSpPr>
            <a:spLocks noGrp="1"/>
          </p:cNvSpPr>
          <p:nvPr>
            <p:ph idx="1"/>
          </p:nvPr>
        </p:nvSpPr>
        <p:spPr>
          <a:xfrm>
            <a:off x="838200" y="1825625"/>
            <a:ext cx="10515600" cy="569432"/>
          </a:xfrm>
        </p:spPr>
        <p:txBody>
          <a:bodyPr/>
          <a:lstStyle/>
          <a:p>
            <a:pPr marL="0" indent="0">
              <a:buNone/>
            </a:pPr>
            <a:r>
              <a:rPr lang="zh-CN" altLang="en-US" dirty="0"/>
              <a:t>实验作业</a:t>
            </a:r>
            <a:r>
              <a:rPr lang="en-US" altLang="zh-CN" dirty="0"/>
              <a:t>x</a:t>
            </a:r>
            <a:r>
              <a:rPr lang="zh-CN" altLang="en-US" dirty="0"/>
              <a:t>示例</a:t>
            </a:r>
          </a:p>
        </p:txBody>
      </p:sp>
      <p:sp>
        <p:nvSpPr>
          <p:cNvPr id="4" name="文本框 3">
            <a:extLst>
              <a:ext uri="{FF2B5EF4-FFF2-40B4-BE49-F238E27FC236}">
                <a16:creationId xmlns:a16="http://schemas.microsoft.com/office/drawing/2014/main" id="{48FB7E12-4029-06C7-760A-122A4B69BAEB}"/>
              </a:ext>
            </a:extLst>
          </p:cNvPr>
          <p:cNvSpPr txBox="1"/>
          <p:nvPr/>
        </p:nvSpPr>
        <p:spPr>
          <a:xfrm>
            <a:off x="838200" y="2483141"/>
            <a:ext cx="9873842"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请完成新工科</a:t>
            </a:r>
            <a:r>
              <a:rPr lang="en-US" altLang="zh-CN" dirty="0">
                <a:latin typeface="宋体" panose="02010600030101010101" pitchFamily="2" charset="-122"/>
                <a:ea typeface="宋体" panose="02010600030101010101" pitchFamily="2" charset="-122"/>
              </a:rPr>
              <a:t>OJ</a:t>
            </a:r>
            <a:r>
              <a:rPr lang="zh-CN" altLang="en-US" dirty="0">
                <a:latin typeface="宋体" panose="02010600030101010101" pitchFamily="2" charset="-122"/>
                <a:ea typeface="宋体" panose="02010600030101010101" pitchFamily="2" charset="-122"/>
              </a:rPr>
              <a:t>上的</a:t>
            </a:r>
            <a:r>
              <a:rPr lang="en-US" altLang="zh-CN" dirty="0">
                <a:latin typeface="宋体" panose="02010600030101010101" pitchFamily="2" charset="-122"/>
                <a:ea typeface="宋体" panose="02010600030101010101" pitchFamily="2" charset="-122"/>
              </a:rPr>
              <a:t>2001</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2002</a:t>
            </a:r>
            <a:r>
              <a:rPr lang="zh-CN" altLang="en-US" dirty="0">
                <a:latin typeface="宋体" panose="02010600030101010101" pitchFamily="2" charset="-122"/>
                <a:ea typeface="宋体" panose="02010600030101010101" pitchFamily="2" charset="-122"/>
              </a:rPr>
              <a:t>题</a:t>
            </a:r>
          </a:p>
          <a:p>
            <a:r>
              <a:rPr lang="en-US" altLang="zh-CN" dirty="0">
                <a:latin typeface="宋体" panose="02010600030101010101" pitchFamily="2" charset="-122"/>
                <a:ea typeface="宋体" panose="02010600030101010101" pitchFamily="2" charset="-122"/>
              </a:rPr>
              <a:t>2001</a:t>
            </a:r>
            <a:r>
              <a:rPr lang="zh-CN" altLang="en-US" dirty="0">
                <a:latin typeface="宋体" panose="02010600030101010101" pitchFamily="2" charset="-122"/>
                <a:ea typeface="宋体" panose="02010600030101010101" pitchFamily="2" charset="-122"/>
              </a:rPr>
              <a:t>题源代码的命名为：</a:t>
            </a:r>
            <a:r>
              <a:rPr lang="en-US" altLang="zh-CN" dirty="0">
                <a:latin typeface="宋体" panose="02010600030101010101" pitchFamily="2" charset="-122"/>
                <a:ea typeface="宋体" panose="02010600030101010101" pitchFamily="2" charset="-122"/>
              </a:rPr>
              <a:t>c2001; 2002</a:t>
            </a:r>
            <a:r>
              <a:rPr lang="zh-CN" altLang="en-US" dirty="0">
                <a:latin typeface="宋体" panose="02010600030101010101" pitchFamily="2" charset="-122"/>
                <a:ea typeface="宋体" panose="02010600030101010101" pitchFamily="2" charset="-122"/>
              </a:rPr>
              <a:t>题源代码的命名为：</a:t>
            </a:r>
            <a:r>
              <a:rPr lang="en-US" altLang="zh-CN" dirty="0">
                <a:latin typeface="宋体" panose="02010600030101010101" pitchFamily="2" charset="-122"/>
                <a:ea typeface="宋体" panose="02010600030101010101" pitchFamily="2" charset="-122"/>
              </a:rPr>
              <a:t>c2002</a:t>
            </a:r>
          </a:p>
        </p:txBody>
      </p:sp>
      <p:sp>
        <p:nvSpPr>
          <p:cNvPr id="5" name="内容占位符 2">
            <a:extLst>
              <a:ext uri="{FF2B5EF4-FFF2-40B4-BE49-F238E27FC236}">
                <a16:creationId xmlns:a16="http://schemas.microsoft.com/office/drawing/2014/main" id="{541E5A30-D0F6-DE43-B2C0-99D19C62EA49}"/>
              </a:ext>
            </a:extLst>
          </p:cNvPr>
          <p:cNvSpPr txBox="1">
            <a:spLocks/>
          </p:cNvSpPr>
          <p:nvPr/>
        </p:nvSpPr>
        <p:spPr>
          <a:xfrm>
            <a:off x="838200" y="3429000"/>
            <a:ext cx="10515600" cy="5694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提交压缩包内的文件示例</a:t>
            </a:r>
          </a:p>
        </p:txBody>
      </p:sp>
      <p:sp>
        <p:nvSpPr>
          <p:cNvPr id="6" name="文本框 5">
            <a:extLst>
              <a:ext uri="{FF2B5EF4-FFF2-40B4-BE49-F238E27FC236}">
                <a16:creationId xmlns:a16="http://schemas.microsoft.com/office/drawing/2014/main" id="{15988CA8-586D-4A2F-F21E-DC2F63BE4BED}"/>
              </a:ext>
            </a:extLst>
          </p:cNvPr>
          <p:cNvSpPr txBox="1"/>
          <p:nvPr/>
        </p:nvSpPr>
        <p:spPr>
          <a:xfrm>
            <a:off x="838200" y="4132656"/>
            <a:ext cx="9873842"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实验作业</a:t>
            </a:r>
            <a:r>
              <a:rPr lang="en-US" altLang="zh-CN" dirty="0">
                <a:latin typeface="宋体" panose="02010600030101010101" pitchFamily="2" charset="-122"/>
                <a:ea typeface="宋体" panose="02010600030101010101" pitchFamily="2" charset="-122"/>
              </a:rPr>
              <a:t>x.zip</a:t>
            </a:r>
          </a:p>
        </p:txBody>
      </p:sp>
      <p:sp>
        <p:nvSpPr>
          <p:cNvPr id="8" name="文本框 7">
            <a:extLst>
              <a:ext uri="{FF2B5EF4-FFF2-40B4-BE49-F238E27FC236}">
                <a16:creationId xmlns:a16="http://schemas.microsoft.com/office/drawing/2014/main" id="{4A608E12-75FE-6E9E-2869-468A76D4D27A}"/>
              </a:ext>
            </a:extLst>
          </p:cNvPr>
          <p:cNvSpPr txBox="1"/>
          <p:nvPr/>
        </p:nvSpPr>
        <p:spPr>
          <a:xfrm>
            <a:off x="961725" y="4604397"/>
            <a:ext cx="2117035" cy="1214467"/>
          </a:xfrm>
          <a:prstGeom prst="rect">
            <a:avLst/>
          </a:prstGeom>
          <a:noFill/>
          <a:ln w="38100">
            <a:solidFill>
              <a:schemeClr val="tx1">
                <a:lumMod val="65000"/>
                <a:lumOff val="35000"/>
              </a:schemeClr>
            </a:solidFill>
            <a:prstDash val="lgDash"/>
          </a:ln>
        </p:spPr>
        <p:txBody>
          <a:bodyPr wrap="none" rtlCol="0">
            <a:noAutofit/>
          </a:bodyPr>
          <a:lstStyle/>
          <a:p>
            <a:pPr marL="0" indent="0">
              <a:spcBef>
                <a:spcPts val="600"/>
              </a:spcBef>
              <a:spcAft>
                <a:spcPts val="600"/>
              </a:spcAft>
              <a:buNone/>
            </a:pPr>
            <a:r>
              <a:rPr lang="en-US" altLang="zh-CN" sz="1600" kern="0" dirty="0">
                <a:latin typeface="宋体" panose="02010600030101010101" pitchFamily="2" charset="-122"/>
                <a:ea typeface="宋体" panose="02010600030101010101" pitchFamily="2" charset="-122"/>
              </a:rPr>
              <a:t>c2001.cpp</a:t>
            </a:r>
          </a:p>
          <a:p>
            <a:pPr marL="0" indent="0">
              <a:spcBef>
                <a:spcPts val="600"/>
              </a:spcBef>
              <a:spcAft>
                <a:spcPts val="600"/>
              </a:spcAft>
              <a:buNone/>
            </a:pPr>
            <a:r>
              <a:rPr lang="en-US" altLang="zh-CN" sz="1600" kern="0" dirty="0">
                <a:latin typeface="宋体" panose="02010600030101010101" pitchFamily="2" charset="-122"/>
                <a:ea typeface="宋体" panose="02010600030101010101" pitchFamily="2" charset="-122"/>
              </a:rPr>
              <a:t>c2002.cpp</a:t>
            </a:r>
          </a:p>
          <a:p>
            <a:pPr marL="0" indent="0">
              <a:spcBef>
                <a:spcPts val="600"/>
              </a:spcBef>
              <a:spcAft>
                <a:spcPts val="600"/>
              </a:spcAft>
              <a:buNone/>
            </a:pPr>
            <a:r>
              <a:rPr lang="zh-CN" altLang="en-US" sz="1600" kern="0">
                <a:latin typeface="宋体" panose="02010600030101010101" pitchFamily="2" charset="-122"/>
                <a:ea typeface="宋体" panose="02010600030101010101" pitchFamily="2" charset="-122"/>
              </a:rPr>
              <a:t>实验报告</a:t>
            </a:r>
            <a:r>
              <a:rPr lang="en-US" altLang="zh-CN" sz="1600" kern="0">
                <a:latin typeface="宋体" panose="02010600030101010101" pitchFamily="2" charset="-122"/>
                <a:ea typeface="宋体" panose="02010600030101010101" pitchFamily="2" charset="-122"/>
              </a:rPr>
              <a:t>.</a:t>
            </a:r>
            <a:r>
              <a:rPr lang="en-US" altLang="zh-CN" sz="1600" kern="0" dirty="0">
                <a:latin typeface="宋体" panose="02010600030101010101" pitchFamily="2" charset="-122"/>
                <a:ea typeface="宋体" panose="02010600030101010101" pitchFamily="2" charset="-122"/>
              </a:rPr>
              <a:t>doc</a:t>
            </a:r>
          </a:p>
        </p:txBody>
      </p:sp>
    </p:spTree>
    <p:extLst>
      <p:ext uri="{BB962C8B-B14F-4D97-AF65-F5344CB8AC3E}">
        <p14:creationId xmlns:p14="http://schemas.microsoft.com/office/powerpoint/2010/main" val="4006104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E148C8-DD00-F720-99ED-4700C6C5D2EA}"/>
              </a:ext>
            </a:extLst>
          </p:cNvPr>
          <p:cNvSpPr>
            <a:spLocks noGrp="1"/>
          </p:cNvSpPr>
          <p:nvPr>
            <p:ph type="title"/>
          </p:nvPr>
        </p:nvSpPr>
        <p:spPr/>
        <p:txBody>
          <a:bodyPr/>
          <a:lstStyle/>
          <a:p>
            <a:r>
              <a:rPr lang="zh-CN" altLang="en-US" dirty="0"/>
              <a:t>课程要求</a:t>
            </a:r>
          </a:p>
        </p:txBody>
      </p:sp>
      <p:sp>
        <p:nvSpPr>
          <p:cNvPr id="3" name="内容占位符 2">
            <a:extLst>
              <a:ext uri="{FF2B5EF4-FFF2-40B4-BE49-F238E27FC236}">
                <a16:creationId xmlns:a16="http://schemas.microsoft.com/office/drawing/2014/main" id="{956A339A-F8BE-BC45-4F7C-F946A9109138}"/>
              </a:ext>
            </a:extLst>
          </p:cNvPr>
          <p:cNvSpPr>
            <a:spLocks noGrp="1"/>
          </p:cNvSpPr>
          <p:nvPr>
            <p:ph idx="1"/>
          </p:nvPr>
        </p:nvSpPr>
        <p:spPr>
          <a:xfrm>
            <a:off x="838200" y="1825625"/>
            <a:ext cx="10515600" cy="569432"/>
          </a:xfrm>
        </p:spPr>
        <p:txBody>
          <a:bodyPr/>
          <a:lstStyle/>
          <a:p>
            <a:pPr marL="0" indent="0">
              <a:buNone/>
            </a:pPr>
            <a:r>
              <a:rPr lang="zh-CN" altLang="en-US" dirty="0"/>
              <a:t>代码注释要求</a:t>
            </a:r>
          </a:p>
        </p:txBody>
      </p:sp>
      <p:sp>
        <p:nvSpPr>
          <p:cNvPr id="4" name="文本框 3">
            <a:extLst>
              <a:ext uri="{FF2B5EF4-FFF2-40B4-BE49-F238E27FC236}">
                <a16:creationId xmlns:a16="http://schemas.microsoft.com/office/drawing/2014/main" id="{48FB7E12-4029-06C7-760A-122A4B69BAEB}"/>
              </a:ext>
            </a:extLst>
          </p:cNvPr>
          <p:cNvSpPr txBox="1"/>
          <p:nvPr/>
        </p:nvSpPr>
        <p:spPr>
          <a:xfrm>
            <a:off x="838200" y="2483141"/>
            <a:ext cx="9873842"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简洁明了</a:t>
            </a:r>
          </a:p>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不要逐行翻译</a:t>
            </a:r>
          </a:p>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写明关键变量用途以及关键代码的思路</a:t>
            </a:r>
          </a:p>
        </p:txBody>
      </p:sp>
      <p:sp>
        <p:nvSpPr>
          <p:cNvPr id="9" name="文本框 8">
            <a:extLst>
              <a:ext uri="{FF2B5EF4-FFF2-40B4-BE49-F238E27FC236}">
                <a16:creationId xmlns:a16="http://schemas.microsoft.com/office/drawing/2014/main" id="{17B5B3F1-9B0E-ACC6-A68C-FC4DC9635271}"/>
              </a:ext>
            </a:extLst>
          </p:cNvPr>
          <p:cNvSpPr txBox="1"/>
          <p:nvPr/>
        </p:nvSpPr>
        <p:spPr>
          <a:xfrm>
            <a:off x="1209414" y="4144237"/>
            <a:ext cx="3937232" cy="1754326"/>
          </a:xfrm>
          <a:prstGeom prst="rect">
            <a:avLst/>
          </a:prstGeom>
          <a:noFill/>
          <a:ln>
            <a:solidFill>
              <a:schemeClr val="tx1"/>
            </a:solidFill>
          </a:ln>
        </p:spPr>
        <p:txBody>
          <a:bodyPr wrap="square" rtlCol="0" anchor="ctr">
            <a:spAutoFit/>
          </a:bodyPr>
          <a:lstStyle/>
          <a:p>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n;</a:t>
            </a:r>
            <a:r>
              <a:rPr lang="en-US" altLang="zh-CN" b="0" dirty="0">
                <a:solidFill>
                  <a:srgbClr val="008000"/>
                </a:solidFill>
                <a:effectLst/>
                <a:latin typeface="Consolas" panose="020B0609020204030204" pitchFamily="49" charset="0"/>
              </a:rPr>
              <a:t> //</a:t>
            </a:r>
            <a:r>
              <a:rPr lang="zh-CN" altLang="en-US" b="0" dirty="0">
                <a:solidFill>
                  <a:srgbClr val="008000"/>
                </a:solidFill>
                <a:effectLst/>
                <a:latin typeface="Consolas" panose="020B0609020204030204" pitchFamily="49" charset="0"/>
              </a:rPr>
              <a:t>定义变量</a:t>
            </a:r>
            <a:r>
              <a:rPr lang="en-US" altLang="zh-CN" b="0" dirty="0">
                <a:solidFill>
                  <a:srgbClr val="008000"/>
                </a:solidFill>
                <a:effectLst/>
                <a:latin typeface="Consolas" panose="020B0609020204030204" pitchFamily="49" charset="0"/>
              </a:rPr>
              <a:t>n</a:t>
            </a:r>
            <a:endParaRPr lang="en-US" altLang="zh-CN" b="0" dirty="0">
              <a:solidFill>
                <a:srgbClr val="000000"/>
              </a:solidFill>
              <a:effectLst/>
              <a:latin typeface="Consolas" panose="020B0609020204030204" pitchFamily="49" charset="0"/>
            </a:endParaRPr>
          </a:p>
          <a:p>
            <a:r>
              <a:rPr lang="en-US" altLang="zh-CN" b="0" dirty="0" err="1">
                <a:solidFill>
                  <a:srgbClr val="000000"/>
                </a:solidFill>
                <a:effectLst/>
                <a:latin typeface="Consolas" panose="020B0609020204030204" pitchFamily="49" charset="0"/>
              </a:rPr>
              <a:t>cin</a:t>
            </a:r>
            <a:r>
              <a:rPr lang="en-US" altLang="zh-CN" b="0" dirty="0">
                <a:solidFill>
                  <a:srgbClr val="000000"/>
                </a:solidFill>
                <a:effectLst/>
                <a:latin typeface="Consolas" panose="020B0609020204030204" pitchFamily="49" charset="0"/>
              </a:rPr>
              <a:t> &gt;&gt; n;</a:t>
            </a:r>
            <a:r>
              <a:rPr lang="en-US" altLang="zh-CN" b="0" dirty="0">
                <a:solidFill>
                  <a:srgbClr val="008000"/>
                </a:solidFill>
                <a:effectLst/>
                <a:latin typeface="Consolas" panose="020B0609020204030204" pitchFamily="49" charset="0"/>
              </a:rPr>
              <a:t> //</a:t>
            </a:r>
            <a:r>
              <a:rPr lang="zh-CN" altLang="en-US" b="0" dirty="0">
                <a:solidFill>
                  <a:srgbClr val="008000"/>
                </a:solidFill>
                <a:effectLst/>
                <a:latin typeface="Consolas" panose="020B0609020204030204" pitchFamily="49" charset="0"/>
              </a:rPr>
              <a:t>读取输入</a:t>
            </a:r>
            <a:r>
              <a:rPr lang="en-US" altLang="zh-CN" b="0" dirty="0">
                <a:solidFill>
                  <a:srgbClr val="008000"/>
                </a:solidFill>
                <a:effectLst/>
                <a:latin typeface="Consolas" panose="020B0609020204030204" pitchFamily="49" charset="0"/>
              </a:rPr>
              <a:t>n</a:t>
            </a:r>
            <a:endParaRPr lang="en-US" altLang="zh-CN" b="0" dirty="0">
              <a:solidFill>
                <a:srgbClr val="000000"/>
              </a:solidFill>
              <a:effectLst/>
              <a:latin typeface="Consolas" panose="020B0609020204030204" pitchFamily="49" charset="0"/>
            </a:endParaRPr>
          </a:p>
          <a:p>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 b, c;</a:t>
            </a:r>
            <a:r>
              <a:rPr lang="en-US" altLang="zh-CN" b="0" dirty="0">
                <a:solidFill>
                  <a:srgbClr val="008000"/>
                </a:solidFill>
                <a:effectLst/>
                <a:latin typeface="Consolas" panose="020B0609020204030204" pitchFamily="49" charset="0"/>
              </a:rPr>
              <a:t> //</a:t>
            </a:r>
            <a:r>
              <a:rPr lang="zh-CN" altLang="en-US" b="0" dirty="0">
                <a:solidFill>
                  <a:srgbClr val="008000"/>
                </a:solidFill>
                <a:effectLst/>
                <a:latin typeface="Consolas" panose="020B0609020204030204" pitchFamily="49" charset="0"/>
              </a:rPr>
              <a:t>定义</a:t>
            </a:r>
            <a:r>
              <a:rPr lang="en-US" altLang="zh-CN" b="0" dirty="0" err="1">
                <a:solidFill>
                  <a:srgbClr val="008000"/>
                </a:solidFill>
                <a:effectLst/>
                <a:latin typeface="Consolas" panose="020B0609020204030204" pitchFamily="49" charset="0"/>
              </a:rPr>
              <a:t>abc</a:t>
            </a:r>
            <a:r>
              <a:rPr lang="zh-CN" altLang="en-US" b="0" dirty="0">
                <a:solidFill>
                  <a:srgbClr val="008000"/>
                </a:solidFill>
                <a:effectLst/>
                <a:latin typeface="Consolas" panose="020B0609020204030204" pitchFamily="49" charset="0"/>
              </a:rPr>
              <a:t>三个变量</a:t>
            </a:r>
            <a:endParaRPr lang="zh-CN" altLang="en-US" b="0" dirty="0">
              <a:solidFill>
                <a:srgbClr val="000000"/>
              </a:solidFill>
              <a:effectLst/>
              <a:latin typeface="Consolas" panose="020B0609020204030204" pitchFamily="49" charset="0"/>
            </a:endParaRPr>
          </a:p>
          <a:p>
            <a:r>
              <a:rPr lang="en-US" altLang="zh-CN" b="0" dirty="0">
                <a:solidFill>
                  <a:srgbClr val="0000FF"/>
                </a:solidFill>
                <a:effectLst/>
                <a:latin typeface="Consolas" panose="020B0609020204030204" pitchFamily="49" charset="0"/>
              </a:rPr>
              <a:t>for</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a:t>
            </a:r>
            <a:r>
              <a:rPr lang="en-US" altLang="zh-CN" b="0" dirty="0">
                <a:solidFill>
                  <a:srgbClr val="008000"/>
                </a:solidFill>
                <a:effectLst/>
                <a:latin typeface="Consolas" panose="020B0609020204030204" pitchFamily="49" charset="0"/>
              </a:rPr>
              <a:t> //</a:t>
            </a:r>
            <a:r>
              <a:rPr lang="zh-CN" altLang="en-US" b="0" dirty="0">
                <a:solidFill>
                  <a:srgbClr val="008000"/>
                </a:solidFill>
                <a:effectLst/>
                <a:latin typeface="Consolas" panose="020B0609020204030204" pitchFamily="49" charset="0"/>
              </a:rPr>
              <a:t>遍历</a:t>
            </a:r>
            <a:endParaRPr lang="en-US" altLang="zh-CN" b="0" dirty="0">
              <a:solidFill>
                <a:srgbClr val="008000"/>
              </a:solidFill>
              <a:effectLst/>
              <a:latin typeface="Consolas" panose="020B0609020204030204" pitchFamily="49" charset="0"/>
            </a:endParaRPr>
          </a:p>
          <a:p>
            <a:endParaRPr lang="en-US" altLang="zh-CN" dirty="0">
              <a:solidFill>
                <a:srgbClr val="008000"/>
              </a:solidFill>
              <a:latin typeface="Consolas" panose="020B0609020204030204" pitchFamily="49" charset="0"/>
            </a:endParaRPr>
          </a:p>
          <a:p>
            <a:endParaRPr lang="zh-CN" altLang="en-US" b="0" dirty="0">
              <a:solidFill>
                <a:srgbClr val="000000"/>
              </a:solidFill>
              <a:effectLst/>
              <a:latin typeface="Consolas" panose="020B0609020204030204" pitchFamily="49" charset="0"/>
            </a:endParaRPr>
          </a:p>
        </p:txBody>
      </p:sp>
      <p:sp>
        <p:nvSpPr>
          <p:cNvPr id="10" name="文本框 9">
            <a:extLst>
              <a:ext uri="{FF2B5EF4-FFF2-40B4-BE49-F238E27FC236}">
                <a16:creationId xmlns:a16="http://schemas.microsoft.com/office/drawing/2014/main" id="{DD6CE417-5688-A40A-EA94-A1A339D5BD41}"/>
              </a:ext>
            </a:extLst>
          </p:cNvPr>
          <p:cNvSpPr txBox="1"/>
          <p:nvPr/>
        </p:nvSpPr>
        <p:spPr>
          <a:xfrm>
            <a:off x="5970166" y="4144237"/>
            <a:ext cx="4180514" cy="1754326"/>
          </a:xfrm>
          <a:prstGeom prst="rect">
            <a:avLst/>
          </a:prstGeom>
          <a:noFill/>
          <a:ln>
            <a:solidFill>
              <a:schemeClr val="tx1"/>
            </a:solidFill>
          </a:ln>
        </p:spPr>
        <p:txBody>
          <a:bodyPr wrap="square" rtlCol="0" anchor="ctr">
            <a:spAutoFit/>
          </a:bodyPr>
          <a:lstStyle/>
          <a:p>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n;</a:t>
            </a:r>
          </a:p>
          <a:p>
            <a:r>
              <a:rPr lang="en-US" altLang="zh-CN" b="0" dirty="0" err="1">
                <a:solidFill>
                  <a:srgbClr val="000000"/>
                </a:solidFill>
                <a:effectLst/>
                <a:latin typeface="Consolas" panose="020B0609020204030204" pitchFamily="49" charset="0"/>
              </a:rPr>
              <a:t>cin</a:t>
            </a:r>
            <a:r>
              <a:rPr lang="en-US" altLang="zh-CN" b="0" dirty="0">
                <a:solidFill>
                  <a:srgbClr val="000000"/>
                </a:solidFill>
                <a:effectLst/>
                <a:latin typeface="Consolas" panose="020B0609020204030204" pitchFamily="49" charset="0"/>
              </a:rPr>
              <a:t> &gt;&gt; n;</a:t>
            </a:r>
          </a:p>
          <a:p>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 b, c;</a:t>
            </a:r>
            <a:r>
              <a:rPr lang="en-US" altLang="zh-CN" b="0" dirty="0">
                <a:solidFill>
                  <a:srgbClr val="008000"/>
                </a:solidFill>
                <a:effectLst/>
                <a:latin typeface="Consolas" panose="020B0609020204030204" pitchFamily="49" charset="0"/>
              </a:rPr>
              <a:t> //a</a:t>
            </a:r>
            <a:r>
              <a:rPr lang="zh-CN" altLang="en-US" b="0" dirty="0">
                <a:solidFill>
                  <a:srgbClr val="008000"/>
                </a:solidFill>
                <a:effectLst/>
                <a:latin typeface="Consolas" panose="020B0609020204030204" pitchFamily="49" charset="0"/>
              </a:rPr>
              <a:t>代表时间、</a:t>
            </a:r>
            <a:r>
              <a:rPr lang="en-US" altLang="zh-CN" b="0" dirty="0">
                <a:solidFill>
                  <a:srgbClr val="008000"/>
                </a:solidFill>
                <a:effectLst/>
                <a:latin typeface="Consolas" panose="020B0609020204030204" pitchFamily="49" charset="0"/>
              </a:rPr>
              <a:t>b</a:t>
            </a:r>
            <a:r>
              <a:rPr lang="zh-CN" altLang="en-US" b="0" dirty="0">
                <a:solidFill>
                  <a:srgbClr val="008000"/>
                </a:solidFill>
                <a:effectLst/>
                <a:latin typeface="Consolas" panose="020B0609020204030204" pitchFamily="49" charset="0"/>
              </a:rPr>
              <a:t>代表买卖次数、</a:t>
            </a:r>
            <a:r>
              <a:rPr lang="en-US" altLang="zh-CN" b="0" dirty="0">
                <a:solidFill>
                  <a:srgbClr val="008000"/>
                </a:solidFill>
                <a:effectLst/>
                <a:latin typeface="Consolas" panose="020B0609020204030204" pitchFamily="49" charset="0"/>
              </a:rPr>
              <a:t>c</a:t>
            </a:r>
            <a:r>
              <a:rPr lang="zh-CN" altLang="en-US" b="0" dirty="0">
                <a:solidFill>
                  <a:srgbClr val="008000"/>
                </a:solidFill>
                <a:effectLst/>
                <a:latin typeface="Consolas" panose="020B0609020204030204" pitchFamily="49" charset="0"/>
              </a:rPr>
              <a:t>是当前最大利润</a:t>
            </a:r>
            <a:endParaRPr lang="zh-CN" altLang="en-US" b="0" dirty="0">
              <a:solidFill>
                <a:srgbClr val="000000"/>
              </a:solidFill>
              <a:effectLst/>
              <a:latin typeface="Consolas" panose="020B0609020204030204" pitchFamily="49" charset="0"/>
            </a:endParaRPr>
          </a:p>
          <a:p>
            <a:r>
              <a:rPr lang="en-US" altLang="zh-CN" b="0" dirty="0">
                <a:solidFill>
                  <a:srgbClr val="0000FF"/>
                </a:solidFill>
                <a:effectLst/>
                <a:latin typeface="Consolas" panose="020B0609020204030204" pitchFamily="49" charset="0"/>
              </a:rPr>
              <a:t>for</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a:t>
            </a:r>
            <a:r>
              <a:rPr lang="en-US" altLang="zh-CN" b="0" dirty="0">
                <a:solidFill>
                  <a:srgbClr val="008000"/>
                </a:solidFill>
                <a:effectLst/>
                <a:latin typeface="Consolas" panose="020B0609020204030204" pitchFamily="49" charset="0"/>
              </a:rPr>
              <a:t> //</a:t>
            </a:r>
            <a:r>
              <a:rPr lang="zh-CN" altLang="en-US" b="0" dirty="0">
                <a:solidFill>
                  <a:srgbClr val="008000"/>
                </a:solidFill>
                <a:effectLst/>
                <a:latin typeface="Consolas" panose="020B0609020204030204" pitchFamily="49" charset="0"/>
              </a:rPr>
              <a:t>遍历所有买卖，如果发现有大于</a:t>
            </a:r>
            <a:r>
              <a:rPr lang="en-US" altLang="zh-CN" b="0" dirty="0">
                <a:solidFill>
                  <a:srgbClr val="008000"/>
                </a:solidFill>
                <a:effectLst/>
                <a:latin typeface="Consolas" panose="020B0609020204030204" pitchFamily="49" charset="0"/>
              </a:rPr>
              <a:t>c</a:t>
            </a:r>
            <a:r>
              <a:rPr lang="zh-CN" altLang="en-US" b="0" dirty="0">
                <a:solidFill>
                  <a:srgbClr val="008000"/>
                </a:solidFill>
                <a:effectLst/>
                <a:latin typeface="Consolas" panose="020B0609020204030204" pitchFamily="49" charset="0"/>
              </a:rPr>
              <a:t>的利润则更新</a:t>
            </a:r>
            <a:r>
              <a:rPr lang="en-US" altLang="zh-CN" b="0" dirty="0">
                <a:solidFill>
                  <a:srgbClr val="008000"/>
                </a:solidFill>
                <a:effectLst/>
                <a:latin typeface="Consolas" panose="020B0609020204030204" pitchFamily="49" charset="0"/>
              </a:rPr>
              <a:t>c</a:t>
            </a:r>
            <a:endParaRPr lang="en-US" altLang="zh-CN" b="0" dirty="0">
              <a:solidFill>
                <a:srgbClr val="000000"/>
              </a:solidFill>
              <a:effectLst/>
              <a:latin typeface="Consolas" panose="020B0609020204030204" pitchFamily="49" charset="0"/>
            </a:endParaRPr>
          </a:p>
        </p:txBody>
      </p:sp>
      <p:grpSp>
        <p:nvGrpSpPr>
          <p:cNvPr id="15" name="组合 14">
            <a:extLst>
              <a:ext uri="{FF2B5EF4-FFF2-40B4-BE49-F238E27FC236}">
                <a16:creationId xmlns:a16="http://schemas.microsoft.com/office/drawing/2014/main" id="{05A13A26-2BB0-E5FB-E4EF-3A9FE7AA5009}"/>
              </a:ext>
            </a:extLst>
          </p:cNvPr>
          <p:cNvGrpSpPr/>
          <p:nvPr/>
        </p:nvGrpSpPr>
        <p:grpSpPr>
          <a:xfrm>
            <a:off x="1849772" y="3885367"/>
            <a:ext cx="2259232" cy="2271159"/>
            <a:chOff x="1346432" y="3686442"/>
            <a:chExt cx="2259232" cy="2271159"/>
          </a:xfrm>
        </p:grpSpPr>
        <p:cxnSp>
          <p:nvCxnSpPr>
            <p:cNvPr id="11" name="直接连接符 10">
              <a:extLst>
                <a:ext uri="{FF2B5EF4-FFF2-40B4-BE49-F238E27FC236}">
                  <a16:creationId xmlns:a16="http://schemas.microsoft.com/office/drawing/2014/main" id="{08F6D669-635C-4867-7BA1-BF0F7D4F940C}"/>
                </a:ext>
              </a:extLst>
            </p:cNvPr>
            <p:cNvCxnSpPr>
              <a:cxnSpLocks/>
            </p:cNvCxnSpPr>
            <p:nvPr/>
          </p:nvCxnSpPr>
          <p:spPr bwMode="auto">
            <a:xfrm flipH="1">
              <a:off x="1346432" y="3686442"/>
              <a:ext cx="2259232" cy="2238596"/>
            </a:xfrm>
            <a:prstGeom prst="line">
              <a:avLst/>
            </a:prstGeom>
            <a:noFill/>
            <a:ln w="76200" cap="flat" cmpd="sng" algn="ctr">
              <a:solidFill>
                <a:srgbClr val="FF0000"/>
              </a:solidFill>
              <a:prstDash val="solid"/>
              <a:round/>
              <a:headEnd type="none" w="med" len="med"/>
              <a:tailEnd type="none" w="med" len="med"/>
            </a:ln>
            <a:effectLst/>
          </p:spPr>
        </p:cxnSp>
        <p:cxnSp>
          <p:nvCxnSpPr>
            <p:cNvPr id="12" name="直接连接符 11">
              <a:extLst>
                <a:ext uri="{FF2B5EF4-FFF2-40B4-BE49-F238E27FC236}">
                  <a16:creationId xmlns:a16="http://schemas.microsoft.com/office/drawing/2014/main" id="{E8A584A3-D984-80C3-677D-943676DF3684}"/>
                </a:ext>
              </a:extLst>
            </p:cNvPr>
            <p:cNvCxnSpPr>
              <a:cxnSpLocks/>
            </p:cNvCxnSpPr>
            <p:nvPr/>
          </p:nvCxnSpPr>
          <p:spPr bwMode="auto">
            <a:xfrm>
              <a:off x="1417739" y="3686961"/>
              <a:ext cx="2187925" cy="2270640"/>
            </a:xfrm>
            <a:prstGeom prst="line">
              <a:avLst/>
            </a:prstGeom>
            <a:noFill/>
            <a:ln w="76200" cap="flat" cmpd="sng" algn="ctr">
              <a:solidFill>
                <a:srgbClr val="FF0000"/>
              </a:solidFill>
              <a:prstDash val="solid"/>
              <a:round/>
              <a:headEnd type="none" w="med" len="med"/>
              <a:tailEnd type="none" w="med" len="med"/>
            </a:ln>
            <a:effectLst/>
          </p:spPr>
        </p:cxnSp>
      </p:grpSp>
      <p:grpSp>
        <p:nvGrpSpPr>
          <p:cNvPr id="20" name="组合 19">
            <a:extLst>
              <a:ext uri="{FF2B5EF4-FFF2-40B4-BE49-F238E27FC236}">
                <a16:creationId xmlns:a16="http://schemas.microsoft.com/office/drawing/2014/main" id="{323FA886-B319-4FB1-7006-74981E51152F}"/>
              </a:ext>
            </a:extLst>
          </p:cNvPr>
          <p:cNvGrpSpPr/>
          <p:nvPr/>
        </p:nvGrpSpPr>
        <p:grpSpPr>
          <a:xfrm>
            <a:off x="7137952" y="4011296"/>
            <a:ext cx="2590800" cy="2112667"/>
            <a:chOff x="7137952" y="4011296"/>
            <a:chExt cx="2590800" cy="2112667"/>
          </a:xfrm>
        </p:grpSpPr>
        <p:cxnSp>
          <p:nvCxnSpPr>
            <p:cNvPr id="17" name="直接连接符 16">
              <a:extLst>
                <a:ext uri="{FF2B5EF4-FFF2-40B4-BE49-F238E27FC236}">
                  <a16:creationId xmlns:a16="http://schemas.microsoft.com/office/drawing/2014/main" id="{4A6641C9-77AD-4694-C9A4-B3F654880BBC}"/>
                </a:ext>
              </a:extLst>
            </p:cNvPr>
            <p:cNvCxnSpPr>
              <a:cxnSpLocks/>
            </p:cNvCxnSpPr>
            <p:nvPr/>
          </p:nvCxnSpPr>
          <p:spPr bwMode="auto">
            <a:xfrm>
              <a:off x="7137952" y="5097201"/>
              <a:ext cx="771787" cy="1026762"/>
            </a:xfrm>
            <a:prstGeom prst="line">
              <a:avLst/>
            </a:prstGeom>
            <a:noFill/>
            <a:ln w="76200" cap="flat" cmpd="sng" algn="ctr">
              <a:solidFill>
                <a:srgbClr val="00B050"/>
              </a:solidFill>
              <a:prstDash val="solid"/>
              <a:round/>
              <a:headEnd type="none" w="med" len="med"/>
              <a:tailEnd type="none" w="med" len="med"/>
            </a:ln>
            <a:effectLst/>
          </p:spPr>
        </p:cxnSp>
        <p:cxnSp>
          <p:nvCxnSpPr>
            <p:cNvPr id="18" name="直接连接符 17">
              <a:extLst>
                <a:ext uri="{FF2B5EF4-FFF2-40B4-BE49-F238E27FC236}">
                  <a16:creationId xmlns:a16="http://schemas.microsoft.com/office/drawing/2014/main" id="{A330968F-E64B-BBA9-7FF8-5822FB2197A2}"/>
                </a:ext>
              </a:extLst>
            </p:cNvPr>
            <p:cNvCxnSpPr>
              <a:cxnSpLocks/>
            </p:cNvCxnSpPr>
            <p:nvPr/>
          </p:nvCxnSpPr>
          <p:spPr bwMode="auto">
            <a:xfrm flipH="1">
              <a:off x="7860803" y="4011296"/>
              <a:ext cx="1867949" cy="2112667"/>
            </a:xfrm>
            <a:prstGeom prst="line">
              <a:avLst/>
            </a:prstGeom>
            <a:noFill/>
            <a:ln w="76200" cap="flat" cmpd="sng" algn="ctr">
              <a:solidFill>
                <a:srgbClr val="00B050"/>
              </a:solidFill>
              <a:prstDash val="solid"/>
              <a:round/>
              <a:headEnd type="none" w="med" len="med"/>
              <a:tailEnd type="none" w="med" len="med"/>
            </a:ln>
            <a:effectLst/>
          </p:spPr>
        </p:cxnSp>
      </p:grpSp>
      <p:sp>
        <p:nvSpPr>
          <p:cNvPr id="23" name="文本框 22">
            <a:extLst>
              <a:ext uri="{FF2B5EF4-FFF2-40B4-BE49-F238E27FC236}">
                <a16:creationId xmlns:a16="http://schemas.microsoft.com/office/drawing/2014/main" id="{B7FC37A5-A31A-E02E-AB0C-5E2FDB0E9C69}"/>
              </a:ext>
            </a:extLst>
          </p:cNvPr>
          <p:cNvSpPr txBox="1"/>
          <p:nvPr/>
        </p:nvSpPr>
        <p:spPr>
          <a:xfrm>
            <a:off x="1099310" y="3720123"/>
            <a:ext cx="3608314"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代码</a:t>
            </a:r>
            <a:r>
              <a:rPr lang="en-US" altLang="zh-CN" dirty="0">
                <a:latin typeface="黑体" panose="02010609060101010101" pitchFamily="49" charset="-122"/>
                <a:ea typeface="黑体" panose="02010609060101010101" pitchFamily="49" charset="-122"/>
              </a:rPr>
              <a:t>1</a:t>
            </a:r>
          </a:p>
        </p:txBody>
      </p:sp>
      <p:cxnSp>
        <p:nvCxnSpPr>
          <p:cNvPr id="24" name="直接连接符 23">
            <a:extLst>
              <a:ext uri="{FF2B5EF4-FFF2-40B4-BE49-F238E27FC236}">
                <a16:creationId xmlns:a16="http://schemas.microsoft.com/office/drawing/2014/main" id="{8FA2AC07-05E0-8C89-AFA9-B94034A44F84}"/>
              </a:ext>
            </a:extLst>
          </p:cNvPr>
          <p:cNvCxnSpPr>
            <a:cxnSpLocks/>
          </p:cNvCxnSpPr>
          <p:nvPr/>
        </p:nvCxnSpPr>
        <p:spPr>
          <a:xfrm>
            <a:off x="1199978" y="4064067"/>
            <a:ext cx="3946668" cy="0"/>
          </a:xfrm>
          <a:prstGeom prst="line">
            <a:avLst/>
          </a:prstGeom>
        </p:spPr>
        <p:style>
          <a:lnRef idx="1">
            <a:schemeClr val="dk1"/>
          </a:lnRef>
          <a:fillRef idx="0">
            <a:schemeClr val="dk1"/>
          </a:fillRef>
          <a:effectRef idx="0">
            <a:schemeClr val="dk1"/>
          </a:effectRef>
          <a:fontRef idx="minor">
            <a:schemeClr val="tx1"/>
          </a:fontRef>
        </p:style>
      </p:cxnSp>
      <p:sp>
        <p:nvSpPr>
          <p:cNvPr id="25" name="文本框 24">
            <a:extLst>
              <a:ext uri="{FF2B5EF4-FFF2-40B4-BE49-F238E27FC236}">
                <a16:creationId xmlns:a16="http://schemas.microsoft.com/office/drawing/2014/main" id="{716C370C-FD3F-CD09-6C22-A35EC06B0F69}"/>
              </a:ext>
            </a:extLst>
          </p:cNvPr>
          <p:cNvSpPr txBox="1"/>
          <p:nvPr/>
        </p:nvSpPr>
        <p:spPr>
          <a:xfrm>
            <a:off x="5855868" y="3720123"/>
            <a:ext cx="3608314"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代码</a:t>
            </a:r>
            <a:r>
              <a:rPr lang="en-US" altLang="zh-CN" dirty="0">
                <a:latin typeface="黑体" panose="02010609060101010101" pitchFamily="49" charset="-122"/>
                <a:ea typeface="黑体" panose="02010609060101010101" pitchFamily="49" charset="-122"/>
              </a:rPr>
              <a:t>2</a:t>
            </a:r>
          </a:p>
        </p:txBody>
      </p:sp>
      <p:cxnSp>
        <p:nvCxnSpPr>
          <p:cNvPr id="26" name="直接连接符 25">
            <a:extLst>
              <a:ext uri="{FF2B5EF4-FFF2-40B4-BE49-F238E27FC236}">
                <a16:creationId xmlns:a16="http://schemas.microsoft.com/office/drawing/2014/main" id="{0A9F404F-402F-A3F1-531D-C3646802AD94}"/>
              </a:ext>
            </a:extLst>
          </p:cNvPr>
          <p:cNvCxnSpPr>
            <a:cxnSpLocks/>
          </p:cNvCxnSpPr>
          <p:nvPr/>
        </p:nvCxnSpPr>
        <p:spPr>
          <a:xfrm>
            <a:off x="5956536" y="4064067"/>
            <a:ext cx="419414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28636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E148C8-DD00-F720-99ED-4700C6C5D2EA}"/>
              </a:ext>
            </a:extLst>
          </p:cNvPr>
          <p:cNvSpPr>
            <a:spLocks noGrp="1"/>
          </p:cNvSpPr>
          <p:nvPr>
            <p:ph type="title"/>
          </p:nvPr>
        </p:nvSpPr>
        <p:spPr/>
        <p:txBody>
          <a:bodyPr/>
          <a:lstStyle/>
          <a:p>
            <a:r>
              <a:rPr lang="zh-CN" altLang="en-US" dirty="0"/>
              <a:t>课程要求</a:t>
            </a:r>
          </a:p>
        </p:txBody>
      </p:sp>
      <p:sp>
        <p:nvSpPr>
          <p:cNvPr id="3" name="内容占位符 2">
            <a:extLst>
              <a:ext uri="{FF2B5EF4-FFF2-40B4-BE49-F238E27FC236}">
                <a16:creationId xmlns:a16="http://schemas.microsoft.com/office/drawing/2014/main" id="{956A339A-F8BE-BC45-4F7C-F946A9109138}"/>
              </a:ext>
            </a:extLst>
          </p:cNvPr>
          <p:cNvSpPr>
            <a:spLocks noGrp="1"/>
          </p:cNvSpPr>
          <p:nvPr>
            <p:ph idx="1"/>
          </p:nvPr>
        </p:nvSpPr>
        <p:spPr>
          <a:xfrm>
            <a:off x="838200" y="1825625"/>
            <a:ext cx="10515600" cy="569432"/>
          </a:xfrm>
        </p:spPr>
        <p:txBody>
          <a:bodyPr/>
          <a:lstStyle/>
          <a:p>
            <a:pPr marL="0" indent="0">
              <a:buNone/>
            </a:pPr>
            <a:r>
              <a:rPr lang="zh-CN" altLang="en-US" dirty="0"/>
              <a:t>判题规则</a:t>
            </a:r>
          </a:p>
        </p:txBody>
      </p:sp>
      <p:sp>
        <p:nvSpPr>
          <p:cNvPr id="4" name="文本框 3">
            <a:extLst>
              <a:ext uri="{FF2B5EF4-FFF2-40B4-BE49-F238E27FC236}">
                <a16:creationId xmlns:a16="http://schemas.microsoft.com/office/drawing/2014/main" id="{48FB7E12-4029-06C7-760A-122A4B69BAEB}"/>
              </a:ext>
            </a:extLst>
          </p:cNvPr>
          <p:cNvSpPr txBox="1"/>
          <p:nvPr/>
        </p:nvSpPr>
        <p:spPr>
          <a:xfrm>
            <a:off x="838200" y="2483141"/>
            <a:ext cx="9873842" cy="1477328"/>
          </a:xfrm>
          <a:prstGeom prst="rect">
            <a:avLst/>
          </a:prstGeom>
          <a:noFill/>
        </p:spPr>
        <p:txBody>
          <a:bodyPr wrap="square" rtlCol="0">
            <a:spAutoFit/>
          </a:bodyPr>
          <a:lstStyle/>
          <a:p>
            <a:pPr marL="285750" indent="-285750">
              <a:buFont typeface="Wingdings" panose="05000000000000000000" pitchFamily="2" charset="2"/>
              <a:buChar char="p"/>
            </a:pPr>
            <a:r>
              <a:rPr lang="zh-CN" altLang="en-US" dirty="0">
                <a:latin typeface="宋体" panose="02010600030101010101" pitchFamily="2" charset="-122"/>
                <a:ea typeface="宋体" panose="02010600030101010101" pitchFamily="2" charset="-122"/>
              </a:rPr>
              <a:t>每题有多组输入和输出，全部答对称为 </a:t>
            </a:r>
            <a:r>
              <a:rPr lang="en-US" altLang="zh-CN" dirty="0">
                <a:solidFill>
                  <a:srgbClr val="FF0000"/>
                </a:solidFill>
                <a:latin typeface="宋体" panose="02010600030101010101" pitchFamily="2" charset="-122"/>
                <a:ea typeface="宋体" panose="02010600030101010101" pitchFamily="2" charset="-122"/>
              </a:rPr>
              <a:t>AC</a:t>
            </a:r>
            <a:r>
              <a:rPr lang="zh-CN" altLang="en-US" dirty="0">
                <a:latin typeface="宋体" panose="02010600030101010101" pitchFamily="2" charset="-122"/>
                <a:ea typeface="宋体" panose="02010600030101010101" pitchFamily="2" charset="-122"/>
              </a:rPr>
              <a:t>，即为该题满分</a:t>
            </a:r>
          </a:p>
          <a:p>
            <a:pPr marL="285750" indent="-285750">
              <a:buFont typeface="Wingdings" panose="05000000000000000000" pitchFamily="2" charset="2"/>
              <a:buChar char="p"/>
            </a:pPr>
            <a:r>
              <a:rPr lang="zh-CN" altLang="en-US" dirty="0">
                <a:latin typeface="宋体" panose="02010600030101010101" pitchFamily="2" charset="-122"/>
                <a:ea typeface="宋体" panose="02010600030101010101" pitchFamily="2" charset="-122"/>
              </a:rPr>
              <a:t>部分答对</a:t>
            </a:r>
            <a:r>
              <a:rPr lang="zh-CN" altLang="en-US" dirty="0">
                <a:solidFill>
                  <a:srgbClr val="FF0000"/>
                </a:solidFill>
                <a:latin typeface="宋体" panose="02010600030101010101" pitchFamily="2" charset="-122"/>
                <a:ea typeface="宋体" panose="02010600030101010101" pitchFamily="2" charset="-122"/>
              </a:rPr>
              <a:t>按答对比例</a:t>
            </a:r>
            <a:r>
              <a:rPr lang="zh-CN" altLang="en-US" dirty="0">
                <a:latin typeface="宋体" panose="02010600030101010101" pitchFamily="2" charset="-122"/>
                <a:ea typeface="宋体" panose="02010600030101010101" pitchFamily="2" charset="-122"/>
              </a:rPr>
              <a:t>算分，例有</a:t>
            </a:r>
            <a:r>
              <a:rPr lang="en-US" altLang="zh-CN" dirty="0">
                <a:latin typeface="宋体" panose="02010600030101010101" pitchFamily="2" charset="-122"/>
                <a:ea typeface="宋体" panose="02010600030101010101" pitchFamily="2" charset="-122"/>
              </a:rPr>
              <a:t>10</a:t>
            </a:r>
            <a:r>
              <a:rPr lang="zh-CN" altLang="en-US" dirty="0">
                <a:latin typeface="宋体" panose="02010600030101010101" pitchFamily="2" charset="-122"/>
                <a:ea typeface="宋体" panose="02010600030101010101" pitchFamily="2" charset="-122"/>
              </a:rPr>
              <a:t>组输入输出，答对</a:t>
            </a:r>
            <a:r>
              <a:rPr lang="en-US" altLang="zh-CN" dirty="0">
                <a:latin typeface="宋体" panose="02010600030101010101" pitchFamily="2" charset="-122"/>
                <a:ea typeface="宋体" panose="02010600030101010101" pitchFamily="2" charset="-122"/>
              </a:rPr>
              <a:t>5</a:t>
            </a:r>
            <a:r>
              <a:rPr lang="zh-CN" altLang="en-US" dirty="0">
                <a:latin typeface="宋体" panose="02010600030101010101" pitchFamily="2" charset="-122"/>
                <a:ea typeface="宋体" panose="02010600030101010101" pitchFamily="2" charset="-122"/>
              </a:rPr>
              <a:t>道即为</a:t>
            </a:r>
            <a:r>
              <a:rPr lang="en-US" altLang="zh-CN" dirty="0">
                <a:latin typeface="宋体" panose="02010600030101010101" pitchFamily="2" charset="-122"/>
                <a:ea typeface="宋体" panose="02010600030101010101" pitchFamily="2" charset="-122"/>
              </a:rPr>
              <a:t>50</a:t>
            </a:r>
            <a:r>
              <a:rPr lang="zh-CN" altLang="en-US" dirty="0">
                <a:latin typeface="宋体" panose="02010600030101010101" pitchFamily="2" charset="-122"/>
                <a:ea typeface="宋体" panose="02010600030101010101" pitchFamily="2" charset="-122"/>
              </a:rPr>
              <a:t>分</a:t>
            </a:r>
          </a:p>
          <a:p>
            <a:pPr marL="285750" indent="-285750">
              <a:buFont typeface="Wingdings" panose="05000000000000000000" pitchFamily="2" charset="2"/>
              <a:buChar char="p"/>
            </a:pPr>
            <a:r>
              <a:rPr lang="zh-CN" altLang="en-US" dirty="0">
                <a:latin typeface="宋体" panose="02010600030101010101" pitchFamily="2" charset="-122"/>
                <a:ea typeface="宋体" panose="02010600030101010101" pitchFamily="2" charset="-122"/>
              </a:rPr>
              <a:t>错误有可能为：编译错误、执行超时、内存溢出</a:t>
            </a:r>
            <a:endParaRPr lang="en-US" altLang="zh-CN" dirty="0">
              <a:latin typeface="宋体" panose="02010600030101010101" pitchFamily="2" charset="-122"/>
              <a:ea typeface="宋体" panose="02010600030101010101" pitchFamily="2" charset="-122"/>
            </a:endParaRPr>
          </a:p>
          <a:p>
            <a:pPr marL="742950" lvl="1" indent="-285750">
              <a:buFont typeface="Wingdings" panose="05000000000000000000" pitchFamily="2" charset="2"/>
              <a:buChar char="n"/>
            </a:pPr>
            <a:r>
              <a:rPr lang="zh-CN" altLang="en-US" dirty="0">
                <a:latin typeface="宋体" panose="02010600030101010101" pitchFamily="2" charset="-122"/>
                <a:ea typeface="宋体" panose="02010600030101010101" pitchFamily="2" charset="-122"/>
              </a:rPr>
              <a:t>编译错误时该题</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分</a:t>
            </a:r>
          </a:p>
          <a:p>
            <a:pPr marL="742950" lvl="1" indent="-285750">
              <a:buFont typeface="Wingdings" panose="05000000000000000000" pitchFamily="2" charset="2"/>
              <a:buChar char="n"/>
            </a:pPr>
            <a:r>
              <a:rPr lang="zh-CN" altLang="en-US" dirty="0">
                <a:latin typeface="宋体" panose="02010600030101010101" pitchFamily="2" charset="-122"/>
                <a:ea typeface="宋体" panose="02010600030101010101" pitchFamily="2" charset="-122"/>
              </a:rPr>
              <a:t>执行超时、内存溢出时该组输入输出不计分</a:t>
            </a:r>
          </a:p>
        </p:txBody>
      </p:sp>
    </p:spTree>
    <p:extLst>
      <p:ext uri="{BB962C8B-B14F-4D97-AF65-F5344CB8AC3E}">
        <p14:creationId xmlns:p14="http://schemas.microsoft.com/office/powerpoint/2010/main" val="727906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288A35-76E5-9688-1255-FA6BE24D334B}"/>
              </a:ext>
            </a:extLst>
          </p:cNvPr>
          <p:cNvSpPr>
            <a:spLocks noGrp="1"/>
          </p:cNvSpPr>
          <p:nvPr>
            <p:ph type="title"/>
          </p:nvPr>
        </p:nvSpPr>
        <p:spPr/>
        <p:txBody>
          <a:bodyPr/>
          <a:lstStyle/>
          <a:p>
            <a:r>
              <a:rPr lang="zh-CN" altLang="en-US" dirty="0"/>
              <a:t>什么是算法</a:t>
            </a:r>
          </a:p>
        </p:txBody>
      </p:sp>
      <p:sp>
        <p:nvSpPr>
          <p:cNvPr id="3" name="内容占位符 2">
            <a:extLst>
              <a:ext uri="{FF2B5EF4-FFF2-40B4-BE49-F238E27FC236}">
                <a16:creationId xmlns:a16="http://schemas.microsoft.com/office/drawing/2014/main" id="{54EC0FCE-A387-D296-2590-18DBF0ABF88B}"/>
              </a:ext>
            </a:extLst>
          </p:cNvPr>
          <p:cNvSpPr>
            <a:spLocks noGrp="1"/>
          </p:cNvSpPr>
          <p:nvPr>
            <p:ph idx="1"/>
          </p:nvPr>
        </p:nvSpPr>
        <p:spPr>
          <a:xfrm>
            <a:off x="838200" y="4799092"/>
            <a:ext cx="10515600" cy="531681"/>
          </a:xfrm>
        </p:spPr>
        <p:txBody>
          <a:bodyPr/>
          <a:lstStyle/>
          <a:p>
            <a:pPr marL="0" indent="0">
              <a:buNone/>
            </a:pPr>
            <a:r>
              <a:rPr lang="zh-CN" altLang="en-US" dirty="0"/>
              <a:t>算法</a:t>
            </a:r>
          </a:p>
        </p:txBody>
      </p:sp>
      <p:sp>
        <p:nvSpPr>
          <p:cNvPr id="4" name="文本框 3">
            <a:extLst>
              <a:ext uri="{FF2B5EF4-FFF2-40B4-BE49-F238E27FC236}">
                <a16:creationId xmlns:a16="http://schemas.microsoft.com/office/drawing/2014/main" id="{4825CAC5-B3BB-7FFD-68BE-FE7293F4AC7D}"/>
              </a:ext>
            </a:extLst>
          </p:cNvPr>
          <p:cNvSpPr txBox="1"/>
          <p:nvPr/>
        </p:nvSpPr>
        <p:spPr>
          <a:xfrm>
            <a:off x="6841222" y="2670353"/>
            <a:ext cx="3527572" cy="923330"/>
          </a:xfrm>
          <a:prstGeom prst="rect">
            <a:avLst/>
          </a:prstGeom>
          <a:noFill/>
          <a:ln>
            <a:solidFill>
              <a:schemeClr val="tx1"/>
            </a:solidFill>
          </a:ln>
        </p:spPr>
        <p:txBody>
          <a:bodyPr wrap="square" rtlCol="0" anchor="ctr">
            <a:spAutoFit/>
          </a:bodyPr>
          <a:lstStyle/>
          <a:p>
            <a:r>
              <a:rPr lang="pt-BR" altLang="zh-CN" b="0" dirty="0">
                <a:solidFill>
                  <a:srgbClr val="0000FF"/>
                </a:solidFill>
                <a:effectLst/>
                <a:latin typeface="Consolas" panose="020B0609020204030204" pitchFamily="49" charset="0"/>
              </a:rPr>
              <a:t>int</a:t>
            </a:r>
            <a:r>
              <a:rPr lang="pt-BR" altLang="zh-CN" b="0" dirty="0">
                <a:solidFill>
                  <a:srgbClr val="000000"/>
                </a:solidFill>
                <a:effectLst/>
                <a:latin typeface="Consolas" panose="020B0609020204030204" pitchFamily="49" charset="0"/>
              </a:rPr>
              <a:t> i, sum = </a:t>
            </a:r>
            <a:r>
              <a:rPr lang="pt-BR" altLang="zh-CN" b="0" dirty="0">
                <a:solidFill>
                  <a:srgbClr val="098658"/>
                </a:solidFill>
                <a:effectLst/>
                <a:latin typeface="Consolas" panose="020B0609020204030204" pitchFamily="49" charset="0"/>
              </a:rPr>
              <a:t>0</a:t>
            </a:r>
            <a:r>
              <a:rPr lang="pt-BR" altLang="zh-CN" b="0" dirty="0">
                <a:solidFill>
                  <a:srgbClr val="000000"/>
                </a:solidFill>
                <a:effectLst/>
                <a:latin typeface="Consolas" panose="020B0609020204030204" pitchFamily="49" charset="0"/>
              </a:rPr>
              <a:t>, n = </a:t>
            </a:r>
            <a:r>
              <a:rPr lang="pt-BR" altLang="zh-CN" b="0" dirty="0">
                <a:solidFill>
                  <a:srgbClr val="098658"/>
                </a:solidFill>
                <a:effectLst/>
                <a:latin typeface="Consolas" panose="020B0609020204030204" pitchFamily="49" charset="0"/>
              </a:rPr>
              <a:t>100</a:t>
            </a:r>
            <a:r>
              <a:rPr lang="pt-BR" altLang="zh-CN" b="0" dirty="0">
                <a:solidFill>
                  <a:srgbClr val="000000"/>
                </a:solidFill>
                <a:effectLst/>
                <a:latin typeface="Consolas" panose="020B0609020204030204" pitchFamily="49" charset="0"/>
              </a:rPr>
              <a:t>;</a:t>
            </a:r>
          </a:p>
          <a:p>
            <a:r>
              <a:rPr lang="pt-BR" altLang="zh-CN" b="0" dirty="0">
                <a:solidFill>
                  <a:srgbClr val="000000"/>
                </a:solidFill>
                <a:effectLst/>
                <a:latin typeface="Consolas" panose="020B0609020204030204" pitchFamily="49" charset="0"/>
              </a:rPr>
              <a:t>sum = (</a:t>
            </a:r>
            <a:r>
              <a:rPr lang="pt-BR" altLang="zh-CN" b="0" dirty="0">
                <a:solidFill>
                  <a:srgbClr val="098658"/>
                </a:solidFill>
                <a:effectLst/>
                <a:latin typeface="Consolas" panose="020B0609020204030204" pitchFamily="49" charset="0"/>
              </a:rPr>
              <a:t>1</a:t>
            </a:r>
            <a:r>
              <a:rPr lang="pt-BR" altLang="zh-CN" b="0" dirty="0">
                <a:solidFill>
                  <a:srgbClr val="000000"/>
                </a:solidFill>
                <a:effectLst/>
                <a:latin typeface="Consolas" panose="020B0609020204030204" pitchFamily="49" charset="0"/>
              </a:rPr>
              <a:t>+n) * n / </a:t>
            </a:r>
            <a:r>
              <a:rPr lang="pt-BR" altLang="zh-CN" b="0" dirty="0">
                <a:solidFill>
                  <a:srgbClr val="098658"/>
                </a:solidFill>
                <a:effectLst/>
                <a:latin typeface="Consolas" panose="020B0609020204030204" pitchFamily="49" charset="0"/>
              </a:rPr>
              <a:t>2</a:t>
            </a:r>
            <a:r>
              <a:rPr lang="pt-BR" altLang="zh-CN" b="0" dirty="0">
                <a:solidFill>
                  <a:srgbClr val="000000"/>
                </a:solidFill>
                <a:effectLst/>
                <a:latin typeface="Consolas" panose="020B0609020204030204" pitchFamily="49" charset="0"/>
              </a:rPr>
              <a:t>;</a:t>
            </a:r>
          </a:p>
          <a:p>
            <a:r>
              <a:rPr lang="pt-BR" altLang="zh-CN" b="0" dirty="0">
                <a:solidFill>
                  <a:srgbClr val="000000"/>
                </a:solidFill>
                <a:effectLst/>
                <a:latin typeface="Consolas" panose="020B0609020204030204" pitchFamily="49" charset="0"/>
              </a:rPr>
              <a:t>printf(</a:t>
            </a:r>
            <a:r>
              <a:rPr lang="pt-BR" altLang="zh-CN" b="0" dirty="0">
                <a:solidFill>
                  <a:srgbClr val="A31515"/>
                </a:solidFill>
                <a:effectLst/>
                <a:latin typeface="Consolas" panose="020B0609020204030204" pitchFamily="49" charset="0"/>
              </a:rPr>
              <a:t>"%d"</a:t>
            </a:r>
            <a:r>
              <a:rPr lang="pt-BR" altLang="zh-CN" b="0" dirty="0">
                <a:solidFill>
                  <a:srgbClr val="000000"/>
                </a:solidFill>
                <a:effectLst/>
                <a:latin typeface="Consolas" panose="020B0609020204030204" pitchFamily="49" charset="0"/>
              </a:rPr>
              <a:t>, sum);</a:t>
            </a:r>
          </a:p>
        </p:txBody>
      </p:sp>
      <p:sp>
        <p:nvSpPr>
          <p:cNvPr id="5" name="文本框 4">
            <a:extLst>
              <a:ext uri="{FF2B5EF4-FFF2-40B4-BE49-F238E27FC236}">
                <a16:creationId xmlns:a16="http://schemas.microsoft.com/office/drawing/2014/main" id="{463CB7B7-D16B-143A-456B-3C3756926C2A}"/>
              </a:ext>
            </a:extLst>
          </p:cNvPr>
          <p:cNvSpPr txBox="1"/>
          <p:nvPr/>
        </p:nvSpPr>
        <p:spPr>
          <a:xfrm>
            <a:off x="796954" y="1891717"/>
            <a:ext cx="10556846" cy="369332"/>
          </a:xfrm>
          <a:prstGeom prst="rect">
            <a:avLst/>
          </a:prstGeom>
          <a:noFill/>
        </p:spPr>
        <p:txBody>
          <a:bodyPr wrap="square" rtlCol="0">
            <a:spAutoFit/>
          </a:bodyPr>
          <a:lstStyle/>
          <a:p>
            <a:r>
              <a:rPr lang="zh-CN" altLang="en-US" dirty="0"/>
              <a:t>问题：计算</a:t>
            </a:r>
            <a:r>
              <a:rPr lang="en-US" altLang="zh-CN" dirty="0"/>
              <a:t>1+2+3+…+100</a:t>
            </a:r>
            <a:endParaRPr lang="zh-CN" altLang="en-US" dirty="0"/>
          </a:p>
        </p:txBody>
      </p:sp>
      <p:sp>
        <p:nvSpPr>
          <p:cNvPr id="7" name="文本框 6">
            <a:extLst>
              <a:ext uri="{FF2B5EF4-FFF2-40B4-BE49-F238E27FC236}">
                <a16:creationId xmlns:a16="http://schemas.microsoft.com/office/drawing/2014/main" id="{A7F15A0B-4D0E-1A0B-8E4B-FB126D0A3629}"/>
              </a:ext>
            </a:extLst>
          </p:cNvPr>
          <p:cNvSpPr txBox="1"/>
          <p:nvPr/>
        </p:nvSpPr>
        <p:spPr>
          <a:xfrm>
            <a:off x="1544973" y="2675433"/>
            <a:ext cx="3527572" cy="1477328"/>
          </a:xfrm>
          <a:prstGeom prst="rect">
            <a:avLst/>
          </a:prstGeom>
          <a:noFill/>
          <a:ln>
            <a:solidFill>
              <a:schemeClr val="tx1"/>
            </a:solidFill>
          </a:ln>
        </p:spPr>
        <p:txBody>
          <a:bodyPr wrap="square" rtlCol="0" anchor="ctr">
            <a:spAutoFit/>
          </a:bodyPr>
          <a:lstStyle/>
          <a:p>
            <a:r>
              <a:rPr lang="nn-NO" altLang="zh-CN" b="0" dirty="0">
                <a:solidFill>
                  <a:srgbClr val="0000FF"/>
                </a:solidFill>
                <a:effectLst/>
                <a:latin typeface="Consolas" panose="020B0609020204030204" pitchFamily="49" charset="0"/>
              </a:rPr>
              <a:t>int</a:t>
            </a:r>
            <a:r>
              <a:rPr lang="nn-NO" altLang="zh-CN" b="0" dirty="0">
                <a:solidFill>
                  <a:srgbClr val="000000"/>
                </a:solidFill>
                <a:effectLst/>
                <a:latin typeface="Consolas" panose="020B0609020204030204" pitchFamily="49" charset="0"/>
              </a:rPr>
              <a:t> i, sum = </a:t>
            </a:r>
            <a:r>
              <a:rPr lang="nn-NO" altLang="zh-CN" b="0" dirty="0">
                <a:solidFill>
                  <a:srgbClr val="098658"/>
                </a:solidFill>
                <a:effectLst/>
                <a:latin typeface="Consolas" panose="020B0609020204030204" pitchFamily="49" charset="0"/>
              </a:rPr>
              <a:t>0</a:t>
            </a:r>
            <a:r>
              <a:rPr lang="nn-NO" altLang="zh-CN" b="0" dirty="0">
                <a:solidFill>
                  <a:srgbClr val="000000"/>
                </a:solidFill>
                <a:effectLst/>
                <a:latin typeface="Consolas" panose="020B0609020204030204" pitchFamily="49" charset="0"/>
              </a:rPr>
              <a:t>, n = </a:t>
            </a:r>
            <a:r>
              <a:rPr lang="nn-NO" altLang="zh-CN" b="0" dirty="0">
                <a:solidFill>
                  <a:srgbClr val="098658"/>
                </a:solidFill>
                <a:effectLst/>
                <a:latin typeface="Consolas" panose="020B0609020204030204" pitchFamily="49" charset="0"/>
              </a:rPr>
              <a:t>100</a:t>
            </a:r>
            <a:r>
              <a:rPr lang="nn-NO" altLang="zh-CN" b="0" dirty="0">
                <a:solidFill>
                  <a:srgbClr val="000000"/>
                </a:solidFill>
                <a:effectLst/>
                <a:latin typeface="Consolas" panose="020B0609020204030204" pitchFamily="49" charset="0"/>
              </a:rPr>
              <a:t>;</a:t>
            </a:r>
          </a:p>
          <a:p>
            <a:r>
              <a:rPr lang="nn-NO" altLang="zh-CN" b="0" dirty="0">
                <a:solidFill>
                  <a:srgbClr val="0000FF"/>
                </a:solidFill>
                <a:effectLst/>
                <a:latin typeface="Consolas" panose="020B0609020204030204" pitchFamily="49" charset="0"/>
              </a:rPr>
              <a:t>for</a:t>
            </a:r>
            <a:r>
              <a:rPr lang="nn-NO" altLang="zh-CN" b="0" dirty="0">
                <a:solidFill>
                  <a:srgbClr val="000000"/>
                </a:solidFill>
                <a:effectLst/>
                <a:latin typeface="Consolas" panose="020B0609020204030204" pitchFamily="49" charset="0"/>
              </a:rPr>
              <a:t> (i = </a:t>
            </a:r>
            <a:r>
              <a:rPr lang="nn-NO" altLang="zh-CN" b="0" dirty="0">
                <a:solidFill>
                  <a:srgbClr val="098658"/>
                </a:solidFill>
                <a:effectLst/>
                <a:latin typeface="Consolas" panose="020B0609020204030204" pitchFamily="49" charset="0"/>
              </a:rPr>
              <a:t>1</a:t>
            </a:r>
            <a:r>
              <a:rPr lang="nn-NO" altLang="zh-CN" b="0" dirty="0">
                <a:solidFill>
                  <a:srgbClr val="000000"/>
                </a:solidFill>
                <a:effectLst/>
                <a:latin typeface="Consolas" panose="020B0609020204030204" pitchFamily="49" charset="0"/>
              </a:rPr>
              <a:t>; i &lt;= n; i++) {</a:t>
            </a:r>
          </a:p>
          <a:p>
            <a:r>
              <a:rPr lang="nn-NO" altLang="zh-CN" b="0" dirty="0">
                <a:solidFill>
                  <a:srgbClr val="000000"/>
                </a:solidFill>
                <a:effectLst/>
                <a:latin typeface="Consolas" panose="020B0609020204030204" pitchFamily="49" charset="0"/>
              </a:rPr>
              <a:t>    sum = sum + i;</a:t>
            </a:r>
          </a:p>
          <a:p>
            <a:r>
              <a:rPr lang="nn-NO" altLang="zh-CN" b="0" dirty="0">
                <a:solidFill>
                  <a:srgbClr val="000000"/>
                </a:solidFill>
                <a:effectLst/>
                <a:latin typeface="Consolas" panose="020B0609020204030204" pitchFamily="49" charset="0"/>
              </a:rPr>
              <a:t>}</a:t>
            </a:r>
          </a:p>
          <a:p>
            <a:r>
              <a:rPr lang="nn-NO" altLang="zh-CN" b="0" dirty="0">
                <a:solidFill>
                  <a:srgbClr val="000000"/>
                </a:solidFill>
                <a:effectLst/>
                <a:latin typeface="Consolas" panose="020B0609020204030204" pitchFamily="49" charset="0"/>
              </a:rPr>
              <a:t>printf(</a:t>
            </a:r>
            <a:r>
              <a:rPr lang="nn-NO" altLang="zh-CN" b="0" dirty="0">
                <a:solidFill>
                  <a:srgbClr val="A31515"/>
                </a:solidFill>
                <a:effectLst/>
                <a:latin typeface="Consolas" panose="020B0609020204030204" pitchFamily="49" charset="0"/>
              </a:rPr>
              <a:t>"%d"</a:t>
            </a:r>
            <a:r>
              <a:rPr lang="nn-NO" altLang="zh-CN" b="0" dirty="0">
                <a:solidFill>
                  <a:srgbClr val="000000"/>
                </a:solidFill>
                <a:effectLst/>
                <a:latin typeface="Consolas" panose="020B0609020204030204" pitchFamily="49" charset="0"/>
              </a:rPr>
              <a:t>, sum);</a:t>
            </a:r>
          </a:p>
        </p:txBody>
      </p:sp>
      <p:sp>
        <p:nvSpPr>
          <p:cNvPr id="9" name="文本框 8">
            <a:extLst>
              <a:ext uri="{FF2B5EF4-FFF2-40B4-BE49-F238E27FC236}">
                <a16:creationId xmlns:a16="http://schemas.microsoft.com/office/drawing/2014/main" id="{CDECD6F4-3556-DF0B-061A-87CE77A8BD1D}"/>
              </a:ext>
            </a:extLst>
          </p:cNvPr>
          <p:cNvSpPr txBox="1"/>
          <p:nvPr/>
        </p:nvSpPr>
        <p:spPr>
          <a:xfrm>
            <a:off x="838200" y="5330773"/>
            <a:ext cx="9723539" cy="646331"/>
          </a:xfrm>
          <a:prstGeom prst="rect">
            <a:avLst/>
          </a:prstGeom>
          <a:noFill/>
        </p:spPr>
        <p:txBody>
          <a:bodyPr wrap="square" rtlCol="0">
            <a:spAutoFit/>
          </a:bodyPr>
          <a:lstStyle/>
          <a:p>
            <a:r>
              <a:rPr lang="zh-CN" altLang="en-US" dirty="0"/>
              <a:t>算法是对解决特定问题的</a:t>
            </a:r>
            <a:r>
              <a:rPr lang="zh-CN" altLang="en-US" dirty="0">
                <a:solidFill>
                  <a:srgbClr val="FF0000"/>
                </a:solidFill>
              </a:rPr>
              <a:t>求解步骤</a:t>
            </a:r>
            <a:r>
              <a:rPr lang="zh-CN" altLang="en-US" dirty="0"/>
              <a:t>的描述，在计算机中表现为</a:t>
            </a:r>
            <a:r>
              <a:rPr lang="zh-CN" altLang="en-US" dirty="0">
                <a:solidFill>
                  <a:srgbClr val="FF0000"/>
                </a:solidFill>
              </a:rPr>
              <a:t>指令的有限序列</a:t>
            </a:r>
            <a:r>
              <a:rPr lang="zh-CN" altLang="en-US" dirty="0"/>
              <a:t>，并且每条指令表示一个或多个操作。</a:t>
            </a:r>
          </a:p>
        </p:txBody>
      </p:sp>
      <p:cxnSp>
        <p:nvCxnSpPr>
          <p:cNvPr id="11" name="直接连接符 10">
            <a:extLst>
              <a:ext uri="{FF2B5EF4-FFF2-40B4-BE49-F238E27FC236}">
                <a16:creationId xmlns:a16="http://schemas.microsoft.com/office/drawing/2014/main" id="{7441AB4A-7FB0-B4D1-E5B9-43ED5512BB17}"/>
              </a:ext>
            </a:extLst>
          </p:cNvPr>
          <p:cNvCxnSpPr>
            <a:cxnSpLocks/>
          </p:cNvCxnSpPr>
          <p:nvPr/>
        </p:nvCxnSpPr>
        <p:spPr>
          <a:xfrm>
            <a:off x="612396" y="4596952"/>
            <a:ext cx="10893105" cy="0"/>
          </a:xfrm>
          <a:prstGeom prst="line">
            <a:avLst/>
          </a:prstGeom>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587E7F88-2D88-966F-074A-00DF082E7DA3}"/>
              </a:ext>
            </a:extLst>
          </p:cNvPr>
          <p:cNvSpPr txBox="1"/>
          <p:nvPr/>
        </p:nvSpPr>
        <p:spPr>
          <a:xfrm>
            <a:off x="6740554" y="2256392"/>
            <a:ext cx="3608314"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高斯先生的方法</a:t>
            </a:r>
          </a:p>
        </p:txBody>
      </p:sp>
      <p:cxnSp>
        <p:nvCxnSpPr>
          <p:cNvPr id="15" name="直接连接符 14">
            <a:extLst>
              <a:ext uri="{FF2B5EF4-FFF2-40B4-BE49-F238E27FC236}">
                <a16:creationId xmlns:a16="http://schemas.microsoft.com/office/drawing/2014/main" id="{1321EDA3-C802-B189-B0C3-B9C50E64EB9B}"/>
              </a:ext>
            </a:extLst>
          </p:cNvPr>
          <p:cNvCxnSpPr>
            <a:cxnSpLocks/>
          </p:cNvCxnSpPr>
          <p:nvPr/>
        </p:nvCxnSpPr>
        <p:spPr>
          <a:xfrm>
            <a:off x="6841222" y="2600336"/>
            <a:ext cx="3507646" cy="0"/>
          </a:xfrm>
          <a:prstGeom prst="line">
            <a:avLst/>
          </a:prstGeom>
        </p:spPr>
        <p:style>
          <a:lnRef idx="1">
            <a:schemeClr val="dk1"/>
          </a:lnRef>
          <a:fillRef idx="0">
            <a:schemeClr val="dk1"/>
          </a:fillRef>
          <a:effectRef idx="0">
            <a:schemeClr val="dk1"/>
          </a:effectRef>
          <a:fontRef idx="minor">
            <a:schemeClr val="tx1"/>
          </a:fontRef>
        </p:style>
      </p:cxnSp>
      <p:sp>
        <p:nvSpPr>
          <p:cNvPr id="18" name="文本框 17">
            <a:extLst>
              <a:ext uri="{FF2B5EF4-FFF2-40B4-BE49-F238E27FC236}">
                <a16:creationId xmlns:a16="http://schemas.microsoft.com/office/drawing/2014/main" id="{96D81A51-E84C-6A9A-0CBE-6D44632D6623}"/>
              </a:ext>
            </a:extLst>
          </p:cNvPr>
          <p:cNvSpPr txBox="1"/>
          <p:nvPr/>
        </p:nvSpPr>
        <p:spPr>
          <a:xfrm>
            <a:off x="1464231" y="2256392"/>
            <a:ext cx="3608314"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示例方法</a:t>
            </a:r>
          </a:p>
        </p:txBody>
      </p:sp>
      <p:cxnSp>
        <p:nvCxnSpPr>
          <p:cNvPr id="19" name="直接连接符 18">
            <a:extLst>
              <a:ext uri="{FF2B5EF4-FFF2-40B4-BE49-F238E27FC236}">
                <a16:creationId xmlns:a16="http://schemas.microsoft.com/office/drawing/2014/main" id="{2F2E259A-05A5-2A96-6D10-6BC5CA15C3EC}"/>
              </a:ext>
            </a:extLst>
          </p:cNvPr>
          <p:cNvCxnSpPr>
            <a:cxnSpLocks/>
          </p:cNvCxnSpPr>
          <p:nvPr/>
        </p:nvCxnSpPr>
        <p:spPr>
          <a:xfrm>
            <a:off x="1564899" y="2600336"/>
            <a:ext cx="350764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29261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288A35-76E5-9688-1255-FA6BE24D334B}"/>
              </a:ext>
            </a:extLst>
          </p:cNvPr>
          <p:cNvSpPr>
            <a:spLocks noGrp="1"/>
          </p:cNvSpPr>
          <p:nvPr>
            <p:ph type="title"/>
          </p:nvPr>
        </p:nvSpPr>
        <p:spPr/>
        <p:txBody>
          <a:bodyPr/>
          <a:lstStyle/>
          <a:p>
            <a:r>
              <a:rPr lang="zh-CN" altLang="en-US" dirty="0"/>
              <a:t>什么是算法</a:t>
            </a:r>
          </a:p>
        </p:txBody>
      </p:sp>
      <p:sp>
        <p:nvSpPr>
          <p:cNvPr id="3" name="内容占位符 2">
            <a:extLst>
              <a:ext uri="{FF2B5EF4-FFF2-40B4-BE49-F238E27FC236}">
                <a16:creationId xmlns:a16="http://schemas.microsoft.com/office/drawing/2014/main" id="{54EC0FCE-A387-D296-2590-18DBF0ABF88B}"/>
              </a:ext>
            </a:extLst>
          </p:cNvPr>
          <p:cNvSpPr>
            <a:spLocks noGrp="1"/>
          </p:cNvSpPr>
          <p:nvPr>
            <p:ph idx="1"/>
          </p:nvPr>
        </p:nvSpPr>
        <p:spPr>
          <a:xfrm>
            <a:off x="838200" y="2148386"/>
            <a:ext cx="10515600" cy="531681"/>
          </a:xfrm>
        </p:spPr>
        <p:txBody>
          <a:bodyPr/>
          <a:lstStyle/>
          <a:p>
            <a:pPr marL="0" indent="0">
              <a:buNone/>
            </a:pPr>
            <a:r>
              <a:rPr lang="zh-CN" altLang="en-US" dirty="0"/>
              <a:t>算法的基本特征</a:t>
            </a:r>
          </a:p>
        </p:txBody>
      </p:sp>
      <p:sp>
        <p:nvSpPr>
          <p:cNvPr id="9" name="文本框 8">
            <a:extLst>
              <a:ext uri="{FF2B5EF4-FFF2-40B4-BE49-F238E27FC236}">
                <a16:creationId xmlns:a16="http://schemas.microsoft.com/office/drawing/2014/main" id="{CDECD6F4-3556-DF0B-061A-87CE77A8BD1D}"/>
              </a:ext>
            </a:extLst>
          </p:cNvPr>
          <p:cNvSpPr txBox="1"/>
          <p:nvPr/>
        </p:nvSpPr>
        <p:spPr>
          <a:xfrm>
            <a:off x="838200" y="2680067"/>
            <a:ext cx="9723539"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有穷性</a:t>
            </a:r>
            <a:endParaRPr lang="en-US" altLang="zh-CN" dirty="0"/>
          </a:p>
          <a:p>
            <a:pPr marL="285750" indent="-285750">
              <a:buFont typeface="Arial" panose="020B0604020202020204" pitchFamily="34" charset="0"/>
              <a:buChar char="•"/>
            </a:pPr>
            <a:r>
              <a:rPr lang="zh-CN" altLang="en-US" dirty="0"/>
              <a:t>确定性</a:t>
            </a:r>
            <a:endParaRPr lang="en-US" altLang="zh-CN" dirty="0"/>
          </a:p>
          <a:p>
            <a:pPr marL="285750" indent="-285750">
              <a:buFont typeface="Arial" panose="020B0604020202020204" pitchFamily="34" charset="0"/>
              <a:buChar char="•"/>
            </a:pPr>
            <a:r>
              <a:rPr lang="zh-CN" altLang="en-US" dirty="0"/>
              <a:t>可行性</a:t>
            </a:r>
            <a:endParaRPr lang="en-US" altLang="zh-CN" dirty="0"/>
          </a:p>
          <a:p>
            <a:pPr marL="285750" indent="-285750">
              <a:buFont typeface="Arial" panose="020B0604020202020204" pitchFamily="34" charset="0"/>
              <a:buChar char="•"/>
            </a:pPr>
            <a:r>
              <a:rPr lang="zh-CN" altLang="en-US" dirty="0"/>
              <a:t>有</a:t>
            </a:r>
            <a:r>
              <a:rPr lang="en-US" altLang="zh-CN" dirty="0"/>
              <a:t>0</a:t>
            </a:r>
            <a:r>
              <a:rPr lang="zh-CN" altLang="en-US" dirty="0"/>
              <a:t>个或多个输入</a:t>
            </a:r>
            <a:endParaRPr lang="en-US" altLang="zh-CN" dirty="0"/>
          </a:p>
          <a:p>
            <a:pPr marL="285750" indent="-285750">
              <a:buFont typeface="Arial" panose="020B0604020202020204" pitchFamily="34" charset="0"/>
              <a:buChar char="•"/>
            </a:pPr>
            <a:r>
              <a:rPr lang="zh-CN" altLang="en-US" dirty="0"/>
              <a:t>有</a:t>
            </a:r>
            <a:r>
              <a:rPr lang="en-US" altLang="zh-CN" dirty="0"/>
              <a:t>1</a:t>
            </a:r>
            <a:r>
              <a:rPr lang="zh-CN" altLang="en-US" dirty="0"/>
              <a:t>个或多个输出</a:t>
            </a:r>
          </a:p>
        </p:txBody>
      </p:sp>
    </p:spTree>
    <p:extLst>
      <p:ext uri="{BB962C8B-B14F-4D97-AF65-F5344CB8AC3E}">
        <p14:creationId xmlns:p14="http://schemas.microsoft.com/office/powerpoint/2010/main" val="3762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94B00C-4A99-31A2-86E6-81DDA851D2CA}"/>
              </a:ext>
            </a:extLst>
          </p:cNvPr>
          <p:cNvSpPr>
            <a:spLocks noGrp="1"/>
          </p:cNvSpPr>
          <p:nvPr>
            <p:ph type="title"/>
          </p:nvPr>
        </p:nvSpPr>
        <p:spPr/>
        <p:txBody>
          <a:bodyPr/>
          <a:lstStyle/>
          <a:p>
            <a:r>
              <a:rPr lang="zh-CN" altLang="en-US" dirty="0"/>
              <a:t>算法的重要性</a:t>
            </a:r>
          </a:p>
        </p:txBody>
      </p:sp>
      <p:sp>
        <p:nvSpPr>
          <p:cNvPr id="3" name="内容占位符 2">
            <a:extLst>
              <a:ext uri="{FF2B5EF4-FFF2-40B4-BE49-F238E27FC236}">
                <a16:creationId xmlns:a16="http://schemas.microsoft.com/office/drawing/2014/main" id="{9D2595EA-B464-233B-2066-64854361DBB8}"/>
              </a:ext>
            </a:extLst>
          </p:cNvPr>
          <p:cNvSpPr>
            <a:spLocks noGrp="1"/>
          </p:cNvSpPr>
          <p:nvPr>
            <p:ph idx="1"/>
          </p:nvPr>
        </p:nvSpPr>
        <p:spPr>
          <a:xfrm>
            <a:off x="838200" y="1825625"/>
            <a:ext cx="10515600" cy="594599"/>
          </a:xfrm>
        </p:spPr>
        <p:txBody>
          <a:bodyPr/>
          <a:lstStyle/>
          <a:p>
            <a:r>
              <a:rPr lang="zh-CN" altLang="en-US" dirty="0"/>
              <a:t>算法的地位</a:t>
            </a:r>
          </a:p>
        </p:txBody>
      </p:sp>
      <p:sp>
        <p:nvSpPr>
          <p:cNvPr id="4" name="文本框 3">
            <a:extLst>
              <a:ext uri="{FF2B5EF4-FFF2-40B4-BE49-F238E27FC236}">
                <a16:creationId xmlns:a16="http://schemas.microsoft.com/office/drawing/2014/main" id="{5262A91D-1382-496B-CC9C-9C8C815D86DF}"/>
              </a:ext>
            </a:extLst>
          </p:cNvPr>
          <p:cNvSpPr txBox="1"/>
          <p:nvPr/>
        </p:nvSpPr>
        <p:spPr>
          <a:xfrm>
            <a:off x="1082180" y="2454465"/>
            <a:ext cx="10271620" cy="369332"/>
          </a:xfrm>
          <a:prstGeom prst="rect">
            <a:avLst/>
          </a:prstGeom>
          <a:noFill/>
        </p:spPr>
        <p:txBody>
          <a:bodyPr wrap="square" rtlCol="0">
            <a:spAutoFit/>
          </a:bodyPr>
          <a:lstStyle/>
          <a:p>
            <a:r>
              <a:rPr lang="zh-CN" altLang="en-US" dirty="0"/>
              <a:t>算法是计算机学科中最具有方法论性质的核心概念，也被誉为计算机学科的灵魂。</a:t>
            </a:r>
          </a:p>
        </p:txBody>
      </p:sp>
      <p:sp>
        <p:nvSpPr>
          <p:cNvPr id="5" name="内容占位符 5">
            <a:extLst>
              <a:ext uri="{FF2B5EF4-FFF2-40B4-BE49-F238E27FC236}">
                <a16:creationId xmlns:a16="http://schemas.microsoft.com/office/drawing/2014/main" id="{FF5EB6D9-2E52-0619-B09B-E6132E68B568}"/>
              </a:ext>
            </a:extLst>
          </p:cNvPr>
          <p:cNvSpPr txBox="1">
            <a:spLocks/>
          </p:cNvSpPr>
          <p:nvPr/>
        </p:nvSpPr>
        <p:spPr>
          <a:xfrm>
            <a:off x="1082180" y="2910704"/>
            <a:ext cx="6853805" cy="9440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spcAft>
                <a:spcPts val="600"/>
              </a:spcAft>
              <a:buFont typeface="Arial" panose="020B0604020202020204" pitchFamily="34" charset="0"/>
              <a:buNone/>
            </a:pPr>
            <a:r>
              <a:rPr lang="en-US" altLang="zh-CN" sz="2000" dirty="0">
                <a:latin typeface="Kozuka Gothic Pro R" panose="020B0400000000000000" pitchFamily="34" charset="-128"/>
                <a:ea typeface="Kozuka Gothic Pro R" panose="020B0400000000000000" pitchFamily="34" charset="-128"/>
              </a:rPr>
              <a:t>Algorithm + Data Structures = Programs</a:t>
            </a:r>
          </a:p>
          <a:p>
            <a:pPr marL="0" indent="0" algn="r">
              <a:spcBef>
                <a:spcPts val="600"/>
              </a:spcBef>
              <a:spcAft>
                <a:spcPts val="600"/>
              </a:spcAft>
              <a:buFont typeface="Arial" panose="020B0604020202020204" pitchFamily="34" charset="0"/>
              <a:buNone/>
            </a:pPr>
            <a:r>
              <a:rPr lang="en-US" altLang="zh-CN" sz="2000" dirty="0">
                <a:latin typeface="Kozuka Gothic Pro R" panose="020B0400000000000000" pitchFamily="34" charset="-128"/>
                <a:ea typeface="Kozuka Gothic Pro R" panose="020B0400000000000000" pitchFamily="34" charset="-128"/>
              </a:rPr>
              <a:t>—— Nicklaus Wirth</a:t>
            </a:r>
          </a:p>
        </p:txBody>
      </p:sp>
      <p:graphicFrame>
        <p:nvGraphicFramePr>
          <p:cNvPr id="8" name="图表 7">
            <a:extLst>
              <a:ext uri="{FF2B5EF4-FFF2-40B4-BE49-F238E27FC236}">
                <a16:creationId xmlns:a16="http://schemas.microsoft.com/office/drawing/2014/main" id="{E8B0789B-EA73-9FC4-0D7D-3B831B9A4E17}"/>
              </a:ext>
            </a:extLst>
          </p:cNvPr>
          <p:cNvGraphicFramePr/>
          <p:nvPr>
            <p:extLst>
              <p:ext uri="{D42A27DB-BD31-4B8C-83A1-F6EECF244321}">
                <p14:modId xmlns:p14="http://schemas.microsoft.com/office/powerpoint/2010/main" val="2307449474"/>
              </p:ext>
            </p:extLst>
          </p:nvPr>
        </p:nvGraphicFramePr>
        <p:xfrm>
          <a:off x="1140904" y="3595903"/>
          <a:ext cx="9798340" cy="31555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82690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94B00C-4A99-31A2-86E6-81DDA851D2CA}"/>
              </a:ext>
            </a:extLst>
          </p:cNvPr>
          <p:cNvSpPr>
            <a:spLocks noGrp="1"/>
          </p:cNvSpPr>
          <p:nvPr>
            <p:ph type="title"/>
          </p:nvPr>
        </p:nvSpPr>
        <p:spPr/>
        <p:txBody>
          <a:bodyPr/>
          <a:lstStyle/>
          <a:p>
            <a:r>
              <a:rPr lang="zh-CN" altLang="en-US" dirty="0"/>
              <a:t>算法设计步骤</a:t>
            </a:r>
          </a:p>
        </p:txBody>
      </p:sp>
      <p:graphicFrame>
        <p:nvGraphicFramePr>
          <p:cNvPr id="4" name="表格 4">
            <a:extLst>
              <a:ext uri="{FF2B5EF4-FFF2-40B4-BE49-F238E27FC236}">
                <a16:creationId xmlns:a16="http://schemas.microsoft.com/office/drawing/2014/main" id="{22294C6D-E466-0F23-4771-99BBC1696F07}"/>
              </a:ext>
            </a:extLst>
          </p:cNvPr>
          <p:cNvGraphicFramePr>
            <a:graphicFrameLocks noGrp="1"/>
          </p:cNvGraphicFramePr>
          <p:nvPr>
            <p:extLst>
              <p:ext uri="{D42A27DB-BD31-4B8C-83A1-F6EECF244321}">
                <p14:modId xmlns:p14="http://schemas.microsoft.com/office/powerpoint/2010/main" val="3240054823"/>
              </p:ext>
            </p:extLst>
          </p:nvPr>
        </p:nvGraphicFramePr>
        <p:xfrm>
          <a:off x="1056546" y="2471794"/>
          <a:ext cx="8128000" cy="2966720"/>
        </p:xfrm>
        <a:graphic>
          <a:graphicData uri="http://schemas.openxmlformats.org/drawingml/2006/table">
            <a:tbl>
              <a:tblPr firstRow="1" bandRow="1">
                <a:tableStyleId>{5C22544A-7EE6-4342-B048-85BDC9FD1C3A}</a:tableStyleId>
              </a:tblPr>
              <a:tblGrid>
                <a:gridCol w="2622027">
                  <a:extLst>
                    <a:ext uri="{9D8B030D-6E8A-4147-A177-3AD203B41FA5}">
                      <a16:colId xmlns:a16="http://schemas.microsoft.com/office/drawing/2014/main" val="2825374008"/>
                    </a:ext>
                  </a:extLst>
                </a:gridCol>
                <a:gridCol w="5505973">
                  <a:extLst>
                    <a:ext uri="{9D8B030D-6E8A-4147-A177-3AD203B41FA5}">
                      <a16:colId xmlns:a16="http://schemas.microsoft.com/office/drawing/2014/main" val="90940119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solidFill>
                            <a:schemeClr val="tx1"/>
                          </a:solidFill>
                        </a:rPr>
                        <a:t>1. </a:t>
                      </a:r>
                      <a:r>
                        <a:rPr lang="zh-CN" altLang="en-US" b="0" dirty="0">
                          <a:solidFill>
                            <a:schemeClr val="tx1"/>
                          </a:solidFill>
                        </a:rPr>
                        <a:t>分析问题</a:t>
                      </a:r>
                      <a:endParaRPr lang="en-US" altLang="zh-CN" b="0" dirty="0">
                        <a:solidFill>
                          <a:schemeClr val="tx1"/>
                        </a:solidFill>
                      </a:endParaRPr>
                    </a:p>
                  </a:txBody>
                  <a:tcPr>
                    <a:solidFill>
                      <a:schemeClr val="accent1">
                        <a:lumMod val="20000"/>
                        <a:lumOff val="80000"/>
                      </a:schemeClr>
                    </a:solidFill>
                  </a:tcPr>
                </a:tc>
                <a:tc>
                  <a:txBody>
                    <a:bodyPr/>
                    <a:lstStyle/>
                    <a:p>
                      <a:r>
                        <a:rPr lang="zh-CN" altLang="en-US" b="0" dirty="0">
                          <a:solidFill>
                            <a:schemeClr val="tx1"/>
                          </a:solidFill>
                        </a:rPr>
                        <a:t>理解和描述问题、输入输出、条件</a:t>
                      </a:r>
                    </a:p>
                  </a:txBody>
                  <a:tcPr>
                    <a:solidFill>
                      <a:schemeClr val="accent1">
                        <a:lumMod val="20000"/>
                        <a:lumOff val="80000"/>
                      </a:schemeClr>
                    </a:solidFill>
                  </a:tcPr>
                </a:tc>
                <a:extLst>
                  <a:ext uri="{0D108BD9-81ED-4DB2-BD59-A6C34878D82A}">
                    <a16:rowId xmlns:a16="http://schemas.microsoft.com/office/drawing/2014/main" val="23773163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 </a:t>
                      </a:r>
                      <a:r>
                        <a:rPr lang="zh-CN" altLang="en-US" dirty="0"/>
                        <a:t>建立数学模型</a:t>
                      </a:r>
                      <a:endParaRPr lang="en-US" altLang="zh-CN" dirty="0"/>
                    </a:p>
                  </a:txBody>
                  <a:tcPr/>
                </a:tc>
                <a:tc>
                  <a:txBody>
                    <a:bodyPr/>
                    <a:lstStyle/>
                    <a:p>
                      <a:r>
                        <a:rPr lang="zh-CN" altLang="en-US" dirty="0"/>
                        <a:t>找到最适合的数学模型；同类问题可借鉴模型</a:t>
                      </a:r>
                    </a:p>
                  </a:txBody>
                  <a:tcPr/>
                </a:tc>
                <a:extLst>
                  <a:ext uri="{0D108BD9-81ED-4DB2-BD59-A6C34878D82A}">
                    <a16:rowId xmlns:a16="http://schemas.microsoft.com/office/drawing/2014/main" val="18481988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 </a:t>
                      </a:r>
                      <a:r>
                        <a:rPr lang="zh-CN" altLang="en-US" dirty="0"/>
                        <a:t>算法设计与选择</a:t>
                      </a:r>
                      <a:endParaRPr lang="en-US" altLang="zh-CN" dirty="0"/>
                    </a:p>
                  </a:txBody>
                  <a:tcPr/>
                </a:tc>
                <a:tc>
                  <a:txBody>
                    <a:bodyPr/>
                    <a:lstStyle/>
                    <a:p>
                      <a:r>
                        <a:rPr lang="zh-CN" altLang="en-US" dirty="0"/>
                        <a:t>算法步骤、数据结构</a:t>
                      </a:r>
                    </a:p>
                  </a:txBody>
                  <a:tcPr/>
                </a:tc>
                <a:extLst>
                  <a:ext uri="{0D108BD9-81ED-4DB2-BD59-A6C34878D82A}">
                    <a16:rowId xmlns:a16="http://schemas.microsoft.com/office/drawing/2014/main" val="30388076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4. </a:t>
                      </a:r>
                      <a:r>
                        <a:rPr lang="zh-CN" altLang="en-US" dirty="0"/>
                        <a:t>算法表示</a:t>
                      </a:r>
                      <a:endParaRPr lang="en-US" altLang="zh-CN" dirty="0"/>
                    </a:p>
                  </a:txBody>
                  <a:tcPr/>
                </a:tc>
                <a:tc>
                  <a:txBody>
                    <a:bodyPr/>
                    <a:lstStyle/>
                    <a:p>
                      <a:r>
                        <a:rPr lang="zh-CN" altLang="en-US" dirty="0"/>
                        <a:t>算法流程图、盒图、</a:t>
                      </a:r>
                      <a:r>
                        <a:rPr lang="en-US" altLang="zh-CN" dirty="0"/>
                        <a:t>PAD</a:t>
                      </a:r>
                      <a:r>
                        <a:rPr lang="zh-CN" altLang="en-US" dirty="0"/>
                        <a:t>图、伪代码等方式</a:t>
                      </a:r>
                    </a:p>
                  </a:txBody>
                  <a:tcPr/>
                </a:tc>
                <a:extLst>
                  <a:ext uri="{0D108BD9-81ED-4DB2-BD59-A6C34878D82A}">
                    <a16:rowId xmlns:a16="http://schemas.microsoft.com/office/drawing/2014/main" val="2697521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5. </a:t>
                      </a:r>
                      <a:r>
                        <a:rPr lang="zh-CN" altLang="en-US" dirty="0"/>
                        <a:t>算法分析</a:t>
                      </a:r>
                      <a:endParaRPr lang="en-US" altLang="zh-CN" dirty="0"/>
                    </a:p>
                  </a:txBody>
                  <a:tcPr/>
                </a:tc>
                <a:tc>
                  <a:txBody>
                    <a:bodyPr/>
                    <a:lstStyle/>
                    <a:p>
                      <a:r>
                        <a:rPr lang="zh-CN" altLang="en-US" dirty="0"/>
                        <a:t>分析算法优劣：内存、时间</a:t>
                      </a:r>
                    </a:p>
                  </a:txBody>
                  <a:tcPr/>
                </a:tc>
                <a:extLst>
                  <a:ext uri="{0D108BD9-81ED-4DB2-BD59-A6C34878D82A}">
                    <a16:rowId xmlns:a16="http://schemas.microsoft.com/office/drawing/2014/main" val="36388314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6. </a:t>
                      </a:r>
                      <a:r>
                        <a:rPr lang="zh-CN" altLang="en-US" dirty="0"/>
                        <a:t>算法实现</a:t>
                      </a:r>
                      <a:endParaRPr lang="en-US" altLang="zh-CN" dirty="0"/>
                    </a:p>
                  </a:txBody>
                  <a:tcPr/>
                </a:tc>
                <a:tc>
                  <a:txBody>
                    <a:bodyPr/>
                    <a:lstStyle/>
                    <a:p>
                      <a:r>
                        <a:rPr lang="zh-CN" altLang="en-US" dirty="0"/>
                        <a:t>编制代码：存储类型</a:t>
                      </a:r>
                    </a:p>
                  </a:txBody>
                  <a:tcPr/>
                </a:tc>
                <a:extLst>
                  <a:ext uri="{0D108BD9-81ED-4DB2-BD59-A6C34878D82A}">
                    <a16:rowId xmlns:a16="http://schemas.microsoft.com/office/drawing/2014/main" val="5211573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7. </a:t>
                      </a:r>
                      <a:r>
                        <a:rPr lang="zh-CN" altLang="en-US" dirty="0"/>
                        <a:t>程序测试及调试</a:t>
                      </a:r>
                      <a:endParaRPr lang="en-US" altLang="zh-CN" dirty="0"/>
                    </a:p>
                  </a:txBody>
                  <a:tcPr/>
                </a:tc>
                <a:tc>
                  <a:txBody>
                    <a:bodyPr/>
                    <a:lstStyle/>
                    <a:p>
                      <a:r>
                        <a:rPr lang="zh-CN" altLang="en-US" dirty="0"/>
                        <a:t>修正语法错误、逻辑错误</a:t>
                      </a:r>
                    </a:p>
                  </a:txBody>
                  <a:tcPr/>
                </a:tc>
                <a:extLst>
                  <a:ext uri="{0D108BD9-81ED-4DB2-BD59-A6C34878D82A}">
                    <a16:rowId xmlns:a16="http://schemas.microsoft.com/office/drawing/2014/main" val="31483544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8. </a:t>
                      </a:r>
                      <a:r>
                        <a:rPr lang="zh-CN" altLang="en-US" dirty="0"/>
                        <a:t>结果整理和文档编制</a:t>
                      </a:r>
                    </a:p>
                  </a:txBody>
                  <a:tcPr/>
                </a:tc>
                <a:tc>
                  <a:txBody>
                    <a:bodyPr/>
                    <a:lstStyle/>
                    <a:p>
                      <a:r>
                        <a:rPr lang="zh-CN" altLang="en-US" dirty="0"/>
                        <a:t>编写代码过程适当添加注释、流程图等</a:t>
                      </a:r>
                    </a:p>
                  </a:txBody>
                  <a:tcPr/>
                </a:tc>
                <a:extLst>
                  <a:ext uri="{0D108BD9-81ED-4DB2-BD59-A6C34878D82A}">
                    <a16:rowId xmlns:a16="http://schemas.microsoft.com/office/drawing/2014/main" val="3124313270"/>
                  </a:ext>
                </a:extLst>
              </a:tr>
            </a:tbl>
          </a:graphicData>
        </a:graphic>
      </p:graphicFrame>
    </p:spTree>
    <p:extLst>
      <p:ext uri="{BB962C8B-B14F-4D97-AF65-F5344CB8AC3E}">
        <p14:creationId xmlns:p14="http://schemas.microsoft.com/office/powerpoint/2010/main" val="4212103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94B00C-4A99-31A2-86E6-81DDA851D2CA}"/>
              </a:ext>
            </a:extLst>
          </p:cNvPr>
          <p:cNvSpPr>
            <a:spLocks noGrp="1"/>
          </p:cNvSpPr>
          <p:nvPr>
            <p:ph type="title"/>
          </p:nvPr>
        </p:nvSpPr>
        <p:spPr/>
        <p:txBody>
          <a:bodyPr/>
          <a:lstStyle/>
          <a:p>
            <a:r>
              <a:rPr lang="zh-CN" altLang="en-US" dirty="0"/>
              <a:t>算法复杂度分析</a:t>
            </a:r>
          </a:p>
        </p:txBody>
      </p:sp>
      <p:grpSp>
        <p:nvGrpSpPr>
          <p:cNvPr id="4" name="组合 3">
            <a:extLst>
              <a:ext uri="{FF2B5EF4-FFF2-40B4-BE49-F238E27FC236}">
                <a16:creationId xmlns:a16="http://schemas.microsoft.com/office/drawing/2014/main" id="{573BAC90-D95C-FEB2-1E6C-EC2DFF18570D}"/>
              </a:ext>
            </a:extLst>
          </p:cNvPr>
          <p:cNvGrpSpPr/>
          <p:nvPr/>
        </p:nvGrpSpPr>
        <p:grpSpPr>
          <a:xfrm>
            <a:off x="2793346" y="2170939"/>
            <a:ext cx="6294922" cy="702644"/>
            <a:chOff x="2600399" y="2263218"/>
            <a:chExt cx="6294922" cy="702644"/>
          </a:xfrm>
        </p:grpSpPr>
        <p:sp>
          <p:nvSpPr>
            <p:cNvPr id="5" name="矩形: 圆角 4">
              <a:extLst>
                <a:ext uri="{FF2B5EF4-FFF2-40B4-BE49-F238E27FC236}">
                  <a16:creationId xmlns:a16="http://schemas.microsoft.com/office/drawing/2014/main" id="{4E71447B-EE23-12F6-591D-D8E91C53E238}"/>
                </a:ext>
              </a:extLst>
            </p:cNvPr>
            <p:cNvSpPr/>
            <p:nvPr/>
          </p:nvSpPr>
          <p:spPr bwMode="auto">
            <a:xfrm>
              <a:off x="5025962" y="2263218"/>
              <a:ext cx="1443790" cy="702644"/>
            </a:xfrm>
            <a:prstGeom prst="roundRect">
              <a:avLst/>
            </a:prstGeom>
            <a:ln>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160920" rIns="91440" bIns="45720" numCol="1" rtlCol="0" anchor="t" anchorCtr="0" compatLnSpc="1">
              <a:prstTxWarp prst="textNoShape">
                <a:avLst/>
              </a:prstTxWarp>
            </a:bodyPr>
            <a:lstStyle/>
            <a:p>
              <a:pPr algn="ctr" fontAlgn="base">
                <a:spcBef>
                  <a:spcPct val="25000"/>
                </a:spcBef>
                <a:spcAft>
                  <a:spcPct val="0"/>
                </a:spcAft>
                <a:buClr>
                  <a:schemeClr val="accent2"/>
                </a:buClr>
              </a:pPr>
              <a:r>
                <a:rPr kumimoji="1" lang="zh-CN" altLang="en-US" sz="2000" dirty="0">
                  <a:latin typeface="微软雅黑" panose="020B0503020204020204" pitchFamily="34" charset="-122"/>
                  <a:ea typeface="微软雅黑" panose="020B0503020204020204" pitchFamily="34" charset="-122"/>
                </a:rPr>
                <a:t>程序</a:t>
              </a:r>
            </a:p>
          </p:txBody>
        </p:sp>
        <p:sp>
          <p:nvSpPr>
            <p:cNvPr id="6" name="文本框 5">
              <a:extLst>
                <a:ext uri="{FF2B5EF4-FFF2-40B4-BE49-F238E27FC236}">
                  <a16:creationId xmlns:a16="http://schemas.microsoft.com/office/drawing/2014/main" id="{DD6A59A6-FEA9-A859-5BBB-55FD328E608A}"/>
                </a:ext>
              </a:extLst>
            </p:cNvPr>
            <p:cNvSpPr txBox="1"/>
            <p:nvPr/>
          </p:nvSpPr>
          <p:spPr>
            <a:xfrm>
              <a:off x="2600399" y="2429874"/>
              <a:ext cx="646331"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输入</a:t>
              </a:r>
            </a:p>
          </p:txBody>
        </p:sp>
        <p:sp>
          <p:nvSpPr>
            <p:cNvPr id="7" name="文本框 6">
              <a:extLst>
                <a:ext uri="{FF2B5EF4-FFF2-40B4-BE49-F238E27FC236}">
                  <a16:creationId xmlns:a16="http://schemas.microsoft.com/office/drawing/2014/main" id="{2A845971-CE98-8365-A1C1-2DC5A73D2A87}"/>
                </a:ext>
              </a:extLst>
            </p:cNvPr>
            <p:cNvSpPr txBox="1"/>
            <p:nvPr/>
          </p:nvSpPr>
          <p:spPr>
            <a:xfrm>
              <a:off x="8248990" y="2429874"/>
              <a:ext cx="646331"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输出</a:t>
              </a:r>
            </a:p>
          </p:txBody>
        </p:sp>
        <p:cxnSp>
          <p:nvCxnSpPr>
            <p:cNvPr id="8" name="直接箭头连接符 7">
              <a:extLst>
                <a:ext uri="{FF2B5EF4-FFF2-40B4-BE49-F238E27FC236}">
                  <a16:creationId xmlns:a16="http://schemas.microsoft.com/office/drawing/2014/main" id="{FCDE8CCD-B19B-12BF-8F8A-C53B71CBC1D0}"/>
                </a:ext>
              </a:extLst>
            </p:cNvPr>
            <p:cNvCxnSpPr>
              <a:stCxn id="6" idx="3"/>
              <a:endCxn id="5" idx="1"/>
            </p:cNvCxnSpPr>
            <p:nvPr/>
          </p:nvCxnSpPr>
          <p:spPr bwMode="auto">
            <a:xfrm>
              <a:off x="3246730" y="2614540"/>
              <a:ext cx="1779235" cy="0"/>
            </a:xfrm>
            <a:prstGeom prst="straightConnector1">
              <a:avLst/>
            </a:prstGeom>
            <a:noFill/>
            <a:ln w="12700"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50FE9A16-971E-DBC0-2422-188839A67FD7}"/>
                </a:ext>
              </a:extLst>
            </p:cNvPr>
            <p:cNvCxnSpPr>
              <a:stCxn id="5" idx="3"/>
              <a:endCxn id="7" idx="1"/>
            </p:cNvCxnSpPr>
            <p:nvPr/>
          </p:nvCxnSpPr>
          <p:spPr bwMode="auto">
            <a:xfrm>
              <a:off x="6469755" y="2614540"/>
              <a:ext cx="1779235" cy="0"/>
            </a:xfrm>
            <a:prstGeom prst="straightConnector1">
              <a:avLst/>
            </a:prstGeom>
            <a:noFill/>
            <a:ln w="12700" cap="flat" cmpd="sng" algn="ctr">
              <a:solidFill>
                <a:schemeClr val="tx1"/>
              </a:solidFill>
              <a:prstDash val="solid"/>
              <a:round/>
              <a:headEnd type="none" w="med" len="med"/>
              <a:tailEnd type="triangle"/>
            </a:ln>
            <a:effectLst/>
          </p:spPr>
        </p:cxnSp>
      </p:grpSp>
      <p:sp>
        <p:nvSpPr>
          <p:cNvPr id="12" name="文本框 11">
            <a:extLst>
              <a:ext uri="{FF2B5EF4-FFF2-40B4-BE49-F238E27FC236}">
                <a16:creationId xmlns:a16="http://schemas.microsoft.com/office/drawing/2014/main" id="{6E6136CB-9DEC-A77C-41BF-43E423328322}"/>
              </a:ext>
            </a:extLst>
          </p:cNvPr>
          <p:cNvSpPr txBox="1"/>
          <p:nvPr/>
        </p:nvSpPr>
        <p:spPr>
          <a:xfrm>
            <a:off x="4357382" y="3541019"/>
            <a:ext cx="3166844" cy="369332"/>
          </a:xfrm>
          <a:prstGeom prst="rect">
            <a:avLst/>
          </a:prstGeom>
          <a:noFill/>
        </p:spPr>
        <p:txBody>
          <a:bodyPr wrap="square" rtlCol="0">
            <a:spAutoFit/>
          </a:bodyPr>
          <a:lstStyle/>
          <a:p>
            <a:pPr algn="ctr"/>
            <a:r>
              <a:rPr lang="zh-CN" altLang="en-US" dirty="0"/>
              <a:t>目标：速度快、省内存</a:t>
            </a:r>
          </a:p>
        </p:txBody>
      </p:sp>
      <p:sp>
        <p:nvSpPr>
          <p:cNvPr id="13" name="箭头: 虚尾 12">
            <a:extLst>
              <a:ext uri="{FF2B5EF4-FFF2-40B4-BE49-F238E27FC236}">
                <a16:creationId xmlns:a16="http://schemas.microsoft.com/office/drawing/2014/main" id="{88E481C1-50DA-F509-D637-6D3FEFCAC77F}"/>
              </a:ext>
            </a:extLst>
          </p:cNvPr>
          <p:cNvSpPr/>
          <p:nvPr/>
        </p:nvSpPr>
        <p:spPr>
          <a:xfrm rot="5400000">
            <a:off x="5699620" y="3158219"/>
            <a:ext cx="482367" cy="283234"/>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D4FC4690-5595-655E-5F9E-38AA475E363B}"/>
              </a:ext>
            </a:extLst>
          </p:cNvPr>
          <p:cNvSpPr txBox="1"/>
          <p:nvPr/>
        </p:nvSpPr>
        <p:spPr>
          <a:xfrm>
            <a:off x="4357382" y="4446528"/>
            <a:ext cx="3166844" cy="369332"/>
          </a:xfrm>
          <a:prstGeom prst="rect">
            <a:avLst/>
          </a:prstGeom>
          <a:noFill/>
        </p:spPr>
        <p:txBody>
          <a:bodyPr wrap="square" rtlCol="0">
            <a:spAutoFit/>
          </a:bodyPr>
          <a:lstStyle/>
          <a:p>
            <a:pPr algn="ctr"/>
            <a:r>
              <a:rPr lang="zh-CN" altLang="en-US" dirty="0"/>
              <a:t>决定因素：算法</a:t>
            </a:r>
          </a:p>
        </p:txBody>
      </p:sp>
      <p:sp>
        <p:nvSpPr>
          <p:cNvPr id="15" name="箭头: 虚尾 14">
            <a:extLst>
              <a:ext uri="{FF2B5EF4-FFF2-40B4-BE49-F238E27FC236}">
                <a16:creationId xmlns:a16="http://schemas.microsoft.com/office/drawing/2014/main" id="{DC0C756D-3EB0-0CA3-F0E9-3ADBB49FD9B6}"/>
              </a:ext>
            </a:extLst>
          </p:cNvPr>
          <p:cNvSpPr/>
          <p:nvPr/>
        </p:nvSpPr>
        <p:spPr>
          <a:xfrm rot="5400000">
            <a:off x="5699620" y="4063728"/>
            <a:ext cx="482367" cy="283234"/>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a:extLst>
              <a:ext uri="{FF2B5EF4-FFF2-40B4-BE49-F238E27FC236}">
                <a16:creationId xmlns:a16="http://schemas.microsoft.com/office/drawing/2014/main" id="{5E8DC336-4D9F-A4E4-A31D-6E2B3E71477F}"/>
              </a:ext>
            </a:extLst>
          </p:cNvPr>
          <p:cNvGrpSpPr/>
          <p:nvPr/>
        </p:nvGrpSpPr>
        <p:grpSpPr>
          <a:xfrm>
            <a:off x="6945103" y="3524481"/>
            <a:ext cx="4321312" cy="2559897"/>
            <a:chOff x="6945103" y="3524481"/>
            <a:chExt cx="4321312" cy="2559897"/>
          </a:xfrm>
        </p:grpSpPr>
        <p:sp>
          <p:nvSpPr>
            <p:cNvPr id="16" name="思想气泡: 云 15">
              <a:extLst>
                <a:ext uri="{FF2B5EF4-FFF2-40B4-BE49-F238E27FC236}">
                  <a16:creationId xmlns:a16="http://schemas.microsoft.com/office/drawing/2014/main" id="{FB58F168-5BF0-8682-919C-1D2497727547}"/>
                </a:ext>
              </a:extLst>
            </p:cNvPr>
            <p:cNvSpPr/>
            <p:nvPr/>
          </p:nvSpPr>
          <p:spPr>
            <a:xfrm>
              <a:off x="8299001" y="3524481"/>
              <a:ext cx="2967414" cy="1325563"/>
            </a:xfrm>
            <a:prstGeom prst="cloudCallout">
              <a:avLst>
                <a:gd name="adj1" fmla="val -49080"/>
                <a:gd name="adj2" fmla="val 5110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如何评判算法❓</a:t>
              </a:r>
            </a:p>
          </p:txBody>
        </p:sp>
        <p:grpSp>
          <p:nvGrpSpPr>
            <p:cNvPr id="23" name="组合 22">
              <a:extLst>
                <a:ext uri="{FF2B5EF4-FFF2-40B4-BE49-F238E27FC236}">
                  <a16:creationId xmlns:a16="http://schemas.microsoft.com/office/drawing/2014/main" id="{56051DC6-0CA0-7038-7AEF-DAF4CB8A781E}"/>
                </a:ext>
              </a:extLst>
            </p:cNvPr>
            <p:cNvGrpSpPr/>
            <p:nvPr/>
          </p:nvGrpSpPr>
          <p:grpSpPr>
            <a:xfrm>
              <a:off x="6945103" y="4266860"/>
              <a:ext cx="1914525" cy="1817518"/>
              <a:chOff x="1571955" y="3398599"/>
              <a:chExt cx="1914525" cy="1817518"/>
            </a:xfrm>
          </p:grpSpPr>
          <p:pic>
            <p:nvPicPr>
              <p:cNvPr id="18" name="图形 17" descr="举起双手的女人">
                <a:extLst>
                  <a:ext uri="{FF2B5EF4-FFF2-40B4-BE49-F238E27FC236}">
                    <a16:creationId xmlns:a16="http://schemas.microsoft.com/office/drawing/2014/main" id="{E2C58E3D-1531-374B-1398-CEFC81E856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71955" y="4015967"/>
                <a:ext cx="1914525" cy="1200150"/>
              </a:xfrm>
              <a:prstGeom prst="rect">
                <a:avLst/>
              </a:prstGeom>
            </p:spPr>
          </p:pic>
          <p:pic>
            <p:nvPicPr>
              <p:cNvPr id="20" name="图形 19" descr="短发女人">
                <a:extLst>
                  <a:ext uri="{FF2B5EF4-FFF2-40B4-BE49-F238E27FC236}">
                    <a16:creationId xmlns:a16="http://schemas.microsoft.com/office/drawing/2014/main" id="{27F87937-843F-8D0C-1D03-DD8CF74500C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73756" y="3398599"/>
                <a:ext cx="857250" cy="752475"/>
              </a:xfrm>
              <a:prstGeom prst="rect">
                <a:avLst/>
              </a:prstGeom>
            </p:spPr>
          </p:pic>
          <p:pic>
            <p:nvPicPr>
              <p:cNvPr id="22" name="图形 21" descr="生气的男人脸">
                <a:extLst>
                  <a:ext uri="{FF2B5EF4-FFF2-40B4-BE49-F238E27FC236}">
                    <a16:creationId xmlns:a16="http://schemas.microsoft.com/office/drawing/2014/main" id="{3EE9AD42-4A83-46FD-2F49-B41A9598A47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71778" y="3700451"/>
                <a:ext cx="333375" cy="333375"/>
              </a:xfrm>
              <a:prstGeom prst="rect">
                <a:avLst/>
              </a:prstGeom>
            </p:spPr>
          </p:pic>
        </p:grpSp>
      </p:grpSp>
    </p:spTree>
    <p:extLst>
      <p:ext uri="{BB962C8B-B14F-4D97-AF65-F5344CB8AC3E}">
        <p14:creationId xmlns:p14="http://schemas.microsoft.com/office/powerpoint/2010/main" val="352749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0A5AD6-3504-DE72-0595-3BB55BF99A30}"/>
              </a:ext>
            </a:extLst>
          </p:cNvPr>
          <p:cNvSpPr>
            <a:spLocks noGrp="1"/>
          </p:cNvSpPr>
          <p:nvPr>
            <p:ph type="title"/>
          </p:nvPr>
        </p:nvSpPr>
        <p:spPr/>
        <p:txBody>
          <a:bodyPr/>
          <a:lstStyle/>
          <a:p>
            <a:r>
              <a:rPr lang="zh-CN" altLang="en-US" dirty="0"/>
              <a:t>算法复杂度分析</a:t>
            </a:r>
          </a:p>
        </p:txBody>
      </p:sp>
      <p:sp>
        <p:nvSpPr>
          <p:cNvPr id="3" name="内容占位符 2">
            <a:extLst>
              <a:ext uri="{FF2B5EF4-FFF2-40B4-BE49-F238E27FC236}">
                <a16:creationId xmlns:a16="http://schemas.microsoft.com/office/drawing/2014/main" id="{9388FAE6-C493-9AE9-6DE4-3819B949F4FE}"/>
              </a:ext>
            </a:extLst>
          </p:cNvPr>
          <p:cNvSpPr>
            <a:spLocks noGrp="1"/>
          </p:cNvSpPr>
          <p:nvPr>
            <p:ph idx="1"/>
          </p:nvPr>
        </p:nvSpPr>
        <p:spPr>
          <a:xfrm>
            <a:off x="838200" y="1825625"/>
            <a:ext cx="10515600" cy="561043"/>
          </a:xfrm>
        </p:spPr>
        <p:txBody>
          <a:bodyPr/>
          <a:lstStyle/>
          <a:p>
            <a:r>
              <a:rPr lang="zh-CN" altLang="en-US" dirty="0"/>
              <a:t>时间复杂度</a:t>
            </a:r>
          </a:p>
        </p:txBody>
      </p:sp>
      <p:sp>
        <p:nvSpPr>
          <p:cNvPr id="4" name="文本框 3">
            <a:extLst>
              <a:ext uri="{FF2B5EF4-FFF2-40B4-BE49-F238E27FC236}">
                <a16:creationId xmlns:a16="http://schemas.microsoft.com/office/drawing/2014/main" id="{CF85741A-7F30-1FBA-0B72-73927CD58826}"/>
              </a:ext>
            </a:extLst>
          </p:cNvPr>
          <p:cNvSpPr txBox="1"/>
          <p:nvPr/>
        </p:nvSpPr>
        <p:spPr>
          <a:xfrm>
            <a:off x="838200" y="2592198"/>
            <a:ext cx="10515600" cy="2031325"/>
          </a:xfrm>
          <a:prstGeom prst="rect">
            <a:avLst/>
          </a:prstGeom>
          <a:noFill/>
        </p:spPr>
        <p:txBody>
          <a:bodyPr wrap="square" rtlCol="0">
            <a:spAutoFit/>
          </a:bodyPr>
          <a:lstStyle/>
          <a:p>
            <a:r>
              <a:rPr lang="zh-CN" altLang="en-US" dirty="0">
                <a:latin typeface="Gabriola" panose="04040605051002020D02" pitchFamily="82" charset="0"/>
              </a:rPr>
              <a:t>一般来说，计算机算法是问题规模 </a:t>
            </a:r>
            <a:r>
              <a:rPr lang="en-US" altLang="zh-CN" b="1" dirty="0">
                <a:latin typeface="Gabriola" panose="04040605051002020D02" pitchFamily="82" charset="0"/>
              </a:rPr>
              <a:t>n </a:t>
            </a:r>
            <a:r>
              <a:rPr lang="zh-CN" altLang="en-US" dirty="0">
                <a:latin typeface="Gabriola" panose="04040605051002020D02" pitchFamily="82" charset="0"/>
              </a:rPr>
              <a:t>的函数 </a:t>
            </a:r>
            <a:r>
              <a:rPr lang="en-US" altLang="zh-CN" b="1" dirty="0">
                <a:latin typeface="Gabriola" panose="04040605051002020D02" pitchFamily="82" charset="0"/>
              </a:rPr>
              <a:t>f (n)</a:t>
            </a:r>
            <a:r>
              <a:rPr lang="en-US" altLang="zh-CN" dirty="0">
                <a:latin typeface="Gabriola" panose="04040605051002020D02" pitchFamily="82" charset="0"/>
              </a:rPr>
              <a:t> </a:t>
            </a:r>
            <a:r>
              <a:rPr lang="zh-CN" altLang="en-US" dirty="0">
                <a:latin typeface="Gabriola" panose="04040605051002020D02" pitchFamily="82" charset="0"/>
              </a:rPr>
              <a:t>，算法的时间复杂度也因此记做</a:t>
            </a:r>
          </a:p>
          <a:p>
            <a:r>
              <a:rPr lang="zh-CN" altLang="en-US" dirty="0">
                <a:latin typeface="Gabriola" panose="04040605051002020D02" pitchFamily="82" charset="0"/>
              </a:rPr>
              <a:t>	     </a:t>
            </a:r>
            <a:r>
              <a:rPr lang="en-US" altLang="zh-CN" b="1" dirty="0">
                <a:latin typeface="Gabriola" panose="04040605051002020D02" pitchFamily="82" charset="0"/>
              </a:rPr>
              <a:t>T (n) = O ( f (n) )</a:t>
            </a:r>
          </a:p>
          <a:p>
            <a:endParaRPr lang="en-US" altLang="zh-CN" dirty="0">
              <a:latin typeface="Gabriola" panose="04040605051002020D02" pitchFamily="82" charset="0"/>
            </a:endParaRPr>
          </a:p>
          <a:p>
            <a:r>
              <a:rPr lang="zh-CN" altLang="en-US" dirty="0">
                <a:latin typeface="Gabriola" panose="04040605051002020D02" pitchFamily="82" charset="0"/>
              </a:rPr>
              <a:t>算法执行时间的增长率与 </a:t>
            </a:r>
            <a:r>
              <a:rPr lang="en-US" altLang="zh-CN" b="1" dirty="0">
                <a:latin typeface="Gabriola" panose="04040605051002020D02" pitchFamily="82" charset="0"/>
              </a:rPr>
              <a:t>f (n)</a:t>
            </a:r>
            <a:r>
              <a:rPr lang="en-US" altLang="zh-CN" dirty="0">
                <a:latin typeface="Gabriola" panose="04040605051002020D02" pitchFamily="82" charset="0"/>
              </a:rPr>
              <a:t> </a:t>
            </a:r>
            <a:r>
              <a:rPr lang="zh-CN" altLang="en-US" dirty="0">
                <a:latin typeface="Gabriola" panose="04040605051002020D02" pitchFamily="82" charset="0"/>
              </a:rPr>
              <a:t>的增长率正相关，称作</a:t>
            </a:r>
            <a:r>
              <a:rPr lang="zh-CN" altLang="en-US" dirty="0">
                <a:solidFill>
                  <a:srgbClr val="FF0000"/>
                </a:solidFill>
                <a:latin typeface="Gabriola" panose="04040605051002020D02" pitchFamily="82" charset="0"/>
              </a:rPr>
              <a:t>渐近时间复杂度</a:t>
            </a:r>
            <a:r>
              <a:rPr lang="zh-CN" altLang="en-US" dirty="0">
                <a:latin typeface="Gabriola" panose="04040605051002020D02" pitchFamily="82" charset="0"/>
              </a:rPr>
              <a:t>，简称时间复杂度。</a:t>
            </a:r>
            <a:endParaRPr lang="en-US" altLang="zh-CN" dirty="0">
              <a:latin typeface="Gabriola" panose="04040605051002020D02" pitchFamily="82" charset="0"/>
            </a:endParaRPr>
          </a:p>
          <a:p>
            <a:endParaRPr lang="zh-CN" altLang="en-US" dirty="0">
              <a:latin typeface="Gabriola" panose="04040605051002020D02" pitchFamily="82" charset="0"/>
            </a:endParaRPr>
          </a:p>
          <a:p>
            <a:r>
              <a:rPr lang="zh-CN" altLang="en-US" dirty="0">
                <a:latin typeface="Gabriola" panose="04040605051002020D02" pitchFamily="82" charset="0"/>
              </a:rPr>
              <a:t>常见的时间复杂度有：</a:t>
            </a:r>
          </a:p>
          <a:p>
            <a:r>
              <a:rPr lang="en-US" altLang="zh-CN" b="1" dirty="0">
                <a:latin typeface="Gabriola" panose="04040605051002020D02" pitchFamily="82" charset="0"/>
              </a:rPr>
              <a:t>O(</a:t>
            </a:r>
            <a:r>
              <a:rPr lang="en-US" altLang="zh-CN" b="1" dirty="0">
                <a:latin typeface="宋体" panose="02010600030101010101" pitchFamily="2" charset="-122"/>
                <a:ea typeface="宋体" panose="02010600030101010101" pitchFamily="2" charset="-122"/>
              </a:rPr>
              <a:t>1</a:t>
            </a:r>
            <a:r>
              <a:rPr lang="en-US" altLang="zh-CN" b="1" dirty="0">
                <a:latin typeface="Gabriola" panose="04040605051002020D02" pitchFamily="82" charset="0"/>
              </a:rPr>
              <a:t>)</a:t>
            </a:r>
            <a:r>
              <a:rPr lang="zh-CN" altLang="en-US" b="1" dirty="0">
                <a:latin typeface="Gabriola" panose="04040605051002020D02" pitchFamily="82" charset="0"/>
              </a:rPr>
              <a:t>、</a:t>
            </a:r>
            <a:r>
              <a:rPr lang="en-US" altLang="zh-CN" b="1" dirty="0">
                <a:latin typeface="Gabriola" panose="04040605051002020D02" pitchFamily="82" charset="0"/>
              </a:rPr>
              <a:t>O(log n)</a:t>
            </a:r>
            <a:r>
              <a:rPr lang="zh-CN" altLang="en-US" b="1" dirty="0">
                <a:latin typeface="Gabriola" panose="04040605051002020D02" pitchFamily="82" charset="0"/>
              </a:rPr>
              <a:t>、 </a:t>
            </a:r>
            <a:r>
              <a:rPr lang="en-US" altLang="zh-CN" b="1" dirty="0">
                <a:latin typeface="Gabriola" panose="04040605051002020D02" pitchFamily="82" charset="0"/>
              </a:rPr>
              <a:t>O(n)</a:t>
            </a:r>
            <a:r>
              <a:rPr lang="zh-CN" altLang="en-US" b="1" dirty="0">
                <a:latin typeface="Gabriola" panose="04040605051002020D02" pitchFamily="82" charset="0"/>
              </a:rPr>
              <a:t>、 </a:t>
            </a:r>
            <a:r>
              <a:rPr lang="en-US" altLang="zh-CN" b="1" dirty="0">
                <a:latin typeface="Gabriola" panose="04040605051002020D02" pitchFamily="82" charset="0"/>
              </a:rPr>
              <a:t>O(n log n)</a:t>
            </a:r>
            <a:r>
              <a:rPr lang="zh-CN" altLang="en-US" b="1" dirty="0">
                <a:latin typeface="Gabriola" panose="04040605051002020D02" pitchFamily="82" charset="0"/>
              </a:rPr>
              <a:t>、</a:t>
            </a:r>
            <a:r>
              <a:rPr lang="en-US" altLang="zh-CN" b="1" dirty="0">
                <a:latin typeface="Gabriola" panose="04040605051002020D02" pitchFamily="82" charset="0"/>
              </a:rPr>
              <a:t>O(n</a:t>
            </a:r>
            <a:r>
              <a:rPr lang="en-US" altLang="zh-CN" b="1" baseline="30000" dirty="0">
                <a:latin typeface="Gabriola" panose="04040605051002020D02" pitchFamily="82" charset="0"/>
              </a:rPr>
              <a:t>2</a:t>
            </a:r>
            <a:r>
              <a:rPr lang="en-US" altLang="zh-CN" b="1" dirty="0">
                <a:latin typeface="Gabriola" panose="04040605051002020D02" pitchFamily="82" charset="0"/>
              </a:rPr>
              <a:t>) </a:t>
            </a:r>
            <a:r>
              <a:rPr lang="zh-CN" altLang="en-US" b="1" dirty="0">
                <a:latin typeface="Gabriola" panose="04040605051002020D02" pitchFamily="82" charset="0"/>
              </a:rPr>
              <a:t>、</a:t>
            </a:r>
            <a:r>
              <a:rPr lang="en-US" altLang="zh-CN" b="1" dirty="0">
                <a:latin typeface="Gabriola" panose="04040605051002020D02" pitchFamily="82" charset="0"/>
              </a:rPr>
              <a:t>O(n</a:t>
            </a:r>
            <a:r>
              <a:rPr lang="en-US" altLang="zh-CN" b="1" baseline="30000" dirty="0">
                <a:latin typeface="Gabriola" panose="04040605051002020D02" pitchFamily="82" charset="0"/>
              </a:rPr>
              <a:t>3</a:t>
            </a:r>
            <a:r>
              <a:rPr lang="en-US" altLang="zh-CN" b="1" dirty="0">
                <a:latin typeface="Gabriola" panose="04040605051002020D02" pitchFamily="82" charset="0"/>
              </a:rPr>
              <a:t>)</a:t>
            </a:r>
            <a:r>
              <a:rPr lang="zh-CN" altLang="en-US" b="1" dirty="0">
                <a:latin typeface="Gabriola" panose="04040605051002020D02" pitchFamily="82" charset="0"/>
              </a:rPr>
              <a:t>、 </a:t>
            </a:r>
            <a:r>
              <a:rPr lang="en-US" altLang="zh-CN" b="1" dirty="0">
                <a:latin typeface="Gabriola" panose="04040605051002020D02" pitchFamily="82" charset="0"/>
              </a:rPr>
              <a:t>O(</a:t>
            </a:r>
            <a:r>
              <a:rPr lang="en-US" altLang="zh-CN" b="1" dirty="0" err="1">
                <a:latin typeface="Gabriola" panose="04040605051002020D02" pitchFamily="82" charset="0"/>
              </a:rPr>
              <a:t>n</a:t>
            </a:r>
            <a:r>
              <a:rPr lang="en-US" altLang="zh-CN" b="1" baseline="30000" dirty="0" err="1">
                <a:latin typeface="Gabriola" panose="04040605051002020D02" pitchFamily="82" charset="0"/>
              </a:rPr>
              <a:t>k</a:t>
            </a:r>
            <a:r>
              <a:rPr lang="en-US" altLang="zh-CN" b="1" dirty="0">
                <a:latin typeface="Gabriola" panose="04040605051002020D02" pitchFamily="82" charset="0"/>
              </a:rPr>
              <a:t>)</a:t>
            </a:r>
            <a:r>
              <a:rPr lang="zh-CN" altLang="en-US" b="1" dirty="0">
                <a:latin typeface="Gabriola" panose="04040605051002020D02" pitchFamily="82" charset="0"/>
              </a:rPr>
              <a:t>、 </a:t>
            </a:r>
            <a:r>
              <a:rPr lang="en-US" altLang="zh-CN" b="1" dirty="0">
                <a:latin typeface="Gabriola" panose="04040605051002020D02" pitchFamily="82" charset="0"/>
              </a:rPr>
              <a:t>O(2</a:t>
            </a:r>
            <a:r>
              <a:rPr lang="en-US" altLang="zh-CN" b="1" baseline="30000" dirty="0">
                <a:latin typeface="Gabriola" panose="04040605051002020D02" pitchFamily="82" charset="0"/>
              </a:rPr>
              <a:t>n</a:t>
            </a:r>
            <a:r>
              <a:rPr lang="en-US" altLang="zh-CN" b="1" dirty="0">
                <a:latin typeface="Gabriola" panose="04040605051002020D02" pitchFamily="82" charset="0"/>
              </a:rPr>
              <a:t>)</a:t>
            </a:r>
            <a:r>
              <a:rPr lang="zh-CN" altLang="en-US" b="1" dirty="0">
                <a:latin typeface="Gabriola" panose="04040605051002020D02" pitchFamily="82" charset="0"/>
              </a:rPr>
              <a:t>、</a:t>
            </a:r>
            <a:r>
              <a:rPr lang="en-US" altLang="zh-CN" b="1" dirty="0">
                <a:latin typeface="Gabriola" panose="04040605051002020D02" pitchFamily="82" charset="0"/>
              </a:rPr>
              <a:t>...</a:t>
            </a:r>
          </a:p>
        </p:txBody>
      </p:sp>
    </p:spTree>
    <p:extLst>
      <p:ext uri="{BB962C8B-B14F-4D97-AF65-F5344CB8AC3E}">
        <p14:creationId xmlns:p14="http://schemas.microsoft.com/office/powerpoint/2010/main" val="3254518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0A5AD6-3504-DE72-0595-3BB55BF99A30}"/>
              </a:ext>
            </a:extLst>
          </p:cNvPr>
          <p:cNvSpPr>
            <a:spLocks noGrp="1"/>
          </p:cNvSpPr>
          <p:nvPr>
            <p:ph type="title"/>
          </p:nvPr>
        </p:nvSpPr>
        <p:spPr/>
        <p:txBody>
          <a:bodyPr/>
          <a:lstStyle/>
          <a:p>
            <a:r>
              <a:rPr lang="zh-CN" altLang="en-US" dirty="0"/>
              <a:t>算法复杂度分析</a:t>
            </a:r>
          </a:p>
        </p:txBody>
      </p:sp>
      <p:sp>
        <p:nvSpPr>
          <p:cNvPr id="4" name="文本框 3">
            <a:extLst>
              <a:ext uri="{FF2B5EF4-FFF2-40B4-BE49-F238E27FC236}">
                <a16:creationId xmlns:a16="http://schemas.microsoft.com/office/drawing/2014/main" id="{CF85741A-7F30-1FBA-0B72-73927CD58826}"/>
              </a:ext>
            </a:extLst>
          </p:cNvPr>
          <p:cNvSpPr txBox="1"/>
          <p:nvPr/>
        </p:nvSpPr>
        <p:spPr>
          <a:xfrm>
            <a:off x="838200" y="5108895"/>
            <a:ext cx="10515600" cy="1200329"/>
          </a:xfrm>
          <a:prstGeom prst="rect">
            <a:avLst/>
          </a:prstGeom>
          <a:noFill/>
        </p:spPr>
        <p:txBody>
          <a:bodyPr wrap="square" rtlCol="0">
            <a:spAutoFit/>
          </a:bodyPr>
          <a:lstStyle/>
          <a:p>
            <a:r>
              <a:rPr lang="zh-CN" altLang="en-US" dirty="0">
                <a:latin typeface="+mn-ea"/>
              </a:rPr>
              <a:t>普通</a:t>
            </a:r>
            <a:r>
              <a:rPr lang="en-US" altLang="zh-CN" dirty="0">
                <a:latin typeface="+mn-ea"/>
              </a:rPr>
              <a:t>CPU</a:t>
            </a:r>
            <a:r>
              <a:rPr lang="zh-CN" altLang="en-US" dirty="0">
                <a:latin typeface="+mn-ea"/>
              </a:rPr>
              <a:t>，</a:t>
            </a:r>
            <a:r>
              <a:rPr lang="en-US" altLang="zh-CN" dirty="0">
                <a:latin typeface="+mn-ea"/>
              </a:rPr>
              <a:t>1</a:t>
            </a:r>
            <a:r>
              <a:rPr lang="zh-CN" altLang="en-US" dirty="0">
                <a:latin typeface="+mn-ea"/>
              </a:rPr>
              <a:t>秒内执行完成能接受的时间复杂度：</a:t>
            </a:r>
          </a:p>
          <a:p>
            <a:r>
              <a:rPr lang="en-US" altLang="zh-CN" dirty="0">
                <a:latin typeface="+mn-ea"/>
              </a:rPr>
              <a:t>O(n) </a:t>
            </a:r>
            <a:r>
              <a:rPr lang="zh-CN" altLang="en-US" dirty="0">
                <a:latin typeface="+mn-ea"/>
              </a:rPr>
              <a:t>：</a:t>
            </a:r>
            <a:r>
              <a:rPr lang="en-US" altLang="zh-CN" dirty="0">
                <a:latin typeface="+mn-ea"/>
              </a:rPr>
              <a:t>n ≈ 10^8</a:t>
            </a:r>
          </a:p>
          <a:p>
            <a:r>
              <a:rPr lang="en-US" altLang="zh-CN" dirty="0">
                <a:latin typeface="+mn-ea"/>
              </a:rPr>
              <a:t>O(n log n) </a:t>
            </a:r>
            <a:r>
              <a:rPr lang="zh-CN" altLang="en-US" dirty="0">
                <a:latin typeface="+mn-ea"/>
              </a:rPr>
              <a:t>：</a:t>
            </a:r>
            <a:r>
              <a:rPr lang="en-US" altLang="zh-CN" dirty="0">
                <a:latin typeface="+mn-ea"/>
              </a:rPr>
              <a:t>n ≈ 10^5</a:t>
            </a:r>
          </a:p>
          <a:p>
            <a:r>
              <a:rPr lang="en-US" altLang="zh-CN" dirty="0">
                <a:latin typeface="+mn-ea"/>
              </a:rPr>
              <a:t>O(n</a:t>
            </a:r>
            <a:r>
              <a:rPr lang="en-US" altLang="zh-CN" baseline="30000" dirty="0">
                <a:latin typeface="+mn-ea"/>
              </a:rPr>
              <a:t>2</a:t>
            </a:r>
            <a:r>
              <a:rPr lang="en-US" altLang="zh-CN" dirty="0">
                <a:latin typeface="+mn-ea"/>
              </a:rPr>
              <a:t>) </a:t>
            </a:r>
            <a:r>
              <a:rPr lang="zh-CN" altLang="en-US" dirty="0">
                <a:latin typeface="+mn-ea"/>
              </a:rPr>
              <a:t>：</a:t>
            </a:r>
            <a:r>
              <a:rPr lang="en-US" altLang="zh-CN" dirty="0">
                <a:latin typeface="+mn-ea"/>
              </a:rPr>
              <a:t>n ≈ 10^4</a:t>
            </a:r>
          </a:p>
        </p:txBody>
      </p:sp>
      <p:sp>
        <p:nvSpPr>
          <p:cNvPr id="8" name="文本框 7">
            <a:extLst>
              <a:ext uri="{FF2B5EF4-FFF2-40B4-BE49-F238E27FC236}">
                <a16:creationId xmlns:a16="http://schemas.microsoft.com/office/drawing/2014/main" id="{70643113-CEE1-E812-0BFD-2A899EFFF06B}"/>
              </a:ext>
            </a:extLst>
          </p:cNvPr>
          <p:cNvSpPr txBox="1"/>
          <p:nvPr/>
        </p:nvSpPr>
        <p:spPr>
          <a:xfrm>
            <a:off x="838199" y="2118375"/>
            <a:ext cx="3964497" cy="2031325"/>
          </a:xfrm>
          <a:prstGeom prst="rect">
            <a:avLst/>
          </a:prstGeom>
          <a:noFill/>
          <a:ln>
            <a:solidFill>
              <a:schemeClr val="tx1"/>
            </a:solidFill>
          </a:ln>
        </p:spPr>
        <p:txBody>
          <a:bodyPr wrap="square" rtlCol="0" anchor="t">
            <a:spAutoFit/>
          </a:bodyPr>
          <a:lstStyle/>
          <a:p>
            <a:r>
              <a:rPr lang="nn-NO" altLang="zh-CN" b="0" dirty="0">
                <a:solidFill>
                  <a:srgbClr val="0000FF"/>
                </a:solidFill>
                <a:effectLst/>
                <a:latin typeface="Consolas" panose="020B0609020204030204" pitchFamily="49" charset="0"/>
              </a:rPr>
              <a:t>int</a:t>
            </a:r>
            <a:r>
              <a:rPr lang="nn-NO" altLang="zh-CN" b="0" dirty="0">
                <a:solidFill>
                  <a:srgbClr val="000000"/>
                </a:solidFill>
                <a:effectLst/>
                <a:latin typeface="Consolas" panose="020B0609020204030204" pitchFamily="49" charset="0"/>
              </a:rPr>
              <a:t> n;</a:t>
            </a:r>
          </a:p>
          <a:p>
            <a:r>
              <a:rPr lang="nn-NO" altLang="zh-CN" b="0" dirty="0">
                <a:solidFill>
                  <a:srgbClr val="000000"/>
                </a:solidFill>
                <a:effectLst/>
                <a:latin typeface="Consolas" panose="020B0609020204030204" pitchFamily="49" charset="0"/>
              </a:rPr>
              <a:t>cin &gt;&gt; n;</a:t>
            </a:r>
          </a:p>
          <a:p>
            <a:r>
              <a:rPr lang="nn-NO" altLang="zh-CN" b="0" dirty="0">
                <a:solidFill>
                  <a:srgbClr val="0000FF"/>
                </a:solidFill>
                <a:effectLst/>
                <a:latin typeface="Consolas" panose="020B0609020204030204" pitchFamily="49" charset="0"/>
              </a:rPr>
              <a:t>int</a:t>
            </a:r>
            <a:r>
              <a:rPr lang="nn-NO" altLang="zh-CN" b="0" dirty="0">
                <a:solidFill>
                  <a:srgbClr val="000000"/>
                </a:solidFill>
                <a:effectLst/>
                <a:latin typeface="Consolas" panose="020B0609020204030204" pitchFamily="49" charset="0"/>
              </a:rPr>
              <a:t> sum = </a:t>
            </a:r>
            <a:r>
              <a:rPr lang="nn-NO" altLang="zh-CN" b="0" dirty="0">
                <a:solidFill>
                  <a:srgbClr val="098658"/>
                </a:solidFill>
                <a:effectLst/>
                <a:latin typeface="Consolas" panose="020B0609020204030204" pitchFamily="49" charset="0"/>
              </a:rPr>
              <a:t>0</a:t>
            </a:r>
            <a:r>
              <a:rPr lang="nn-NO" altLang="zh-CN" b="0" dirty="0">
                <a:solidFill>
                  <a:srgbClr val="000000"/>
                </a:solidFill>
                <a:effectLst/>
                <a:latin typeface="Consolas" panose="020B0609020204030204" pitchFamily="49" charset="0"/>
              </a:rPr>
              <a:t>;</a:t>
            </a:r>
          </a:p>
          <a:p>
            <a:r>
              <a:rPr lang="nn-NO" altLang="zh-CN" b="0" dirty="0">
                <a:solidFill>
                  <a:srgbClr val="0000FF"/>
                </a:solidFill>
                <a:effectLst/>
                <a:latin typeface="Consolas" panose="020B0609020204030204" pitchFamily="49" charset="0"/>
              </a:rPr>
              <a:t>for</a:t>
            </a:r>
            <a:r>
              <a:rPr lang="nn-NO" altLang="zh-CN" b="0" dirty="0">
                <a:solidFill>
                  <a:srgbClr val="000000"/>
                </a:solidFill>
                <a:effectLst/>
                <a:latin typeface="Consolas" panose="020B0609020204030204" pitchFamily="49" charset="0"/>
              </a:rPr>
              <a:t>(</a:t>
            </a:r>
            <a:r>
              <a:rPr lang="nn-NO" altLang="zh-CN" b="0" dirty="0">
                <a:solidFill>
                  <a:srgbClr val="0000FF"/>
                </a:solidFill>
                <a:effectLst/>
                <a:latin typeface="Consolas" panose="020B0609020204030204" pitchFamily="49" charset="0"/>
              </a:rPr>
              <a:t>int</a:t>
            </a:r>
            <a:r>
              <a:rPr lang="nn-NO" altLang="zh-CN" b="0" dirty="0">
                <a:solidFill>
                  <a:srgbClr val="000000"/>
                </a:solidFill>
                <a:effectLst/>
                <a:latin typeface="Consolas" panose="020B0609020204030204" pitchFamily="49" charset="0"/>
              </a:rPr>
              <a:t> i = </a:t>
            </a:r>
            <a:r>
              <a:rPr lang="nn-NO" altLang="zh-CN" b="0" dirty="0">
                <a:solidFill>
                  <a:srgbClr val="098658"/>
                </a:solidFill>
                <a:effectLst/>
                <a:latin typeface="Consolas" panose="020B0609020204030204" pitchFamily="49" charset="0"/>
              </a:rPr>
              <a:t>1</a:t>
            </a:r>
            <a:r>
              <a:rPr lang="nn-NO" altLang="zh-CN" b="0" dirty="0">
                <a:solidFill>
                  <a:srgbClr val="000000"/>
                </a:solidFill>
                <a:effectLst/>
                <a:latin typeface="Consolas" panose="020B0609020204030204" pitchFamily="49" charset="0"/>
              </a:rPr>
              <a:t>; i &lt;= n; i++) {</a:t>
            </a:r>
          </a:p>
          <a:p>
            <a:r>
              <a:rPr lang="nn-NO" altLang="zh-CN" b="0" dirty="0">
                <a:solidFill>
                  <a:srgbClr val="000000"/>
                </a:solidFill>
                <a:effectLst/>
                <a:latin typeface="Consolas" panose="020B0609020204030204" pitchFamily="49" charset="0"/>
              </a:rPr>
              <a:t>    sum += i;</a:t>
            </a:r>
          </a:p>
          <a:p>
            <a:r>
              <a:rPr lang="nn-NO" altLang="zh-CN" b="0" dirty="0">
                <a:solidFill>
                  <a:srgbClr val="000000"/>
                </a:solidFill>
                <a:effectLst/>
                <a:latin typeface="Consolas" panose="020B0609020204030204" pitchFamily="49" charset="0"/>
              </a:rPr>
              <a:t>}</a:t>
            </a:r>
          </a:p>
          <a:p>
            <a:r>
              <a:rPr lang="nn-NO" altLang="zh-CN" b="0" dirty="0">
                <a:solidFill>
                  <a:srgbClr val="000000"/>
                </a:solidFill>
                <a:effectLst/>
                <a:latin typeface="Consolas" panose="020B0609020204030204" pitchFamily="49" charset="0"/>
              </a:rPr>
              <a:t>cout &lt;&lt; sum;</a:t>
            </a:r>
          </a:p>
        </p:txBody>
      </p:sp>
      <p:sp>
        <p:nvSpPr>
          <p:cNvPr id="9" name="文本框 8">
            <a:extLst>
              <a:ext uri="{FF2B5EF4-FFF2-40B4-BE49-F238E27FC236}">
                <a16:creationId xmlns:a16="http://schemas.microsoft.com/office/drawing/2014/main" id="{7C43355B-A35A-F058-C81A-1CDFA415D5DF}"/>
              </a:ext>
            </a:extLst>
          </p:cNvPr>
          <p:cNvSpPr txBox="1"/>
          <p:nvPr/>
        </p:nvSpPr>
        <p:spPr>
          <a:xfrm>
            <a:off x="717260" y="1707160"/>
            <a:ext cx="3648512"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代码</a:t>
            </a:r>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p:txBody>
      </p:sp>
      <p:cxnSp>
        <p:nvCxnSpPr>
          <p:cNvPr id="11" name="直接连接符 10">
            <a:extLst>
              <a:ext uri="{FF2B5EF4-FFF2-40B4-BE49-F238E27FC236}">
                <a16:creationId xmlns:a16="http://schemas.microsoft.com/office/drawing/2014/main" id="{D93C392C-3203-C70F-AC22-587272F02627}"/>
              </a:ext>
            </a:extLst>
          </p:cNvPr>
          <p:cNvCxnSpPr>
            <a:cxnSpLocks/>
          </p:cNvCxnSpPr>
          <p:nvPr/>
        </p:nvCxnSpPr>
        <p:spPr>
          <a:xfrm>
            <a:off x="838200" y="2051104"/>
            <a:ext cx="3964496" cy="0"/>
          </a:xfrm>
          <a:prstGeom prst="line">
            <a:avLst/>
          </a:prstGeom>
        </p:spPr>
        <p:style>
          <a:lnRef idx="1">
            <a:schemeClr val="dk1"/>
          </a:lnRef>
          <a:fillRef idx="0">
            <a:schemeClr val="dk1"/>
          </a:fillRef>
          <a:effectRef idx="0">
            <a:schemeClr val="dk1"/>
          </a:effectRef>
          <a:fontRef idx="minor">
            <a:schemeClr val="tx1"/>
          </a:fontRef>
        </p:style>
      </p:cxnSp>
      <p:sp>
        <p:nvSpPr>
          <p:cNvPr id="13" name="文本框 12">
            <a:extLst>
              <a:ext uri="{FF2B5EF4-FFF2-40B4-BE49-F238E27FC236}">
                <a16:creationId xmlns:a16="http://schemas.microsoft.com/office/drawing/2014/main" id="{D1364A0A-A3FA-DAC0-065C-D4C1776E3C4B}"/>
              </a:ext>
            </a:extLst>
          </p:cNvPr>
          <p:cNvSpPr txBox="1"/>
          <p:nvPr/>
        </p:nvSpPr>
        <p:spPr>
          <a:xfrm>
            <a:off x="6412684" y="2118375"/>
            <a:ext cx="3964497" cy="1200329"/>
          </a:xfrm>
          <a:prstGeom prst="rect">
            <a:avLst/>
          </a:prstGeom>
          <a:noFill/>
          <a:ln>
            <a:solidFill>
              <a:schemeClr val="tx1"/>
            </a:solidFill>
          </a:ln>
        </p:spPr>
        <p:txBody>
          <a:bodyPr wrap="square" rtlCol="0" anchor="t">
            <a:spAutoFit/>
          </a:bodyPr>
          <a:lstStyle/>
          <a:p>
            <a:r>
              <a:rPr lang="pt-BR" altLang="zh-CN" b="0" dirty="0">
                <a:solidFill>
                  <a:srgbClr val="0000FF"/>
                </a:solidFill>
                <a:effectLst/>
                <a:latin typeface="Consolas" panose="020B0609020204030204" pitchFamily="49" charset="0"/>
              </a:rPr>
              <a:t>int</a:t>
            </a:r>
            <a:r>
              <a:rPr lang="pt-BR" altLang="zh-CN" b="0" dirty="0">
                <a:solidFill>
                  <a:srgbClr val="000000"/>
                </a:solidFill>
                <a:effectLst/>
                <a:latin typeface="Consolas" panose="020B0609020204030204" pitchFamily="49" charset="0"/>
              </a:rPr>
              <a:t> n;</a:t>
            </a:r>
          </a:p>
          <a:p>
            <a:r>
              <a:rPr lang="pt-BR" altLang="zh-CN" b="0" dirty="0">
                <a:solidFill>
                  <a:srgbClr val="000000"/>
                </a:solidFill>
                <a:effectLst/>
                <a:latin typeface="Consolas" panose="020B0609020204030204" pitchFamily="49" charset="0"/>
              </a:rPr>
              <a:t>cin &gt;&gt; n;</a:t>
            </a:r>
          </a:p>
          <a:p>
            <a:r>
              <a:rPr lang="pt-BR" altLang="zh-CN" b="0" dirty="0">
                <a:solidFill>
                  <a:srgbClr val="0000FF"/>
                </a:solidFill>
                <a:effectLst/>
                <a:latin typeface="Consolas" panose="020B0609020204030204" pitchFamily="49" charset="0"/>
              </a:rPr>
              <a:t>int</a:t>
            </a:r>
            <a:r>
              <a:rPr lang="pt-BR" altLang="zh-CN" b="0" dirty="0">
                <a:solidFill>
                  <a:srgbClr val="000000"/>
                </a:solidFill>
                <a:effectLst/>
                <a:latin typeface="Consolas" panose="020B0609020204030204" pitchFamily="49" charset="0"/>
              </a:rPr>
              <a:t> sum = (n+</a:t>
            </a:r>
            <a:r>
              <a:rPr lang="pt-BR" altLang="zh-CN" b="0" dirty="0">
                <a:solidFill>
                  <a:srgbClr val="098658"/>
                </a:solidFill>
                <a:effectLst/>
                <a:latin typeface="Consolas" panose="020B0609020204030204" pitchFamily="49" charset="0"/>
              </a:rPr>
              <a:t>1</a:t>
            </a:r>
            <a:r>
              <a:rPr lang="pt-BR" altLang="zh-CN" b="0" dirty="0">
                <a:solidFill>
                  <a:srgbClr val="000000"/>
                </a:solidFill>
                <a:effectLst/>
                <a:latin typeface="Consolas" panose="020B0609020204030204" pitchFamily="49" charset="0"/>
              </a:rPr>
              <a:t>)*n/</a:t>
            </a:r>
            <a:r>
              <a:rPr lang="pt-BR" altLang="zh-CN" b="0" dirty="0">
                <a:solidFill>
                  <a:srgbClr val="098658"/>
                </a:solidFill>
                <a:effectLst/>
                <a:latin typeface="Consolas" panose="020B0609020204030204" pitchFamily="49" charset="0"/>
              </a:rPr>
              <a:t>2</a:t>
            </a:r>
            <a:r>
              <a:rPr lang="pt-BR" altLang="zh-CN" b="0" dirty="0">
                <a:solidFill>
                  <a:srgbClr val="000000"/>
                </a:solidFill>
                <a:effectLst/>
                <a:latin typeface="Consolas" panose="020B0609020204030204" pitchFamily="49" charset="0"/>
              </a:rPr>
              <a:t>;</a:t>
            </a:r>
          </a:p>
          <a:p>
            <a:r>
              <a:rPr lang="pt-BR" altLang="zh-CN" b="0" dirty="0">
                <a:solidFill>
                  <a:srgbClr val="000000"/>
                </a:solidFill>
                <a:effectLst/>
                <a:latin typeface="Consolas" panose="020B0609020204030204" pitchFamily="49" charset="0"/>
              </a:rPr>
              <a:t>cout &lt;&lt; sum;</a:t>
            </a:r>
          </a:p>
        </p:txBody>
      </p:sp>
      <p:sp>
        <p:nvSpPr>
          <p:cNvPr id="14" name="文本框 13">
            <a:extLst>
              <a:ext uri="{FF2B5EF4-FFF2-40B4-BE49-F238E27FC236}">
                <a16:creationId xmlns:a16="http://schemas.microsoft.com/office/drawing/2014/main" id="{445D30CC-61F4-EC01-B1C7-216512C2FE0D}"/>
              </a:ext>
            </a:extLst>
          </p:cNvPr>
          <p:cNvSpPr txBox="1"/>
          <p:nvPr/>
        </p:nvSpPr>
        <p:spPr>
          <a:xfrm>
            <a:off x="6291745" y="1707160"/>
            <a:ext cx="3648512"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代码</a:t>
            </a:r>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p:txBody>
      </p:sp>
      <p:cxnSp>
        <p:nvCxnSpPr>
          <p:cNvPr id="15" name="直接连接符 14">
            <a:extLst>
              <a:ext uri="{FF2B5EF4-FFF2-40B4-BE49-F238E27FC236}">
                <a16:creationId xmlns:a16="http://schemas.microsoft.com/office/drawing/2014/main" id="{B03D4D2D-40FB-2C1D-A4DE-7EC3700B32B9}"/>
              </a:ext>
            </a:extLst>
          </p:cNvPr>
          <p:cNvCxnSpPr>
            <a:cxnSpLocks/>
          </p:cNvCxnSpPr>
          <p:nvPr/>
        </p:nvCxnSpPr>
        <p:spPr>
          <a:xfrm>
            <a:off x="6412685" y="2051104"/>
            <a:ext cx="3964496" cy="0"/>
          </a:xfrm>
          <a:prstGeom prst="line">
            <a:avLst/>
          </a:prstGeom>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0F885CB8-0DB4-155E-5DE5-A42DCB9501FB}"/>
              </a:ext>
            </a:extLst>
          </p:cNvPr>
          <p:cNvSpPr txBox="1"/>
          <p:nvPr/>
        </p:nvSpPr>
        <p:spPr>
          <a:xfrm>
            <a:off x="838199" y="4353705"/>
            <a:ext cx="2071124" cy="369332"/>
          </a:xfrm>
          <a:prstGeom prst="rect">
            <a:avLst/>
          </a:prstGeom>
          <a:noFill/>
          <a:ln w="19050">
            <a:solidFill>
              <a:srgbClr val="FF0000"/>
            </a:solidFill>
            <a:prstDash val="lgDash"/>
          </a:ln>
        </p:spPr>
        <p:txBody>
          <a:bodyPr wrap="square" rtlCol="0">
            <a:spAutoFit/>
          </a:bodyPr>
          <a:lstStyle/>
          <a:p>
            <a:r>
              <a:rPr lang="zh-CN" altLang="en-US" dirty="0">
                <a:solidFill>
                  <a:srgbClr val="FF0000"/>
                </a:solidFill>
                <a:latin typeface="Adobe 仿宋 Std R" panose="02020400000000000000" pitchFamily="18" charset="-122"/>
                <a:ea typeface="Adobe 仿宋 Std R" panose="02020400000000000000" pitchFamily="18" charset="-122"/>
              </a:rPr>
              <a:t>时间复杂度 </a:t>
            </a:r>
            <a:r>
              <a:rPr lang="en-US" altLang="zh-CN" dirty="0">
                <a:solidFill>
                  <a:srgbClr val="FF0000"/>
                </a:solidFill>
                <a:latin typeface="Adobe 仿宋 Std R" panose="02020400000000000000" pitchFamily="18" charset="-122"/>
                <a:ea typeface="Adobe 仿宋 Std R" panose="02020400000000000000" pitchFamily="18" charset="-122"/>
              </a:rPr>
              <a:t>= </a:t>
            </a:r>
            <a:r>
              <a:rPr lang="en-US" altLang="zh-CN" dirty="0">
                <a:solidFill>
                  <a:srgbClr val="FF0000"/>
                </a:solidFill>
                <a:ea typeface="Adobe 仿宋 Std R" panose="02020400000000000000" pitchFamily="18" charset="-122"/>
              </a:rPr>
              <a:t>O(n)</a:t>
            </a:r>
            <a:endParaRPr lang="zh-CN" altLang="en-US" dirty="0">
              <a:solidFill>
                <a:srgbClr val="FF0000"/>
              </a:solidFill>
              <a:ea typeface="Adobe 仿宋 Std R" panose="02020400000000000000" pitchFamily="18" charset="-122"/>
            </a:endParaRPr>
          </a:p>
        </p:txBody>
      </p:sp>
      <p:sp>
        <p:nvSpPr>
          <p:cNvPr id="17" name="文本框 16">
            <a:extLst>
              <a:ext uri="{FF2B5EF4-FFF2-40B4-BE49-F238E27FC236}">
                <a16:creationId xmlns:a16="http://schemas.microsoft.com/office/drawing/2014/main" id="{2D2EB74F-838A-EFC5-AF2D-9DA0A16416EE}"/>
              </a:ext>
            </a:extLst>
          </p:cNvPr>
          <p:cNvSpPr txBox="1"/>
          <p:nvPr/>
        </p:nvSpPr>
        <p:spPr>
          <a:xfrm>
            <a:off x="6412684" y="4353705"/>
            <a:ext cx="2071124" cy="369332"/>
          </a:xfrm>
          <a:prstGeom prst="rect">
            <a:avLst/>
          </a:prstGeom>
          <a:noFill/>
          <a:ln w="19050">
            <a:solidFill>
              <a:srgbClr val="FF0000"/>
            </a:solidFill>
            <a:prstDash val="lgDash"/>
          </a:ln>
        </p:spPr>
        <p:txBody>
          <a:bodyPr wrap="square" rtlCol="0">
            <a:spAutoFit/>
          </a:bodyPr>
          <a:lstStyle/>
          <a:p>
            <a:r>
              <a:rPr lang="zh-CN" altLang="en-US" dirty="0">
                <a:solidFill>
                  <a:srgbClr val="FF0000"/>
                </a:solidFill>
                <a:latin typeface="Adobe 仿宋 Std R" panose="02020400000000000000" pitchFamily="18" charset="-122"/>
                <a:ea typeface="Adobe 仿宋 Std R" panose="02020400000000000000" pitchFamily="18" charset="-122"/>
              </a:rPr>
              <a:t>时间复杂度 </a:t>
            </a:r>
            <a:r>
              <a:rPr lang="en-US" altLang="zh-CN" dirty="0">
                <a:solidFill>
                  <a:srgbClr val="FF0000"/>
                </a:solidFill>
                <a:latin typeface="Adobe 仿宋 Std R" panose="02020400000000000000" pitchFamily="18" charset="-122"/>
                <a:ea typeface="Adobe 仿宋 Std R" panose="02020400000000000000" pitchFamily="18" charset="-122"/>
              </a:rPr>
              <a:t>= </a:t>
            </a:r>
            <a:r>
              <a:rPr lang="en-US" altLang="zh-CN" dirty="0">
                <a:solidFill>
                  <a:srgbClr val="FF0000"/>
                </a:solidFill>
                <a:ea typeface="Adobe 仿宋 Std R" panose="02020400000000000000" pitchFamily="18" charset="-122"/>
              </a:rPr>
              <a:t>O(1)</a:t>
            </a:r>
            <a:endParaRPr lang="zh-CN" altLang="en-US" dirty="0">
              <a:solidFill>
                <a:srgbClr val="FF0000"/>
              </a:solidFill>
              <a:ea typeface="Adobe 仿宋 Std R" panose="02020400000000000000" pitchFamily="18" charset="-122"/>
            </a:endParaRPr>
          </a:p>
        </p:txBody>
      </p:sp>
      <p:cxnSp>
        <p:nvCxnSpPr>
          <p:cNvPr id="18" name="直接连接符 17">
            <a:extLst>
              <a:ext uri="{FF2B5EF4-FFF2-40B4-BE49-F238E27FC236}">
                <a16:creationId xmlns:a16="http://schemas.microsoft.com/office/drawing/2014/main" id="{6FCB19B8-33AD-5108-291E-D33576C68C48}"/>
              </a:ext>
            </a:extLst>
          </p:cNvPr>
          <p:cNvCxnSpPr>
            <a:cxnSpLocks/>
          </p:cNvCxnSpPr>
          <p:nvPr/>
        </p:nvCxnSpPr>
        <p:spPr>
          <a:xfrm>
            <a:off x="612396" y="4957679"/>
            <a:ext cx="1089310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5801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randombar(horizontal)">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1686</Words>
  <Application>Microsoft Office PowerPoint</Application>
  <PresentationFormat>宽屏</PresentationFormat>
  <Paragraphs>243</Paragraphs>
  <Slides>22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Adobe 仿宋 Std R</vt:lpstr>
      <vt:lpstr>Kozuka Gothic Pro R</vt:lpstr>
      <vt:lpstr>等线</vt:lpstr>
      <vt:lpstr>等线 Light</vt:lpstr>
      <vt:lpstr>黑体</vt:lpstr>
      <vt:lpstr>宋体</vt:lpstr>
      <vt:lpstr>微软雅黑</vt:lpstr>
      <vt:lpstr>Arial</vt:lpstr>
      <vt:lpstr>Consolas</vt:lpstr>
      <vt:lpstr>Gabriola</vt:lpstr>
      <vt:lpstr>Wingdings</vt:lpstr>
      <vt:lpstr>Office 主题​​</vt:lpstr>
      <vt:lpstr>程序设计与算法训练</vt:lpstr>
      <vt:lpstr>课程内容</vt:lpstr>
      <vt:lpstr>什么是算法</vt:lpstr>
      <vt:lpstr>什么是算法</vt:lpstr>
      <vt:lpstr>算法的重要性</vt:lpstr>
      <vt:lpstr>算法设计步骤</vt:lpstr>
      <vt:lpstr>算法复杂度分析</vt:lpstr>
      <vt:lpstr>算法复杂度分析</vt:lpstr>
      <vt:lpstr>算法复杂度分析</vt:lpstr>
      <vt:lpstr>算法复杂度分析</vt:lpstr>
      <vt:lpstr>算法复杂度分析</vt:lpstr>
      <vt:lpstr>算法复杂度分析</vt:lpstr>
      <vt:lpstr>算法复杂度分析</vt:lpstr>
      <vt:lpstr>课程内容</vt:lpstr>
      <vt:lpstr>课程内容</vt:lpstr>
      <vt:lpstr>课程内容</vt:lpstr>
      <vt:lpstr>课程内容</vt:lpstr>
      <vt:lpstr>课程要求</vt:lpstr>
      <vt:lpstr>课程要求</vt:lpstr>
      <vt:lpstr>课程要求</vt:lpstr>
      <vt:lpstr>课程要求</vt:lpstr>
      <vt:lpstr>课程要求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程序设计与算法训练</dc:title>
  <dc:creator>smallblack</dc:creator>
  <cp:lastModifiedBy>smallblack</cp:lastModifiedBy>
  <cp:revision>51</cp:revision>
  <dcterms:created xsi:type="dcterms:W3CDTF">2022-09-04T17:52:31Z</dcterms:created>
  <dcterms:modified xsi:type="dcterms:W3CDTF">2022-09-04T21:19:50Z</dcterms:modified>
</cp:coreProperties>
</file>