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1" r:id="rId13"/>
    <p:sldId id="272" r:id="rId14"/>
    <p:sldId id="277" r:id="rId15"/>
    <p:sldId id="278" r:id="rId16"/>
    <p:sldId id="279" r:id="rId17"/>
    <p:sldId id="273" r:id="rId18"/>
    <p:sldId id="259" r:id="rId19"/>
    <p:sldId id="269" r:id="rId20"/>
    <p:sldId id="270" r:id="rId21"/>
    <p:sldId id="274" r:id="rId22"/>
    <p:sldId id="271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611AFCE0-59C8-4F49-9F7E-5DFF195C94C1}">
          <p14:sldIdLst>
            <p14:sldId id="256"/>
          </p14:sldIdLst>
        </p14:section>
        <p14:section name="Summary" id="{D56760F3-95C2-47F8-9524-5CCF19F40B88}">
          <p14:sldIdLst>
            <p14:sldId id="257"/>
          </p14:sldIdLst>
        </p14:section>
        <p14:section name="迭代法" id="{76DC2654-E9B3-446F-907E-E62878A103C5}">
          <p14:sldIdLst>
            <p14:sldId id="258"/>
            <p14:sldId id="260"/>
            <p14:sldId id="262"/>
            <p14:sldId id="263"/>
            <p14:sldId id="264"/>
            <p14:sldId id="266"/>
            <p14:sldId id="265"/>
            <p14:sldId id="267"/>
            <p14:sldId id="268"/>
            <p14:sldId id="261"/>
            <p14:sldId id="272"/>
            <p14:sldId id="277"/>
            <p14:sldId id="278"/>
            <p14:sldId id="279"/>
            <p14:sldId id="273"/>
          </p14:sldIdLst>
        </p14:section>
        <p14:section name="蛮力法" id="{1EF7DA60-B169-48BD-8B7C-0C347E0C938B}">
          <p14:sldIdLst>
            <p14:sldId id="259"/>
            <p14:sldId id="269"/>
            <p14:sldId id="270"/>
            <p14:sldId id="274"/>
            <p14:sldId id="271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E39C49-856C-95F9-9085-07B7419C8806}"/>
              </a:ext>
            </a:extLst>
          </p:cNvPr>
          <p:cNvSpPr/>
          <p:nvPr userDrawn="1"/>
        </p:nvSpPr>
        <p:spPr>
          <a:xfrm>
            <a:off x="0" y="0"/>
            <a:ext cx="12192000" cy="4846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D4C1AB-3F3A-23BA-84AB-FC7E924A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46" y="1293755"/>
            <a:ext cx="11069294" cy="2387600"/>
          </a:xfrm>
        </p:spPr>
        <p:txBody>
          <a:bodyPr anchor="ctr">
            <a:noAutofit/>
          </a:bodyPr>
          <a:lstStyle>
            <a:lvl1pPr algn="l">
              <a:defRPr sz="8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E86FFB-5D6E-8BD1-1B3A-383E7662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46" y="5036070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2EB31F-2FA5-0135-99C2-01E9EE792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" y="1373073"/>
            <a:ext cx="520727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2D7A00D-B87B-C727-7EFA-2495B84608C2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E2507D-75F4-47D7-AEB8-1C5B4420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3BFE1-636C-3D4F-3BE5-ED451A3F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94312-BCDA-81EF-8A3D-9CBF831C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BC42F-742A-37C1-DDBD-9E9D3F2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2F81C-DCC9-2065-E42E-CE306D55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DEDC07-B5C2-4177-5887-B0636CD9AF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21AD9E4-E142-CAA0-0D38-90794F929840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10EF92-0578-884B-3C01-3D08F2F31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882C01-C212-E41D-6065-ABBE24E6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0C35D1-25CE-840D-8524-152308BD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9BE79B-406B-E5DC-0F32-1B692AD2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A1270-45D4-5585-C1F0-588D80FC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BA644B-8F73-9054-BC71-C369823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FE4A60-3943-1278-208E-6F8CD07A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ED605-6246-F02F-D4EB-ED43A1C6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F25833-20ED-EA81-7C2E-DB6BA9AE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1FF3B-E8D6-2C7A-224B-AE512A25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85333-18B7-4F83-2009-435A29133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68FB-470B-40E9-AE49-7932FE2A905C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0B260-C593-200E-E265-BD48C5DE7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31B9-614B-6F34-A061-F7EF93F01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n/problems/fibonacci-numb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etcode.cn/problems/find-the-winner-of-the-circular-game/solu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75438-9ACB-AFD7-731F-85A3CC26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dirty="0"/>
              <a:t>程序设计与算法训练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C7AE54-3D15-1D3F-DF0B-E655C1A53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第二章 迭代算法与蛮力法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317E3-FA36-24B1-7853-5F9AF256F041}"/>
              </a:ext>
            </a:extLst>
          </p:cNvPr>
          <p:cNvSpPr txBox="1"/>
          <p:nvPr/>
        </p:nvSpPr>
        <p:spPr>
          <a:xfrm>
            <a:off x="8650385" y="5648241"/>
            <a:ext cx="25813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2400" dirty="0"/>
              <a:t>黄治国</a:t>
            </a:r>
          </a:p>
        </p:txBody>
      </p:sp>
    </p:spTree>
    <p:extLst>
      <p:ext uri="{BB962C8B-B14F-4D97-AF65-F5344CB8AC3E}">
        <p14:creationId xmlns:p14="http://schemas.microsoft.com/office/powerpoint/2010/main" val="38544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6DD03-DB54-1E18-1751-F835F664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11691-BAE2-16B4-2795-EDCBAD4D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6262"/>
          </a:xfrm>
        </p:spPr>
        <p:txBody>
          <a:bodyPr/>
          <a:lstStyle/>
          <a:p>
            <a:r>
              <a:rPr lang="en-US" altLang="zh-CN" b="1" dirty="0"/>
              <a:t>2.1.2 </a:t>
            </a:r>
            <a:r>
              <a:rPr lang="zh-CN" altLang="en-US" b="1" dirty="0"/>
              <a:t>倒推法（逆推）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8C4B37-8F35-F761-48DA-861052D15304}"/>
              </a:ext>
            </a:extLst>
          </p:cNvPr>
          <p:cNvSpPr txBox="1"/>
          <p:nvPr/>
        </p:nvSpPr>
        <p:spPr>
          <a:xfrm>
            <a:off x="1076242" y="2498416"/>
            <a:ext cx="946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是对某些特殊问题所采用的违反通常习惯的，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从后向前推解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问题的方法。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9A7400-2EBB-8864-5D4F-EAF4619367C7}"/>
              </a:ext>
            </a:extLst>
          </p:cNvPr>
          <p:cNvSpPr txBox="1"/>
          <p:nvPr/>
        </p:nvSpPr>
        <p:spPr>
          <a:xfrm>
            <a:off x="838200" y="3271798"/>
            <a:ext cx="9705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2-3】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猴子吃桃问题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一只小猴子摘了若干桃子，每天吃现有桃的一半多一个，到第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天时就只有一个桃子了，求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多少个桃？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60F0B4-F7AA-6120-71D9-D204374B4006}"/>
              </a:ext>
            </a:extLst>
          </p:cNvPr>
          <p:cNvSpPr txBox="1"/>
          <p:nvPr/>
        </p:nvSpPr>
        <p:spPr>
          <a:xfrm>
            <a:off x="1353472" y="5453151"/>
            <a:ext cx="601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数学建模</a:t>
            </a:r>
            <a:r>
              <a:rPr lang="en-US" altLang="zh-CN" sz="2000" dirty="0"/>
              <a:t>:   a</a:t>
            </a:r>
            <a:r>
              <a:rPr lang="en-US" altLang="zh-CN" sz="1050" dirty="0"/>
              <a:t>10</a:t>
            </a:r>
            <a:r>
              <a:rPr lang="en-US" altLang="zh-CN" sz="2000" dirty="0"/>
              <a:t>=1, a</a:t>
            </a:r>
            <a:r>
              <a:rPr lang="en-US" altLang="zh-CN" sz="1050" dirty="0"/>
              <a:t>9</a:t>
            </a:r>
            <a:r>
              <a:rPr lang="en-US" altLang="zh-CN" sz="2000" dirty="0"/>
              <a:t>=(1 + a</a:t>
            </a:r>
            <a:r>
              <a:rPr lang="en-US" altLang="zh-CN" sz="1050" dirty="0"/>
              <a:t>10</a:t>
            </a:r>
            <a:r>
              <a:rPr lang="en-US" altLang="zh-CN" sz="2000" dirty="0"/>
              <a:t>) * 2, a</a:t>
            </a:r>
            <a:r>
              <a:rPr lang="en-US" altLang="zh-CN" sz="1050" dirty="0"/>
              <a:t>8</a:t>
            </a:r>
            <a:r>
              <a:rPr lang="en-US" altLang="zh-CN" sz="2000" dirty="0"/>
              <a:t>=(1 + a</a:t>
            </a:r>
            <a:r>
              <a:rPr lang="en-US" altLang="zh-CN" sz="1050" dirty="0"/>
              <a:t>9</a:t>
            </a:r>
            <a:r>
              <a:rPr lang="en-US" altLang="zh-CN" sz="2000" dirty="0"/>
              <a:t>) * 2,  …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6B0521-3E5F-48C4-CCB5-42BD347E97EB}"/>
              </a:ext>
            </a:extLst>
          </p:cNvPr>
          <p:cNvSpPr txBox="1"/>
          <p:nvPr/>
        </p:nvSpPr>
        <p:spPr>
          <a:xfrm>
            <a:off x="1353472" y="6129180"/>
            <a:ext cx="859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递推公式：</a:t>
            </a:r>
            <a:r>
              <a:rPr lang="en-US" altLang="zh-CN" sz="2000" dirty="0"/>
              <a:t> a</a:t>
            </a:r>
            <a:r>
              <a:rPr lang="en-US" altLang="zh-CN" sz="1050" dirty="0"/>
              <a:t>i</a:t>
            </a:r>
            <a:r>
              <a:rPr lang="en-US" altLang="zh-CN" sz="2000" dirty="0"/>
              <a:t>=(1 + a</a:t>
            </a:r>
            <a:r>
              <a:rPr lang="en-US" altLang="zh-CN" sz="1050" dirty="0"/>
              <a:t>i+1</a:t>
            </a:r>
            <a:r>
              <a:rPr lang="en-US" altLang="zh-CN" sz="2000" dirty="0"/>
              <a:t>) * 2,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=9, 8, 7, …, 1</a:t>
            </a:r>
            <a:r>
              <a:rPr lang="zh-CN" altLang="en-US" sz="2000" dirty="0"/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DBBB85-91C3-387A-4C2E-C7BC7147A139}"/>
              </a:ext>
            </a:extLst>
          </p:cNvPr>
          <p:cNvSpPr txBox="1"/>
          <p:nvPr/>
        </p:nvSpPr>
        <p:spPr>
          <a:xfrm>
            <a:off x="838200" y="4777122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21C8A6-63C8-4542-BC27-385C4DDFC682}"/>
              </a:ext>
            </a:extLst>
          </p:cNvPr>
          <p:cNvCxnSpPr>
            <a:cxnSpLocks/>
          </p:cNvCxnSpPr>
          <p:nvPr/>
        </p:nvCxnSpPr>
        <p:spPr>
          <a:xfrm>
            <a:off x="612396" y="3104603"/>
            <a:ext cx="108931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4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6DD03-DB54-1E18-1751-F835F664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5DBFA5-8DCA-67B7-A9F9-B35AEB8742CC}"/>
              </a:ext>
            </a:extLst>
          </p:cNvPr>
          <p:cNvGrpSpPr/>
          <p:nvPr/>
        </p:nvGrpSpPr>
        <p:grpSpPr>
          <a:xfrm>
            <a:off x="717259" y="1983618"/>
            <a:ext cx="5977156" cy="2812197"/>
            <a:chOff x="717259" y="1983618"/>
            <a:chExt cx="5977156" cy="281219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5BEB993-D63D-0A85-37E2-78EE8650FE31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main()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a;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a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9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--)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a = (a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*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a;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362F7F2-30A4-6C83-B775-93680CC0662A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例题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2-3】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猴子吃桃问题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DBD2A5E-3939-A470-01A8-8067DFCCEC1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6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2EFAE-152C-8CEE-8282-DF9B147A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A84CA-DF81-03FB-AA1D-97F0C705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894"/>
          </a:xfrm>
        </p:spPr>
        <p:txBody>
          <a:bodyPr/>
          <a:lstStyle/>
          <a:p>
            <a:r>
              <a:rPr lang="zh-CN" altLang="en-US" dirty="0"/>
              <a:t>迭代与递归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6535BE-1855-CDA4-D6C7-320FCE98A9D8}"/>
              </a:ext>
            </a:extLst>
          </p:cNvPr>
          <p:cNvSpPr txBox="1"/>
          <p:nvPr/>
        </p:nvSpPr>
        <p:spPr>
          <a:xfrm>
            <a:off x="1084333" y="2419519"/>
            <a:ext cx="10269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迭代模型是通过小规模问题的解逐步求解大规模问题的解，与递归算法设计相反。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在找到大规模问题与小规模问题的关系前提下，可以使用：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2A98DF-896E-3E40-7915-B5E410DDE80D}"/>
              </a:ext>
            </a:extLst>
          </p:cNvPr>
          <p:cNvSpPr txBox="1"/>
          <p:nvPr/>
        </p:nvSpPr>
        <p:spPr>
          <a:xfrm>
            <a:off x="1173345" y="3876085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基于循环机制的实现（迭代）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基于递归机制的实现</a:t>
            </a:r>
          </a:p>
        </p:txBody>
      </p:sp>
    </p:spTree>
    <p:extLst>
      <p:ext uri="{BB962C8B-B14F-4D97-AF65-F5344CB8AC3E}">
        <p14:creationId xmlns:p14="http://schemas.microsoft.com/office/powerpoint/2010/main" val="278068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2EFAE-152C-8CEE-8282-DF9B147A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A84CA-DF81-03FB-AA1D-97F0C705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894"/>
          </a:xfrm>
        </p:spPr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A76B49-501A-19A2-0E9D-14DE158CF576}"/>
              </a:ext>
            </a:extLst>
          </p:cNvPr>
          <p:cNvSpPr txBox="1"/>
          <p:nvPr/>
        </p:nvSpPr>
        <p:spPr>
          <a:xfrm>
            <a:off x="838200" y="2486082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将一个大型复杂的问题层层转化为一个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与原问题相似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规模较小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的问题来求解。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E9B0A7-8D37-50A3-D8B9-35F7CCBF30ED}"/>
              </a:ext>
            </a:extLst>
          </p:cNvPr>
          <p:cNvSpPr txBox="1"/>
          <p:nvPr/>
        </p:nvSpPr>
        <p:spPr>
          <a:xfrm>
            <a:off x="838200" y="3228945"/>
            <a:ext cx="9705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递归问题通常有以下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一个问题可以分解成多个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子问题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这个问题和分解之后的子问题除了问题规模不一，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求解思路一样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存在递归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终止条件</a:t>
            </a:r>
          </a:p>
        </p:txBody>
      </p:sp>
    </p:spTree>
    <p:extLst>
      <p:ext uri="{BB962C8B-B14F-4D97-AF65-F5344CB8AC3E}">
        <p14:creationId xmlns:p14="http://schemas.microsoft.com/office/powerpoint/2010/main" val="339280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2EFAE-152C-8CEE-8282-DF9B147A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A84CA-DF81-03FB-AA1D-97F0C705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894"/>
          </a:xfrm>
        </p:spPr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A76B49-501A-19A2-0E9D-14DE158CF576}"/>
              </a:ext>
            </a:extLst>
          </p:cNvPr>
          <p:cNvSpPr txBox="1"/>
          <p:nvPr/>
        </p:nvSpPr>
        <p:spPr>
          <a:xfrm>
            <a:off x="838200" y="2486082"/>
            <a:ext cx="9705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【Leetcode509】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斐波那契数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pt-BR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F(0) = 0</a:t>
            </a:r>
            <a:r>
              <a:rPr lang="zh-CN" altLang="pt-BR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pt-BR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F(1) = 1</a:t>
            </a:r>
          </a:p>
          <a:p>
            <a:r>
              <a:rPr lang="pt-BR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F(n) = F(n - 1) + F(n - 2)</a:t>
            </a:r>
            <a:r>
              <a:rPr lang="zh-CN" altLang="pt-BR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，其中 </a:t>
            </a:r>
            <a:r>
              <a:rPr lang="pt-BR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 &gt; 1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给定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，请计算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F(n)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D8D095-306C-EE4B-D5B5-64F1C622E560}"/>
              </a:ext>
            </a:extLst>
          </p:cNvPr>
          <p:cNvSpPr txBox="1"/>
          <p:nvPr/>
        </p:nvSpPr>
        <p:spPr>
          <a:xfrm>
            <a:off x="7866596" y="2676824"/>
            <a:ext cx="27825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斐波那契数列问题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822A1FC-F99F-1417-D7D3-62365E1A1A81}"/>
              </a:ext>
            </a:extLst>
          </p:cNvPr>
          <p:cNvGrpSpPr/>
          <p:nvPr/>
        </p:nvGrpSpPr>
        <p:grpSpPr>
          <a:xfrm>
            <a:off x="838201" y="4220290"/>
            <a:ext cx="5044710" cy="2258199"/>
            <a:chOff x="717259" y="1983618"/>
            <a:chExt cx="5977156" cy="225819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7843BDA-EA61-6483-666D-D736208C1518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pt-BR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fib(</a:t>
              </a:r>
              <a:r>
                <a:rPr lang="pt-BR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 {</a:t>
              </a:r>
            </a:p>
            <a:p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pt-BR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(N &lt; </a:t>
              </a:r>
              <a:r>
                <a:rPr lang="pt-BR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pt-BR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N;</a:t>
              </a:r>
            </a:p>
            <a:p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pt-BR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pt-BR" altLang="zh-C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fib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(N - </a:t>
              </a:r>
              <a:r>
                <a:rPr lang="pt-BR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+ </a:t>
              </a:r>
              <a:r>
                <a:rPr lang="pt-BR" altLang="zh-C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fib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(N - </a:t>
              </a:r>
              <a:r>
                <a:rPr lang="pt-BR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6270CA0-068A-409E-6A95-37C2D8AD5B85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【Leetcode509】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斐波那契数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4BA592A-2C01-38FE-3FD9-37215FFEB7F4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47444E-F97F-2225-E53F-A35CE39248E3}"/>
              </a:ext>
            </a:extLst>
          </p:cNvPr>
          <p:cNvCxnSpPr>
            <a:cxnSpLocks/>
          </p:cNvCxnSpPr>
          <p:nvPr/>
        </p:nvCxnSpPr>
        <p:spPr>
          <a:xfrm>
            <a:off x="612396" y="4220290"/>
            <a:ext cx="108931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58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2EFAE-152C-8CEE-8282-DF9B147A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A84CA-DF81-03FB-AA1D-97F0C705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894"/>
          </a:xfrm>
        </p:spPr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A76B49-501A-19A2-0E9D-14DE158CF576}"/>
              </a:ext>
            </a:extLst>
          </p:cNvPr>
          <p:cNvSpPr txBox="1"/>
          <p:nvPr/>
        </p:nvSpPr>
        <p:spPr>
          <a:xfrm>
            <a:off x="838199" y="2486082"/>
            <a:ext cx="99919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【Leetcode1823】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找出游戏的获胜者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有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个人围成一圈并给他们按顺时针编号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1, 2,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..., n-1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从编号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的人开始顺时针数，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数过第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则将其移出圈，接着由该人的下一位开始顺时针数，同样数到第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个人将其移出圈。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一直重复到圈内仅剩一人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为止。问最后一人的编号是？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E9B0A7-8D37-50A3-D8B9-35F7CCBF30ED}"/>
              </a:ext>
            </a:extLst>
          </p:cNvPr>
          <p:cNvSpPr txBox="1"/>
          <p:nvPr/>
        </p:nvSpPr>
        <p:spPr>
          <a:xfrm>
            <a:off x="838200" y="4143122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D52BA53-C01E-A667-4982-56D0E651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53" y="4247834"/>
            <a:ext cx="3374891" cy="232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5EE00F4-327E-D7FD-6A8A-D5D18D990F24}"/>
              </a:ext>
            </a:extLst>
          </p:cNvPr>
          <p:cNvSpPr txBox="1"/>
          <p:nvPr/>
        </p:nvSpPr>
        <p:spPr>
          <a:xfrm>
            <a:off x="2100139" y="6488668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示例：圈内有 </a:t>
            </a:r>
            <a:r>
              <a:rPr lang="en-US" altLang="zh-CN" dirty="0"/>
              <a:t>n = 5 </a:t>
            </a:r>
            <a:r>
              <a:rPr lang="zh-CN" altLang="en-US" dirty="0"/>
              <a:t>人，且 </a:t>
            </a:r>
            <a:r>
              <a:rPr lang="en-US" altLang="zh-CN" dirty="0"/>
              <a:t>k = 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D8D095-306C-EE4B-D5B5-64F1C622E560}"/>
              </a:ext>
            </a:extLst>
          </p:cNvPr>
          <p:cNvSpPr txBox="1"/>
          <p:nvPr/>
        </p:nvSpPr>
        <p:spPr>
          <a:xfrm>
            <a:off x="6941750" y="4339291"/>
            <a:ext cx="211496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约瑟夫环问题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7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2EFAE-152C-8CEE-8282-DF9B147A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A84CA-DF81-03FB-AA1D-97F0C705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894"/>
          </a:xfrm>
        </p:spPr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A76B49-501A-19A2-0E9D-14DE158CF576}"/>
              </a:ext>
            </a:extLst>
          </p:cNvPr>
          <p:cNvSpPr txBox="1"/>
          <p:nvPr/>
        </p:nvSpPr>
        <p:spPr>
          <a:xfrm>
            <a:off x="838200" y="2486082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【Leetcode1823】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找出游戏的获胜者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ABB6B9-15D6-97AE-9C78-E2703B4B4C2B}"/>
              </a:ext>
            </a:extLst>
          </p:cNvPr>
          <p:cNvSpPr txBox="1"/>
          <p:nvPr/>
        </p:nvSpPr>
        <p:spPr>
          <a:xfrm>
            <a:off x="1342239" y="3464901"/>
            <a:ext cx="439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f(n, k) = (f(n-1, k) + k) % n</a:t>
            </a:r>
          </a:p>
          <a:p>
            <a:r>
              <a:rPr lang="en-US" altLang="zh-CN" dirty="0"/>
              <a:t>f(n, k)</a:t>
            </a:r>
            <a:r>
              <a:rPr lang="zh-CN" altLang="en-US" dirty="0"/>
              <a:t>表示，</a:t>
            </a:r>
            <a:r>
              <a:rPr lang="en-US" altLang="zh-CN" dirty="0"/>
              <a:t>n</a:t>
            </a:r>
            <a:r>
              <a:rPr lang="zh-CN" altLang="en-US" dirty="0"/>
              <a:t>个人报数，每报到</a:t>
            </a:r>
            <a:r>
              <a:rPr lang="en-US" altLang="zh-CN" dirty="0"/>
              <a:t>k</a:t>
            </a:r>
            <a:r>
              <a:rPr lang="zh-CN" altLang="en-US" dirty="0"/>
              <a:t>时移出那个人，返回最终剩下的人的编号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B5B9EF-68E2-68EA-C6BA-CDE62C90F543}"/>
              </a:ext>
            </a:extLst>
          </p:cNvPr>
          <p:cNvSpPr txBox="1"/>
          <p:nvPr/>
        </p:nvSpPr>
        <p:spPr>
          <a:xfrm>
            <a:off x="1048624" y="3070619"/>
            <a:ext cx="439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公式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D1FC70-3A12-D97B-667B-DA041159D40B}"/>
              </a:ext>
            </a:extLst>
          </p:cNvPr>
          <p:cNvSpPr txBox="1"/>
          <p:nvPr/>
        </p:nvSpPr>
        <p:spPr>
          <a:xfrm>
            <a:off x="1048624" y="4554196"/>
            <a:ext cx="439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核心思路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A8B296-31AF-B7EC-EFE8-FB19624950B8}"/>
              </a:ext>
            </a:extLst>
          </p:cNvPr>
          <p:cNvSpPr txBox="1"/>
          <p:nvPr/>
        </p:nvSpPr>
        <p:spPr>
          <a:xfrm>
            <a:off x="1325461" y="4948478"/>
            <a:ext cx="4915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因为我们知道最后剩下一个人的情况时胜利者的下标是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，也就是我们已知胜利者最后的位置，</a:t>
            </a:r>
            <a:r>
              <a:rPr lang="zh-CN" altLang="en-US" dirty="0">
                <a:solidFill>
                  <a:srgbClr val="FF0000"/>
                </a:solidFill>
              </a:rPr>
              <a:t>逆推</a:t>
            </a:r>
            <a:r>
              <a:rPr lang="zh-CN" altLang="en-US" dirty="0"/>
              <a:t>到最初的时候胜利者所在的位置：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关注</a:t>
            </a:r>
            <a:r>
              <a:rPr lang="zh-CN" altLang="en-US" dirty="0">
                <a:solidFill>
                  <a:srgbClr val="FF0000"/>
                </a:solidFill>
              </a:rPr>
              <a:t>胜利者的下标</a:t>
            </a:r>
            <a:r>
              <a:rPr lang="zh-CN" altLang="en-US" dirty="0"/>
              <a:t>位置是怎么变的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每移除一个人，其实就是把这个</a:t>
            </a:r>
            <a:r>
              <a:rPr lang="zh-CN" altLang="en-US" dirty="0">
                <a:solidFill>
                  <a:srgbClr val="FF0000"/>
                </a:solidFill>
              </a:rPr>
              <a:t>数组向前移动了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6B2037-40F8-9E5B-D43F-2B00352E5892}"/>
              </a:ext>
            </a:extLst>
          </p:cNvPr>
          <p:cNvSpPr txBox="1"/>
          <p:nvPr/>
        </p:nvSpPr>
        <p:spPr>
          <a:xfrm>
            <a:off x="6413384" y="2116750"/>
            <a:ext cx="439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为什么是向前移动了</a:t>
            </a:r>
            <a:r>
              <a:rPr lang="en-US" altLang="zh-CN" b="1" dirty="0"/>
              <a:t>k</a:t>
            </a:r>
            <a:r>
              <a:rPr lang="zh-CN" altLang="en-US" b="1" dirty="0"/>
              <a:t>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A7CEDA-6160-3E0F-5312-DE5BDA42E849}"/>
              </a:ext>
            </a:extLst>
          </p:cNvPr>
          <p:cNvSpPr txBox="1"/>
          <p:nvPr/>
        </p:nvSpPr>
        <p:spPr>
          <a:xfrm>
            <a:off x="6690221" y="2511032"/>
            <a:ext cx="540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因为每次都会从杀掉的人后面一个开始重新报数（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C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为被</a:t>
            </a:r>
            <a:r>
              <a:rPr lang="zh-CN" altLang="en-US" dirty="0">
                <a:solidFill>
                  <a:srgbClr val="262626"/>
                </a:solidFill>
                <a:latin typeface="Helvetica" panose="020B0604020202020204" pitchFamily="34" charset="0"/>
              </a:rPr>
              <a:t>移出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的，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G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为最后胜利者）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ADF946-CA16-34B5-5FDB-53D2D68FB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723" y="3113790"/>
            <a:ext cx="2818219" cy="96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513DE01-B039-8A79-1E58-7F642CC93A47}"/>
              </a:ext>
            </a:extLst>
          </p:cNvPr>
          <p:cNvSpPr txBox="1"/>
          <p:nvPr/>
        </p:nvSpPr>
        <p:spPr>
          <a:xfrm>
            <a:off x="6690221" y="3963171"/>
            <a:ext cx="540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把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接到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H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后面形成一个新的队列，并且以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D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为新的队伍头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5C9157-45DC-F485-0A73-76CECDB3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724" y="4330866"/>
            <a:ext cx="2822450" cy="121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3D39319-B927-CEE9-336B-AF64B0D27503}"/>
              </a:ext>
            </a:extLst>
          </p:cNvPr>
          <p:cNvSpPr txBox="1"/>
          <p:nvPr/>
        </p:nvSpPr>
        <p:spPr>
          <a:xfrm>
            <a:off x="6690221" y="5483312"/>
            <a:ext cx="5402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可以看到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G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的位置向左移动了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位，也就是减少了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，所以逆推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G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的位置时就要加上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就是公式中的</a:t>
            </a:r>
            <a:endParaRPr lang="en-US" altLang="zh-CN" b="0" i="0" dirty="0">
              <a:solidFill>
                <a:srgbClr val="262626"/>
              </a:solidFill>
              <a:effectLst/>
              <a:latin typeface="Helvetica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(f(n - 1) + k) % 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19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6DD03-DB54-1E18-1751-F835F664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5DBFA5-8DCA-67B7-A9F9-B35AEB8742CC}"/>
              </a:ext>
            </a:extLst>
          </p:cNvPr>
          <p:cNvGrpSpPr/>
          <p:nvPr/>
        </p:nvGrpSpPr>
        <p:grpSpPr>
          <a:xfrm>
            <a:off x="717258" y="3355218"/>
            <a:ext cx="7123923" cy="2258199"/>
            <a:chOff x="717259" y="1983618"/>
            <a:chExt cx="5977156" cy="225819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5BEB993-D63D-0A85-37E2-78EE8650FE31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findTheWinner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k)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(n ==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findTheWinner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(n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k)+ k) % n;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362F7F2-30A4-6C83-B775-93680CC0662A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【Leetcode1823】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找出游戏的获胜者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DBD2A5E-3939-A470-01A8-8067DFCCEC1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8DB417F-A67E-CA3F-327C-61CB7669ED5E}"/>
              </a:ext>
            </a:extLst>
          </p:cNvPr>
          <p:cNvSpPr txBox="1"/>
          <p:nvPr/>
        </p:nvSpPr>
        <p:spPr>
          <a:xfrm>
            <a:off x="838200" y="2116750"/>
            <a:ext cx="614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为什么</a:t>
            </a:r>
            <a:r>
              <a:rPr lang="en-US" altLang="zh-CN" b="1" dirty="0"/>
              <a:t>% n</a:t>
            </a:r>
            <a:r>
              <a:rPr lang="zh-CN" altLang="en-US" b="1" dirty="0"/>
              <a:t>（注意</a:t>
            </a:r>
            <a:r>
              <a:rPr lang="en-US" altLang="zh-CN" b="1" dirty="0"/>
              <a:t>n</a:t>
            </a:r>
            <a:r>
              <a:rPr lang="zh-CN" altLang="en-US" b="1" dirty="0"/>
              <a:t>是会随着人数的变化而改变）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142E33-3E1B-E34A-567D-2AEA1790148B}"/>
              </a:ext>
            </a:extLst>
          </p:cNvPr>
          <p:cNvSpPr txBox="1"/>
          <p:nvPr/>
        </p:nvSpPr>
        <p:spPr>
          <a:xfrm>
            <a:off x="1115036" y="2511032"/>
            <a:ext cx="687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因为当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+ 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后超过当前的总人数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时，需要回到队伍头计数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94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0F018-A9E7-EF9E-248E-8D83D1FC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蛮力法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86B3C-0496-3569-6519-BF3A6085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894"/>
          </a:xfrm>
        </p:spPr>
        <p:txBody>
          <a:bodyPr/>
          <a:lstStyle/>
          <a:p>
            <a:r>
              <a:rPr lang="zh-CN" altLang="en-US" dirty="0"/>
              <a:t>蛮力法（暴力法）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BCAEAA-22D3-4F8D-C719-BE71D159E918}"/>
              </a:ext>
            </a:extLst>
          </p:cNvPr>
          <p:cNvSpPr txBox="1"/>
          <p:nvPr/>
        </p:nvSpPr>
        <p:spPr>
          <a:xfrm>
            <a:off x="1165253" y="2419519"/>
            <a:ext cx="950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蛮力法是</a:t>
            </a:r>
            <a:r>
              <a:rPr lang="zh-CN" altLang="en-US" sz="2400" dirty="0">
                <a:solidFill>
                  <a:srgbClr val="FF0000"/>
                </a:solidFill>
              </a:rPr>
              <a:t>基于计算机运算速度快</a:t>
            </a:r>
            <a:r>
              <a:rPr lang="zh-CN" altLang="en-US" sz="2400" dirty="0"/>
              <a:t>这一特性，在解决问题时采取的一种“懒惰”策略。这种策略不经过（或者说是经过很少的）思考，把问题的所有情况或所有过程交给计算机去</a:t>
            </a:r>
            <a:r>
              <a:rPr lang="zh-CN" altLang="en-US" sz="2400" dirty="0">
                <a:solidFill>
                  <a:srgbClr val="FF0000"/>
                </a:solidFill>
              </a:rPr>
              <a:t>一一尝试</a:t>
            </a:r>
            <a:r>
              <a:rPr lang="zh-CN" altLang="en-US" sz="2400" dirty="0"/>
              <a:t>，从中找出问题的解。</a:t>
            </a:r>
          </a:p>
        </p:txBody>
      </p:sp>
    </p:spTree>
    <p:extLst>
      <p:ext uri="{BB962C8B-B14F-4D97-AF65-F5344CB8AC3E}">
        <p14:creationId xmlns:p14="http://schemas.microsoft.com/office/powerpoint/2010/main" val="3427113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0F018-A9E7-EF9E-248E-8D83D1FC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蛮力法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86B3C-0496-3569-6519-BF3A6085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894"/>
          </a:xfrm>
        </p:spPr>
        <p:txBody>
          <a:bodyPr/>
          <a:lstStyle/>
          <a:p>
            <a:r>
              <a:rPr lang="en-US" altLang="zh-CN" b="1" dirty="0"/>
              <a:t>2.2.1 </a:t>
            </a:r>
            <a:r>
              <a:rPr lang="zh-CN" altLang="en-US" b="1" dirty="0"/>
              <a:t>枚举法（</a:t>
            </a:r>
            <a:r>
              <a:rPr lang="en-US" altLang="zh-CN" b="1" dirty="0"/>
              <a:t>enumerate</a:t>
            </a:r>
            <a:r>
              <a:rPr lang="zh-CN" altLang="en-US" b="1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BCAEAA-22D3-4F8D-C719-BE71D159E918}"/>
              </a:ext>
            </a:extLst>
          </p:cNvPr>
          <p:cNvSpPr txBox="1"/>
          <p:nvPr/>
        </p:nvSpPr>
        <p:spPr>
          <a:xfrm>
            <a:off x="1165253" y="2419519"/>
            <a:ext cx="950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枚举法（穷举法）是蛮力策略的一种表现形式，也是一种使用非常</a:t>
            </a:r>
            <a:r>
              <a:rPr lang="zh-CN" altLang="en-US" sz="2400" dirty="0">
                <a:solidFill>
                  <a:srgbClr val="FF0000"/>
                </a:solidFill>
              </a:rPr>
              <a:t>普遍的思维方法</a:t>
            </a:r>
            <a:r>
              <a:rPr lang="zh-CN" altLang="en-US" sz="2400" dirty="0"/>
              <a:t>。它是根据问题中的条件</a:t>
            </a:r>
            <a:r>
              <a:rPr lang="zh-CN" altLang="en-US" sz="2400" dirty="0">
                <a:solidFill>
                  <a:srgbClr val="FF0000"/>
                </a:solidFill>
              </a:rPr>
              <a:t>将可能的情况一一列举</a:t>
            </a:r>
            <a:r>
              <a:rPr lang="zh-CN" altLang="en-US" sz="2400" dirty="0"/>
              <a:t>出来，</a:t>
            </a:r>
            <a:r>
              <a:rPr lang="zh-CN" altLang="en-US" sz="2400" dirty="0">
                <a:solidFill>
                  <a:srgbClr val="FF0000"/>
                </a:solidFill>
              </a:rPr>
              <a:t>逐一尝试</a:t>
            </a:r>
            <a:r>
              <a:rPr lang="zh-CN" altLang="en-US" sz="2400" dirty="0"/>
              <a:t>从中找出满足问题条件的解。</a:t>
            </a:r>
          </a:p>
          <a:p>
            <a:endParaRPr lang="zh-CN" altLang="en-US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BA1CF4-AD01-C116-68E8-042225AEA8CC}"/>
              </a:ext>
            </a:extLst>
          </p:cNvPr>
          <p:cNvSpPr txBox="1">
            <a:spLocks/>
          </p:cNvSpPr>
          <p:nvPr/>
        </p:nvSpPr>
        <p:spPr>
          <a:xfrm>
            <a:off x="838200" y="3856726"/>
            <a:ext cx="9908023" cy="59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算法设计步骤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4EEBA5-1C37-F4EA-55BB-F8CB470BE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81983"/>
              </p:ext>
            </p:extLst>
          </p:nvPr>
        </p:nvGraphicFramePr>
        <p:xfrm>
          <a:off x="1153650" y="4689012"/>
          <a:ext cx="9592573" cy="112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387">
                  <a:extLst>
                    <a:ext uri="{9D8B030D-6E8A-4147-A177-3AD203B41FA5}">
                      <a16:colId xmlns:a16="http://schemas.microsoft.com/office/drawing/2014/main" val="2825374008"/>
                    </a:ext>
                  </a:extLst>
                </a:gridCol>
                <a:gridCol w="6303186">
                  <a:extLst>
                    <a:ext uri="{9D8B030D-6E8A-4147-A177-3AD203B41FA5}">
                      <a16:colId xmlns:a16="http://schemas.microsoft.com/office/drawing/2014/main" val="909401190"/>
                    </a:ext>
                  </a:extLst>
                </a:gridCol>
              </a:tblGrid>
              <a:tr h="562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找出枚举范围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分析问题所涉及的各种情况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16330"/>
                  </a:ext>
                </a:extLst>
              </a:tr>
              <a:tr h="562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找出约束条件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分析问题的解需要满足的条件，并用逻辑表达式表示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9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76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CC5A-9F71-6B18-40AC-2CFE980C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6AD43-A30F-7486-E34E-0F73A1AB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2.1 </a:t>
            </a:r>
            <a:r>
              <a:rPr lang="zh-CN" altLang="en-US" dirty="0"/>
              <a:t>迭代算法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递推法（</a:t>
            </a:r>
            <a:r>
              <a:rPr lang="en-US" altLang="zh-CN" dirty="0"/>
              <a:t>recursion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倒推法（</a:t>
            </a:r>
            <a:r>
              <a:rPr lang="en-US" altLang="zh-CN" dirty="0"/>
              <a:t>inverted recursion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2.2 </a:t>
            </a:r>
            <a:r>
              <a:rPr lang="zh-CN" altLang="en-US" dirty="0"/>
              <a:t>蛮力法（暴力法）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枚举（</a:t>
            </a:r>
            <a:r>
              <a:rPr lang="en-US" altLang="zh-CN" dirty="0"/>
              <a:t>enumerate</a:t>
            </a:r>
            <a:r>
              <a:rPr lang="zh-CN" altLang="en-US" dirty="0"/>
              <a:t>）法（穷举法）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09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686A0-6000-60C6-7C9F-CF0E99E6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蛮力法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2B2032-0578-F1C1-5F1C-CFAEACDE8EF8}"/>
              </a:ext>
            </a:extLst>
          </p:cNvPr>
          <p:cNvSpPr txBox="1"/>
          <p:nvPr/>
        </p:nvSpPr>
        <p:spPr>
          <a:xfrm>
            <a:off x="838200" y="1899270"/>
            <a:ext cx="9705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2-9】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百钱百鸡问题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中国古代数学家张丘建在他的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算经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中提出了著名的“百钱百鸡问题”：鸡翁一，值钱五；鸡母一，值钱三；鸡雏三，值钱一；百钱买百鸡，翁、母、雏各几何？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31FB48-CD14-DADF-340D-0528F313E7CF}"/>
              </a:ext>
            </a:extLst>
          </p:cNvPr>
          <p:cNvSpPr txBox="1"/>
          <p:nvPr/>
        </p:nvSpPr>
        <p:spPr>
          <a:xfrm>
            <a:off x="838200" y="3635292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9FA52D-A938-5216-EA85-3A53F2F47AF3}"/>
              </a:ext>
            </a:extLst>
          </p:cNvPr>
          <p:cNvSpPr txBox="1"/>
          <p:nvPr/>
        </p:nvSpPr>
        <p:spPr>
          <a:xfrm>
            <a:off x="1027688" y="4247930"/>
            <a:ext cx="95162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设</a:t>
            </a:r>
            <a:r>
              <a:rPr lang="en-US" altLang="zh-CN" sz="2000" dirty="0" err="1"/>
              <a:t>x,y,z</a:t>
            </a:r>
            <a:r>
              <a:rPr lang="zh-CN" altLang="en-US" sz="2000" dirty="0"/>
              <a:t>分别为公鸡、母鸡、小鸡的数量。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尝试范围</a:t>
            </a:r>
            <a:r>
              <a:rPr lang="zh-CN" altLang="en-US" sz="2000" dirty="0"/>
              <a:t>：由题意给定共</a:t>
            </a:r>
            <a:r>
              <a:rPr lang="en-US" altLang="zh-CN" sz="2000" dirty="0"/>
              <a:t>100</a:t>
            </a:r>
            <a:r>
              <a:rPr lang="zh-CN" altLang="en-US" sz="2000" dirty="0"/>
              <a:t>钱要买百鸡，若全买公鸡最多买</a:t>
            </a:r>
            <a:r>
              <a:rPr lang="en-US" altLang="zh-CN" sz="2000" dirty="0"/>
              <a:t>100/5</a:t>
            </a:r>
            <a:r>
              <a:rPr lang="zh-CN" altLang="en-US" sz="2000" dirty="0"/>
              <a:t>＝ </a:t>
            </a:r>
            <a:r>
              <a:rPr lang="en-US" altLang="zh-CN" sz="2000" dirty="0"/>
              <a:t>20</a:t>
            </a:r>
            <a:r>
              <a:rPr lang="zh-CN" altLang="en-US" sz="2000" dirty="0"/>
              <a:t>只，显然</a:t>
            </a:r>
            <a:r>
              <a:rPr lang="en-US" altLang="zh-CN" sz="2000" dirty="0"/>
              <a:t>x</a:t>
            </a:r>
            <a:r>
              <a:rPr lang="zh-CN" altLang="en-US" sz="2000" dirty="0"/>
              <a:t>的取值范围在</a:t>
            </a:r>
            <a:r>
              <a:rPr lang="en-US" altLang="zh-CN" sz="2000" dirty="0"/>
              <a:t>1</a:t>
            </a:r>
            <a:r>
              <a:rPr lang="zh-CN" altLang="en-US" sz="2000" dirty="0"/>
              <a:t>～ </a:t>
            </a:r>
            <a:r>
              <a:rPr lang="en-US" altLang="zh-CN" sz="2000" dirty="0"/>
              <a:t>20</a:t>
            </a:r>
            <a:r>
              <a:rPr lang="zh-CN" altLang="en-US" sz="2000" dirty="0"/>
              <a:t>之间；同理，</a:t>
            </a:r>
            <a:r>
              <a:rPr lang="en-US" altLang="zh-CN" sz="2000" dirty="0"/>
              <a:t>y</a:t>
            </a:r>
            <a:r>
              <a:rPr lang="zh-CN" altLang="en-US" sz="2000" dirty="0"/>
              <a:t>的取值范围在</a:t>
            </a:r>
            <a:r>
              <a:rPr lang="en-US" altLang="zh-CN" sz="2000" dirty="0"/>
              <a:t>1</a:t>
            </a:r>
            <a:r>
              <a:rPr lang="zh-CN" altLang="en-US" sz="2000" dirty="0"/>
              <a:t>～ </a:t>
            </a:r>
            <a:r>
              <a:rPr lang="en-US" altLang="zh-CN" sz="2000" dirty="0"/>
              <a:t>33</a:t>
            </a:r>
            <a:r>
              <a:rPr lang="zh-CN" altLang="en-US" sz="2000" dirty="0"/>
              <a:t>之间，</a:t>
            </a:r>
            <a:r>
              <a:rPr lang="en-US" altLang="zh-CN" sz="2000" dirty="0"/>
              <a:t>z</a:t>
            </a:r>
            <a:r>
              <a:rPr lang="zh-CN" altLang="en-US" sz="2000" dirty="0"/>
              <a:t>的取值范围在</a:t>
            </a:r>
            <a:r>
              <a:rPr lang="en-US" altLang="zh-CN" sz="2000" dirty="0"/>
              <a:t>1</a:t>
            </a:r>
            <a:r>
              <a:rPr lang="zh-CN" altLang="en-US" sz="2000" dirty="0"/>
              <a:t>～</a:t>
            </a:r>
            <a:r>
              <a:rPr lang="en-US" altLang="zh-CN" sz="2000" dirty="0"/>
              <a:t>100</a:t>
            </a:r>
            <a:r>
              <a:rPr lang="zh-CN" altLang="en-US" sz="2000" dirty="0"/>
              <a:t>之间。</a:t>
            </a:r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约束条件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x+y+z</a:t>
            </a:r>
            <a:r>
              <a:rPr lang="en-US" altLang="zh-CN" sz="2000" dirty="0"/>
              <a:t>=100</a:t>
            </a:r>
            <a:r>
              <a:rPr lang="zh-CN" altLang="en-US" sz="2000" dirty="0"/>
              <a:t>且</a:t>
            </a:r>
            <a:r>
              <a:rPr lang="en-US" altLang="zh-CN" sz="2000" dirty="0"/>
              <a:t>5x</a:t>
            </a:r>
            <a:r>
              <a:rPr lang="zh-CN" altLang="en-US" sz="2000" dirty="0"/>
              <a:t>十</a:t>
            </a:r>
            <a:r>
              <a:rPr lang="en-US" altLang="zh-CN" sz="2000" dirty="0"/>
              <a:t>3y</a:t>
            </a:r>
            <a:r>
              <a:rPr lang="zh-CN" altLang="en-US" sz="2000" dirty="0"/>
              <a:t>十</a:t>
            </a:r>
            <a:r>
              <a:rPr lang="en-US" altLang="zh-CN" sz="2000" dirty="0"/>
              <a:t>z/3 =100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148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6DD03-DB54-1E18-1751-F835F664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蛮力法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5DBFA5-8DCA-67B7-A9F9-B35AEB8742CC}"/>
              </a:ext>
            </a:extLst>
          </p:cNvPr>
          <p:cNvGrpSpPr/>
          <p:nvPr/>
        </p:nvGrpSpPr>
        <p:grpSpPr>
          <a:xfrm>
            <a:off x="725981" y="1983618"/>
            <a:ext cx="5370019" cy="4751190"/>
            <a:chOff x="717259" y="1983618"/>
            <a:chExt cx="5370019" cy="475119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5BEB993-D63D-0A85-37E2-78EE8650FE31}"/>
                </a:ext>
              </a:extLst>
            </p:cNvPr>
            <p:cNvSpPr txBox="1"/>
            <p:nvPr/>
          </p:nvSpPr>
          <p:spPr>
            <a:xfrm>
              <a:off x="838199" y="2487491"/>
              <a:ext cx="5249079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main()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x, y, z;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(x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x &lt;=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x = x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(y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y &lt;=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33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y = y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u="sng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u="sng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(z = </a:t>
              </a:r>
              <a:r>
                <a:rPr lang="en-US" altLang="zh-CN" b="0" u="sng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u="sng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z &lt;= </a:t>
              </a:r>
              <a:r>
                <a:rPr lang="en-US" altLang="zh-CN" b="0" u="sng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en-US" altLang="zh-CN" b="0" u="sng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z = z + </a:t>
              </a:r>
              <a:r>
                <a:rPr lang="en-US" altLang="zh-CN" b="0" u="sng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u="sng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== x + y + z &amp;&amp;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* x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* y + z /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"cock: 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x;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"hen: 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y;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"chick: 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z;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362F7F2-30A4-6C83-B775-93680CC0662A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例题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2-9】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百钱百鸡问题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DBD2A5E-3939-A470-01A8-8067DFCCEC1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2490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0992CA-377E-7358-4459-D30A42F52012}"/>
              </a:ext>
            </a:extLst>
          </p:cNvPr>
          <p:cNvGrpSpPr/>
          <p:nvPr/>
        </p:nvGrpSpPr>
        <p:grpSpPr>
          <a:xfrm>
            <a:off x="6408027" y="1983618"/>
            <a:ext cx="5400994" cy="4474191"/>
            <a:chOff x="717259" y="1983618"/>
            <a:chExt cx="5977156" cy="447419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B644E81-E4D2-FA5C-88C6-71620A24D886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main()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x, y, z;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(x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x &lt;=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x++)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(y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y &lt;=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33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y++)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u="sng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z = </a:t>
              </a:r>
              <a:r>
                <a:rPr lang="en-US" altLang="zh-CN" b="0" u="sng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en-US" altLang="zh-CN" b="0" u="sng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x - y;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(z %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&amp;&amp; (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* x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* y + z /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==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"cock: 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x;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"hen: 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y;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"chick: 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z;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419A03F-423B-17E4-3D64-479A99EF7F30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例题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2-9】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百钱百鸡问题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5011878-1598-8D2A-9521-D3A6EE7D8CC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5FEDC0D-B10A-E987-1C03-D280254939ED}"/>
              </a:ext>
            </a:extLst>
          </p:cNvPr>
          <p:cNvSpPr txBox="1"/>
          <p:nvPr/>
        </p:nvSpPr>
        <p:spPr>
          <a:xfrm>
            <a:off x="3302687" y="5923976"/>
            <a:ext cx="268811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枚举次数：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20x33x100=66000</a:t>
            </a:r>
            <a:r>
              <a:rPr lang="zh-CN" altLang="en-US" sz="2000" dirty="0">
                <a:solidFill>
                  <a:srgbClr val="FF0000"/>
                </a:solidFill>
              </a:rPr>
              <a:t>次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4489C5-3648-1BD6-D32A-F6BADB781549}"/>
              </a:ext>
            </a:extLst>
          </p:cNvPr>
          <p:cNvSpPr txBox="1"/>
          <p:nvPr/>
        </p:nvSpPr>
        <p:spPr>
          <a:xfrm>
            <a:off x="9017116" y="5689307"/>
            <a:ext cx="268811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枚举次数：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20x33=660</a:t>
            </a:r>
            <a:r>
              <a:rPr lang="zh-CN" altLang="en-US" sz="2000" dirty="0">
                <a:solidFill>
                  <a:srgbClr val="FF0000"/>
                </a:solidFill>
              </a:rPr>
              <a:t>次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686A0-6000-60C6-7C9F-CF0E99E6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蛮力法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2B2032-0578-F1C1-5F1C-CFAEACDE8EF8}"/>
              </a:ext>
            </a:extLst>
          </p:cNvPr>
          <p:cNvSpPr txBox="1"/>
          <p:nvPr/>
        </p:nvSpPr>
        <p:spPr>
          <a:xfrm>
            <a:off x="838200" y="189927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2-11】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个数的最小公倍数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31FB48-CD14-DADF-340D-0528F313E7CF}"/>
              </a:ext>
            </a:extLst>
          </p:cNvPr>
          <p:cNvSpPr txBox="1"/>
          <p:nvPr/>
        </p:nvSpPr>
        <p:spPr>
          <a:xfrm>
            <a:off x="838200" y="2525033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9FA52D-A938-5216-EA85-3A53F2F47AF3}"/>
              </a:ext>
            </a:extLst>
          </p:cNvPr>
          <p:cNvSpPr txBox="1"/>
          <p:nvPr/>
        </p:nvSpPr>
        <p:spPr>
          <a:xfrm>
            <a:off x="1027688" y="3115434"/>
            <a:ext cx="9516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最小公倍数的定义进行算法设计，逐步从小到大扩大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en-US" altLang="zh-CN" sz="2000" dirty="0"/>
              <a:t>…</a:t>
            </a:r>
            <a:r>
              <a:rPr lang="zh-CN" altLang="en-US" sz="2000" dirty="0"/>
              <a:t>测试，直到它的某一倍数正好也是其他两个数据的倍数，也就是说能被其他两个数据整除，这就找到了问题的解。</a:t>
            </a:r>
          </a:p>
        </p:txBody>
      </p:sp>
    </p:spTree>
    <p:extLst>
      <p:ext uri="{BB962C8B-B14F-4D97-AF65-F5344CB8AC3E}">
        <p14:creationId xmlns:p14="http://schemas.microsoft.com/office/powerpoint/2010/main" val="19336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6DD03-DB54-1E18-1751-F835F664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蛮力法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5DBFA5-8DCA-67B7-A9F9-B35AEB8742CC}"/>
              </a:ext>
            </a:extLst>
          </p:cNvPr>
          <p:cNvGrpSpPr/>
          <p:nvPr/>
        </p:nvGrpSpPr>
        <p:grpSpPr>
          <a:xfrm>
            <a:off x="725981" y="1983618"/>
            <a:ext cx="5601991" cy="3920193"/>
            <a:chOff x="717259" y="1983618"/>
            <a:chExt cx="5370019" cy="392019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5BEB993-D63D-0A85-37E2-78EE8650FE31}"/>
                </a:ext>
              </a:extLst>
            </p:cNvPr>
            <p:cNvSpPr txBox="1"/>
            <p:nvPr/>
          </p:nvSpPr>
          <p:spPr>
            <a:xfrm>
              <a:off x="838199" y="2487491"/>
              <a:ext cx="5249079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main()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x1, x2, x3,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cin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&gt;&gt; x1 &gt;&gt; x2 &gt;&gt; x3;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(i%x1==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&amp;&amp; i%x2==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&amp;&amp; i%x3==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362F7F2-30A4-6C83-B775-93680CC0662A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例题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2-11】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求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个数的最小公倍数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DBD2A5E-3939-A470-01A8-8067DFCCEC1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2490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389D9-A66D-0691-D597-4C4E8562020A}"/>
              </a:ext>
            </a:extLst>
          </p:cNvPr>
          <p:cNvSpPr txBox="1"/>
          <p:nvPr/>
        </p:nvSpPr>
        <p:spPr>
          <a:xfrm>
            <a:off x="6675929" y="2487491"/>
            <a:ext cx="5073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优化方案：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为了提高求解的效率，先选出</a:t>
            </a:r>
            <a:r>
              <a:rPr lang="en-US" altLang="zh-CN" sz="2000" dirty="0"/>
              <a:t>3</a:t>
            </a:r>
            <a:r>
              <a:rPr lang="zh-CN" altLang="en-US" sz="2000" dirty="0"/>
              <a:t>个数的最大值，然后对这个最大值从</a:t>
            </a:r>
            <a:r>
              <a:rPr lang="en-US" altLang="zh-CN" sz="2000" dirty="0"/>
              <a:t>1</a:t>
            </a:r>
            <a:r>
              <a:rPr lang="zh-CN" altLang="en-US" sz="2000" dirty="0"/>
              <a:t>开始，对其扩大自然数的倍数，直到这个积能被全部</a:t>
            </a:r>
            <a:r>
              <a:rPr lang="en-US" altLang="zh-CN" sz="2000" dirty="0"/>
              <a:t>3</a:t>
            </a:r>
            <a:r>
              <a:rPr lang="zh-CN" altLang="en-US" sz="2000" dirty="0"/>
              <a:t>个数整除为止，这个积就是它们的最小公倍数了。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D17A12-9506-CDA7-C81C-0E34DC5D83A8}"/>
              </a:ext>
            </a:extLst>
          </p:cNvPr>
          <p:cNvSpPr txBox="1"/>
          <p:nvPr/>
        </p:nvSpPr>
        <p:spPr>
          <a:xfrm>
            <a:off x="6805402" y="4677196"/>
            <a:ext cx="488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课后思考：写出优化后的代码</a:t>
            </a:r>
          </a:p>
        </p:txBody>
      </p:sp>
    </p:spTree>
    <p:extLst>
      <p:ext uri="{BB962C8B-B14F-4D97-AF65-F5344CB8AC3E}">
        <p14:creationId xmlns:p14="http://schemas.microsoft.com/office/powerpoint/2010/main" val="246434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4B388-6A8F-5D51-C09B-1ACCBD67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9BD65-1BC9-0007-DBBD-8C8B10E2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迭代法（</a:t>
            </a:r>
            <a:r>
              <a:rPr lang="en-US" altLang="zh-CN" dirty="0"/>
              <a:t>iteration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A565D6-CE49-2DED-52F6-CF2F941A1EF4}"/>
              </a:ext>
            </a:extLst>
          </p:cNvPr>
          <p:cNvSpPr txBox="1"/>
          <p:nvPr/>
        </p:nvSpPr>
        <p:spPr>
          <a:xfrm>
            <a:off x="1084333" y="2613727"/>
            <a:ext cx="10269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也称“辗转法”，是一种不断用变量的旧值</a:t>
            </a:r>
            <a:r>
              <a:rPr lang="zh-CN" altLang="en-US" sz="2400" dirty="0">
                <a:solidFill>
                  <a:srgbClr val="FF0000"/>
                </a:solidFill>
              </a:rPr>
              <a:t>递推</a:t>
            </a:r>
            <a:r>
              <a:rPr lang="zh-CN" altLang="en-US" sz="2400" dirty="0"/>
              <a:t>出新值的解决问题的方法。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迭代算法一般用于</a:t>
            </a:r>
            <a:r>
              <a:rPr lang="zh-CN" altLang="en-US" sz="2400" dirty="0">
                <a:solidFill>
                  <a:srgbClr val="FF0000"/>
                </a:solidFill>
              </a:rPr>
              <a:t>数值计算</a:t>
            </a:r>
            <a:r>
              <a:rPr lang="zh-CN" altLang="en-US" sz="2400" dirty="0"/>
              <a:t>。迭代法应该是早已熟悉的算法策略，程序设计语言课程中所学的</a:t>
            </a:r>
            <a:r>
              <a:rPr lang="zh-CN" altLang="en-US" sz="2400" u="sng" dirty="0"/>
              <a:t>累加</a:t>
            </a:r>
            <a:r>
              <a:rPr lang="zh-CN" altLang="en-US" sz="2400" dirty="0"/>
              <a:t>、</a:t>
            </a:r>
            <a:r>
              <a:rPr lang="zh-CN" altLang="en-US" sz="2400" u="sng" dirty="0"/>
              <a:t>累乘</a:t>
            </a:r>
            <a:r>
              <a:rPr lang="zh-CN" altLang="en-US" sz="2400" dirty="0"/>
              <a:t>都是迭代算法策略的基础应用。</a:t>
            </a:r>
          </a:p>
        </p:txBody>
      </p:sp>
    </p:spTree>
    <p:extLst>
      <p:ext uri="{BB962C8B-B14F-4D97-AF65-F5344CB8AC3E}">
        <p14:creationId xmlns:p14="http://schemas.microsoft.com/office/powerpoint/2010/main" val="247131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686A0-6000-60C6-7C9F-CF0E99E6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B536A-F45C-4C28-A584-363C2EDA4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894"/>
          </a:xfrm>
        </p:spPr>
        <p:txBody>
          <a:bodyPr/>
          <a:lstStyle/>
          <a:p>
            <a:r>
              <a:rPr lang="zh-CN" altLang="en-US" dirty="0"/>
              <a:t>算法设计步骤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196671B-DA9C-11F4-CF22-C0458211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157166"/>
              </p:ext>
            </p:extLst>
          </p:nvPr>
        </p:nvGraphicFramePr>
        <p:xfrm>
          <a:off x="1153650" y="2657911"/>
          <a:ext cx="9592573" cy="168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387">
                  <a:extLst>
                    <a:ext uri="{9D8B030D-6E8A-4147-A177-3AD203B41FA5}">
                      <a16:colId xmlns:a16="http://schemas.microsoft.com/office/drawing/2014/main" val="2825374008"/>
                    </a:ext>
                  </a:extLst>
                </a:gridCol>
                <a:gridCol w="6303186">
                  <a:extLst>
                    <a:ext uri="{9D8B030D-6E8A-4147-A177-3AD203B41FA5}">
                      <a16:colId xmlns:a16="http://schemas.microsoft.com/office/drawing/2014/main" val="909401190"/>
                    </a:ext>
                  </a:extLst>
                </a:gridCol>
              </a:tblGrid>
              <a:tr h="562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确定迭代模型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分析前面的值与下一个值的迭代关系数学模型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16330"/>
                  </a:ext>
                </a:extLst>
              </a:tr>
              <a:tr h="562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建立迭代关系式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转化模型为一个循环不变式（迭代关系式）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98824"/>
                  </a:ext>
                </a:extLst>
              </a:tr>
              <a:tr h="562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对迭代过程进行控制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迭代过程的终止条件：固定次数；次数不确定的结束条件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807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82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6DD03-DB54-1E18-1751-F835F664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11691-BAE2-16B4-2795-EDCBAD4D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6262"/>
          </a:xfrm>
        </p:spPr>
        <p:txBody>
          <a:bodyPr/>
          <a:lstStyle/>
          <a:p>
            <a:r>
              <a:rPr lang="en-US" altLang="zh-CN" b="1" dirty="0"/>
              <a:t>2.1.1 </a:t>
            </a:r>
            <a:r>
              <a:rPr lang="zh-CN" altLang="en-US" b="1" dirty="0"/>
              <a:t>递推法（正推）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8C4B37-8F35-F761-48DA-861052D15304}"/>
              </a:ext>
            </a:extLst>
          </p:cNvPr>
          <p:cNvSpPr txBox="1"/>
          <p:nvPr/>
        </p:nvSpPr>
        <p:spPr>
          <a:xfrm>
            <a:off x="838200" y="2363944"/>
            <a:ext cx="9705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2-1】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兔子繁殖问题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一对兔子从出生后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第三个月开始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，每月生一对小兔子。小兔子到第三个月又开始生下一代小兔子。假若兔子只生不死，一月份抱来一对刚出生的小兔子，问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年中每个月各有多少对兔子？</a:t>
            </a:r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43B53291-8055-A55F-43DB-23B8A70C9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673868"/>
              </p:ext>
            </p:extLst>
          </p:nvPr>
        </p:nvGraphicFramePr>
        <p:xfrm>
          <a:off x="1435104" y="4677205"/>
          <a:ext cx="68767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59">
                  <a:extLst>
                    <a:ext uri="{9D8B030D-6E8A-4147-A177-3AD203B41FA5}">
                      <a16:colId xmlns:a16="http://schemas.microsoft.com/office/drawing/2014/main" val="4004535552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2965930676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71878331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1754088971"/>
                    </a:ext>
                  </a:extLst>
                </a:gridCol>
                <a:gridCol w="1079770">
                  <a:extLst>
                    <a:ext uri="{9D8B030D-6E8A-4147-A177-3AD203B41FA5}">
                      <a16:colId xmlns:a16="http://schemas.microsoft.com/office/drawing/2014/main" val="1669942555"/>
                    </a:ext>
                  </a:extLst>
                </a:gridCol>
                <a:gridCol w="1089498">
                  <a:extLst>
                    <a:ext uri="{9D8B030D-6E8A-4147-A177-3AD203B41FA5}">
                      <a16:colId xmlns:a16="http://schemas.microsoft.com/office/drawing/2014/main" val="3758604526"/>
                    </a:ext>
                  </a:extLst>
                </a:gridCol>
                <a:gridCol w="1007019">
                  <a:extLst>
                    <a:ext uri="{9D8B030D-6E8A-4147-A177-3AD203B41FA5}">
                      <a16:colId xmlns:a16="http://schemas.microsoft.com/office/drawing/2014/main" val="304082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7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1+</a:t>
                      </a:r>
                      <a:r>
                        <a:rPr lang="en-US" altLang="zh-CN" dirty="0">
                          <a:solidFill>
                            <a:srgbClr val="00A876"/>
                          </a:solidFill>
                        </a:rPr>
                        <a:t>1</a:t>
                      </a:r>
                      <a:r>
                        <a:rPr lang="en-US" altLang="zh-CN" dirty="0"/>
                        <a:t>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2+</a:t>
                      </a:r>
                      <a:r>
                        <a:rPr lang="en-US" altLang="zh-CN" dirty="0">
                          <a:solidFill>
                            <a:srgbClr val="00A876"/>
                          </a:solidFill>
                        </a:rPr>
                        <a:t>1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3+</a:t>
                      </a:r>
                      <a:r>
                        <a:rPr lang="en-US" altLang="zh-CN" dirty="0">
                          <a:solidFill>
                            <a:srgbClr val="00A876"/>
                          </a:solidFill>
                        </a:rPr>
                        <a:t>2</a:t>
                      </a:r>
                      <a:r>
                        <a:rPr lang="en-US" altLang="zh-CN" dirty="0"/>
                        <a:t>=5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5+</a:t>
                      </a:r>
                      <a:r>
                        <a:rPr lang="en-US" altLang="zh-CN" dirty="0">
                          <a:solidFill>
                            <a:srgbClr val="00A876"/>
                          </a:solidFill>
                        </a:rPr>
                        <a:t>3</a:t>
                      </a:r>
                      <a:r>
                        <a:rPr lang="en-US" altLang="zh-CN" dirty="0"/>
                        <a:t>=8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3789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243D325-BC35-D3A0-6A1C-23CBB3312504}"/>
              </a:ext>
            </a:extLst>
          </p:cNvPr>
          <p:cNvSpPr txBox="1"/>
          <p:nvPr/>
        </p:nvSpPr>
        <p:spPr>
          <a:xfrm>
            <a:off x="1353472" y="5644538"/>
            <a:ext cx="601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数学建模</a:t>
            </a:r>
            <a:r>
              <a:rPr lang="en-US" altLang="zh-CN" sz="2000" dirty="0"/>
              <a:t>:   y</a:t>
            </a:r>
            <a:r>
              <a:rPr lang="en-US" altLang="zh-CN" sz="1050" dirty="0"/>
              <a:t>1</a:t>
            </a:r>
            <a:r>
              <a:rPr lang="en-US" altLang="zh-CN" sz="2000" dirty="0"/>
              <a:t>=y</a:t>
            </a:r>
            <a:r>
              <a:rPr lang="en-US" altLang="zh-CN" sz="1050" dirty="0"/>
              <a:t>2</a:t>
            </a:r>
            <a:r>
              <a:rPr lang="en-US" altLang="zh-CN" sz="2000" dirty="0"/>
              <a:t>=1,     </a:t>
            </a:r>
            <a:r>
              <a:rPr lang="en-US" altLang="zh-CN" sz="2000" dirty="0" err="1"/>
              <a:t>y</a:t>
            </a:r>
            <a:r>
              <a:rPr lang="en-US" altLang="zh-CN" sz="1050" dirty="0" err="1"/>
              <a:t>n</a:t>
            </a:r>
            <a:r>
              <a:rPr lang="en-US" altLang="zh-CN" sz="2000" dirty="0"/>
              <a:t> = y</a:t>
            </a:r>
            <a:r>
              <a:rPr lang="en-US" altLang="zh-CN" sz="1050" dirty="0"/>
              <a:t>n-1</a:t>
            </a:r>
            <a:r>
              <a:rPr lang="en-US" altLang="zh-CN" sz="2000" dirty="0"/>
              <a:t> + y</a:t>
            </a:r>
            <a:r>
              <a:rPr lang="en-US" altLang="zh-CN" sz="1050" dirty="0"/>
              <a:t>n-2</a:t>
            </a:r>
            <a:r>
              <a:rPr lang="en-US" altLang="zh-CN" sz="2000" dirty="0"/>
              <a:t>,  (n=3,4,5…)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1B229B-D00A-9FA1-91BF-408A74BDA5F2}"/>
              </a:ext>
            </a:extLst>
          </p:cNvPr>
          <p:cNvSpPr txBox="1"/>
          <p:nvPr/>
        </p:nvSpPr>
        <p:spPr>
          <a:xfrm>
            <a:off x="7648110" y="5644538"/>
            <a:ext cx="211496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斐波那契数列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2C62F-2B5C-AEC5-AB7B-8FCEEC2D7A87}"/>
              </a:ext>
            </a:extLst>
          </p:cNvPr>
          <p:cNvSpPr txBox="1"/>
          <p:nvPr/>
        </p:nvSpPr>
        <p:spPr>
          <a:xfrm>
            <a:off x="838200" y="4143122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58634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4FA2F-FE65-2D0D-B210-80E0B131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79DB8E-AB58-6E9C-C359-2B007A04305C}"/>
              </a:ext>
            </a:extLst>
          </p:cNvPr>
          <p:cNvGrpSpPr/>
          <p:nvPr/>
        </p:nvGrpSpPr>
        <p:grpSpPr>
          <a:xfrm>
            <a:off x="717259" y="1983618"/>
            <a:ext cx="5977156" cy="3920193"/>
            <a:chOff x="717259" y="1983618"/>
            <a:chExt cx="5977156" cy="392019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287F26B-3856-F6C8-04F4-64C71A3034FE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main()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a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b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a &lt;&lt; b;</a:t>
              </a:r>
            </a:p>
            <a:p>
              <a:b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c = a + b;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c;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a = b;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b = c;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782A14D-DAD5-87AB-7529-8CA1709E7697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例题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2-1】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兔子繁殖问题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D7808CB-A2A5-8F43-AF03-199F6E168915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3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6DD03-DB54-1E18-1751-F835F664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8C4B37-8F35-F761-48DA-861052D15304}"/>
              </a:ext>
            </a:extLst>
          </p:cNvPr>
          <p:cNvSpPr txBox="1"/>
          <p:nvPr/>
        </p:nvSpPr>
        <p:spPr>
          <a:xfrm>
            <a:off x="838200" y="189927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2-2】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求两个整数的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最大公约数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2C62F-2B5C-AEC5-AB7B-8FCEEC2D7A87}"/>
              </a:ext>
            </a:extLst>
          </p:cNvPr>
          <p:cNvSpPr txBox="1"/>
          <p:nvPr/>
        </p:nvSpPr>
        <p:spPr>
          <a:xfrm>
            <a:off x="838200" y="2525033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37335E-6935-CD58-BD3E-0178C18CE519}"/>
              </a:ext>
            </a:extLst>
          </p:cNvPr>
          <p:cNvSpPr txBox="1"/>
          <p:nvPr/>
        </p:nvSpPr>
        <p:spPr>
          <a:xfrm>
            <a:off x="1027688" y="3115434"/>
            <a:ext cx="9516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：小学曾学习过用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短除法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手工求解此问题，模拟这个计算过程，可以设计出解决此问题的算法。</a:t>
            </a:r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8578E1-7557-3468-65ED-7EF181515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1"/>
          <a:stretch/>
        </p:blipFill>
        <p:spPr>
          <a:xfrm>
            <a:off x="838200" y="3761765"/>
            <a:ext cx="3700420" cy="20448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49D45D6-8B0E-9EA0-5F99-6495314597AF}"/>
              </a:ext>
            </a:extLst>
          </p:cNvPr>
          <p:cNvSpPr txBox="1"/>
          <p:nvPr/>
        </p:nvSpPr>
        <p:spPr>
          <a:xfrm>
            <a:off x="5162718" y="4533313"/>
            <a:ext cx="538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最大公约数：</a:t>
            </a:r>
            <a:r>
              <a:rPr lang="en-US" altLang="zh-CN" sz="2000" dirty="0"/>
              <a:t>2x5=10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06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6DD03-DB54-1E18-1751-F835F664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8C4B37-8F35-F761-48DA-861052D15304}"/>
              </a:ext>
            </a:extLst>
          </p:cNvPr>
          <p:cNvSpPr txBox="1"/>
          <p:nvPr/>
        </p:nvSpPr>
        <p:spPr>
          <a:xfrm>
            <a:off x="838200" y="189927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2-2】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求两个整数的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最大公约数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2C62F-2B5C-AEC5-AB7B-8FCEEC2D7A87}"/>
              </a:ext>
            </a:extLst>
          </p:cNvPr>
          <p:cNvSpPr txBox="1"/>
          <p:nvPr/>
        </p:nvSpPr>
        <p:spPr>
          <a:xfrm>
            <a:off x="838200" y="2525033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37335E-6935-CD58-BD3E-0178C18CE519}"/>
              </a:ext>
            </a:extLst>
          </p:cNvPr>
          <p:cNvSpPr txBox="1"/>
          <p:nvPr/>
        </p:nvSpPr>
        <p:spPr>
          <a:xfrm>
            <a:off x="1027688" y="3115434"/>
            <a:ext cx="95162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：求解效率更高的算法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辗转相除法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设两个整数</a:t>
            </a:r>
            <a:r>
              <a:rPr lang="en-US" altLang="zh-CN" sz="2000" dirty="0"/>
              <a:t>a&gt;b</a:t>
            </a:r>
            <a:r>
              <a:rPr lang="zh-CN" altLang="en-US" sz="2000" dirty="0"/>
              <a:t>，且</a:t>
            </a:r>
            <a:r>
              <a:rPr lang="en-US" altLang="zh-CN" sz="2000" dirty="0"/>
              <a:t>a</a:t>
            </a:r>
            <a:r>
              <a:rPr lang="zh-CN" altLang="en-US" sz="2000" dirty="0"/>
              <a:t>除以</a:t>
            </a:r>
            <a:r>
              <a:rPr lang="en-US" altLang="zh-CN" sz="2000" dirty="0"/>
              <a:t>b</a:t>
            </a:r>
            <a:r>
              <a:rPr lang="zh-CN" altLang="en-US" sz="2000" dirty="0"/>
              <a:t>商</a:t>
            </a:r>
            <a:r>
              <a:rPr lang="en-US" altLang="zh-CN" sz="2000" dirty="0"/>
              <a:t>x</a:t>
            </a:r>
            <a:r>
              <a:rPr lang="zh-CN" altLang="en-US" sz="2000" dirty="0"/>
              <a:t>余</a:t>
            </a:r>
            <a:r>
              <a:rPr lang="en-US" altLang="zh-CN" sz="2000" dirty="0"/>
              <a:t>c</a:t>
            </a:r>
            <a:r>
              <a:rPr lang="zh-CN" altLang="en-US" sz="2000" dirty="0"/>
              <a:t>（即</a:t>
            </a:r>
            <a:r>
              <a:rPr lang="en-US" altLang="zh-CN" sz="2000" dirty="0">
                <a:solidFill>
                  <a:srgbClr val="FF0000"/>
                </a:solidFill>
              </a:rPr>
              <a:t>a-bx=c</a:t>
            </a:r>
            <a:r>
              <a:rPr lang="zh-CN" altLang="en-US" sz="2000" dirty="0"/>
              <a:t>）。则</a:t>
            </a:r>
            <a:r>
              <a:rPr lang="en-US" altLang="zh-CN" sz="2000" dirty="0"/>
              <a:t>a, b</a:t>
            </a:r>
            <a:r>
              <a:rPr lang="zh-CN" altLang="en-US" sz="2000" dirty="0"/>
              <a:t>的最大公约数也是</a:t>
            </a:r>
            <a:r>
              <a:rPr lang="en-US" altLang="zh-CN" sz="2000" dirty="0"/>
              <a:t>c</a:t>
            </a:r>
            <a:r>
              <a:rPr lang="zh-CN" altLang="en-US" sz="2000" dirty="0"/>
              <a:t>的约数（因为一个数能整除等式左边就一定能整除等式右边），所以</a:t>
            </a:r>
            <a:r>
              <a:rPr lang="en-US" altLang="zh-CN" sz="2000" dirty="0">
                <a:solidFill>
                  <a:srgbClr val="FF0000"/>
                </a:solidFill>
              </a:rPr>
              <a:t>a,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en-US" sz="2000" dirty="0">
                <a:solidFill>
                  <a:srgbClr val="FF0000"/>
                </a:solidFill>
              </a:rPr>
              <a:t>的最大公约数与</a:t>
            </a:r>
            <a:r>
              <a:rPr lang="en-US" altLang="zh-CN" sz="2000" dirty="0">
                <a:solidFill>
                  <a:srgbClr val="FF0000"/>
                </a:solidFill>
              </a:rPr>
              <a:t>b, c</a:t>
            </a:r>
            <a:r>
              <a:rPr lang="zh-CN" altLang="en-US" sz="2000" dirty="0">
                <a:solidFill>
                  <a:srgbClr val="FF0000"/>
                </a:solidFill>
              </a:rPr>
              <a:t>的最大公约数相同</a:t>
            </a:r>
            <a:r>
              <a:rPr lang="zh-CN" altLang="en-US" sz="2000" dirty="0"/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9A5890-1021-FFE0-55AA-16F2713169C7}"/>
              </a:ext>
            </a:extLst>
          </p:cNvPr>
          <p:cNvSpPr txBox="1"/>
          <p:nvPr/>
        </p:nvSpPr>
        <p:spPr>
          <a:xfrm>
            <a:off x="1019596" y="4944234"/>
            <a:ext cx="952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同样方法推导出</a:t>
            </a:r>
            <a:r>
              <a:rPr lang="en-US" altLang="zh-CN" sz="2000" dirty="0"/>
              <a:t>b, c</a:t>
            </a:r>
            <a:r>
              <a:rPr lang="zh-CN" altLang="en-US" sz="2000" dirty="0"/>
              <a:t>的最大公约数等于另外两个较小数的最大公约数。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757552-1F1C-7E5A-C24A-7E226CE7C37B}"/>
              </a:ext>
            </a:extLst>
          </p:cNvPr>
          <p:cNvSpPr txBox="1"/>
          <p:nvPr/>
        </p:nvSpPr>
        <p:spPr>
          <a:xfrm>
            <a:off x="9658518" y="4944234"/>
            <a:ext cx="13628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递推策略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AACF7D-2A36-FBB8-5533-1DD9E4BA3338}"/>
              </a:ext>
            </a:extLst>
          </p:cNvPr>
          <p:cNvSpPr txBox="1"/>
          <p:nvPr/>
        </p:nvSpPr>
        <p:spPr>
          <a:xfrm>
            <a:off x="1019596" y="5729162"/>
            <a:ext cx="952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直到推解出两个数相除的余数为</a:t>
            </a:r>
            <a:r>
              <a:rPr lang="en-US" altLang="zh-CN" sz="2000" dirty="0"/>
              <a:t>0</a:t>
            </a:r>
            <a:r>
              <a:rPr lang="zh-CN" altLang="en-US" sz="2000" dirty="0"/>
              <a:t>（即</a:t>
            </a:r>
            <a:r>
              <a:rPr lang="en-US" altLang="zh-CN" sz="2000" dirty="0"/>
              <a:t>c=0</a:t>
            </a:r>
            <a:r>
              <a:rPr lang="zh-CN" altLang="en-US" sz="2000" dirty="0"/>
              <a:t>），除数即为所求的最大公约数。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AF562-9CAA-250D-29D7-04ADC2A40821}"/>
              </a:ext>
            </a:extLst>
          </p:cNvPr>
          <p:cNvSpPr txBox="1"/>
          <p:nvPr/>
        </p:nvSpPr>
        <p:spPr>
          <a:xfrm>
            <a:off x="9658519" y="5773223"/>
            <a:ext cx="13628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停止条件</a:t>
            </a:r>
          </a:p>
        </p:txBody>
      </p:sp>
    </p:spTree>
    <p:extLst>
      <p:ext uri="{BB962C8B-B14F-4D97-AF65-F5344CB8AC3E}">
        <p14:creationId xmlns:p14="http://schemas.microsoft.com/office/powerpoint/2010/main" val="57694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4FA2F-FE65-2D0D-B210-80E0B131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迭代算法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79DB8E-AB58-6E9C-C359-2B007A04305C}"/>
              </a:ext>
            </a:extLst>
          </p:cNvPr>
          <p:cNvGrpSpPr/>
          <p:nvPr/>
        </p:nvGrpSpPr>
        <p:grpSpPr>
          <a:xfrm>
            <a:off x="717259" y="1983618"/>
            <a:ext cx="5977156" cy="4751190"/>
            <a:chOff x="717259" y="1983618"/>
            <a:chExt cx="5977156" cy="475119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287F26B-3856-F6C8-04F4-64C71A3034FE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main()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a, b;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cin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&gt;&gt; a &gt;&gt; b;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(b ==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    // Error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	// 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c = a % b;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// a &gt; b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(c !=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a = b;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b = c;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c = a % b;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b;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782A14D-DAD5-87AB-7529-8CA1709E7697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例题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2-2】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求两个整数的最大公约数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D7808CB-A2A5-8F43-AF03-199F6E168915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B38A84B-F360-5782-E67B-35FC7DD1F0DF}"/>
              </a:ext>
            </a:extLst>
          </p:cNvPr>
          <p:cNvSpPr txBox="1"/>
          <p:nvPr/>
        </p:nvSpPr>
        <p:spPr>
          <a:xfrm>
            <a:off x="8011115" y="2487491"/>
            <a:ext cx="2702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–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 –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 –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 – </a:t>
            </a:r>
            <a:r>
              <a:rPr lang="en-US" altLang="zh-CN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4409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2263</Words>
  <Application>Microsoft Office PowerPoint</Application>
  <PresentationFormat>宽屏</PresentationFormat>
  <Paragraphs>255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黑体</vt:lpstr>
      <vt:lpstr>Arial</vt:lpstr>
      <vt:lpstr>Consolas</vt:lpstr>
      <vt:lpstr>Helvetica</vt:lpstr>
      <vt:lpstr>Wingdings</vt:lpstr>
      <vt:lpstr>Office 主题​​</vt:lpstr>
      <vt:lpstr>程序设计与算法训练</vt:lpstr>
      <vt:lpstr>课程内容</vt:lpstr>
      <vt:lpstr>2.1 迭代算法</vt:lpstr>
      <vt:lpstr>2.1 迭代算法</vt:lpstr>
      <vt:lpstr>2.1 迭代算法</vt:lpstr>
      <vt:lpstr>2.1 迭代算法</vt:lpstr>
      <vt:lpstr>2.1 迭代算法</vt:lpstr>
      <vt:lpstr>2.1 迭代算法</vt:lpstr>
      <vt:lpstr>2.1 迭代算法</vt:lpstr>
      <vt:lpstr>2.1 迭代算法</vt:lpstr>
      <vt:lpstr>2.1 迭代算法</vt:lpstr>
      <vt:lpstr>2.1 迭代算法</vt:lpstr>
      <vt:lpstr>2.1 迭代算法</vt:lpstr>
      <vt:lpstr>2.1 迭代算法</vt:lpstr>
      <vt:lpstr>2.1 迭代算法</vt:lpstr>
      <vt:lpstr>2.1 迭代算法</vt:lpstr>
      <vt:lpstr>2.1 迭代算法</vt:lpstr>
      <vt:lpstr>2.2 蛮力法</vt:lpstr>
      <vt:lpstr>2.2 蛮力法</vt:lpstr>
      <vt:lpstr>2.2 蛮力法</vt:lpstr>
      <vt:lpstr>2.2 蛮力法</vt:lpstr>
      <vt:lpstr>2.2 蛮力法</vt:lpstr>
      <vt:lpstr>2.2 蛮力法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程序设计与算法训练</dc:title>
  <dc:creator>smallblack</dc:creator>
  <cp:lastModifiedBy>Administrator</cp:lastModifiedBy>
  <cp:revision>83</cp:revision>
  <dcterms:created xsi:type="dcterms:W3CDTF">2022-09-04T17:52:31Z</dcterms:created>
  <dcterms:modified xsi:type="dcterms:W3CDTF">2022-09-14T01:40:10Z</dcterms:modified>
</cp:coreProperties>
</file>