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6" r:id="rId23"/>
    <p:sldId id="280" r:id="rId24"/>
    <p:sldId id="281" r:id="rId25"/>
    <p:sldId id="282" r:id="rId26"/>
    <p:sldId id="283" r:id="rId27"/>
    <p:sldId id="285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3F9C4010-9AAF-44AA-8275-7CCC1324F4D5}">
          <p14:sldIdLst>
            <p14:sldId id="256"/>
          </p14:sldIdLst>
        </p14:section>
        <p14:section name="Summary" id="{DBC952F4-2625-414F-ABA0-95500F960801}">
          <p14:sldIdLst>
            <p14:sldId id="257"/>
          </p14:sldIdLst>
        </p14:section>
        <p14:section name="分治法概念" id="{C51527F1-CB31-4250-B3F6-D8A669366E65}">
          <p14:sldIdLst>
            <p14:sldId id="258"/>
            <p14:sldId id="259"/>
            <p14:sldId id="260"/>
            <p14:sldId id="261"/>
          </p14:sldIdLst>
        </p14:section>
        <p14:section name="二分法" id="{55997F22-6464-4D23-A27D-A5A336394E28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6"/>
            <p14:sldId id="280"/>
            <p14:sldId id="281"/>
            <p14:sldId id="282"/>
            <p14:sldId id="283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E39C49-856C-95F9-9085-07B7419C8806}"/>
              </a:ext>
            </a:extLst>
          </p:cNvPr>
          <p:cNvSpPr/>
          <p:nvPr userDrawn="1"/>
        </p:nvSpPr>
        <p:spPr>
          <a:xfrm>
            <a:off x="0" y="0"/>
            <a:ext cx="12192000" cy="4846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D4C1AB-3F3A-23BA-84AB-FC7E924A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46" y="1293755"/>
            <a:ext cx="11069294" cy="2387600"/>
          </a:xfrm>
        </p:spPr>
        <p:txBody>
          <a:bodyPr anchor="ctr">
            <a:noAutofit/>
          </a:bodyPr>
          <a:lstStyle>
            <a:lvl1pPr algn="l">
              <a:defRPr sz="8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86FFB-5D6E-8BD1-1B3A-383E766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46" y="5036070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2EB31F-2FA5-0135-99C2-01E9EE792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1373073"/>
            <a:ext cx="520727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2D7A00D-B87B-C727-7EFA-2495B84608C2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E2507D-75F4-47D7-AEB8-1C5B4420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3BFE1-636C-3D4F-3BE5-ED451A3F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94312-BCDA-81EF-8A3D-9CBF831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BC42F-742A-37C1-DDBD-9E9D3F2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2F81C-DCC9-2065-E42E-CE306D5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DEDC07-B5C2-4177-5887-B0636CD9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21AD9E4-E142-CAA0-0D38-90794F929840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10EF92-0578-884B-3C01-3D08F2F31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882C01-C212-E41D-6065-ABBE24E6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0C35D1-25CE-840D-8524-152308BD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9BE79B-406B-E5DC-0F32-1B692AD2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A1270-45D4-5585-C1F0-588D80FC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BA644B-8F73-9054-BC71-C369823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E4A60-3943-1278-208E-6F8CD07A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ED605-6246-F02F-D4EB-ED43A1C6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25833-20ED-EA81-7C2E-DB6BA9AE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1FF3B-E8D6-2C7A-224B-AE512A25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85333-18B7-4F83-2009-435A29133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68FB-470B-40E9-AE49-7932FE2A905C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0B260-C593-200E-E265-BD48C5DE7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31B9-614B-6F34-A061-F7EF93F01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sqrtx/" TargetMode="External"/><Relationship Id="rId2" Type="http://schemas.openxmlformats.org/officeDocument/2006/relationships/hyperlink" Target="https://leetcode.cn/problems/B1Iid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n/problems/find-the-duplicate-number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75438-9ACB-AFD7-731F-85A3CC26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/>
              <a:t>程序设计与算法训练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C7AE54-3D15-1D3F-DF0B-E655C1A53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第三章 分而治之算法（二分法）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317E3-FA36-24B1-7853-5F9AF256F041}"/>
              </a:ext>
            </a:extLst>
          </p:cNvPr>
          <p:cNvSpPr txBox="1"/>
          <p:nvPr/>
        </p:nvSpPr>
        <p:spPr>
          <a:xfrm>
            <a:off x="8650385" y="5648241"/>
            <a:ext cx="2581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2400" dirty="0"/>
              <a:t>黄治国</a:t>
            </a:r>
          </a:p>
        </p:txBody>
      </p:sp>
    </p:spTree>
    <p:extLst>
      <p:ext uri="{BB962C8B-B14F-4D97-AF65-F5344CB8AC3E}">
        <p14:creationId xmlns:p14="http://schemas.microsoft.com/office/powerpoint/2010/main" val="38544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92771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求方程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-2x-1=0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的一个正的近似解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1CC9D-979A-6D9C-C07B-CA306492CFF7}"/>
              </a:ext>
            </a:extLst>
          </p:cNvPr>
          <p:cNvSpPr txBox="1"/>
          <p:nvPr/>
        </p:nvSpPr>
        <p:spPr>
          <a:xfrm>
            <a:off x="838200" y="254805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DA1CA7-0065-D288-3004-B4C23552C242}"/>
              </a:ext>
            </a:extLst>
          </p:cNvPr>
          <p:cNvSpPr txBox="1"/>
          <p:nvPr/>
        </p:nvSpPr>
        <p:spPr>
          <a:xfrm>
            <a:off x="1084333" y="3168401"/>
            <a:ext cx="102694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二分法通解步骤：</a:t>
            </a:r>
            <a:endParaRPr lang="en-US" altLang="zh-CN" sz="2000" b="1" dirty="0"/>
          </a:p>
          <a:p>
            <a:pPr marL="457200" indent="-457200">
              <a:buAutoNum type="arabicPeriod"/>
            </a:pPr>
            <a:r>
              <a:rPr lang="zh-CN" altLang="en-US" sz="2000" dirty="0"/>
              <a:t>确定解的边界</a:t>
            </a:r>
            <a:r>
              <a:rPr lang="en-US" altLang="zh-CN" sz="2000" dirty="0"/>
              <a:t>[a, b)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取中值</a:t>
            </a:r>
            <a:r>
              <a:rPr lang="en-US" altLang="zh-CN" sz="2000" dirty="0"/>
              <a:t>m = 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 / 2 = a + (b-a) / 2    </a:t>
            </a:r>
            <a:r>
              <a:rPr lang="en-US" altLang="zh-CN" sz="2000" dirty="0">
                <a:solidFill>
                  <a:srgbClr val="FF0000"/>
                </a:solidFill>
              </a:rPr>
              <a:t>* </a:t>
            </a:r>
            <a:r>
              <a:rPr lang="zh-CN" altLang="en-US" sz="2000" dirty="0">
                <a:solidFill>
                  <a:srgbClr val="FF0000"/>
                </a:solidFill>
              </a:rPr>
              <a:t>防止溢出范围！！！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判断问题的解</a:t>
            </a:r>
            <a:r>
              <a:rPr lang="en-US" altLang="zh-CN" sz="2000" dirty="0"/>
              <a:t>x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dirty="0"/>
              <a:t>x=m</a:t>
            </a:r>
            <a:r>
              <a:rPr lang="zh-CN" altLang="en-US" sz="2000" dirty="0"/>
              <a:t>，返回解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dirty="0"/>
              <a:t>x&lt;m</a:t>
            </a:r>
            <a:r>
              <a:rPr lang="zh-CN" altLang="en-US" sz="2000" dirty="0"/>
              <a:t>，令</a:t>
            </a:r>
            <a:r>
              <a:rPr lang="en-US" altLang="zh-CN" sz="2000" dirty="0"/>
              <a:t>b = m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dirty="0"/>
              <a:t>x&gt;m</a:t>
            </a:r>
            <a:r>
              <a:rPr lang="zh-CN" altLang="en-US" sz="2000" dirty="0"/>
              <a:t>，令</a:t>
            </a:r>
            <a:r>
              <a:rPr lang="en-US" altLang="zh-CN" sz="2000" dirty="0"/>
              <a:t>a = m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跳转到第</a:t>
            </a:r>
            <a:r>
              <a:rPr lang="en-US" altLang="zh-CN" sz="2000" dirty="0"/>
              <a:t>1</a:t>
            </a:r>
            <a:r>
              <a:rPr lang="zh-CN" altLang="en-US" sz="2000" dirty="0"/>
              <a:t>步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443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92771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求方程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-2x-1=0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的一个正的近似解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1CC9D-979A-6D9C-C07B-CA306492CFF7}"/>
              </a:ext>
            </a:extLst>
          </p:cNvPr>
          <p:cNvSpPr txBox="1"/>
          <p:nvPr/>
        </p:nvSpPr>
        <p:spPr>
          <a:xfrm>
            <a:off x="838200" y="254805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DA1CA7-0065-D288-3004-B4C23552C242}"/>
              </a:ext>
            </a:extLst>
          </p:cNvPr>
          <p:cNvSpPr txBox="1"/>
          <p:nvPr/>
        </p:nvSpPr>
        <p:spPr>
          <a:xfrm>
            <a:off x="1084333" y="3168401"/>
            <a:ext cx="102694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二分法通解步骤：</a:t>
            </a:r>
            <a:endParaRPr lang="en-US" altLang="zh-CN" sz="2000" b="1" dirty="0"/>
          </a:p>
          <a:p>
            <a:pPr marL="457200" indent="-457200">
              <a:buAutoNum type="arabicPeriod"/>
            </a:pPr>
            <a:r>
              <a:rPr lang="zh-CN" altLang="en-US" sz="2000" dirty="0"/>
              <a:t>确定解的边界</a:t>
            </a:r>
            <a:r>
              <a:rPr lang="en-US" altLang="zh-CN" sz="2000" dirty="0"/>
              <a:t>[a, b)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取中值</a:t>
            </a:r>
            <a:r>
              <a:rPr lang="en-US" altLang="zh-CN" sz="2000" dirty="0"/>
              <a:t>m = 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 / 2 = a + (b-a) / 2    </a:t>
            </a:r>
            <a:r>
              <a:rPr lang="en-US" altLang="zh-CN" sz="2000" dirty="0">
                <a:solidFill>
                  <a:srgbClr val="FF0000"/>
                </a:solidFill>
              </a:rPr>
              <a:t>* </a:t>
            </a:r>
            <a:r>
              <a:rPr lang="zh-CN" altLang="en-US" sz="2000" dirty="0">
                <a:solidFill>
                  <a:srgbClr val="FF0000"/>
                </a:solidFill>
              </a:rPr>
              <a:t>防止溢出范围！！！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判断问题的解</a:t>
            </a:r>
            <a:r>
              <a:rPr lang="en-US" altLang="zh-CN" sz="2000" dirty="0"/>
              <a:t>x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dirty="0"/>
              <a:t>x=m</a:t>
            </a:r>
            <a:r>
              <a:rPr lang="zh-CN" altLang="en-US" sz="2000" dirty="0"/>
              <a:t>，返回解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dirty="0"/>
              <a:t>x&lt;m</a:t>
            </a:r>
            <a:r>
              <a:rPr lang="zh-CN" altLang="en-US" sz="2000" dirty="0"/>
              <a:t>，令</a:t>
            </a:r>
            <a:r>
              <a:rPr lang="en-US" altLang="zh-CN" sz="2000" dirty="0"/>
              <a:t>b = m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dirty="0"/>
              <a:t>x&gt;m</a:t>
            </a:r>
            <a:r>
              <a:rPr lang="zh-CN" altLang="en-US" sz="2000" dirty="0"/>
              <a:t>，令</a:t>
            </a:r>
            <a:r>
              <a:rPr lang="en-US" altLang="zh-CN" sz="2000" dirty="0"/>
              <a:t>a = m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跳转到第</a:t>
            </a:r>
            <a:r>
              <a:rPr lang="en-US" altLang="zh-CN" sz="2000" dirty="0"/>
              <a:t>1</a:t>
            </a:r>
            <a:r>
              <a:rPr lang="zh-CN" altLang="en-US" sz="2000" dirty="0"/>
              <a:t>步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0644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92771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求方程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-2x-1=0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的一个正的近似解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1CC9D-979A-6D9C-C07B-CA306492CFF7}"/>
              </a:ext>
            </a:extLst>
          </p:cNvPr>
          <p:cNvSpPr txBox="1"/>
          <p:nvPr/>
        </p:nvSpPr>
        <p:spPr>
          <a:xfrm>
            <a:off x="838200" y="254805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DA1CA7-0065-D288-3004-B4C23552C242}"/>
              </a:ext>
            </a:extLst>
          </p:cNvPr>
          <p:cNvSpPr txBox="1"/>
          <p:nvPr/>
        </p:nvSpPr>
        <p:spPr>
          <a:xfrm>
            <a:off x="1084333" y="3168401"/>
            <a:ext cx="50116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二分法通解步骤：</a:t>
            </a:r>
            <a:endParaRPr lang="en-US" altLang="zh-CN" sz="2000" b="1" dirty="0"/>
          </a:p>
          <a:p>
            <a:pPr marL="457200" indent="-457200">
              <a:buAutoNum type="arabicPeriod"/>
            </a:pPr>
            <a:r>
              <a:rPr lang="zh-CN" altLang="en-US" sz="2000" dirty="0"/>
              <a:t>确定解的边界</a:t>
            </a:r>
            <a:r>
              <a:rPr lang="en-US" altLang="zh-CN" sz="2000" dirty="0"/>
              <a:t>[a, b)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取中值</a:t>
            </a:r>
            <a:r>
              <a:rPr lang="en-US" altLang="zh-CN" sz="2000" dirty="0"/>
              <a:t>m = 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 / 2 = </a:t>
            </a:r>
            <a:r>
              <a:rPr lang="en-US" altLang="zh-CN" sz="2000" u="sng" dirty="0"/>
              <a:t>a + (b-a) / 2</a:t>
            </a:r>
            <a:endParaRPr lang="en-US" altLang="zh-CN" sz="2000" u="sng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判断问题的解</a:t>
            </a:r>
            <a:r>
              <a:rPr lang="en-US" altLang="zh-CN" sz="2000" dirty="0"/>
              <a:t>x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dirty="0"/>
              <a:t>x=m</a:t>
            </a:r>
            <a:r>
              <a:rPr lang="zh-CN" altLang="en-US" sz="2000" dirty="0"/>
              <a:t>，返回解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dirty="0"/>
              <a:t>x&lt;m</a:t>
            </a:r>
            <a:r>
              <a:rPr lang="zh-CN" altLang="en-US" sz="2000" dirty="0"/>
              <a:t>，令</a:t>
            </a:r>
            <a:r>
              <a:rPr lang="en-US" altLang="zh-CN" sz="2000" dirty="0"/>
              <a:t>b = m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dirty="0"/>
              <a:t>x&gt;m</a:t>
            </a:r>
            <a:r>
              <a:rPr lang="zh-CN" altLang="en-US" sz="2000" dirty="0"/>
              <a:t>，令</a:t>
            </a:r>
            <a:r>
              <a:rPr lang="en-US" altLang="zh-CN" sz="2000" dirty="0"/>
              <a:t>a = m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跳转到第</a:t>
            </a:r>
            <a:r>
              <a:rPr lang="en-US" altLang="zh-CN" sz="2000" dirty="0"/>
              <a:t>1</a:t>
            </a:r>
            <a:r>
              <a:rPr lang="zh-CN" altLang="en-US" sz="2000" dirty="0"/>
              <a:t>步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61FAA2-6210-2F2E-620C-E3842AD608CD}"/>
              </a:ext>
            </a:extLst>
          </p:cNvPr>
          <p:cNvSpPr txBox="1"/>
          <p:nvPr/>
        </p:nvSpPr>
        <p:spPr>
          <a:xfrm>
            <a:off x="6270771" y="3800213"/>
            <a:ext cx="26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* 防止溢出范围！！！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8237-A812-FEFD-1664-CD67D94C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7223E-5A30-9DA5-B5F3-A4C96CC6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课外学习例题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剑指 </a:t>
            </a:r>
            <a:r>
              <a:rPr lang="en-US" altLang="zh-CN" dirty="0"/>
              <a:t>Offer II 069. </a:t>
            </a:r>
            <a:r>
              <a:rPr lang="zh-CN" altLang="en-US" dirty="0">
                <a:hlinkClick r:id="rId2"/>
              </a:rPr>
              <a:t>山峰数组的顶部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Leetcode 69. </a:t>
            </a:r>
            <a:r>
              <a:rPr lang="en-US" altLang="zh-CN" dirty="0">
                <a:hlinkClick r:id="rId3"/>
              </a:rPr>
              <a:t>x </a:t>
            </a:r>
            <a:r>
              <a:rPr lang="zh-CN" altLang="en-US" dirty="0">
                <a:hlinkClick r:id="rId3"/>
              </a:rPr>
              <a:t>的平方根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Leetcode 287. </a:t>
            </a:r>
            <a:r>
              <a:rPr lang="zh-CN" altLang="en-US" dirty="0">
                <a:hlinkClick r:id="rId4"/>
              </a:rPr>
              <a:t>寻找重复数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89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578E7-24A3-B4A7-934A-EC8FF641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92"/>
          </a:xfrm>
        </p:spPr>
        <p:txBody>
          <a:bodyPr/>
          <a:lstStyle/>
          <a:p>
            <a:r>
              <a:rPr lang="zh-CN" altLang="en-US" dirty="0"/>
              <a:t>二分法不相似情况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955B6-C0C9-612A-5563-76C8FBE5AF05}"/>
              </a:ext>
            </a:extLst>
          </p:cNvPr>
          <p:cNvSpPr txBox="1"/>
          <p:nvPr/>
        </p:nvSpPr>
        <p:spPr>
          <a:xfrm>
            <a:off x="838200" y="2342347"/>
            <a:ext cx="9705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3-2】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残缺棋盘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残缺棋盘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是一个有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k≥1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）个方格的棋盘，其中恰有一个方格残缺。下图给出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k=1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时各种可能的残缺棋盘，其中残缺的方格用阴影表示。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2DB72B-F15A-93C2-3A61-8F8741AF11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4311" y="3544145"/>
            <a:ext cx="4897479" cy="15550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ECEA17-F649-44B5-EEF1-983CB49BBED1}"/>
              </a:ext>
            </a:extLst>
          </p:cNvPr>
          <p:cNvSpPr txBox="1"/>
          <p:nvPr/>
        </p:nvSpPr>
        <p:spPr>
          <a:xfrm>
            <a:off x="838200" y="5148465"/>
            <a:ext cx="9705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这样的棋盘我们称作“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三格板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”，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残缺棋盘问题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就是要用这四种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三格板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覆盖更大的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残缺棋盘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。在此覆盖中要求：</a:t>
            </a: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）两个三格板不能重叠</a:t>
            </a: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）三格板不能覆盖残缺方格，但必须覆盖其他所有的方格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在这种限制条件下，所需要的三格板总数为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(2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-1)/3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532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578E7-24A3-B4A7-934A-EC8FF641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92"/>
          </a:xfrm>
        </p:spPr>
        <p:txBody>
          <a:bodyPr/>
          <a:lstStyle/>
          <a:p>
            <a:r>
              <a:rPr lang="zh-CN" altLang="en-US" dirty="0"/>
              <a:t>二分法不相似情况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955B6-C0C9-612A-5563-76C8FBE5AF05}"/>
              </a:ext>
            </a:extLst>
          </p:cNvPr>
          <p:cNvSpPr txBox="1"/>
          <p:nvPr/>
        </p:nvSpPr>
        <p:spPr>
          <a:xfrm>
            <a:off x="838200" y="234234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3-2】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残缺棋盘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60E407-E076-DF6F-261B-67671225FA11}"/>
              </a:ext>
            </a:extLst>
          </p:cNvPr>
          <p:cNvSpPr txBox="1"/>
          <p:nvPr/>
        </p:nvSpPr>
        <p:spPr>
          <a:xfrm>
            <a:off x="838200" y="279972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99676B-5F5E-085C-5ADE-0B5CBD5444CB}"/>
              </a:ext>
            </a:extLst>
          </p:cNvPr>
          <p:cNvSpPr txBox="1"/>
          <p:nvPr/>
        </p:nvSpPr>
        <p:spPr>
          <a:xfrm>
            <a:off x="1036040" y="3228945"/>
            <a:ext cx="7438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1) </a:t>
            </a:r>
            <a:r>
              <a:rPr lang="zh-CN" altLang="en-US" sz="2000" dirty="0"/>
              <a:t>问题分解过程如下</a:t>
            </a:r>
            <a:endParaRPr lang="en-US" altLang="zh-CN" sz="2000" dirty="0"/>
          </a:p>
          <a:p>
            <a:r>
              <a:rPr lang="zh-CN" altLang="en-US" sz="2000" dirty="0"/>
              <a:t>以</a:t>
            </a:r>
            <a:r>
              <a:rPr lang="en-US" altLang="zh-CN" sz="2000" dirty="0"/>
              <a:t>k=2</a:t>
            </a:r>
            <a:r>
              <a:rPr lang="zh-CN" altLang="en-US" sz="2000" dirty="0"/>
              <a:t>为例，进行二分分解，得到用双线划分的</a:t>
            </a:r>
            <a:r>
              <a:rPr lang="en-US" altLang="zh-CN" sz="2000" dirty="0"/>
              <a:t>4</a:t>
            </a:r>
            <a:r>
              <a:rPr lang="zh-CN" altLang="en-US" sz="2000" dirty="0"/>
              <a:t>个</a:t>
            </a:r>
            <a:r>
              <a:rPr lang="en-US" altLang="zh-CN" sz="2000" dirty="0"/>
              <a:t>k=1</a:t>
            </a:r>
            <a:r>
              <a:rPr lang="zh-CN" altLang="en-US" sz="2000" dirty="0"/>
              <a:t>的棋盘。</a:t>
            </a:r>
            <a:endParaRPr lang="en-US" altLang="zh-CN" sz="2000" dirty="0"/>
          </a:p>
          <a:p>
            <a:r>
              <a:rPr lang="zh-CN" altLang="en-US" sz="2000" dirty="0"/>
              <a:t>但要注意这四个棋盘，</a:t>
            </a:r>
            <a:r>
              <a:rPr lang="zh-CN" altLang="en-US" sz="2000" dirty="0">
                <a:solidFill>
                  <a:srgbClr val="FF0000"/>
                </a:solidFill>
              </a:rPr>
              <a:t>并不都是与原问题相似且独立的子问题</a:t>
            </a:r>
            <a:r>
              <a:rPr lang="zh-CN" altLang="en-US" sz="2000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6489A-A37E-E415-3E4B-7BB8512C2A64}"/>
              </a:ext>
            </a:extLst>
          </p:cNvPr>
          <p:cNvSpPr txBox="1"/>
          <p:nvPr/>
        </p:nvSpPr>
        <p:spPr>
          <a:xfrm>
            <a:off x="1933663" y="2815118"/>
            <a:ext cx="245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分治方法解决该问题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49011D-776E-7024-47F5-B1C3D185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4624" y="3015947"/>
            <a:ext cx="3143789" cy="12844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33AB6F-F1E5-6F40-700D-E2403E451C3F}"/>
              </a:ext>
            </a:extLst>
          </p:cNvPr>
          <p:cNvSpPr txBox="1"/>
          <p:nvPr/>
        </p:nvSpPr>
        <p:spPr>
          <a:xfrm>
            <a:off x="1036040" y="4414369"/>
            <a:ext cx="9752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个子问题与原问题相似，而第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号子棋盘并不是原问题的相似子问题，自然也就</a:t>
            </a:r>
            <a:r>
              <a:rPr lang="zh-CN" altLang="en-US" sz="2000" dirty="0">
                <a:solidFill>
                  <a:srgbClr val="FF0000"/>
                </a:solidFill>
              </a:rPr>
              <a:t>不能独立求解</a:t>
            </a:r>
            <a:r>
              <a:rPr lang="zh-CN" altLang="en-US" sz="2000" dirty="0"/>
              <a:t>了。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2C019D-F0A2-EAAD-2B93-98EBCC03F158}"/>
              </a:ext>
            </a:extLst>
          </p:cNvPr>
          <p:cNvSpPr txBox="1"/>
          <p:nvPr/>
        </p:nvSpPr>
        <p:spPr>
          <a:xfrm>
            <a:off x="1119930" y="5259897"/>
            <a:ext cx="942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解决方法</a:t>
            </a:r>
            <a:r>
              <a:rPr lang="en-US" altLang="zh-CN" b="1" dirty="0"/>
              <a:t>】</a:t>
            </a:r>
            <a:r>
              <a:rPr lang="zh-CN" altLang="en-US" dirty="0"/>
              <a:t>使用一个①号三格板（图中阴影）覆盖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号三个子棋盘的各一个方格后，如</a:t>
            </a:r>
            <a:r>
              <a:rPr lang="en-US" altLang="zh-CN" dirty="0"/>
              <a:t>3-2</a:t>
            </a:r>
            <a:r>
              <a:rPr lang="zh-CN" altLang="en-US" dirty="0"/>
              <a:t>右图所示，我们把覆盖后的方格，也看作是残缺方格（称为“伪”残缺方格），这时的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号子问题就</a:t>
            </a:r>
            <a:r>
              <a:rPr lang="zh-CN" altLang="en-US" dirty="0">
                <a:solidFill>
                  <a:srgbClr val="FF0000"/>
                </a:solidFill>
              </a:rPr>
              <a:t>转化为独立且与原问题相似的子问题</a:t>
            </a:r>
            <a:r>
              <a:rPr lang="zh-CN" altLang="en-US" dirty="0"/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371419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578E7-24A3-B4A7-934A-EC8FF641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92"/>
          </a:xfrm>
        </p:spPr>
        <p:txBody>
          <a:bodyPr/>
          <a:lstStyle/>
          <a:p>
            <a:r>
              <a:rPr lang="zh-CN" altLang="en-US" dirty="0"/>
              <a:t>二分法不相似情况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955B6-C0C9-612A-5563-76C8FBE5AF05}"/>
              </a:ext>
            </a:extLst>
          </p:cNvPr>
          <p:cNvSpPr txBox="1"/>
          <p:nvPr/>
        </p:nvSpPr>
        <p:spPr>
          <a:xfrm>
            <a:off x="838200" y="234234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3-2】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残缺棋盘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60E407-E076-DF6F-261B-67671225FA11}"/>
              </a:ext>
            </a:extLst>
          </p:cNvPr>
          <p:cNvSpPr txBox="1"/>
          <p:nvPr/>
        </p:nvSpPr>
        <p:spPr>
          <a:xfrm>
            <a:off x="838200" y="279972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99676B-5F5E-085C-5ADE-0B5CBD5444CB}"/>
              </a:ext>
            </a:extLst>
          </p:cNvPr>
          <p:cNvSpPr txBox="1"/>
          <p:nvPr/>
        </p:nvSpPr>
        <p:spPr>
          <a:xfrm>
            <a:off x="1036040" y="3228945"/>
            <a:ext cx="7361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规律</a:t>
            </a:r>
            <a:r>
              <a:rPr lang="en-US" altLang="zh-CN" sz="2000" dirty="0"/>
              <a:t>】</a:t>
            </a:r>
            <a:r>
              <a:rPr lang="zh-CN" altLang="en-US" sz="2000" dirty="0"/>
              <a:t>从以上例子可以发现，当残缺方格在第</a:t>
            </a:r>
            <a:r>
              <a:rPr lang="en-US" altLang="zh-CN" sz="2000" dirty="0"/>
              <a:t>1</a:t>
            </a:r>
            <a:r>
              <a:rPr lang="zh-CN" altLang="en-US" sz="2000" dirty="0"/>
              <a:t>个子棋盘，用①号三格板覆盖其余三个子棋盘的</a:t>
            </a:r>
            <a:r>
              <a:rPr lang="zh-CN" altLang="en-US" sz="2000" dirty="0">
                <a:solidFill>
                  <a:srgbClr val="FF0000"/>
                </a:solidFill>
              </a:rPr>
              <a:t>交界方格</a:t>
            </a:r>
            <a:r>
              <a:rPr lang="zh-CN" altLang="en-US" sz="2000" dirty="0"/>
              <a:t>，可以使另外三个子棋盘</a:t>
            </a:r>
            <a:r>
              <a:rPr lang="zh-CN" altLang="en-US" sz="2000" dirty="0">
                <a:solidFill>
                  <a:srgbClr val="FF0000"/>
                </a:solidFill>
              </a:rPr>
              <a:t>转化为独立子问题</a:t>
            </a:r>
            <a:r>
              <a:rPr lang="zh-CN" altLang="en-US" sz="2000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6489A-A37E-E415-3E4B-7BB8512C2A64}"/>
              </a:ext>
            </a:extLst>
          </p:cNvPr>
          <p:cNvSpPr txBox="1"/>
          <p:nvPr/>
        </p:nvSpPr>
        <p:spPr>
          <a:xfrm>
            <a:off x="1933663" y="2815118"/>
            <a:ext cx="245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分治方法解决该问题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49011D-776E-7024-47F5-B1C3D185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4624" y="3015947"/>
            <a:ext cx="3143789" cy="12844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33AB6F-F1E5-6F40-700D-E2403E451C3F}"/>
              </a:ext>
            </a:extLst>
          </p:cNvPr>
          <p:cNvSpPr txBox="1"/>
          <p:nvPr/>
        </p:nvSpPr>
        <p:spPr>
          <a:xfrm>
            <a:off x="1036040" y="4414369"/>
            <a:ext cx="9752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当残缺方格在第</a:t>
            </a:r>
            <a:r>
              <a:rPr lang="en-US" altLang="zh-CN" sz="2000" dirty="0"/>
              <a:t>2</a:t>
            </a:r>
            <a:r>
              <a:rPr lang="zh-CN" altLang="en-US" sz="2000" dirty="0"/>
              <a:t>个子棋盘时，则首先用②号三格板进行棋盘覆盖，当残缺方格在第</a:t>
            </a:r>
            <a:r>
              <a:rPr lang="en-US" altLang="zh-CN" sz="2000" dirty="0"/>
              <a:t>3</a:t>
            </a:r>
            <a:r>
              <a:rPr lang="zh-CN" altLang="en-US" sz="2000" dirty="0"/>
              <a:t>个子棋盘时，则首先用③号三格板进行棋盘覆盖，当残缺方格在第</a:t>
            </a:r>
            <a:r>
              <a:rPr lang="en-US" altLang="zh-CN" sz="2000" dirty="0"/>
              <a:t>4</a:t>
            </a:r>
            <a:r>
              <a:rPr lang="zh-CN" altLang="en-US" sz="2000" dirty="0"/>
              <a:t>个子棋盘时，则首先用④号三格板进行棋盘覆盖。</a:t>
            </a:r>
            <a:r>
              <a:rPr lang="en-US" altLang="zh-CN" sz="2000" dirty="0"/>
              <a:t>=&gt; </a:t>
            </a:r>
            <a:r>
              <a:rPr lang="zh-CN" altLang="en-US" sz="2000" dirty="0">
                <a:solidFill>
                  <a:srgbClr val="FF0000"/>
                </a:solidFill>
              </a:rPr>
              <a:t>将另外三个子棋盘转化为独立子问题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3E8F35-2A47-5C31-94FA-8B6E700E4A30}"/>
              </a:ext>
            </a:extLst>
          </p:cNvPr>
          <p:cNvSpPr txBox="1"/>
          <p:nvPr/>
        </p:nvSpPr>
        <p:spPr>
          <a:xfrm>
            <a:off x="1036040" y="5771768"/>
            <a:ext cx="9752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同样地</a:t>
            </a:r>
            <a:r>
              <a:rPr lang="en-US" altLang="zh-CN" sz="2000" b="1" dirty="0"/>
              <a:t>k=1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4……</a:t>
            </a:r>
            <a:r>
              <a:rPr lang="zh-CN" altLang="en-US" sz="2000" b="1" dirty="0"/>
              <a:t>都是如此，</a:t>
            </a:r>
            <a:r>
              <a:rPr lang="en-US" altLang="zh-CN" sz="2000" b="1" dirty="0"/>
              <a:t>k=1</a:t>
            </a:r>
            <a:r>
              <a:rPr lang="zh-CN" altLang="en-US" sz="2000" b="1" dirty="0"/>
              <a:t>为停止条件。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3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578E7-24A3-B4A7-934A-EC8FF641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92"/>
          </a:xfrm>
        </p:spPr>
        <p:txBody>
          <a:bodyPr/>
          <a:lstStyle/>
          <a:p>
            <a:r>
              <a:rPr lang="zh-CN" altLang="en-US" dirty="0"/>
              <a:t>二分法不相似情况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955B6-C0C9-612A-5563-76C8FBE5AF05}"/>
              </a:ext>
            </a:extLst>
          </p:cNvPr>
          <p:cNvSpPr txBox="1"/>
          <p:nvPr/>
        </p:nvSpPr>
        <p:spPr>
          <a:xfrm>
            <a:off x="838200" y="234234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3-2】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残缺棋盘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60E407-E076-DF6F-261B-67671225FA11}"/>
              </a:ext>
            </a:extLst>
          </p:cNvPr>
          <p:cNvSpPr txBox="1"/>
          <p:nvPr/>
        </p:nvSpPr>
        <p:spPr>
          <a:xfrm>
            <a:off x="838200" y="279972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99676B-5F5E-085C-5ADE-0B5CBD5444CB}"/>
              </a:ext>
            </a:extLst>
          </p:cNvPr>
          <p:cNvSpPr txBox="1"/>
          <p:nvPr/>
        </p:nvSpPr>
        <p:spPr>
          <a:xfrm>
            <a:off x="1036039" y="3228945"/>
            <a:ext cx="102849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2) </a:t>
            </a:r>
            <a:r>
              <a:rPr lang="zh-CN" altLang="en-US" sz="2000" dirty="0"/>
              <a:t>棋盘的识别</a:t>
            </a:r>
            <a:endParaRPr lang="en-US" altLang="zh-CN" sz="2000" dirty="0"/>
          </a:p>
          <a:p>
            <a:r>
              <a:rPr lang="zh-CN" altLang="en-US" sz="2000" dirty="0"/>
              <a:t>棋盘的规模是一个必要的信息，有了这个信息，只要知道其左上角的方格所在行、列就可以唯一确定一个棋盘了，残缺方格或“伪”残缺方格直接用行、列号记录。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确定一个棋盘的必要信息：</a:t>
            </a:r>
            <a:endParaRPr lang="en-US" altLang="zh-CN" sz="2000" dirty="0"/>
          </a:p>
          <a:p>
            <a:r>
              <a:rPr lang="en-US" altLang="zh-CN" sz="2000" dirty="0"/>
              <a:t>• tr </a:t>
            </a:r>
            <a:r>
              <a:rPr lang="zh-CN" altLang="en-US" sz="2000" dirty="0"/>
              <a:t>棋盘中左上角方格所在行。</a:t>
            </a:r>
          </a:p>
          <a:p>
            <a:r>
              <a:rPr lang="en-US" altLang="zh-CN" sz="2000" dirty="0"/>
              <a:t>• </a:t>
            </a:r>
            <a:r>
              <a:rPr lang="en-US" altLang="zh-CN" sz="2000" dirty="0" err="1"/>
              <a:t>tc</a:t>
            </a:r>
            <a:r>
              <a:rPr lang="en-US" altLang="zh-CN" sz="2000" dirty="0"/>
              <a:t> </a:t>
            </a:r>
            <a:r>
              <a:rPr lang="zh-CN" altLang="en-US" sz="2000" dirty="0"/>
              <a:t>棋盘中左上角方格所在列。</a:t>
            </a:r>
          </a:p>
          <a:p>
            <a:r>
              <a:rPr lang="en-US" altLang="zh-CN" sz="2000" dirty="0"/>
              <a:t>• </a:t>
            </a:r>
            <a:r>
              <a:rPr lang="en-US" altLang="zh-CN" sz="2000" dirty="0" err="1"/>
              <a:t>dr</a:t>
            </a:r>
            <a:r>
              <a:rPr lang="en-US" altLang="zh-CN" sz="2000" dirty="0"/>
              <a:t> </a:t>
            </a:r>
            <a:r>
              <a:rPr lang="zh-CN" altLang="en-US" sz="2000" dirty="0"/>
              <a:t>残缺方块所在行。</a:t>
            </a:r>
          </a:p>
          <a:p>
            <a:r>
              <a:rPr lang="en-US" altLang="zh-CN" sz="2000" dirty="0"/>
              <a:t>• dl </a:t>
            </a:r>
            <a:r>
              <a:rPr lang="zh-CN" altLang="en-US" sz="2000" dirty="0"/>
              <a:t>残缺方块所在列。</a:t>
            </a:r>
          </a:p>
          <a:p>
            <a:r>
              <a:rPr lang="en-US" altLang="zh-CN" sz="2000" dirty="0"/>
              <a:t>• size </a:t>
            </a:r>
            <a:r>
              <a:rPr lang="zh-CN" altLang="en-US" sz="2000" dirty="0"/>
              <a:t>棋盘的行数或列数。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6489A-A37E-E415-3E4B-7BB8512C2A64}"/>
              </a:ext>
            </a:extLst>
          </p:cNvPr>
          <p:cNvSpPr txBox="1"/>
          <p:nvPr/>
        </p:nvSpPr>
        <p:spPr>
          <a:xfrm>
            <a:off x="1933663" y="2815118"/>
            <a:ext cx="245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分治方法解决该问题</a:t>
            </a:r>
          </a:p>
        </p:txBody>
      </p:sp>
    </p:spTree>
    <p:extLst>
      <p:ext uri="{BB962C8B-B14F-4D97-AF65-F5344CB8AC3E}">
        <p14:creationId xmlns:p14="http://schemas.microsoft.com/office/powerpoint/2010/main" val="12771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578E7-24A3-B4A7-934A-EC8FF641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92"/>
          </a:xfrm>
        </p:spPr>
        <p:txBody>
          <a:bodyPr/>
          <a:lstStyle/>
          <a:p>
            <a:r>
              <a:rPr lang="zh-CN" altLang="en-US" dirty="0"/>
              <a:t>二分法不相似情况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955B6-C0C9-612A-5563-76C8FBE5AF05}"/>
              </a:ext>
            </a:extLst>
          </p:cNvPr>
          <p:cNvSpPr txBox="1"/>
          <p:nvPr/>
        </p:nvSpPr>
        <p:spPr>
          <a:xfrm>
            <a:off x="838200" y="234234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3-2】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残缺棋盘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60E407-E076-DF6F-261B-67671225FA11}"/>
              </a:ext>
            </a:extLst>
          </p:cNvPr>
          <p:cNvSpPr txBox="1"/>
          <p:nvPr/>
        </p:nvSpPr>
        <p:spPr>
          <a:xfrm>
            <a:off x="838200" y="279972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99676B-5F5E-085C-5ADE-0B5CBD5444CB}"/>
              </a:ext>
            </a:extLst>
          </p:cNvPr>
          <p:cNvSpPr txBox="1"/>
          <p:nvPr/>
        </p:nvSpPr>
        <p:spPr>
          <a:xfrm>
            <a:off x="1036039" y="3228945"/>
            <a:ext cx="102849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2) </a:t>
            </a:r>
            <a:r>
              <a:rPr lang="zh-CN" altLang="en-US" sz="2000" dirty="0"/>
              <a:t>棋盘的识别</a:t>
            </a:r>
            <a:endParaRPr lang="en-US" altLang="zh-CN" sz="2000" dirty="0"/>
          </a:p>
          <a:p>
            <a:r>
              <a:rPr lang="zh-CN" altLang="en-US" sz="2000" b="1" dirty="0"/>
              <a:t>数据结构</a:t>
            </a:r>
            <a:r>
              <a:rPr lang="zh-CN" altLang="en-US" sz="2000" dirty="0"/>
              <a:t>设计：用二维数组</a:t>
            </a:r>
            <a:r>
              <a:rPr lang="en-US" altLang="zh-CN" sz="2000" dirty="0">
                <a:solidFill>
                  <a:srgbClr val="FF0000"/>
                </a:solidFill>
              </a:rPr>
              <a:t>board[ ][ ]</a:t>
            </a:r>
            <a:r>
              <a:rPr lang="zh-CN" altLang="en-US" sz="2000" dirty="0"/>
              <a:t>，模拟棋盘。覆盖残缺棋盘所需要的</a:t>
            </a:r>
            <a:r>
              <a:rPr lang="zh-CN" altLang="en-US" sz="2000" dirty="0">
                <a:solidFill>
                  <a:srgbClr val="FF0000"/>
                </a:solidFill>
              </a:rPr>
              <a:t>三格板数目</a:t>
            </a:r>
            <a:r>
              <a:rPr lang="zh-CN" altLang="en-US" sz="2000" dirty="0"/>
              <a:t>为：</a:t>
            </a:r>
            <a:r>
              <a:rPr lang="en-US" altLang="zh-CN" sz="2000" dirty="0"/>
              <a:t>( size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-1 ) / 3</a:t>
            </a:r>
          </a:p>
          <a:p>
            <a:r>
              <a:rPr lang="zh-CN" altLang="en-US" sz="2000" dirty="0"/>
              <a:t>将这些</a:t>
            </a:r>
            <a:r>
              <a:rPr lang="zh-CN" altLang="en-US" sz="2000" dirty="0">
                <a:solidFill>
                  <a:srgbClr val="FF0000"/>
                </a:solidFill>
              </a:rPr>
              <a:t>三格板编号</a:t>
            </a:r>
            <a:r>
              <a:rPr lang="zh-CN" altLang="en-US" sz="2000" dirty="0"/>
              <a:t>为</a:t>
            </a:r>
            <a:r>
              <a:rPr lang="en-US" altLang="zh-CN" sz="2000" dirty="0"/>
              <a:t>1</a:t>
            </a:r>
            <a:r>
              <a:rPr lang="zh-CN" altLang="en-US" sz="2000" dirty="0"/>
              <a:t>到</a:t>
            </a:r>
            <a:r>
              <a:rPr lang="en-US" altLang="zh-CN" sz="2000" dirty="0"/>
              <a:t>( size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-1 ) / 3</a:t>
            </a:r>
            <a:r>
              <a:rPr lang="zh-CN" altLang="en-US" sz="2000" dirty="0"/>
              <a:t>。则将残缺棋盘三格板编号存储在数组</a:t>
            </a:r>
            <a:r>
              <a:rPr lang="en-US" altLang="zh-CN" sz="2000" dirty="0"/>
              <a:t>board[ ][ ]</a:t>
            </a:r>
            <a:r>
              <a:rPr lang="zh-CN" altLang="en-US" sz="2000" dirty="0"/>
              <a:t>的对应位置中，这样</a:t>
            </a:r>
            <a:r>
              <a:rPr lang="zh-CN" altLang="en-US" sz="2000" dirty="0">
                <a:solidFill>
                  <a:srgbClr val="FF0000"/>
                </a:solidFill>
              </a:rPr>
              <a:t>输出数组</a:t>
            </a:r>
            <a:r>
              <a:rPr lang="zh-CN" altLang="en-US" sz="2000" dirty="0"/>
              <a:t>内容就是问题的解。结合图</a:t>
            </a:r>
            <a:r>
              <a:rPr lang="en-US" altLang="zh-CN" sz="2000" dirty="0"/>
              <a:t>3-4</a:t>
            </a:r>
            <a:r>
              <a:rPr lang="zh-CN" altLang="en-US" sz="2000" dirty="0"/>
              <a:t>，理解算法。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6489A-A37E-E415-3E4B-7BB8512C2A64}"/>
              </a:ext>
            </a:extLst>
          </p:cNvPr>
          <p:cNvSpPr txBox="1"/>
          <p:nvPr/>
        </p:nvSpPr>
        <p:spPr>
          <a:xfrm>
            <a:off x="1933663" y="2815118"/>
            <a:ext cx="245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分治方法解决该问题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BF4D52-5AE9-BC32-F596-0F28F309AE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8818" y="4974901"/>
            <a:ext cx="5052878" cy="17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6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7EA7E9-44DC-233E-7DD4-50E08ED18B06}"/>
              </a:ext>
            </a:extLst>
          </p:cNvPr>
          <p:cNvGrpSpPr/>
          <p:nvPr/>
        </p:nvGrpSpPr>
        <p:grpSpPr>
          <a:xfrm>
            <a:off x="717259" y="1983618"/>
            <a:ext cx="10469460" cy="3920193"/>
            <a:chOff x="717259" y="1983618"/>
            <a:chExt cx="5977156" cy="392019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9A13F9-8D2E-9B36-0B5B-9BD8E61EA99C}"/>
                </a:ext>
              </a:extLst>
            </p:cNvPr>
            <p:cNvSpPr txBox="1"/>
            <p:nvPr/>
          </p:nvSpPr>
          <p:spPr>
            <a:xfrm>
              <a:off x="838199" y="2487491"/>
              <a:ext cx="2783824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amount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Board[MAXSIZE][MAXSIZE];</a:t>
              </a: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size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x, y;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&gt;&gt; k;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&lt;= k;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size = size *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"input incomplete pane: 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&gt;&gt; x &gt;&gt; y;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Cover(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x, y, size);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OutputBoard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(size);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D2288BE-9F54-D86C-F6B0-CCE777B47569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3-2】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残缺棋盘</a:t>
              </a:r>
              <a:endPara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90C0166-C734-16B7-8019-08D4C3B194D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6EE548C-91D5-2A92-766D-F83FD8303486}"/>
                </a:ext>
              </a:extLst>
            </p:cNvPr>
            <p:cNvSpPr txBox="1"/>
            <p:nvPr/>
          </p:nvSpPr>
          <p:spPr>
            <a:xfrm>
              <a:off x="3622023" y="2487491"/>
              <a:ext cx="3072392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endPara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OutputBoard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size)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size;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j &lt; size;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j++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Board[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93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CC5A-9F71-6B18-40AC-2CFE980C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E1723E-DC10-6C10-62E8-DD378ED0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3.1 </a:t>
            </a:r>
            <a:r>
              <a:rPr lang="zh-CN" altLang="en-US" dirty="0"/>
              <a:t>分治算法框架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算法步骤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适用问题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算法框架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3.2 </a:t>
            </a:r>
            <a:r>
              <a:rPr lang="zh-CN" altLang="en-US" dirty="0"/>
              <a:t>二分法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典型二分法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二分法不相似情况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二分法不独立情况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3.3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分治法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9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7EA7E9-44DC-233E-7DD4-50E08ED18B06}"/>
              </a:ext>
            </a:extLst>
          </p:cNvPr>
          <p:cNvGrpSpPr/>
          <p:nvPr/>
        </p:nvGrpSpPr>
        <p:grpSpPr>
          <a:xfrm>
            <a:off x="717259" y="1983618"/>
            <a:ext cx="8594521" cy="4751190"/>
            <a:chOff x="717259" y="1983618"/>
            <a:chExt cx="5977156" cy="475119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9A13F9-8D2E-9B36-0B5B-9BD8E61EA99C}"/>
                </a:ext>
              </a:extLst>
            </p:cNvPr>
            <p:cNvSpPr txBox="1"/>
            <p:nvPr/>
          </p:nvSpPr>
          <p:spPr>
            <a:xfrm>
              <a:off x="838199" y="2487491"/>
              <a:ext cx="5856215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Cover(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tr,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dc,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size)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(size &lt;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非子棋盘，不处理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 = amount++,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所使用的三格板的数目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 = size /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子问题棋盘大小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tr + s &amp;&amp; dc 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s) {</a:t>
              </a:r>
            </a:p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残缺方格位于左上棋盘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Cover(tr,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dc, s);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覆盖左上子棋盘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Board[tr + s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s] = t;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交界方格覆盖１号三格板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Board[tr + s][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t;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Board[tr + s][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s] = t;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Cover(tr,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s, tr + s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s, s);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覆盖右上子棋盘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Cover(tr + s,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tr + s,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s);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覆盖左下子棋盘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Cover(tr + s,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s, tr + s,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s, s);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覆盖右下子棋盘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D2288BE-9F54-D86C-F6B0-CCE777B47569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3-2】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残缺棋盘</a:t>
              </a:r>
              <a:endPara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90C0166-C734-16B7-8019-08D4C3B194D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961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7EA7E9-44DC-233E-7DD4-50E08ED18B06}"/>
              </a:ext>
            </a:extLst>
          </p:cNvPr>
          <p:cNvGrpSpPr/>
          <p:nvPr/>
        </p:nvGrpSpPr>
        <p:grpSpPr>
          <a:xfrm>
            <a:off x="717259" y="1983618"/>
            <a:ext cx="8594521" cy="3920193"/>
            <a:chOff x="717259" y="1983618"/>
            <a:chExt cx="5977156" cy="392019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9A13F9-8D2E-9B36-0B5B-9BD8E61EA99C}"/>
                </a:ext>
              </a:extLst>
            </p:cNvPr>
            <p:cNvSpPr txBox="1"/>
            <p:nvPr/>
          </p:nvSpPr>
          <p:spPr>
            <a:xfrm>
              <a:off x="838199" y="2487491"/>
              <a:ext cx="5856215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Cover(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tr,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dc,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size) {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……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tr + s &amp;&amp; dc &gt;=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s) {</a:t>
              </a:r>
            </a:p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残缺方格位于右上象限，交界方格覆盖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号三格板，覆盖子棋盘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&gt;= tr + s &amp;&amp; dc 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s) {</a:t>
              </a:r>
            </a:p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残缺方格位于覆盖左下象限，交界方格覆盖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号三格板，覆盖子棋盘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&gt;= tr + s &amp;&amp; dc &gt;=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tc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s) {</a:t>
              </a:r>
            </a:p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残缺方格位于右下象限，交界方格覆盖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号三格板，覆盖子棋盘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D2288BE-9F54-D86C-F6B0-CCE777B47569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3-2】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残缺棋盘</a:t>
              </a:r>
              <a:endPara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90C0166-C734-16B7-8019-08D4C3B194D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332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1014B3-7B2F-5532-E9AA-4FF0913498CA}"/>
              </a:ext>
            </a:extLst>
          </p:cNvPr>
          <p:cNvSpPr txBox="1"/>
          <p:nvPr/>
        </p:nvSpPr>
        <p:spPr>
          <a:xfrm>
            <a:off x="1036039" y="2465547"/>
            <a:ext cx="10284903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算法说明</a:t>
            </a:r>
            <a:r>
              <a:rPr lang="zh-CN" altLang="en-US" sz="2000" dirty="0"/>
              <a:t>：在算法实现时，注意函数</a:t>
            </a:r>
            <a:r>
              <a:rPr lang="en-US" altLang="zh-CN" sz="2000" dirty="0" err="1"/>
              <a:t>OutputBoard</a:t>
            </a:r>
            <a:r>
              <a:rPr lang="en-US" altLang="zh-CN" sz="2000" dirty="0"/>
              <a:t>(int size)</a:t>
            </a:r>
            <a:r>
              <a:rPr lang="zh-CN" altLang="en-US" sz="2000" dirty="0"/>
              <a:t>中三格板的编号位数不同时的输出格式（例如：存在“</a:t>
            </a:r>
            <a:r>
              <a:rPr lang="en-US" altLang="zh-CN" sz="2000" dirty="0"/>
              <a:t>1</a:t>
            </a:r>
            <a:r>
              <a:rPr lang="zh-CN" altLang="en-US" sz="2000" dirty="0"/>
              <a:t>”占一个字符宽度，“</a:t>
            </a:r>
            <a:r>
              <a:rPr lang="en-US" altLang="zh-CN" sz="2000" dirty="0"/>
              <a:t>10</a:t>
            </a:r>
            <a:r>
              <a:rPr lang="zh-CN" altLang="en-US" sz="2000" dirty="0"/>
              <a:t>”占</a:t>
            </a:r>
            <a:r>
              <a:rPr lang="en-US" altLang="zh-CN" sz="2000" dirty="0"/>
              <a:t>2</a:t>
            </a:r>
            <a:r>
              <a:rPr lang="zh-CN" altLang="en-US" sz="2000" dirty="0"/>
              <a:t>个字符宽度这样的问题，输出可能错位）。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算法分析</a:t>
            </a:r>
            <a:r>
              <a:rPr lang="zh-CN" altLang="en-US" sz="2000" dirty="0"/>
              <a:t>：因为要覆盖</a:t>
            </a:r>
            <a:r>
              <a:rPr lang="en-US" altLang="zh-CN" sz="2000" dirty="0"/>
              <a:t>(size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-1)/3</a:t>
            </a:r>
            <a:r>
              <a:rPr lang="zh-CN" altLang="en-US" sz="2000" dirty="0"/>
              <a:t>个三格板，所以算法的时间复杂性为</a:t>
            </a:r>
            <a:r>
              <a:rPr lang="en-US" altLang="zh-CN" sz="2000" dirty="0"/>
              <a:t>O( size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177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578E7-24A3-B4A7-934A-EC8FF641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92"/>
          </a:xfrm>
        </p:spPr>
        <p:txBody>
          <a:bodyPr/>
          <a:lstStyle/>
          <a:p>
            <a:r>
              <a:rPr lang="zh-CN" altLang="en-US" dirty="0"/>
              <a:t>二分法不独立情况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955B6-C0C9-612A-5563-76C8FBE5AF05}"/>
              </a:ext>
            </a:extLst>
          </p:cNvPr>
          <p:cNvSpPr txBox="1"/>
          <p:nvPr/>
        </p:nvSpPr>
        <p:spPr>
          <a:xfrm>
            <a:off x="838199" y="3429000"/>
            <a:ext cx="10772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3-3】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求数列的最大子段和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给定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个元素的整数列（可能为负整数）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a2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。求形如：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ai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ai+1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=1……n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&lt;=j)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的子段，使其和为最大。当所有整数均为负整数时定义其最大子段和为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例如当（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=(-2,11,-4,13,-5,-2)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时，最大子段和为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=2 ,j=4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（下标从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开始）。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F45E72-98A9-EB6E-CD92-184F45EA9B60}"/>
              </a:ext>
            </a:extLst>
          </p:cNvPr>
          <p:cNvSpPr txBox="1"/>
          <p:nvPr/>
        </p:nvSpPr>
        <p:spPr>
          <a:xfrm>
            <a:off x="1084333" y="2476163"/>
            <a:ext cx="1026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对于分解后</a:t>
            </a:r>
            <a:r>
              <a:rPr lang="zh-CN" altLang="en-US" sz="2000" dirty="0">
                <a:solidFill>
                  <a:srgbClr val="FF0000"/>
                </a:solidFill>
              </a:rPr>
              <a:t>不独立</a:t>
            </a:r>
            <a:r>
              <a:rPr lang="zh-CN" altLang="en-US" sz="2000" dirty="0"/>
              <a:t>的子问题，主要表现在子问题之间</a:t>
            </a:r>
            <a:r>
              <a:rPr lang="zh-CN" altLang="en-US" sz="2000" dirty="0">
                <a:solidFill>
                  <a:srgbClr val="FF0000"/>
                </a:solidFill>
              </a:rPr>
              <a:t>包含公共子问题</a:t>
            </a:r>
            <a:r>
              <a:rPr lang="zh-CN" altLang="en-US" sz="2000" dirty="0"/>
              <a:t>。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0BC2B9-1646-9F03-EA9A-15C2AC7C1E77}"/>
              </a:ext>
            </a:extLst>
          </p:cNvPr>
          <p:cNvCxnSpPr>
            <a:cxnSpLocks/>
          </p:cNvCxnSpPr>
          <p:nvPr/>
        </p:nvCxnSpPr>
        <p:spPr>
          <a:xfrm>
            <a:off x="612396" y="3188493"/>
            <a:ext cx="108931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2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578E7-24A3-B4A7-934A-EC8FF641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92"/>
          </a:xfrm>
        </p:spPr>
        <p:txBody>
          <a:bodyPr/>
          <a:lstStyle/>
          <a:p>
            <a:r>
              <a:rPr lang="zh-CN" altLang="en-US" dirty="0"/>
              <a:t>二分法不独立情况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955B6-C0C9-612A-5563-76C8FBE5AF05}"/>
              </a:ext>
            </a:extLst>
          </p:cNvPr>
          <p:cNvSpPr txBox="1"/>
          <p:nvPr/>
        </p:nvSpPr>
        <p:spPr>
          <a:xfrm>
            <a:off x="838200" y="241333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3-3】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求数列的最大子段和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60E407-E076-DF6F-261B-67671225FA11}"/>
              </a:ext>
            </a:extLst>
          </p:cNvPr>
          <p:cNvSpPr txBox="1"/>
          <p:nvPr/>
        </p:nvSpPr>
        <p:spPr>
          <a:xfrm>
            <a:off x="838200" y="295184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99676B-5F5E-085C-5ADE-0B5CBD5444CB}"/>
              </a:ext>
            </a:extLst>
          </p:cNvPr>
          <p:cNvSpPr txBox="1"/>
          <p:nvPr/>
        </p:nvSpPr>
        <p:spPr>
          <a:xfrm>
            <a:off x="1036039" y="3472504"/>
            <a:ext cx="10284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若用二分法将实例中的数据分解为两组</a:t>
            </a:r>
            <a:r>
              <a:rPr lang="en-US" altLang="zh-CN" sz="2000" dirty="0"/>
              <a:t>(-2,11,-4),</a:t>
            </a:r>
            <a:r>
              <a:rPr lang="zh-CN" altLang="en-US" sz="2000" dirty="0"/>
              <a:t>（</a:t>
            </a:r>
            <a:r>
              <a:rPr lang="en-US" altLang="zh-CN" sz="2000" dirty="0"/>
              <a:t>13,-5,-2</a:t>
            </a:r>
            <a:r>
              <a:rPr lang="zh-CN" altLang="en-US" sz="2000" dirty="0"/>
              <a:t>），第一个子问题的解是</a:t>
            </a:r>
            <a:r>
              <a:rPr lang="en-US" altLang="zh-CN" sz="2000" dirty="0"/>
              <a:t>11</a:t>
            </a:r>
            <a:r>
              <a:rPr lang="zh-CN" altLang="en-US" sz="2000" dirty="0"/>
              <a:t>，第二个子问题的解是</a:t>
            </a:r>
            <a:r>
              <a:rPr lang="en-US" altLang="zh-CN" sz="2000" dirty="0"/>
              <a:t>13</a:t>
            </a:r>
            <a:r>
              <a:rPr lang="zh-CN" altLang="en-US" sz="2000" dirty="0"/>
              <a:t>，两个子问题的解不能简单地得到原问题的解。由此看出这个问题不能用二分法分解成为独立的两个子问题，子问题中间还有公共的子问题，这类问题称为</a:t>
            </a:r>
            <a:r>
              <a:rPr lang="zh-CN" altLang="en-US" sz="2000" dirty="0">
                <a:solidFill>
                  <a:srgbClr val="FF0000"/>
                </a:solidFill>
              </a:rPr>
              <a:t>子问题重叠类的问题</a:t>
            </a:r>
            <a:r>
              <a:rPr lang="zh-CN" altLang="en-US" sz="2000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9F590E-D6FB-17B0-27A1-E130854DCE9C}"/>
              </a:ext>
            </a:extLst>
          </p:cNvPr>
          <p:cNvSpPr txBox="1"/>
          <p:nvPr/>
        </p:nvSpPr>
        <p:spPr>
          <a:xfrm>
            <a:off x="1036039" y="5037051"/>
            <a:ext cx="10284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本例题依然采用</a:t>
            </a:r>
            <a:r>
              <a:rPr lang="zh-CN" altLang="en-US" sz="2000" dirty="0">
                <a:solidFill>
                  <a:srgbClr val="4472C4"/>
                </a:solidFill>
              </a:rPr>
              <a:t>二分法</a:t>
            </a:r>
            <a:r>
              <a:rPr lang="zh-CN" altLang="en-US" sz="2000" dirty="0"/>
              <a:t>，虽然分解后的子问题并不独立，但通过</a:t>
            </a:r>
            <a:r>
              <a:rPr lang="zh-CN" altLang="en-US" sz="2000" dirty="0">
                <a:solidFill>
                  <a:srgbClr val="FF0000"/>
                </a:solidFill>
              </a:rPr>
              <a:t>对重叠的子问题进行专门处理</a:t>
            </a:r>
            <a:r>
              <a:rPr lang="zh-CN" altLang="en-US" sz="2000" dirty="0"/>
              <a:t>，并对所有子问题合并进行设计，就可以用二分策略解决此题。</a:t>
            </a:r>
          </a:p>
        </p:txBody>
      </p:sp>
    </p:spTree>
    <p:extLst>
      <p:ext uri="{BB962C8B-B14F-4D97-AF65-F5344CB8AC3E}">
        <p14:creationId xmlns:p14="http://schemas.microsoft.com/office/powerpoint/2010/main" val="2625653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578E7-24A3-B4A7-934A-EC8FF641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92"/>
          </a:xfrm>
        </p:spPr>
        <p:txBody>
          <a:bodyPr/>
          <a:lstStyle/>
          <a:p>
            <a:r>
              <a:rPr lang="zh-CN" altLang="en-US" dirty="0"/>
              <a:t>二分法不独立情况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955B6-C0C9-612A-5563-76C8FBE5AF05}"/>
              </a:ext>
            </a:extLst>
          </p:cNvPr>
          <p:cNvSpPr txBox="1"/>
          <p:nvPr/>
        </p:nvSpPr>
        <p:spPr>
          <a:xfrm>
            <a:off x="838200" y="241333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3-3】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求数列的最大子段和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60E407-E076-DF6F-261B-67671225FA11}"/>
              </a:ext>
            </a:extLst>
          </p:cNvPr>
          <p:cNvSpPr txBox="1"/>
          <p:nvPr/>
        </p:nvSpPr>
        <p:spPr>
          <a:xfrm>
            <a:off x="838200" y="295184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99676B-5F5E-085C-5ADE-0B5CBD5444CB}"/>
              </a:ext>
            </a:extLst>
          </p:cNvPr>
          <p:cNvSpPr txBox="1"/>
          <p:nvPr/>
        </p:nvSpPr>
        <p:spPr>
          <a:xfrm>
            <a:off x="1036039" y="3472504"/>
            <a:ext cx="102849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如果将所给的序列</a:t>
            </a:r>
            <a:r>
              <a:rPr lang="en-US" altLang="zh-CN" sz="2000" dirty="0"/>
              <a:t>a[1</a:t>
            </a:r>
            <a:r>
              <a:rPr lang="zh-CN" altLang="en-US" sz="2000" dirty="0"/>
              <a:t>：</a:t>
            </a:r>
            <a:r>
              <a:rPr lang="en-US" altLang="zh-CN" sz="2000" dirty="0"/>
              <a:t>n]</a:t>
            </a:r>
            <a:r>
              <a:rPr lang="zh-CN" altLang="en-US" sz="2000" dirty="0"/>
              <a:t>分为长度相等的两段</a:t>
            </a:r>
            <a:r>
              <a:rPr lang="en-US" altLang="zh-CN" sz="2000" dirty="0"/>
              <a:t>a[1 : (n/2)]</a:t>
            </a:r>
            <a:r>
              <a:rPr lang="zh-CN" altLang="en-US" sz="2000" dirty="0"/>
              <a:t>和</a:t>
            </a:r>
            <a:r>
              <a:rPr lang="en-US" altLang="zh-CN" sz="2000" dirty="0"/>
              <a:t>a[(n/2)+1</a:t>
            </a:r>
            <a:r>
              <a:rPr lang="zh-CN" altLang="en-US" sz="2000" dirty="0"/>
              <a:t> </a:t>
            </a:r>
            <a:r>
              <a:rPr lang="en-US" altLang="zh-CN" sz="2000" dirty="0"/>
              <a:t>: n],</a:t>
            </a:r>
            <a:r>
              <a:rPr lang="zh-CN" altLang="en-US" sz="2000" dirty="0"/>
              <a:t>分别求出这两段的最大子段和，则</a:t>
            </a:r>
            <a:r>
              <a:rPr lang="en-US" altLang="zh-CN" sz="2000" dirty="0"/>
              <a:t>a[1</a:t>
            </a:r>
            <a:r>
              <a:rPr lang="zh-CN" altLang="en-US" sz="2000" dirty="0"/>
              <a:t> </a:t>
            </a:r>
            <a:r>
              <a:rPr lang="en-US" altLang="zh-CN" sz="2000" dirty="0"/>
              <a:t>: n]</a:t>
            </a:r>
            <a:r>
              <a:rPr lang="zh-CN" altLang="en-US" sz="2000" dirty="0"/>
              <a:t>的最大子段和有</a:t>
            </a:r>
            <a:r>
              <a:rPr lang="en-US" altLang="zh-CN" sz="2000" dirty="0"/>
              <a:t>3</a:t>
            </a:r>
            <a:r>
              <a:rPr lang="zh-CN" altLang="en-US" sz="2000" dirty="0"/>
              <a:t>种情形：</a:t>
            </a:r>
            <a:endParaRPr lang="en-US" altLang="zh-CN" sz="2000" dirty="0"/>
          </a:p>
          <a:p>
            <a:r>
              <a:rPr lang="en-US" altLang="zh-CN" sz="2000" dirty="0"/>
              <a:t>1) a[1</a:t>
            </a:r>
            <a:r>
              <a:rPr lang="zh-CN" altLang="en-US" sz="2000" dirty="0"/>
              <a:t> </a:t>
            </a:r>
            <a:r>
              <a:rPr lang="en-US" altLang="zh-CN" sz="2000" dirty="0"/>
              <a:t>: n]</a:t>
            </a:r>
            <a:r>
              <a:rPr lang="zh-CN" altLang="en-US" sz="2000" dirty="0"/>
              <a:t>的最大子段和与</a:t>
            </a:r>
            <a:r>
              <a:rPr lang="en-US" altLang="zh-CN" sz="2000" dirty="0"/>
              <a:t>a[1</a:t>
            </a:r>
            <a:r>
              <a:rPr lang="zh-CN" altLang="en-US" sz="2000" dirty="0"/>
              <a:t> </a:t>
            </a:r>
            <a:r>
              <a:rPr lang="en-US" altLang="zh-CN" sz="2000" dirty="0"/>
              <a:t>: (n/2)]</a:t>
            </a:r>
            <a:r>
              <a:rPr lang="zh-CN" altLang="en-US" sz="2000" dirty="0"/>
              <a:t>的最大子段和相同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2) a[1</a:t>
            </a:r>
            <a:r>
              <a:rPr lang="zh-CN" altLang="en-US" sz="2000" dirty="0"/>
              <a:t> </a:t>
            </a:r>
            <a:r>
              <a:rPr lang="en-US" altLang="zh-CN" sz="2000" dirty="0"/>
              <a:t>: n]</a:t>
            </a:r>
            <a:r>
              <a:rPr lang="zh-CN" altLang="en-US" sz="2000" dirty="0"/>
              <a:t>的最大子段和与</a:t>
            </a:r>
            <a:r>
              <a:rPr lang="en-US" altLang="zh-CN" sz="2000" dirty="0"/>
              <a:t>a[(n/2)+1</a:t>
            </a:r>
            <a:r>
              <a:rPr lang="zh-CN" altLang="en-US" sz="2000" dirty="0"/>
              <a:t> </a:t>
            </a:r>
            <a:r>
              <a:rPr lang="en-US" altLang="zh-CN" sz="2000" dirty="0"/>
              <a:t>: n]</a:t>
            </a:r>
            <a:r>
              <a:rPr lang="zh-CN" altLang="en-US" sz="2000" dirty="0"/>
              <a:t>的最大子段和相同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3) a[1</a:t>
            </a:r>
            <a:r>
              <a:rPr lang="zh-CN" altLang="en-US" sz="2000" dirty="0"/>
              <a:t> </a:t>
            </a:r>
            <a:r>
              <a:rPr lang="en-US" altLang="zh-CN" sz="2000" dirty="0"/>
              <a:t>: n]</a:t>
            </a:r>
            <a:r>
              <a:rPr lang="zh-CN" altLang="en-US" sz="2000" dirty="0"/>
              <a:t>的最大子段和为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zh-CN" altLang="en-US" sz="2000" dirty="0"/>
              <a:t> </a:t>
            </a:r>
            <a:r>
              <a:rPr lang="en-US" altLang="zh-CN" sz="2000" dirty="0"/>
              <a:t>: j],</a:t>
            </a:r>
            <a:r>
              <a:rPr lang="zh-CN" altLang="en-US" sz="2000" dirty="0"/>
              <a:t>且</a:t>
            </a:r>
            <a:r>
              <a:rPr lang="en-US" altLang="zh-CN" sz="2000" dirty="0"/>
              <a:t>1≤i≤(n/2), (n/2)+1≤j≤n</a:t>
            </a:r>
            <a:r>
              <a:rPr lang="zh-CN" altLang="en-US" sz="2000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9F590E-D6FB-17B0-27A1-E130854DCE9C}"/>
              </a:ext>
            </a:extLst>
          </p:cNvPr>
          <p:cNvSpPr txBox="1"/>
          <p:nvPr/>
        </p:nvSpPr>
        <p:spPr>
          <a:xfrm>
            <a:off x="1036039" y="5415251"/>
            <a:ext cx="10284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情况 </a:t>
            </a:r>
            <a:r>
              <a:rPr lang="en-US" altLang="zh-CN" sz="2000" dirty="0"/>
              <a:t>1) </a:t>
            </a:r>
            <a:r>
              <a:rPr lang="zh-CN" altLang="en-US" sz="2000" dirty="0"/>
              <a:t>和 </a:t>
            </a:r>
            <a:r>
              <a:rPr lang="en-US" altLang="zh-CN" sz="2000" dirty="0"/>
              <a:t>2) </a:t>
            </a:r>
            <a:r>
              <a:rPr lang="zh-CN" altLang="en-US" sz="2000" dirty="0"/>
              <a:t>可分别递归求得。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情况 </a:t>
            </a:r>
            <a:r>
              <a:rPr lang="en-US" altLang="zh-CN" sz="2000" dirty="0"/>
              <a:t>3)</a:t>
            </a:r>
            <a:r>
              <a:rPr lang="zh-CN" altLang="en-US" sz="2000" dirty="0"/>
              <a:t>，</a:t>
            </a:r>
            <a:r>
              <a:rPr lang="en-US" altLang="zh-CN" sz="2000" dirty="0"/>
              <a:t>a[(n/2)]</a:t>
            </a:r>
            <a:r>
              <a:rPr lang="zh-CN" altLang="en-US" sz="2000" dirty="0"/>
              <a:t>与</a:t>
            </a:r>
            <a:r>
              <a:rPr lang="en-US" altLang="zh-CN" sz="2000" dirty="0"/>
              <a:t>a[(n/2)+1]</a:t>
            </a:r>
            <a:r>
              <a:rPr lang="zh-CN" altLang="en-US" sz="2000" dirty="0"/>
              <a:t>一定在最优子序列中。因此</a:t>
            </a:r>
            <a:r>
              <a:rPr lang="en-US" altLang="zh-CN" sz="2000" dirty="0"/>
              <a:t>,</a:t>
            </a:r>
            <a:r>
              <a:rPr lang="zh-CN" altLang="en-US" sz="2000" dirty="0"/>
              <a:t>我们可以计算出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zh-CN" altLang="en-US" sz="2000" dirty="0"/>
              <a:t> </a:t>
            </a:r>
            <a:r>
              <a:rPr lang="en-US" altLang="zh-CN" sz="2000" dirty="0"/>
              <a:t>: (n/2)]</a:t>
            </a:r>
            <a:r>
              <a:rPr lang="zh-CN" altLang="en-US" sz="2000" dirty="0"/>
              <a:t>的最大值</a:t>
            </a:r>
            <a:r>
              <a:rPr lang="en-US" altLang="zh-CN" sz="2000" dirty="0"/>
              <a:t>s1</a:t>
            </a:r>
            <a:r>
              <a:rPr lang="zh-CN" altLang="en-US" sz="2000" dirty="0"/>
              <a:t>；并计算出</a:t>
            </a:r>
            <a:r>
              <a:rPr lang="en-US" altLang="zh-CN" sz="2000" dirty="0"/>
              <a:t>a[(n/2)+1 : j]</a:t>
            </a:r>
            <a:r>
              <a:rPr lang="zh-CN" altLang="en-US" sz="2000" dirty="0"/>
              <a:t>中的最大值</a:t>
            </a:r>
            <a:r>
              <a:rPr lang="en-US" altLang="zh-CN" sz="2000" dirty="0"/>
              <a:t>s2</a:t>
            </a:r>
            <a:r>
              <a:rPr lang="zh-CN" altLang="en-US" sz="2000" dirty="0"/>
              <a:t>。则</a:t>
            </a:r>
            <a:r>
              <a:rPr lang="en-US" altLang="zh-CN" sz="2000" dirty="0"/>
              <a:t>s1+s2</a:t>
            </a:r>
            <a:r>
              <a:rPr lang="zh-CN" altLang="en-US" sz="2000" dirty="0"/>
              <a:t>即为出现情况</a:t>
            </a:r>
            <a:r>
              <a:rPr lang="en-US" altLang="zh-CN" sz="2000" dirty="0"/>
              <a:t>3)</a:t>
            </a:r>
            <a:r>
              <a:rPr lang="zh-CN" altLang="en-US" sz="2000" dirty="0"/>
              <a:t>时的最优值。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72049C-CB13-BE16-8B80-A6DED51E05C8}"/>
              </a:ext>
            </a:extLst>
          </p:cNvPr>
          <p:cNvSpPr txBox="1"/>
          <p:nvPr/>
        </p:nvSpPr>
        <p:spPr>
          <a:xfrm>
            <a:off x="4244829" y="6373113"/>
            <a:ext cx="37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a[</a:t>
            </a:r>
            <a:r>
              <a:rPr lang="en-US" altLang="zh-CN" sz="1800" b="1" dirty="0" err="1"/>
              <a:t>i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: j] = a[</a:t>
            </a:r>
            <a:r>
              <a:rPr lang="en-US" altLang="zh-CN" sz="1800" b="1" dirty="0" err="1"/>
              <a:t>i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: (n/2)] + a[(n/2)+1 : j]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643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7EA7E9-44DC-233E-7DD4-50E08ED18B06}"/>
              </a:ext>
            </a:extLst>
          </p:cNvPr>
          <p:cNvGrpSpPr/>
          <p:nvPr/>
        </p:nvGrpSpPr>
        <p:grpSpPr>
          <a:xfrm>
            <a:off x="717259" y="1983618"/>
            <a:ext cx="8594521" cy="4197192"/>
            <a:chOff x="717259" y="1983618"/>
            <a:chExt cx="5977156" cy="419719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9A13F9-8D2E-9B36-0B5B-9BD8E61EA99C}"/>
                </a:ext>
              </a:extLst>
            </p:cNvPr>
            <p:cNvSpPr txBox="1"/>
            <p:nvPr/>
          </p:nvSpPr>
          <p:spPr>
            <a:xfrm>
              <a:off x="838199" y="2487491"/>
              <a:ext cx="5856215" cy="3693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max_sub_sum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a[],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left,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right)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center, sum,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left_sum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right_sum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s1, s2, lefts, rights;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处理情形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3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(left == right)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(a[left] &gt;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a[left];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center = (left + right) /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left_sum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max_sub_sum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(a, left, center);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right_sum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max_sub_sum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(a, center+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right);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D2288BE-9F54-D86C-F6B0-CCE777B47569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3-3】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求数列的最大子段和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90C0166-C734-16B7-8019-08D4C3B194D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6777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7EA7E9-44DC-233E-7DD4-50E08ED18B06}"/>
              </a:ext>
            </a:extLst>
          </p:cNvPr>
          <p:cNvGrpSpPr/>
          <p:nvPr/>
        </p:nvGrpSpPr>
        <p:grpSpPr>
          <a:xfrm>
            <a:off x="717259" y="1983618"/>
            <a:ext cx="10469460" cy="4197192"/>
            <a:chOff x="717259" y="1983618"/>
            <a:chExt cx="5977156" cy="419719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9A13F9-8D2E-9B36-0B5B-9BD8E61EA99C}"/>
                </a:ext>
              </a:extLst>
            </p:cNvPr>
            <p:cNvSpPr txBox="1"/>
            <p:nvPr/>
          </p:nvSpPr>
          <p:spPr>
            <a:xfrm>
              <a:off x="838199" y="2487491"/>
              <a:ext cx="2814955" cy="3693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max_sub_sum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a[],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left,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right) {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……</a:t>
              </a:r>
            </a:p>
            <a:p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处理情形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3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s1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lefts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center;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&gt;= left;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--)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lefts += a[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(lefts &gt; s1)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s1 = lefts;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//a[</a:t>
              </a:r>
              <a:r>
                <a:rPr lang="en-US" altLang="zh-CN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i:center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最大值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D2288BE-9F54-D86C-F6B0-CCE777B47569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3-2】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残缺棋盘</a:t>
              </a:r>
              <a:endPara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90C0166-C734-16B7-8019-08D4C3B194D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6EE548C-91D5-2A92-766D-F83FD8303486}"/>
                </a:ext>
              </a:extLst>
            </p:cNvPr>
            <p:cNvSpPr txBox="1"/>
            <p:nvPr/>
          </p:nvSpPr>
          <p:spPr>
            <a:xfrm>
              <a:off x="3653154" y="2487491"/>
              <a:ext cx="3041261" cy="3693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endPara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endPara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s2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rights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 = center+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j &lt;= right;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j++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rights += a[j];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(rights &gt; s1)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s2 = rights;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//a[center+1:j]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最大值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979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F031-0078-3722-D484-6DE4D1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7EA7E9-44DC-233E-7DD4-50E08ED18B06}"/>
              </a:ext>
            </a:extLst>
          </p:cNvPr>
          <p:cNvGrpSpPr/>
          <p:nvPr/>
        </p:nvGrpSpPr>
        <p:grpSpPr>
          <a:xfrm>
            <a:off x="717259" y="1983618"/>
            <a:ext cx="8594521" cy="2812197"/>
            <a:chOff x="717259" y="1983618"/>
            <a:chExt cx="5977156" cy="281219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9A13F9-8D2E-9B36-0B5B-9BD8E61EA99C}"/>
                </a:ext>
              </a:extLst>
            </p:cNvPr>
            <p:cNvSpPr txBox="1"/>
            <p:nvPr/>
          </p:nvSpPr>
          <p:spPr>
            <a:xfrm>
              <a:off x="838199" y="2487491"/>
              <a:ext cx="5856215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max_sub_sum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a[],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left,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right) {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……</a:t>
              </a:r>
              <a:b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返回三种情形最大的和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left_sum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 s1+s2 &amp;&amp;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left_sum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right_sum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left_sum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right_sum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 s1+s2)  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right_sum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   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(s1 + s2);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D2288BE-9F54-D86C-F6B0-CCE777B47569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3-3】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求数列的最大子段和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90C0166-C734-16B7-8019-08D4C3B194D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80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分治算法框架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分治思想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1A42C4-7D6B-1BF6-8ACE-8DA1829621F0}"/>
              </a:ext>
            </a:extLst>
          </p:cNvPr>
          <p:cNvSpPr txBox="1"/>
          <p:nvPr/>
        </p:nvSpPr>
        <p:spPr>
          <a:xfrm>
            <a:off x="1084333" y="2613727"/>
            <a:ext cx="1026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将一个难以直接解决的</a:t>
            </a:r>
            <a:r>
              <a:rPr lang="zh-CN" altLang="en-US" sz="2400" dirty="0">
                <a:solidFill>
                  <a:srgbClr val="FF0000"/>
                </a:solidFill>
              </a:rPr>
              <a:t>大问题</a:t>
            </a:r>
            <a:r>
              <a:rPr lang="zh-CN" altLang="en-US" sz="2400" dirty="0"/>
              <a:t>，分割成几个</a:t>
            </a:r>
            <a:r>
              <a:rPr lang="zh-CN" altLang="en-US" sz="2400" dirty="0">
                <a:solidFill>
                  <a:srgbClr val="FF0000"/>
                </a:solidFill>
              </a:rPr>
              <a:t>规模较小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相似</a:t>
            </a:r>
            <a:r>
              <a:rPr lang="zh-CN" altLang="en-US" sz="2400" dirty="0"/>
              <a:t>问题，以便各个击破，分而治之。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BE802A-3995-D990-6987-D8F17B53885E}"/>
              </a:ext>
            </a:extLst>
          </p:cNvPr>
          <p:cNvSpPr txBox="1"/>
          <p:nvPr/>
        </p:nvSpPr>
        <p:spPr>
          <a:xfrm>
            <a:off x="1084332" y="3850547"/>
            <a:ext cx="7640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常见应用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折半查找、二叉树遍历、二叉排序树的查找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合并排序、快速排序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AC70845-44EB-2670-4BAA-3CFC421A913C}"/>
              </a:ext>
            </a:extLst>
          </p:cNvPr>
          <p:cNvGrpSpPr/>
          <p:nvPr/>
        </p:nvGrpSpPr>
        <p:grpSpPr>
          <a:xfrm>
            <a:off x="8128583" y="3850547"/>
            <a:ext cx="2688671" cy="369332"/>
            <a:chOff x="8136972" y="3532808"/>
            <a:chExt cx="2688671" cy="36933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85EA52-4D2D-93F2-69A9-7D40246F011E}"/>
                </a:ext>
              </a:extLst>
            </p:cNvPr>
            <p:cNvSpPr txBox="1"/>
            <p:nvPr/>
          </p:nvSpPr>
          <p:spPr>
            <a:xfrm>
              <a:off x="9387281" y="3532808"/>
              <a:ext cx="859871" cy="369332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递归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450AB6-C442-9E65-509A-1C535D738F6C}"/>
                </a:ext>
              </a:extLst>
            </p:cNvPr>
            <p:cNvSpPr txBox="1"/>
            <p:nvPr/>
          </p:nvSpPr>
          <p:spPr>
            <a:xfrm>
              <a:off x="8136972" y="3532808"/>
              <a:ext cx="2688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具体策略：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64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分治算法框架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1A42C4-7D6B-1BF6-8ACE-8DA1829621F0}"/>
              </a:ext>
            </a:extLst>
          </p:cNvPr>
          <p:cNvSpPr txBox="1"/>
          <p:nvPr/>
        </p:nvSpPr>
        <p:spPr>
          <a:xfrm>
            <a:off x="1084333" y="2476163"/>
            <a:ext cx="1026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在每一层递归中：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0F64D66-EEE1-8071-0E16-47FC77A8E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71287"/>
              </p:ext>
            </p:extLst>
          </p:nvPr>
        </p:nvGraphicFramePr>
        <p:xfrm>
          <a:off x="1153650" y="3042246"/>
          <a:ext cx="9592573" cy="168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970">
                  <a:extLst>
                    <a:ext uri="{9D8B030D-6E8A-4147-A177-3AD203B41FA5}">
                      <a16:colId xmlns:a16="http://schemas.microsoft.com/office/drawing/2014/main" val="2825374008"/>
                    </a:ext>
                  </a:extLst>
                </a:gridCol>
                <a:gridCol w="7713603">
                  <a:extLst>
                    <a:ext uri="{9D8B030D-6E8A-4147-A177-3AD203B41FA5}">
                      <a16:colId xmlns:a16="http://schemas.microsoft.com/office/drawing/2014/main" val="909401190"/>
                    </a:ext>
                  </a:extLst>
                </a:gridCol>
              </a:tblGrid>
              <a:tr h="562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分解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将原问题分解为若干个规模较小、相互</a:t>
                      </a:r>
                      <a:r>
                        <a:rPr lang="zh-CN" altLang="en-US" b="0" dirty="0">
                          <a:solidFill>
                            <a:srgbClr val="FF0000"/>
                          </a:solidFill>
                        </a:rPr>
                        <a:t>独立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zh-CN" altLang="en-US" b="0" dirty="0">
                          <a:solidFill>
                            <a:srgbClr val="FF0000"/>
                          </a:solidFill>
                        </a:rPr>
                        <a:t>相似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子问题；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16330"/>
                  </a:ext>
                </a:extLst>
              </a:tr>
              <a:tr h="562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解决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若子问题规模较小，容易被解决则直接解；否则继续分解为更小子问题；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98824"/>
                  </a:ext>
                </a:extLst>
              </a:tr>
              <a:tr h="562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合并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将已求解的各个子问题的解，逐步合并为原问题的解。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0764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40508FC-3BA0-4BD6-3FC7-F299CB1DD65B}"/>
              </a:ext>
            </a:extLst>
          </p:cNvPr>
          <p:cNvSpPr txBox="1"/>
          <p:nvPr/>
        </p:nvSpPr>
        <p:spPr>
          <a:xfrm>
            <a:off x="1199626" y="4895731"/>
            <a:ext cx="954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特别地，有些问题分解后，不必求解所有子问题，则不需要第</a:t>
            </a:r>
            <a:r>
              <a:rPr lang="en-US" altLang="zh-CN" dirty="0"/>
              <a:t>3</a:t>
            </a:r>
            <a:r>
              <a:rPr lang="zh-CN" altLang="en-US" dirty="0"/>
              <a:t>步骤。例如：折半查找，在判别出问题的解在某一个子问题中后，其他子问题就不需要求解了，</a:t>
            </a:r>
            <a:r>
              <a:rPr lang="zh-CN" altLang="en-US" dirty="0">
                <a:solidFill>
                  <a:srgbClr val="FF0000"/>
                </a:solidFill>
              </a:rPr>
              <a:t>问题的解就是最后（最小）的子问题的解</a:t>
            </a:r>
            <a:r>
              <a:rPr lang="zh-CN" altLang="en-US" dirty="0"/>
              <a:t>。分治法的这类应用，也称为“</a:t>
            </a:r>
            <a:r>
              <a:rPr lang="zh-CN" altLang="en-US" dirty="0">
                <a:solidFill>
                  <a:srgbClr val="FF0000"/>
                </a:solidFill>
              </a:rPr>
              <a:t>减治法</a:t>
            </a:r>
            <a:r>
              <a:rPr lang="zh-CN" altLang="en-US" dirty="0"/>
              <a:t>”。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F9AEC4-7298-B759-DDA9-8D0301B5755A}"/>
              </a:ext>
            </a:extLst>
          </p:cNvPr>
          <p:cNvSpPr txBox="1"/>
          <p:nvPr/>
        </p:nvSpPr>
        <p:spPr>
          <a:xfrm>
            <a:off x="1199626" y="5911070"/>
            <a:ext cx="954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多数问题需要所有子问题的解，</a:t>
            </a:r>
            <a:r>
              <a:rPr lang="zh-CN" altLang="en-US" dirty="0">
                <a:solidFill>
                  <a:srgbClr val="FF0000"/>
                </a:solidFill>
              </a:rPr>
              <a:t>需要将子问题的解合并成为整个问题的解</a:t>
            </a:r>
            <a:r>
              <a:rPr lang="zh-CN" altLang="en-US" dirty="0"/>
              <a:t>，例如：合并排序（不断将子问题中已排好序的子序列，合并成为较大规模的有序子集）。</a:t>
            </a:r>
          </a:p>
        </p:txBody>
      </p:sp>
    </p:spTree>
    <p:extLst>
      <p:ext uri="{BB962C8B-B14F-4D97-AF65-F5344CB8AC3E}">
        <p14:creationId xmlns:p14="http://schemas.microsoft.com/office/powerpoint/2010/main" val="55668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分治算法框架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适用问题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1A42C4-7D6B-1BF6-8ACE-8DA1829621F0}"/>
              </a:ext>
            </a:extLst>
          </p:cNvPr>
          <p:cNvSpPr txBox="1"/>
          <p:nvPr/>
        </p:nvSpPr>
        <p:spPr>
          <a:xfrm>
            <a:off x="1084333" y="2476163"/>
            <a:ext cx="1026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分治法在问题规模较大的情况下，效率高于蛮力法。</a:t>
            </a:r>
            <a:endParaRPr lang="en-US" altLang="zh-CN" sz="2000" dirty="0"/>
          </a:p>
          <a:p>
            <a:r>
              <a:rPr lang="zh-CN" altLang="en-US" sz="2000" dirty="0"/>
              <a:t>当问题满足以下三个条件时，可以考虑使用分治法来解决问题：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213010-5016-FB40-A0DE-B611F0ECBE93}"/>
              </a:ext>
            </a:extLst>
          </p:cNvPr>
          <p:cNvSpPr txBox="1"/>
          <p:nvPr/>
        </p:nvSpPr>
        <p:spPr>
          <a:xfrm>
            <a:off x="1237376" y="3485626"/>
            <a:ext cx="871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能将</a:t>
            </a:r>
            <a:r>
              <a:rPr lang="en-US" altLang="zh-CN" dirty="0"/>
              <a:t>n</a:t>
            </a:r>
            <a:r>
              <a:rPr lang="zh-CN" altLang="en-US" dirty="0"/>
              <a:t>个数据分解成</a:t>
            </a:r>
            <a:r>
              <a:rPr lang="en-US" altLang="zh-CN" dirty="0"/>
              <a:t>k</a:t>
            </a:r>
            <a:r>
              <a:rPr lang="zh-CN" altLang="en-US" dirty="0"/>
              <a:t>个不同子集，且得到的</a:t>
            </a:r>
            <a:r>
              <a:rPr lang="en-US" altLang="zh-CN" dirty="0"/>
              <a:t>k</a:t>
            </a:r>
            <a:r>
              <a:rPr lang="zh-CN" altLang="en-US" dirty="0"/>
              <a:t>个子集是可以</a:t>
            </a:r>
            <a:r>
              <a:rPr lang="zh-CN" altLang="en-US" dirty="0">
                <a:solidFill>
                  <a:srgbClr val="FF0000"/>
                </a:solidFill>
              </a:rPr>
              <a:t>独立求解</a:t>
            </a:r>
            <a:r>
              <a:rPr lang="zh-CN" altLang="en-US" dirty="0"/>
              <a:t>的子问题，其中</a:t>
            </a:r>
            <a:r>
              <a:rPr lang="en-US" altLang="zh-CN" dirty="0"/>
              <a:t>1&lt;k&lt;=n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分解所得到的子问题与原问题具有</a:t>
            </a:r>
            <a:r>
              <a:rPr lang="zh-CN" altLang="en-US" dirty="0">
                <a:solidFill>
                  <a:srgbClr val="FF0000"/>
                </a:solidFill>
              </a:rPr>
              <a:t>相似的结构</a:t>
            </a:r>
            <a:r>
              <a:rPr lang="zh-CN" altLang="en-US" dirty="0"/>
              <a:t>，便于利用</a:t>
            </a:r>
            <a:r>
              <a:rPr lang="zh-CN" altLang="en-US" dirty="0">
                <a:solidFill>
                  <a:srgbClr val="FF0000"/>
                </a:solidFill>
              </a:rPr>
              <a:t>递归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  <a:r>
              <a:rPr lang="zh-CN" altLang="en-US" dirty="0"/>
              <a:t>机制；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在求解出子问题的解之后，可以</a:t>
            </a:r>
            <a:r>
              <a:rPr lang="zh-CN" altLang="en-US" dirty="0">
                <a:solidFill>
                  <a:srgbClr val="FF0000"/>
                </a:solidFill>
              </a:rPr>
              <a:t>推解出原问题的解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199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分治算法框架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算法框架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034FD7-E565-983D-A94A-A03587D0C7D6}"/>
              </a:ext>
            </a:extLst>
          </p:cNvPr>
          <p:cNvGrpSpPr/>
          <p:nvPr/>
        </p:nvGrpSpPr>
        <p:grpSpPr>
          <a:xfrm>
            <a:off x="1103152" y="2310790"/>
            <a:ext cx="8925887" cy="4197192"/>
            <a:chOff x="761912" y="1983618"/>
            <a:chExt cx="5932503" cy="419719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982C33-79D9-BB8A-EEED-15F9A55A2145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3693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Divide-and-Conquer(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n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为问题规模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(n &lt;= n0) {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n0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为可解子问题的规模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求解子问题步骤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子问题的解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b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k;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分解为较小子问题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P0, P1, ..., Pk-1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yi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Divide-and-Conquer( |Pi| );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递归解决子问题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Pi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T = MERGE(y0, y1, ...,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yk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合并子问题的解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2CCCB5-EFC5-541A-7FC4-7B5312EAE297}"/>
                </a:ext>
              </a:extLst>
            </p:cNvPr>
            <p:cNvSpPr txBox="1"/>
            <p:nvPr/>
          </p:nvSpPr>
          <p:spPr>
            <a:xfrm>
              <a:off x="761912" y="1983618"/>
              <a:ext cx="4330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分治法策略伪代码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1A53323-7455-481F-0724-B078E037F09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92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B4B44-F0E0-0337-5B6F-601B30FA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487"/>
          </a:xfrm>
        </p:spPr>
        <p:txBody>
          <a:bodyPr/>
          <a:lstStyle/>
          <a:p>
            <a:r>
              <a:rPr lang="zh-CN" altLang="en-US" dirty="0"/>
              <a:t>典型二分法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C8B35-59C2-47A2-46A1-807A1DDEE76C}"/>
              </a:ext>
            </a:extLst>
          </p:cNvPr>
          <p:cNvSpPr txBox="1"/>
          <p:nvPr/>
        </p:nvSpPr>
        <p:spPr>
          <a:xfrm>
            <a:off x="1084333" y="2476163"/>
            <a:ext cx="1026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在算法设计中每次一个问题分解成的子问题个数一般是固定的，每个子问题的规模也是</a:t>
            </a:r>
            <a:r>
              <a:rPr lang="zh-CN" altLang="en-US" sz="2000" dirty="0">
                <a:solidFill>
                  <a:srgbClr val="FF0000"/>
                </a:solidFill>
              </a:rPr>
              <a:t>平均分配</a:t>
            </a:r>
            <a:r>
              <a:rPr lang="zh-CN" altLang="en-US" sz="2000" dirty="0"/>
              <a:t>的。当每次都将问题分解为原问题规模的</a:t>
            </a:r>
            <a:r>
              <a:rPr lang="zh-CN" altLang="en-US" sz="2000" dirty="0">
                <a:solidFill>
                  <a:srgbClr val="FF0000"/>
                </a:solidFill>
              </a:rPr>
              <a:t>一半</a:t>
            </a:r>
            <a:r>
              <a:rPr lang="zh-CN" altLang="en-US" sz="2000" dirty="0"/>
              <a:t>时，称为</a:t>
            </a:r>
            <a:r>
              <a:rPr lang="zh-CN" altLang="en-US" sz="2000" dirty="0">
                <a:solidFill>
                  <a:srgbClr val="FF0000"/>
                </a:solidFill>
              </a:rPr>
              <a:t>二分法</a:t>
            </a:r>
            <a:r>
              <a:rPr lang="zh-CN" altLang="en-US" sz="2000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4E16EA-0992-19C6-C5D0-E9AE63B19A03}"/>
              </a:ext>
            </a:extLst>
          </p:cNvPr>
          <p:cNvSpPr txBox="1"/>
          <p:nvPr/>
        </p:nvSpPr>
        <p:spPr>
          <a:xfrm>
            <a:off x="1084333" y="3320009"/>
            <a:ext cx="1026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二分法是分治法较常用的分解策略，数据结构课程中的</a:t>
            </a:r>
            <a:r>
              <a:rPr lang="zh-CN" altLang="en-US" sz="2000" u="sng" dirty="0"/>
              <a:t>折半查找</a:t>
            </a:r>
            <a:r>
              <a:rPr lang="zh-CN" altLang="en-US" sz="2000" dirty="0"/>
              <a:t>、</a:t>
            </a:r>
            <a:r>
              <a:rPr lang="zh-CN" altLang="en-US" sz="2000" u="sng" dirty="0"/>
              <a:t>归并排序</a:t>
            </a:r>
            <a:r>
              <a:rPr lang="zh-CN" altLang="en-US" sz="2000" dirty="0"/>
              <a:t>等算法都是采用此策略实现的。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4591222"/>
            <a:ext cx="9705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3-1】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找次品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个硬币中有一个次品，次品的重量比正常硬币轻。请问只用天平至多只需要几次即可找出次品？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27E63A8-06AF-D489-7745-D334148F1497}"/>
              </a:ext>
            </a:extLst>
          </p:cNvPr>
          <p:cNvCxnSpPr>
            <a:cxnSpLocks/>
          </p:cNvCxnSpPr>
          <p:nvPr/>
        </p:nvCxnSpPr>
        <p:spPr>
          <a:xfrm>
            <a:off x="612396" y="4241311"/>
            <a:ext cx="108931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6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927717"/>
            <a:ext cx="9705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3-1】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找次品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个硬币中有一个次品，次品的重量比正常硬币轻。请问只用天平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至多只需要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几次即可找出次品？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1CC9D-979A-6D9C-C07B-CA306492CFF7}"/>
              </a:ext>
            </a:extLst>
          </p:cNvPr>
          <p:cNvSpPr txBox="1"/>
          <p:nvPr/>
        </p:nvSpPr>
        <p:spPr>
          <a:xfrm>
            <a:off x="838200" y="3558933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D59FF7-1E50-526A-1F4E-48156261CFA0}"/>
              </a:ext>
            </a:extLst>
          </p:cNvPr>
          <p:cNvSpPr txBox="1"/>
          <p:nvPr/>
        </p:nvSpPr>
        <p:spPr>
          <a:xfrm>
            <a:off x="1353471" y="4054565"/>
            <a:ext cx="8998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1: 50 vs 50</a:t>
            </a:r>
          </a:p>
          <a:p>
            <a:r>
              <a:rPr lang="en-US" altLang="zh-CN" sz="2000" dirty="0"/>
              <a:t>2: 25 vs 25</a:t>
            </a:r>
          </a:p>
          <a:p>
            <a:r>
              <a:rPr lang="en-US" altLang="zh-CN" sz="2000" dirty="0"/>
              <a:t>3: 12 vs 12</a:t>
            </a:r>
          </a:p>
          <a:p>
            <a:r>
              <a:rPr lang="en-US" altLang="zh-CN" sz="2000" dirty="0"/>
              <a:t>4: 6 vs 6</a:t>
            </a:r>
          </a:p>
          <a:p>
            <a:r>
              <a:rPr lang="en-US" altLang="zh-CN" sz="2000" dirty="0"/>
              <a:t>5: 3 vs 3</a:t>
            </a:r>
          </a:p>
          <a:p>
            <a:r>
              <a:rPr lang="en-US" altLang="zh-CN" sz="2000" dirty="0"/>
              <a:t>6: 1 vs 1</a:t>
            </a:r>
          </a:p>
          <a:p>
            <a:r>
              <a:rPr lang="zh-CN" altLang="en-US" sz="2000" dirty="0"/>
              <a:t>即 </a:t>
            </a:r>
            <a:r>
              <a:rPr lang="zh-CN" altLang="en-US" sz="2000" dirty="0">
                <a:solidFill>
                  <a:srgbClr val="FF0000"/>
                </a:solidFill>
              </a:rPr>
              <a:t>⌊</a:t>
            </a:r>
            <a:r>
              <a:rPr lang="en-US" altLang="zh-CN" sz="2000" dirty="0">
                <a:solidFill>
                  <a:srgbClr val="FF0000"/>
                </a:solidFill>
              </a:rPr>
              <a:t>log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000" dirty="0">
                <a:solidFill>
                  <a:srgbClr val="FF0000"/>
                </a:solidFill>
              </a:rPr>
              <a:t>100⌋ </a:t>
            </a:r>
            <a:r>
              <a:rPr lang="en-US" altLang="zh-CN" sz="2000" dirty="0"/>
              <a:t>= 6</a:t>
            </a:r>
            <a:r>
              <a:rPr lang="zh-CN" altLang="en-US" sz="2000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2732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92771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求方程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-2x-1=0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的一个正的近似解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1CC9D-979A-6D9C-C07B-CA306492CFF7}"/>
              </a:ext>
            </a:extLst>
          </p:cNvPr>
          <p:cNvSpPr txBox="1"/>
          <p:nvPr/>
        </p:nvSpPr>
        <p:spPr>
          <a:xfrm>
            <a:off x="838200" y="254805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grpSp>
        <p:nvGrpSpPr>
          <p:cNvPr id="3" name="Group 68">
            <a:extLst>
              <a:ext uri="{FF2B5EF4-FFF2-40B4-BE49-F238E27FC236}">
                <a16:creationId xmlns:a16="http://schemas.microsoft.com/office/drawing/2014/main" id="{D328FE2B-112E-2267-7BDA-78C84FAAD6F6}"/>
              </a:ext>
            </a:extLst>
          </p:cNvPr>
          <p:cNvGrpSpPr>
            <a:grpSpLocks/>
          </p:cNvGrpSpPr>
          <p:nvPr/>
        </p:nvGrpSpPr>
        <p:grpSpPr bwMode="auto">
          <a:xfrm>
            <a:off x="8228944" y="1777403"/>
            <a:ext cx="3890128" cy="3403862"/>
            <a:chOff x="3744" y="1104"/>
            <a:chExt cx="1680" cy="1440"/>
          </a:xfrm>
        </p:grpSpPr>
        <p:sp>
          <p:nvSpPr>
            <p:cNvPr id="4" name="Line 69">
              <a:extLst>
                <a:ext uri="{FF2B5EF4-FFF2-40B4-BE49-F238E27FC236}">
                  <a16:creationId xmlns:a16="http://schemas.microsoft.com/office/drawing/2014/main" id="{87FBC011-DDC8-BB45-2E2D-A2214B326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4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70">
              <a:extLst>
                <a:ext uri="{FF2B5EF4-FFF2-40B4-BE49-F238E27FC236}">
                  <a16:creationId xmlns:a16="http://schemas.microsoft.com/office/drawing/2014/main" id="{74B6DB63-C039-B976-2739-B6123506F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4" y="124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1">
              <a:extLst>
                <a:ext uri="{FF2B5EF4-FFF2-40B4-BE49-F238E27FC236}">
                  <a16:creationId xmlns:a16="http://schemas.microsoft.com/office/drawing/2014/main" id="{2496A716-797E-D65B-700A-6BF4B39C4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6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2">
              <a:extLst>
                <a:ext uri="{FF2B5EF4-FFF2-40B4-BE49-F238E27FC236}">
                  <a16:creationId xmlns:a16="http://schemas.microsoft.com/office/drawing/2014/main" id="{8A9439AC-3177-D213-CE5D-1F7CE23F2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8" y="1488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73">
              <a:extLst>
                <a:ext uri="{FF2B5EF4-FFF2-40B4-BE49-F238E27FC236}">
                  <a16:creationId xmlns:a16="http://schemas.microsoft.com/office/drawing/2014/main" id="{EA00E68D-D5E8-01BE-9330-72077E06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28"/>
              <a:ext cx="20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" name="Rectangle 74">
              <a:extLst>
                <a:ext uri="{FF2B5EF4-FFF2-40B4-BE49-F238E27FC236}">
                  <a16:creationId xmlns:a16="http://schemas.microsoft.com/office/drawing/2014/main" id="{EACACB16-50D9-C780-A009-70CF66485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20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" name="Rectangle 75">
              <a:extLst>
                <a:ext uri="{FF2B5EF4-FFF2-40B4-BE49-F238E27FC236}">
                  <a16:creationId xmlns:a16="http://schemas.microsoft.com/office/drawing/2014/main" id="{7D160E68-6ABA-47F2-2814-9D3D367FA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994"/>
              <a:ext cx="185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1E6BC2EB-04D0-08C7-FF7B-C5A92418B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004"/>
              <a:ext cx="18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Rectangle 77">
              <a:extLst>
                <a:ext uri="{FF2B5EF4-FFF2-40B4-BE49-F238E27FC236}">
                  <a16:creationId xmlns:a16="http://schemas.microsoft.com/office/drawing/2014/main" id="{60CE98B9-B417-06D2-6AF1-9C78DE094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004"/>
              <a:ext cx="18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" name="Rectangle 78">
              <a:extLst>
                <a:ext uri="{FF2B5EF4-FFF2-40B4-BE49-F238E27FC236}">
                  <a16:creationId xmlns:a16="http://schemas.microsoft.com/office/drawing/2014/main" id="{9AAA879D-3B7E-9890-2E84-18A9D0980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2004"/>
              <a:ext cx="18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" name="Rectangle 79">
              <a:extLst>
                <a:ext uri="{FF2B5EF4-FFF2-40B4-BE49-F238E27FC236}">
                  <a16:creationId xmlns:a16="http://schemas.microsoft.com/office/drawing/2014/main" id="{F1C5FC63-7D01-FEAF-9BA0-18F3ABFCD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248"/>
              <a:ext cx="9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-2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-1</a:t>
              </a:r>
              <a:endParaRPr kumimoji="1" lang="en-US" altLang="zh-CN" sz="2400" i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18" name="Line 80">
              <a:extLst>
                <a:ext uri="{FF2B5EF4-FFF2-40B4-BE49-F238E27FC236}">
                  <a16:creationId xmlns:a16="http://schemas.microsoft.com/office/drawing/2014/main" id="{5DD5FC65-5B2F-35C4-641C-28973C4E9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3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54188D13-1D8A-0B46-6E2E-0F6D895EC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1488"/>
              <a:ext cx="720" cy="912"/>
            </a:xfrm>
            <a:custGeom>
              <a:avLst/>
              <a:gdLst>
                <a:gd name="T0" fmla="*/ 0 w 672"/>
                <a:gd name="T1" fmla="*/ 0 h 720"/>
                <a:gd name="T2" fmla="*/ 360 w 672"/>
                <a:gd name="T3" fmla="*/ 912 h 720"/>
                <a:gd name="T4" fmla="*/ 720 w 672"/>
                <a:gd name="T5" fmla="*/ 0 h 720"/>
                <a:gd name="T6" fmla="*/ 0 60000 65536"/>
                <a:gd name="T7" fmla="*/ 0 60000 65536"/>
                <a:gd name="T8" fmla="*/ 0 60000 65536"/>
                <a:gd name="T9" fmla="*/ 0 w 672"/>
                <a:gd name="T10" fmla="*/ 0 h 720"/>
                <a:gd name="T11" fmla="*/ 672 w 67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720">
                  <a:moveTo>
                    <a:pt x="0" y="0"/>
                  </a:moveTo>
                  <a:cubicBezTo>
                    <a:pt x="112" y="360"/>
                    <a:pt x="224" y="720"/>
                    <a:pt x="336" y="720"/>
                  </a:cubicBezTo>
                  <a:cubicBezTo>
                    <a:pt x="448" y="720"/>
                    <a:pt x="560" y="360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Rectangle 82">
              <a:extLst>
                <a:ext uri="{FF2B5EF4-FFF2-40B4-BE49-F238E27FC236}">
                  <a16:creationId xmlns:a16="http://schemas.microsoft.com/office/drawing/2014/main" id="{5ECEE0D4-21D9-5A31-A799-0FF66B468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24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1" name="Line 83">
              <a:extLst>
                <a:ext uri="{FF2B5EF4-FFF2-40B4-BE49-F238E27FC236}">
                  <a16:creationId xmlns:a16="http://schemas.microsoft.com/office/drawing/2014/main" id="{B223D4DB-2D77-9677-9644-A1BAAD2E1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016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84">
              <a:extLst>
                <a:ext uri="{FF2B5EF4-FFF2-40B4-BE49-F238E27FC236}">
                  <a16:creationId xmlns:a16="http://schemas.microsoft.com/office/drawing/2014/main" id="{A4FDB27C-9538-CD58-C636-509776BF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2016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85">
              <a:extLst>
                <a:ext uri="{FF2B5EF4-FFF2-40B4-BE49-F238E27FC236}">
                  <a16:creationId xmlns:a16="http://schemas.microsoft.com/office/drawing/2014/main" id="{D5E936F3-5C9A-939A-1977-17E7F1F01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16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5">
            <a:extLst>
              <a:ext uri="{FF2B5EF4-FFF2-40B4-BE49-F238E27FC236}">
                <a16:creationId xmlns:a16="http://schemas.microsoft.com/office/drawing/2014/main" id="{9AE36CC8-53AD-2A5F-EC86-C4A17B711D56}"/>
              </a:ext>
            </a:extLst>
          </p:cNvPr>
          <p:cNvGrpSpPr>
            <a:grpSpLocks/>
          </p:cNvGrpSpPr>
          <p:nvPr/>
        </p:nvGrpSpPr>
        <p:grpSpPr bwMode="auto">
          <a:xfrm>
            <a:off x="744674" y="3105102"/>
            <a:ext cx="3395663" cy="822325"/>
            <a:chOff x="350" y="1491"/>
            <a:chExt cx="2139" cy="518"/>
          </a:xfrm>
        </p:grpSpPr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A0FC8620-FC5E-DAC2-D8CE-415E71839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680"/>
              <a:ext cx="1824" cy="108"/>
              <a:chOff x="528" y="1680"/>
              <a:chExt cx="1824" cy="108"/>
            </a:xfrm>
          </p:grpSpPr>
          <p:sp>
            <p:nvSpPr>
              <p:cNvPr id="28" name="Line 7">
                <a:extLst>
                  <a:ext uri="{FF2B5EF4-FFF2-40B4-BE49-F238E27FC236}">
                    <a16:creationId xmlns:a16="http://schemas.microsoft.com/office/drawing/2014/main" id="{5FD48FD3-EFF3-B06F-7AE3-2A10673AE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776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8">
                <a:extLst>
                  <a:ext uri="{FF2B5EF4-FFF2-40B4-BE49-F238E27FC236}">
                    <a16:creationId xmlns:a16="http://schemas.microsoft.com/office/drawing/2014/main" id="{95A279FF-51A3-0C50-4C58-3B0DBB435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9">
                <a:extLst>
                  <a:ext uri="{FF2B5EF4-FFF2-40B4-BE49-F238E27FC236}">
                    <a16:creationId xmlns:a16="http://schemas.microsoft.com/office/drawing/2014/main" id="{DE2FD13A-8CA3-34BD-C24E-468AEDA54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6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FB3036CD-EDB3-693E-F163-3EC76AA0A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491"/>
              <a:ext cx="20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-                                       +</a:t>
              </a:r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E8D82D6D-2370-08B8-0AC6-C120880A5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" y="1776"/>
              <a:ext cx="2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2                                        3</a:t>
              </a:r>
            </a:p>
          </p:txBody>
        </p:sp>
      </p:grpSp>
      <p:sp>
        <p:nvSpPr>
          <p:cNvPr id="31" name="Line 12">
            <a:extLst>
              <a:ext uri="{FF2B5EF4-FFF2-40B4-BE49-F238E27FC236}">
                <a16:creationId xmlns:a16="http://schemas.microsoft.com/office/drawing/2014/main" id="{FC3A95AF-9DCE-5F99-F3AE-07C52AB73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249" y="3557540"/>
            <a:ext cx="2895600" cy="0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D11EFEB7-EEA4-F4CF-3EF9-8B480F53B831}"/>
              </a:ext>
            </a:extLst>
          </p:cNvPr>
          <p:cNvGrpSpPr>
            <a:grpSpLocks/>
          </p:cNvGrpSpPr>
          <p:nvPr/>
        </p:nvGrpSpPr>
        <p:grpSpPr bwMode="auto">
          <a:xfrm>
            <a:off x="4356351" y="3280521"/>
            <a:ext cx="3978275" cy="369887"/>
            <a:chOff x="2630" y="1605"/>
            <a:chExt cx="2506" cy="233"/>
          </a:xfrm>
        </p:grpSpPr>
        <p:sp>
          <p:nvSpPr>
            <p:cNvPr id="33" name="Text Box 15">
              <a:extLst>
                <a:ext uri="{FF2B5EF4-FFF2-40B4-BE49-F238E27FC236}">
                  <a16:creationId xmlns:a16="http://schemas.microsoft.com/office/drawing/2014/main" id="{836DF5D6-B82A-B186-EDAA-304908AA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1605"/>
              <a:ext cx="25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f(2)&lt;0</a:t>
              </a:r>
              <a:r>
                <a:rPr kumimoji="1" lang="zh-CN" altLang="en-US" dirty="0">
                  <a:latin typeface="Tahoma" panose="020B0604030504040204" pitchFamily="34" charset="0"/>
                </a:rPr>
                <a:t>，</a:t>
              </a:r>
              <a:r>
                <a:rPr kumimoji="1" lang="en-US" altLang="zh-CN" dirty="0">
                  <a:latin typeface="Tahoma" panose="020B0604030504040204" pitchFamily="34" charset="0"/>
                </a:rPr>
                <a:t>f(3)&gt;0        2&lt;x</a:t>
              </a:r>
              <a:r>
                <a:rPr kumimoji="1" lang="en-US" altLang="zh-CN" baseline="-25000" dirty="0">
                  <a:latin typeface="Tahoma" panose="020B0604030504040204" pitchFamily="34" charset="0"/>
                </a:rPr>
                <a:t>1</a:t>
              </a:r>
              <a:r>
                <a:rPr kumimoji="1" lang="en-US" altLang="zh-CN" dirty="0">
                  <a:latin typeface="Tahoma" panose="020B0604030504040204" pitchFamily="34" charset="0"/>
                </a:rPr>
                <a:t>&lt;3</a:t>
              </a:r>
            </a:p>
          </p:txBody>
        </p:sp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27309AD4-8065-9C01-42D4-81E7884CA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" y="1625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C2F1D237-7E8C-E328-80FD-A46E17D2660A}"/>
              </a:ext>
            </a:extLst>
          </p:cNvPr>
          <p:cNvGrpSpPr>
            <a:grpSpLocks/>
          </p:cNvGrpSpPr>
          <p:nvPr/>
        </p:nvGrpSpPr>
        <p:grpSpPr bwMode="auto">
          <a:xfrm>
            <a:off x="742571" y="3880590"/>
            <a:ext cx="3398838" cy="839788"/>
            <a:chOff x="348" y="2008"/>
            <a:chExt cx="2141" cy="529"/>
          </a:xfrm>
        </p:grpSpPr>
        <p:grpSp>
          <p:nvGrpSpPr>
            <p:cNvPr id="36" name="Group 18">
              <a:extLst>
                <a:ext uri="{FF2B5EF4-FFF2-40B4-BE49-F238E27FC236}">
                  <a16:creationId xmlns:a16="http://schemas.microsoft.com/office/drawing/2014/main" id="{F3CDEAE2-78C2-402F-F8AD-96E42B5A21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" y="2208"/>
              <a:ext cx="1824" cy="108"/>
              <a:chOff x="528" y="1680"/>
              <a:chExt cx="1824" cy="108"/>
            </a:xfrm>
          </p:grpSpPr>
          <p:sp>
            <p:nvSpPr>
              <p:cNvPr id="40" name="Line 19">
                <a:extLst>
                  <a:ext uri="{FF2B5EF4-FFF2-40B4-BE49-F238E27FC236}">
                    <a16:creationId xmlns:a16="http://schemas.microsoft.com/office/drawing/2014/main" id="{848E42EE-6E78-3E01-A8DE-CA7279A4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776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20">
                <a:extLst>
                  <a:ext uri="{FF2B5EF4-FFF2-40B4-BE49-F238E27FC236}">
                    <a16:creationId xmlns:a16="http://schemas.microsoft.com/office/drawing/2014/main" id="{C7105837-6B0C-9BF3-4D16-D4F7F05CD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21">
                <a:extLst>
                  <a:ext uri="{FF2B5EF4-FFF2-40B4-BE49-F238E27FC236}">
                    <a16:creationId xmlns:a16="http://schemas.microsoft.com/office/drawing/2014/main" id="{77D58F88-B96D-A3DA-5E57-D0DBBAF37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6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" name="Text Box 22">
              <a:extLst>
                <a:ext uri="{FF2B5EF4-FFF2-40B4-BE49-F238E27FC236}">
                  <a16:creationId xmlns:a16="http://schemas.microsoft.com/office/drawing/2014/main" id="{D29F747A-CBE0-87D7-1B31-07AF20769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2008"/>
              <a:ext cx="10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-                  +</a:t>
              </a:r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34651616-E2B5-5102-1497-6E310134F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" y="2304"/>
              <a:ext cx="21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 2                  2.5                3</a:t>
              </a:r>
            </a:p>
          </p:txBody>
        </p:sp>
        <p:sp>
          <p:nvSpPr>
            <p:cNvPr id="39" name="Line 24">
              <a:extLst>
                <a:ext uri="{FF2B5EF4-FFF2-40B4-BE49-F238E27FC236}">
                  <a16:creationId xmlns:a16="http://schemas.microsoft.com/office/drawing/2014/main" id="{4A324DD2-3295-4B8B-DFF9-C3FE81646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" name="Line 25">
            <a:extLst>
              <a:ext uri="{FF2B5EF4-FFF2-40B4-BE49-F238E27FC236}">
                <a16:creationId xmlns:a16="http://schemas.microsoft.com/office/drawing/2014/main" id="{59DED742-104F-BB67-5BF4-ED77F7C9D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733" y="4350488"/>
            <a:ext cx="1446213" cy="0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" name="Group 26">
            <a:extLst>
              <a:ext uri="{FF2B5EF4-FFF2-40B4-BE49-F238E27FC236}">
                <a16:creationId xmlns:a16="http://schemas.microsoft.com/office/drawing/2014/main" id="{8B579CD6-A7C6-77B4-5A3D-173AB4293E47}"/>
              </a:ext>
            </a:extLst>
          </p:cNvPr>
          <p:cNvGrpSpPr>
            <a:grpSpLocks/>
          </p:cNvGrpSpPr>
          <p:nvPr/>
        </p:nvGrpSpPr>
        <p:grpSpPr bwMode="auto">
          <a:xfrm>
            <a:off x="4361083" y="4076291"/>
            <a:ext cx="4648200" cy="369888"/>
            <a:chOff x="2640" y="2112"/>
            <a:chExt cx="2928" cy="233"/>
          </a:xfrm>
        </p:grpSpPr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BBDB5210-6E52-B7AA-5C7C-D72659E2C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112"/>
              <a:ext cx="29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f(2)&lt;0</a:t>
              </a:r>
              <a:r>
                <a:rPr kumimoji="1" lang="zh-CN" altLang="en-US" dirty="0">
                  <a:latin typeface="Tahoma" panose="020B0604030504040204" pitchFamily="34" charset="0"/>
                </a:rPr>
                <a:t>，</a:t>
              </a:r>
              <a:r>
                <a:rPr kumimoji="1" lang="en-US" altLang="zh-CN" dirty="0">
                  <a:latin typeface="Tahoma" panose="020B0604030504040204" pitchFamily="34" charset="0"/>
                </a:rPr>
                <a:t>f(2.5)&gt;0         2&lt;x</a:t>
              </a:r>
              <a:r>
                <a:rPr kumimoji="1" lang="en-US" altLang="zh-CN" baseline="-25000" dirty="0">
                  <a:latin typeface="Tahoma" panose="020B0604030504040204" pitchFamily="34" charset="0"/>
                </a:rPr>
                <a:t>1</a:t>
              </a:r>
              <a:r>
                <a:rPr kumimoji="1" lang="en-US" altLang="zh-CN" dirty="0">
                  <a:latin typeface="Tahoma" panose="020B0604030504040204" pitchFamily="34" charset="0"/>
                </a:rPr>
                <a:t>&lt;2.5</a:t>
              </a:r>
            </a:p>
          </p:txBody>
        </p:sp>
        <p:pic>
          <p:nvPicPr>
            <p:cNvPr id="46" name="Picture 28">
              <a:extLst>
                <a:ext uri="{FF2B5EF4-FFF2-40B4-BE49-F238E27FC236}">
                  <a16:creationId xmlns:a16="http://schemas.microsoft.com/office/drawing/2014/main" id="{98E567F9-EBC7-D86C-9E01-B00D02E38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" y="2127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Group 29">
            <a:extLst>
              <a:ext uri="{FF2B5EF4-FFF2-40B4-BE49-F238E27FC236}">
                <a16:creationId xmlns:a16="http://schemas.microsoft.com/office/drawing/2014/main" id="{ED77F795-88BB-94E5-0440-E1ADCDE45ADD}"/>
              </a:ext>
            </a:extLst>
          </p:cNvPr>
          <p:cNvGrpSpPr>
            <a:grpSpLocks/>
          </p:cNvGrpSpPr>
          <p:nvPr/>
        </p:nvGrpSpPr>
        <p:grpSpPr bwMode="auto">
          <a:xfrm>
            <a:off x="801138" y="4618840"/>
            <a:ext cx="3308351" cy="808038"/>
            <a:chOff x="387" y="2594"/>
            <a:chExt cx="2084" cy="509"/>
          </a:xfrm>
        </p:grpSpPr>
        <p:grpSp>
          <p:nvGrpSpPr>
            <p:cNvPr id="48" name="Group 30">
              <a:extLst>
                <a:ext uri="{FF2B5EF4-FFF2-40B4-BE49-F238E27FC236}">
                  <a16:creationId xmlns:a16="http://schemas.microsoft.com/office/drawing/2014/main" id="{87056D1C-9EAC-A11E-61C2-09F861520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" y="2774"/>
              <a:ext cx="1824" cy="108"/>
              <a:chOff x="528" y="1680"/>
              <a:chExt cx="1824" cy="108"/>
            </a:xfrm>
          </p:grpSpPr>
          <p:sp>
            <p:nvSpPr>
              <p:cNvPr id="53" name="Line 31">
                <a:extLst>
                  <a:ext uri="{FF2B5EF4-FFF2-40B4-BE49-F238E27FC236}">
                    <a16:creationId xmlns:a16="http://schemas.microsoft.com/office/drawing/2014/main" id="{424EE04C-53D4-ACCF-DDFC-1825D70C3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776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32">
                <a:extLst>
                  <a:ext uri="{FF2B5EF4-FFF2-40B4-BE49-F238E27FC236}">
                    <a16:creationId xmlns:a16="http://schemas.microsoft.com/office/drawing/2014/main" id="{58153C77-A6AA-8737-3CB0-A376072CA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33">
                <a:extLst>
                  <a:ext uri="{FF2B5EF4-FFF2-40B4-BE49-F238E27FC236}">
                    <a16:creationId xmlns:a16="http://schemas.microsoft.com/office/drawing/2014/main" id="{8F586A5E-2FEC-4D99-E20E-659311171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6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" name="Text Box 34">
              <a:extLst>
                <a:ext uri="{FF2B5EF4-FFF2-40B4-BE49-F238E27FC236}">
                  <a16:creationId xmlns:a16="http://schemas.microsoft.com/office/drawing/2014/main" id="{6114B890-324F-8576-97BF-D093A0C17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2594"/>
              <a:ext cx="6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-        +</a:t>
              </a:r>
            </a:p>
          </p:txBody>
        </p:sp>
        <p:sp>
          <p:nvSpPr>
            <p:cNvPr id="50" name="Text Box 35">
              <a:extLst>
                <a:ext uri="{FF2B5EF4-FFF2-40B4-BE49-F238E27FC236}">
                  <a16:creationId xmlns:a16="http://schemas.microsoft.com/office/drawing/2014/main" id="{697A527B-8D6C-8C1D-84DA-76392F252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2870"/>
              <a:ext cx="20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2       2.25      2.5               3</a:t>
              </a:r>
            </a:p>
          </p:txBody>
        </p:sp>
        <p:sp>
          <p:nvSpPr>
            <p:cNvPr id="51" name="Line 36">
              <a:extLst>
                <a:ext uri="{FF2B5EF4-FFF2-40B4-BE49-F238E27FC236}">
                  <a16:creationId xmlns:a16="http://schemas.microsoft.com/office/drawing/2014/main" id="{DF70D43C-24D6-5E0E-F585-411B34070A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2" y="277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37">
              <a:extLst>
                <a:ext uri="{FF2B5EF4-FFF2-40B4-BE49-F238E27FC236}">
                  <a16:creationId xmlns:a16="http://schemas.microsoft.com/office/drawing/2014/main" id="{0E17B853-0BB5-9D59-5033-4ED5E397F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" name="Line 38">
            <a:extLst>
              <a:ext uri="{FF2B5EF4-FFF2-40B4-BE49-F238E27FC236}">
                <a16:creationId xmlns:a16="http://schemas.microsoft.com/office/drawing/2014/main" id="{49AD968E-25E4-3749-84B1-B43CB99D1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324" y="5047561"/>
            <a:ext cx="719137" cy="0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7" name="Group 39">
            <a:extLst>
              <a:ext uri="{FF2B5EF4-FFF2-40B4-BE49-F238E27FC236}">
                <a16:creationId xmlns:a16="http://schemas.microsoft.com/office/drawing/2014/main" id="{3D508463-1C18-FCF7-92F2-3F9F5B230D6A}"/>
              </a:ext>
            </a:extLst>
          </p:cNvPr>
          <p:cNvGrpSpPr>
            <a:grpSpLocks/>
          </p:cNvGrpSpPr>
          <p:nvPr/>
        </p:nvGrpSpPr>
        <p:grpSpPr bwMode="auto">
          <a:xfrm>
            <a:off x="4377343" y="4837952"/>
            <a:ext cx="5181600" cy="369888"/>
            <a:chOff x="2496" y="2736"/>
            <a:chExt cx="3264" cy="233"/>
          </a:xfrm>
        </p:grpSpPr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C7FB06E5-821C-391F-4F4C-3A823812B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736"/>
              <a:ext cx="32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f(2.25)&lt;0</a:t>
              </a:r>
              <a:r>
                <a:rPr kumimoji="1" lang="zh-CN" altLang="en-US" dirty="0">
                  <a:latin typeface="Tahoma" panose="020B0604030504040204" pitchFamily="34" charset="0"/>
                </a:rPr>
                <a:t>，</a:t>
              </a:r>
              <a:r>
                <a:rPr kumimoji="1" lang="en-US" altLang="zh-CN" dirty="0">
                  <a:latin typeface="Tahoma" panose="020B0604030504040204" pitchFamily="34" charset="0"/>
                </a:rPr>
                <a:t>f(2.5)&gt;0        2.25&lt;x</a:t>
              </a:r>
              <a:r>
                <a:rPr kumimoji="1" lang="en-US" altLang="zh-CN" baseline="-25000" dirty="0">
                  <a:latin typeface="Tahoma" panose="020B0604030504040204" pitchFamily="34" charset="0"/>
                </a:rPr>
                <a:t>1</a:t>
              </a:r>
              <a:r>
                <a:rPr kumimoji="1" lang="en-US" altLang="zh-CN" dirty="0">
                  <a:latin typeface="Tahoma" panose="020B0604030504040204" pitchFamily="34" charset="0"/>
                </a:rPr>
                <a:t>&lt;2.5</a:t>
              </a:r>
            </a:p>
          </p:txBody>
        </p:sp>
        <p:pic>
          <p:nvPicPr>
            <p:cNvPr id="59" name="Picture 41">
              <a:extLst>
                <a:ext uri="{FF2B5EF4-FFF2-40B4-BE49-F238E27FC236}">
                  <a16:creationId xmlns:a16="http://schemas.microsoft.com/office/drawing/2014/main" id="{16E43286-D979-66C8-E203-2C8224D0C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" y="2760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42">
            <a:extLst>
              <a:ext uri="{FF2B5EF4-FFF2-40B4-BE49-F238E27FC236}">
                <a16:creationId xmlns:a16="http://schemas.microsoft.com/office/drawing/2014/main" id="{9622F659-829C-103D-5BB2-C4C0F39B9BD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321288"/>
            <a:ext cx="3214687" cy="796926"/>
            <a:chOff x="447" y="3177"/>
            <a:chExt cx="2025" cy="502"/>
          </a:xfrm>
        </p:grpSpPr>
        <p:grpSp>
          <p:nvGrpSpPr>
            <p:cNvPr id="61" name="Group 43">
              <a:extLst>
                <a:ext uri="{FF2B5EF4-FFF2-40B4-BE49-F238E27FC236}">
                  <a16:creationId xmlns:a16="http://schemas.microsoft.com/office/drawing/2014/main" id="{666ABDF4-C921-B5F9-6F5E-13E92EA95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60"/>
              <a:ext cx="1824" cy="108"/>
              <a:chOff x="528" y="1680"/>
              <a:chExt cx="1824" cy="108"/>
            </a:xfrm>
          </p:grpSpPr>
          <p:sp>
            <p:nvSpPr>
              <p:cNvPr id="66" name="Line 44">
                <a:extLst>
                  <a:ext uri="{FF2B5EF4-FFF2-40B4-BE49-F238E27FC236}">
                    <a16:creationId xmlns:a16="http://schemas.microsoft.com/office/drawing/2014/main" id="{6B57DD1C-5BC9-5E52-0763-E591F92A0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776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45">
                <a:extLst>
                  <a:ext uri="{FF2B5EF4-FFF2-40B4-BE49-F238E27FC236}">
                    <a16:creationId xmlns:a16="http://schemas.microsoft.com/office/drawing/2014/main" id="{213E4CA7-A89A-657E-23A2-B3DA439F0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46">
                <a:extLst>
                  <a:ext uri="{FF2B5EF4-FFF2-40B4-BE49-F238E27FC236}">
                    <a16:creationId xmlns:a16="http://schemas.microsoft.com/office/drawing/2014/main" id="{9EAA6305-1033-6814-5B41-D58AF8C11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6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2" name="Text Box 47">
              <a:extLst>
                <a:ext uri="{FF2B5EF4-FFF2-40B4-BE49-F238E27FC236}">
                  <a16:creationId xmlns:a16="http://schemas.microsoft.com/office/drawing/2014/main" id="{C5870B7D-C955-1638-3182-0F11B8D42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" y="3177"/>
              <a:ext cx="4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-   +</a:t>
              </a:r>
            </a:p>
          </p:txBody>
        </p:sp>
        <p:sp>
          <p:nvSpPr>
            <p:cNvPr id="63" name="Text Box 48">
              <a:extLst>
                <a:ext uri="{FF2B5EF4-FFF2-40B4-BE49-F238E27FC236}">
                  <a16:creationId xmlns:a16="http://schemas.microsoft.com/office/drawing/2014/main" id="{347388F8-34B1-5261-B784-4E186DF8E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" y="3446"/>
              <a:ext cx="20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ahoma" panose="020B0604030504040204" pitchFamily="34" charset="0"/>
                </a:rPr>
                <a:t>2         2.375  2.5               3</a:t>
              </a:r>
            </a:p>
          </p:txBody>
        </p:sp>
        <p:sp>
          <p:nvSpPr>
            <p:cNvPr id="64" name="Line 49">
              <a:extLst>
                <a:ext uri="{FF2B5EF4-FFF2-40B4-BE49-F238E27FC236}">
                  <a16:creationId xmlns:a16="http://schemas.microsoft.com/office/drawing/2014/main" id="{F898DAFE-9EAD-38C0-E57C-93577F371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7" y="335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50">
              <a:extLst>
                <a:ext uri="{FF2B5EF4-FFF2-40B4-BE49-F238E27FC236}">
                  <a16:creationId xmlns:a16="http://schemas.microsoft.com/office/drawing/2014/main" id="{43124C5C-BF65-0387-F2C1-69831CCDD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" y="33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" name="Line 54">
            <a:extLst>
              <a:ext uri="{FF2B5EF4-FFF2-40B4-BE49-F238E27FC236}">
                <a16:creationId xmlns:a16="http://schemas.microsoft.com/office/drawing/2014/main" id="{57465A32-3EA8-F862-7246-2ECBEA782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176" y="5754766"/>
            <a:ext cx="338138" cy="0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0" name="Group 55">
            <a:extLst>
              <a:ext uri="{FF2B5EF4-FFF2-40B4-BE49-F238E27FC236}">
                <a16:creationId xmlns:a16="http://schemas.microsoft.com/office/drawing/2014/main" id="{F6D3F95C-A2ED-EA82-C43C-16FFEB80D69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6054621"/>
            <a:ext cx="3370262" cy="803371"/>
            <a:chOff x="421" y="3759"/>
            <a:chExt cx="2123" cy="506"/>
          </a:xfrm>
        </p:grpSpPr>
        <p:grpSp>
          <p:nvGrpSpPr>
            <p:cNvPr id="71" name="Group 56">
              <a:extLst>
                <a:ext uri="{FF2B5EF4-FFF2-40B4-BE49-F238E27FC236}">
                  <a16:creationId xmlns:a16="http://schemas.microsoft.com/office/drawing/2014/main" id="{4D4B3257-2E68-14E8-E9D1-6D046908B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" y="3946"/>
              <a:ext cx="1824" cy="108"/>
              <a:chOff x="528" y="1680"/>
              <a:chExt cx="1824" cy="108"/>
            </a:xfrm>
          </p:grpSpPr>
          <p:sp>
            <p:nvSpPr>
              <p:cNvPr id="76" name="Line 57">
                <a:extLst>
                  <a:ext uri="{FF2B5EF4-FFF2-40B4-BE49-F238E27FC236}">
                    <a16:creationId xmlns:a16="http://schemas.microsoft.com/office/drawing/2014/main" id="{2C1B6078-A5FB-832A-F9A5-98C05AB20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776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58">
                <a:extLst>
                  <a:ext uri="{FF2B5EF4-FFF2-40B4-BE49-F238E27FC236}">
                    <a16:creationId xmlns:a16="http://schemas.microsoft.com/office/drawing/2014/main" id="{5747268C-A092-82D9-A71F-93BBBECDE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59">
                <a:extLst>
                  <a:ext uri="{FF2B5EF4-FFF2-40B4-BE49-F238E27FC236}">
                    <a16:creationId xmlns:a16="http://schemas.microsoft.com/office/drawing/2014/main" id="{AF50D79B-863F-6510-F210-2AC4B49D9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6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" name="Text Box 60">
              <a:extLst>
                <a:ext uri="{FF2B5EF4-FFF2-40B4-BE49-F238E27FC236}">
                  <a16:creationId xmlns:a16="http://schemas.microsoft.com/office/drawing/2014/main" id="{88DCE0CF-3681-78D3-CAD9-4B4963EB0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3759"/>
              <a:ext cx="3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- +</a:t>
              </a:r>
            </a:p>
          </p:txBody>
        </p:sp>
        <p:sp>
          <p:nvSpPr>
            <p:cNvPr id="73" name="Text Box 61">
              <a:extLst>
                <a:ext uri="{FF2B5EF4-FFF2-40B4-BE49-F238E27FC236}">
                  <a16:creationId xmlns:a16="http://schemas.microsoft.com/office/drawing/2014/main" id="{3BFD7F31-1067-1B62-95C1-64858F6BB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4032"/>
              <a:ext cx="21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2         2.375  2.475            3</a:t>
              </a:r>
            </a:p>
          </p:txBody>
        </p:sp>
        <p:sp>
          <p:nvSpPr>
            <p:cNvPr id="74" name="Line 62">
              <a:extLst>
                <a:ext uri="{FF2B5EF4-FFF2-40B4-BE49-F238E27FC236}">
                  <a16:creationId xmlns:a16="http://schemas.microsoft.com/office/drawing/2014/main" id="{6970B3BE-EB1E-335C-809A-370EAA0DA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" y="39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63">
              <a:extLst>
                <a:ext uri="{FF2B5EF4-FFF2-40B4-BE49-F238E27FC236}">
                  <a16:creationId xmlns:a16="http://schemas.microsoft.com/office/drawing/2014/main" id="{4BAA7764-7522-E0CF-B8DC-18C13F445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394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" name="Line 64">
            <a:extLst>
              <a:ext uri="{FF2B5EF4-FFF2-40B4-BE49-F238E27FC236}">
                <a16:creationId xmlns:a16="http://schemas.microsoft.com/office/drawing/2014/main" id="{846DC9DB-4C60-8819-3EAB-5546BCF00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6491284"/>
            <a:ext cx="215900" cy="0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0" name="Group 51">
            <a:extLst>
              <a:ext uri="{FF2B5EF4-FFF2-40B4-BE49-F238E27FC236}">
                <a16:creationId xmlns:a16="http://schemas.microsoft.com/office/drawing/2014/main" id="{E3C24D2B-731D-291B-EBE9-8577DAB43F78}"/>
              </a:ext>
            </a:extLst>
          </p:cNvPr>
          <p:cNvGrpSpPr>
            <a:grpSpLocks/>
          </p:cNvGrpSpPr>
          <p:nvPr/>
        </p:nvGrpSpPr>
        <p:grpSpPr bwMode="auto">
          <a:xfrm>
            <a:off x="4371136" y="5592244"/>
            <a:ext cx="5638800" cy="369888"/>
            <a:chOff x="2496" y="3264"/>
            <a:chExt cx="3552" cy="233"/>
          </a:xfrm>
        </p:grpSpPr>
        <p:sp>
          <p:nvSpPr>
            <p:cNvPr id="81" name="Text Box 52">
              <a:extLst>
                <a:ext uri="{FF2B5EF4-FFF2-40B4-BE49-F238E27FC236}">
                  <a16:creationId xmlns:a16="http://schemas.microsoft.com/office/drawing/2014/main" id="{86B040DE-BFFE-612D-67CA-68BE655C7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64"/>
              <a:ext cx="35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f(2.375)&lt;0</a:t>
              </a:r>
              <a:r>
                <a:rPr kumimoji="1" lang="zh-CN" altLang="en-US" dirty="0">
                  <a:latin typeface="Tahoma" panose="020B0604030504040204" pitchFamily="34" charset="0"/>
                </a:rPr>
                <a:t>，</a:t>
              </a:r>
              <a:r>
                <a:rPr kumimoji="1" lang="en-US" altLang="zh-CN" dirty="0">
                  <a:latin typeface="Tahoma" panose="020B0604030504040204" pitchFamily="34" charset="0"/>
                </a:rPr>
                <a:t>f(2.5)&gt;0        2.375&lt;x</a:t>
              </a:r>
              <a:r>
                <a:rPr kumimoji="1" lang="en-US" altLang="zh-CN" baseline="-25000" dirty="0">
                  <a:latin typeface="Tahoma" panose="020B0604030504040204" pitchFamily="34" charset="0"/>
                </a:rPr>
                <a:t>1</a:t>
              </a:r>
              <a:r>
                <a:rPr kumimoji="1" lang="en-US" altLang="zh-CN" dirty="0">
                  <a:latin typeface="Tahoma" panose="020B0604030504040204" pitchFamily="34" charset="0"/>
                </a:rPr>
                <a:t>&lt;2.5</a:t>
              </a:r>
            </a:p>
          </p:txBody>
        </p:sp>
        <p:pic>
          <p:nvPicPr>
            <p:cNvPr id="82" name="Picture 53">
              <a:extLst>
                <a:ext uri="{FF2B5EF4-FFF2-40B4-BE49-F238E27FC236}">
                  <a16:creationId xmlns:a16="http://schemas.microsoft.com/office/drawing/2014/main" id="{2957BD32-3D8B-FFD5-94B1-16BFB31D5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" y="3295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3" name="Group 65">
            <a:extLst>
              <a:ext uri="{FF2B5EF4-FFF2-40B4-BE49-F238E27FC236}">
                <a16:creationId xmlns:a16="http://schemas.microsoft.com/office/drawing/2014/main" id="{C0B69F71-BA32-9E62-9DB1-630C42D5CBB4}"/>
              </a:ext>
            </a:extLst>
          </p:cNvPr>
          <p:cNvGrpSpPr>
            <a:grpSpLocks/>
          </p:cNvGrpSpPr>
          <p:nvPr/>
        </p:nvGrpSpPr>
        <p:grpSpPr bwMode="auto">
          <a:xfrm>
            <a:off x="4366640" y="6342045"/>
            <a:ext cx="6509388" cy="369888"/>
            <a:chOff x="2400" y="3859"/>
            <a:chExt cx="3552" cy="233"/>
          </a:xfrm>
        </p:grpSpPr>
        <p:sp>
          <p:nvSpPr>
            <p:cNvPr id="84" name="Text Box 66">
              <a:extLst>
                <a:ext uri="{FF2B5EF4-FFF2-40B4-BE49-F238E27FC236}">
                  <a16:creationId xmlns:a16="http://schemas.microsoft.com/office/drawing/2014/main" id="{452E6155-2FAA-9610-EB87-03FFE21F4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859"/>
              <a:ext cx="35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latin typeface="Tahoma" panose="020B0604030504040204" pitchFamily="34" charset="0"/>
                </a:rPr>
                <a:t>f(2.375)&lt;0</a:t>
              </a:r>
              <a:r>
                <a:rPr kumimoji="1" lang="zh-CN" altLang="en-US" dirty="0">
                  <a:latin typeface="Tahoma" panose="020B0604030504040204" pitchFamily="34" charset="0"/>
                </a:rPr>
                <a:t>，</a:t>
              </a:r>
              <a:r>
                <a:rPr kumimoji="1" lang="en-US" altLang="zh-CN" dirty="0">
                  <a:latin typeface="Tahoma" panose="020B0604030504040204" pitchFamily="34" charset="0"/>
                </a:rPr>
                <a:t>f(2.4375)&gt;0        2.375&lt;x</a:t>
              </a:r>
              <a:r>
                <a:rPr kumimoji="1" lang="en-US" altLang="zh-CN" baseline="-25000" dirty="0">
                  <a:latin typeface="Tahoma" panose="020B0604030504040204" pitchFamily="34" charset="0"/>
                </a:rPr>
                <a:t>1</a:t>
              </a:r>
              <a:r>
                <a:rPr kumimoji="1" lang="en-US" altLang="zh-CN" dirty="0">
                  <a:latin typeface="Tahoma" panose="020B0604030504040204" pitchFamily="34" charset="0"/>
                </a:rPr>
                <a:t>&lt;2.4375</a:t>
              </a:r>
            </a:p>
          </p:txBody>
        </p:sp>
        <p:pic>
          <p:nvPicPr>
            <p:cNvPr id="85" name="Picture 67">
              <a:extLst>
                <a:ext uri="{FF2B5EF4-FFF2-40B4-BE49-F238E27FC236}">
                  <a16:creationId xmlns:a16="http://schemas.microsoft.com/office/drawing/2014/main" id="{BB5D0FCB-6511-A5DA-A2B1-AB5F4E90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" y="3881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197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 animBg="1"/>
      <p:bldP spid="43" grpId="0" animBg="1"/>
      <p:bldP spid="56" grpId="0" animBg="1"/>
      <p:bldP spid="69" grpId="0" animBg="1"/>
      <p:bldP spid="7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3441</Words>
  <Application>Microsoft Office PowerPoint</Application>
  <PresentationFormat>宽屏</PresentationFormat>
  <Paragraphs>322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黑体</vt:lpstr>
      <vt:lpstr>Arial</vt:lpstr>
      <vt:lpstr>Consolas</vt:lpstr>
      <vt:lpstr>Tahoma</vt:lpstr>
      <vt:lpstr>Times New Roman</vt:lpstr>
      <vt:lpstr>Wingdings</vt:lpstr>
      <vt:lpstr>Office 主题​​</vt:lpstr>
      <vt:lpstr>程序设计与算法训练</vt:lpstr>
      <vt:lpstr>课程内容</vt:lpstr>
      <vt:lpstr>分治算法框架</vt:lpstr>
      <vt:lpstr>分治算法框架</vt:lpstr>
      <vt:lpstr>分治算法框架</vt:lpstr>
      <vt:lpstr>分治算法框架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  <vt:lpstr>二分法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程序设计与算法训练</dc:title>
  <dc:creator>smallblack</dc:creator>
  <cp:lastModifiedBy>smallblack</cp:lastModifiedBy>
  <cp:revision>74</cp:revision>
  <dcterms:created xsi:type="dcterms:W3CDTF">2022-09-04T17:52:31Z</dcterms:created>
  <dcterms:modified xsi:type="dcterms:W3CDTF">2022-09-18T22:12:25Z</dcterms:modified>
</cp:coreProperties>
</file>