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86" r:id="rId6"/>
    <p:sldId id="292" r:id="rId7"/>
    <p:sldId id="293" r:id="rId8"/>
    <p:sldId id="287" r:id="rId9"/>
    <p:sldId id="288" r:id="rId10"/>
    <p:sldId id="289" r:id="rId11"/>
    <p:sldId id="263" r:id="rId12"/>
    <p:sldId id="290" r:id="rId13"/>
    <p:sldId id="298" r:id="rId14"/>
    <p:sldId id="295" r:id="rId15"/>
    <p:sldId id="296" r:id="rId16"/>
    <p:sldId id="264" r:id="rId17"/>
    <p:sldId id="294" r:id="rId18"/>
    <p:sldId id="299" r:id="rId19"/>
    <p:sldId id="300" r:id="rId20"/>
    <p:sldId id="29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3F9C4010-9AAF-44AA-8275-7CCC1324F4D5}">
          <p14:sldIdLst>
            <p14:sldId id="256"/>
          </p14:sldIdLst>
        </p14:section>
        <p14:section name="Summary" id="{DBC952F4-2625-414F-ABA0-95500F960801}">
          <p14:sldIdLst>
            <p14:sldId id="257"/>
          </p14:sldIdLst>
        </p14:section>
        <p14:section name="分治法概念" id="{C51527F1-CB31-4250-B3F6-D8A669366E65}">
          <p14:sldIdLst>
            <p14:sldId id="258"/>
          </p14:sldIdLst>
        </p14:section>
        <p14:section name="非等分分治" id="{55997F22-6464-4D23-A27D-A5A336394E28}">
          <p14:sldIdLst>
            <p14:sldId id="262"/>
            <p14:sldId id="286"/>
            <p14:sldId id="292"/>
            <p14:sldId id="293"/>
          </p14:sldIdLst>
        </p14:section>
        <p14:section name="排序" id="{032A58BA-707C-449A-85C7-C491F7EFDCFD}">
          <p14:sldIdLst>
            <p14:sldId id="287"/>
            <p14:sldId id="288"/>
            <p14:sldId id="289"/>
            <p14:sldId id="263"/>
            <p14:sldId id="290"/>
            <p14:sldId id="298"/>
            <p14:sldId id="295"/>
            <p14:sldId id="296"/>
          </p14:sldIdLst>
        </p14:section>
        <p14:section name="其他范例" id="{980CB018-AE77-4D0D-A9FD-B26D3C1597B0}">
          <p14:sldIdLst>
            <p14:sldId id="264"/>
            <p14:sldId id="294"/>
            <p14:sldId id="299"/>
            <p14:sldId id="300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E39C49-856C-95F9-9085-07B7419C8806}"/>
              </a:ext>
            </a:extLst>
          </p:cNvPr>
          <p:cNvSpPr/>
          <p:nvPr userDrawn="1"/>
        </p:nvSpPr>
        <p:spPr>
          <a:xfrm>
            <a:off x="0" y="0"/>
            <a:ext cx="12192000" cy="4846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D4C1AB-3F3A-23BA-84AB-FC7E924A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46" y="1293755"/>
            <a:ext cx="11069294" cy="2387600"/>
          </a:xfrm>
        </p:spPr>
        <p:txBody>
          <a:bodyPr anchor="ctr">
            <a:noAutofit/>
          </a:bodyPr>
          <a:lstStyle>
            <a:lvl1pPr algn="l">
              <a:defRPr sz="8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E86FFB-5D6E-8BD1-1B3A-383E7662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46" y="5036070"/>
            <a:ext cx="9144000" cy="165576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2EB31F-2FA5-0135-99C2-01E9EE792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" y="1373073"/>
            <a:ext cx="520727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2D7A00D-B87B-C727-7EFA-2495B84608C2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E2507D-75F4-47D7-AEB8-1C5B4420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2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3BFE1-636C-3D4F-3BE5-ED451A3F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94312-BCDA-81EF-8A3D-9CBF831C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BC42F-742A-37C1-DDBD-9E9D3F29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2F81C-DCC9-2065-E42E-CE306D55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DEDC07-B5C2-4177-5887-B0636CD9AF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" y="266384"/>
            <a:ext cx="234983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6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21AD9E4-E142-CAA0-0D38-90794F929840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10EF92-0578-884B-3C01-3D08F2F31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" y="266384"/>
            <a:ext cx="234983" cy="10058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882C01-C212-E41D-6065-ABBE24E6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2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0C35D1-25CE-840D-8524-152308BD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9BE79B-406B-E5DC-0F32-1B692AD2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A1270-45D4-5585-C1F0-588D80FC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BA644B-8F73-9054-BC71-C3698239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FE4A60-3943-1278-208E-6F8CD07A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ED605-6246-F02F-D4EB-ED43A1C6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F25833-20ED-EA81-7C2E-DB6BA9AE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1FF3B-E8D6-2C7A-224B-AE512A25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85333-18B7-4F83-2009-435A29133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68FB-470B-40E9-AE49-7932FE2A905C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0B260-C593-200E-E265-BD48C5DE7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631B9-614B-6F34-A061-F7EF93F01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w3cnote/15-sorting-algorithms-visually-displayed.html" TargetMode="External"/><Relationship Id="rId2" Type="http://schemas.openxmlformats.org/officeDocument/2006/relationships/hyperlink" Target="https://www.bilibili.com/video/BV1kW411c74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spervonb.xyz/toneofsortin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construct-binary-tree-from-inorder-and-postorder-traversal/" TargetMode="External"/><Relationship Id="rId2" Type="http://schemas.openxmlformats.org/officeDocument/2006/relationships/hyperlink" Target="https://leetcode.cn/problems/minimum-height-tree-lcc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etcode.cn/problems/beautiful-array/" TargetMode="External"/><Relationship Id="rId4" Type="http://schemas.openxmlformats.org/officeDocument/2006/relationships/hyperlink" Target="https://leetcode.cn/problems/majority-elemen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75438-9ACB-AFD7-731F-85A3CC26F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800" dirty="0"/>
              <a:t>程序设计与算法训练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C7AE54-3D15-1D3F-DF0B-E655C1A53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/>
              <a:t>第三章 分而治之算法（分治法）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317E3-FA36-24B1-7853-5F9AF256F041}"/>
              </a:ext>
            </a:extLst>
          </p:cNvPr>
          <p:cNvSpPr txBox="1"/>
          <p:nvPr/>
        </p:nvSpPr>
        <p:spPr>
          <a:xfrm>
            <a:off x="8650385" y="5648241"/>
            <a:ext cx="25813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2400" dirty="0"/>
              <a:t>黄治国</a:t>
            </a:r>
          </a:p>
        </p:txBody>
      </p:sp>
    </p:spTree>
    <p:extLst>
      <p:ext uri="{BB962C8B-B14F-4D97-AF65-F5344CB8AC3E}">
        <p14:creationId xmlns:p14="http://schemas.microsoft.com/office/powerpoint/2010/main" val="385445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0F8CB-F444-52BC-1942-C744D60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65BF2-8A7C-62FC-E669-663B09F1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1525"/>
          </a:xfrm>
        </p:spPr>
        <p:txBody>
          <a:bodyPr/>
          <a:lstStyle/>
          <a:p>
            <a:r>
              <a:rPr lang="zh-CN" altLang="en-US" dirty="0"/>
              <a:t>三大简单排序</a:t>
            </a:r>
            <a:r>
              <a:rPr lang="en-US" altLang="zh-CN" dirty="0"/>
              <a:t>——</a:t>
            </a:r>
            <a:r>
              <a:rPr lang="zh-CN" altLang="en-US" dirty="0"/>
              <a:t>插入排序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315E119-ED3E-7E17-71D9-B10D6D8B0338}"/>
              </a:ext>
            </a:extLst>
          </p:cNvPr>
          <p:cNvGrpSpPr/>
          <p:nvPr/>
        </p:nvGrpSpPr>
        <p:grpSpPr>
          <a:xfrm>
            <a:off x="1147021" y="2287347"/>
            <a:ext cx="6692492" cy="3366195"/>
            <a:chOff x="838198" y="1983618"/>
            <a:chExt cx="5856217" cy="336619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1B0D724-70EC-71B8-2590-3344488490C6}"/>
                </a:ext>
              </a:extLst>
            </p:cNvPr>
            <p:cNvSpPr txBox="1"/>
            <p:nvPr/>
          </p:nvSpPr>
          <p:spPr>
            <a:xfrm>
              <a:off x="838199" y="2487491"/>
              <a:ext cx="5856215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nums.length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j 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k 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[j];</a:t>
              </a:r>
            </a:p>
            <a:p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从</a:t>
              </a:r>
              <a:r>
                <a:rPr lang="en-US" altLang="zh-CN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位置向前寻找元素应插入的位置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(j &gt;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&amp;&amp;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[j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&gt; k)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[j] 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[j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j--;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[j] = k;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FCF1B8A-B62D-E8A1-9412-E5E311D858FC}"/>
                </a:ext>
              </a:extLst>
            </p:cNvPr>
            <p:cNvSpPr txBox="1"/>
            <p:nvPr/>
          </p:nvSpPr>
          <p:spPr>
            <a:xfrm>
              <a:off x="838198" y="1983618"/>
              <a:ext cx="425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插入排序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(Java)</a:t>
              </a:r>
              <a:endPara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77A36DE-CEB1-87AF-90A2-3AE606A8BFA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AA841E4-FDDF-ACA8-508C-CBCB9D69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84361"/>
              </p:ext>
            </p:extLst>
          </p:nvPr>
        </p:nvGraphicFramePr>
        <p:xfrm>
          <a:off x="9205367" y="5282702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31C0703-0C62-BA6B-A0B4-5915BAEEC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12265"/>
              </p:ext>
            </p:extLst>
          </p:nvPr>
        </p:nvGraphicFramePr>
        <p:xfrm>
          <a:off x="9622880" y="5282702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144A7163-DDAF-7132-F0AA-13FA21280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18988"/>
              </p:ext>
            </p:extLst>
          </p:nvPr>
        </p:nvGraphicFramePr>
        <p:xfrm>
          <a:off x="8368355" y="5282702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8CEF8284-C6D3-5E03-2AF9-76EA8F86D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69761"/>
              </p:ext>
            </p:extLst>
          </p:nvPr>
        </p:nvGraphicFramePr>
        <p:xfrm>
          <a:off x="8786861" y="5282702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12" name="表格 8">
            <a:extLst>
              <a:ext uri="{FF2B5EF4-FFF2-40B4-BE49-F238E27FC236}">
                <a16:creationId xmlns:a16="http://schemas.microsoft.com/office/drawing/2014/main" id="{6FAC742D-C503-FE24-84A7-ED14AC885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95420"/>
              </p:ext>
            </p:extLst>
          </p:nvPr>
        </p:nvGraphicFramePr>
        <p:xfrm>
          <a:off x="10034758" y="5282702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6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4.16667E-7 -0.113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3424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11342 L -0.03424 -2.22222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4.16667E-6 -0.1134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0.03372 -2.22222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3424 -2.22222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24 -2.22222E-6 L 0.06862 -2.22222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11342 L -0.10234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155D0-9A77-FB73-15C0-7EF5FDCC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2184" cy="650538"/>
          </a:xfrm>
        </p:spPr>
        <p:txBody>
          <a:bodyPr/>
          <a:lstStyle/>
          <a:p>
            <a:r>
              <a:rPr lang="zh-CN" altLang="en-US" dirty="0"/>
              <a:t>分治法</a:t>
            </a:r>
            <a:r>
              <a:rPr lang="en-US" altLang="zh-CN" dirty="0"/>
              <a:t>——</a:t>
            </a:r>
            <a:r>
              <a:rPr lang="zh-CN" altLang="en-US" dirty="0"/>
              <a:t>归并排序</a:t>
            </a:r>
          </a:p>
        </p:txBody>
      </p:sp>
      <p:graphicFrame>
        <p:nvGraphicFramePr>
          <p:cNvPr id="64" name="表格 8">
            <a:extLst>
              <a:ext uri="{FF2B5EF4-FFF2-40B4-BE49-F238E27FC236}">
                <a16:creationId xmlns:a16="http://schemas.microsoft.com/office/drawing/2014/main" id="{0AC244FB-441B-0AEA-E89C-5E3DC6DE8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17266"/>
              </p:ext>
            </p:extLst>
          </p:nvPr>
        </p:nvGraphicFramePr>
        <p:xfrm>
          <a:off x="692544" y="4256395"/>
          <a:ext cx="33401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1905286270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1202108405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709536576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87570201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765689352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3421373278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80719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1D869437-ACF0-4756-5BCF-3CF3AEDD4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89542"/>
              </p:ext>
            </p:extLst>
          </p:nvPr>
        </p:nvGraphicFramePr>
        <p:xfrm>
          <a:off x="4534292" y="3045133"/>
          <a:ext cx="167005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1905286270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1202108405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70953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8C569F70-2F62-B291-1113-82A784C6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16152"/>
              </p:ext>
            </p:extLst>
          </p:nvPr>
        </p:nvGraphicFramePr>
        <p:xfrm>
          <a:off x="4534292" y="5467658"/>
          <a:ext cx="167005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2087570201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765689352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3421373278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80719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751B939-21CD-C98C-6040-A955DE718A89}"/>
              </a:ext>
            </a:extLst>
          </p:cNvPr>
          <p:cNvCxnSpPr>
            <a:endCxn id="65" idx="1"/>
          </p:cNvCxnSpPr>
          <p:nvPr/>
        </p:nvCxnSpPr>
        <p:spPr bwMode="auto">
          <a:xfrm flipV="1">
            <a:off x="4032648" y="3230553"/>
            <a:ext cx="501644" cy="121126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B5836E2-E32D-F1A4-D19E-3C60AF1D80C6}"/>
              </a:ext>
            </a:extLst>
          </p:cNvPr>
          <p:cNvCxnSpPr>
            <a:endCxn id="66" idx="1"/>
          </p:cNvCxnSpPr>
          <p:nvPr/>
        </p:nvCxnSpPr>
        <p:spPr bwMode="auto">
          <a:xfrm>
            <a:off x="4032648" y="4441815"/>
            <a:ext cx="501644" cy="12112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822305E8-49CC-A6DC-549E-89DCC5B2F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23105"/>
              </p:ext>
            </p:extLst>
          </p:nvPr>
        </p:nvGraphicFramePr>
        <p:xfrm>
          <a:off x="6801242" y="2326789"/>
          <a:ext cx="83502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1905286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85C76BF8-7014-92C5-7325-656E6B00F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3161"/>
              </p:ext>
            </p:extLst>
          </p:nvPr>
        </p:nvGraphicFramePr>
        <p:xfrm>
          <a:off x="6801242" y="3584089"/>
          <a:ext cx="83502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202108405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70953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88930EB-B770-C2FC-8305-3DD0E23FF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05290"/>
              </p:ext>
            </p:extLst>
          </p:nvPr>
        </p:nvGraphicFramePr>
        <p:xfrm>
          <a:off x="8355401" y="2019528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8D818B9C-D07A-705D-A543-7DAEA2D19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43303"/>
              </p:ext>
            </p:extLst>
          </p:nvPr>
        </p:nvGraphicFramePr>
        <p:xfrm>
          <a:off x="8355402" y="2607618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F464CA2A-9B18-5FA9-C3A7-B9F7C613E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23999"/>
              </p:ext>
            </p:extLst>
          </p:nvPr>
        </p:nvGraphicFramePr>
        <p:xfrm>
          <a:off x="8355400" y="3318264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E6836110-91F0-E1B8-0191-C854F9B27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30853"/>
              </p:ext>
            </p:extLst>
          </p:nvPr>
        </p:nvGraphicFramePr>
        <p:xfrm>
          <a:off x="8355401" y="3906354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E2F234E6-76B0-B0DB-5097-790258266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93020"/>
              </p:ext>
            </p:extLst>
          </p:nvPr>
        </p:nvGraphicFramePr>
        <p:xfrm>
          <a:off x="6801242" y="4907595"/>
          <a:ext cx="83502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1905286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0606B9E8-2D3A-72BD-1552-21B858A1C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07532"/>
              </p:ext>
            </p:extLst>
          </p:nvPr>
        </p:nvGraphicFramePr>
        <p:xfrm>
          <a:off x="6801242" y="6164895"/>
          <a:ext cx="83502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202108405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70953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6E735DF0-0A9C-2E2C-8F6F-5F6C717D6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4064"/>
              </p:ext>
            </p:extLst>
          </p:nvPr>
        </p:nvGraphicFramePr>
        <p:xfrm>
          <a:off x="8355401" y="4600334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4B3E0931-1E26-CEE7-BCCE-EDB62B0D6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2113"/>
              </p:ext>
            </p:extLst>
          </p:nvPr>
        </p:nvGraphicFramePr>
        <p:xfrm>
          <a:off x="8355402" y="5188424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BE603E10-9232-EB25-C900-824AE207D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50350"/>
              </p:ext>
            </p:extLst>
          </p:nvPr>
        </p:nvGraphicFramePr>
        <p:xfrm>
          <a:off x="8355400" y="5899070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08966ED1-CA2A-F1D6-42A3-356F0F8A9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41441"/>
              </p:ext>
            </p:extLst>
          </p:nvPr>
        </p:nvGraphicFramePr>
        <p:xfrm>
          <a:off x="8355401" y="6487160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F228139-C7AF-51E8-BD6D-7FF98EE5A3DF}"/>
              </a:ext>
            </a:extLst>
          </p:cNvPr>
          <p:cNvCxnSpPr>
            <a:endCxn id="69" idx="1"/>
          </p:cNvCxnSpPr>
          <p:nvPr/>
        </p:nvCxnSpPr>
        <p:spPr bwMode="auto">
          <a:xfrm flipV="1">
            <a:off x="6204344" y="2512209"/>
            <a:ext cx="596898" cy="7183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9EB6055-FE90-7FDF-985A-2CF1F77CFB7B}"/>
              </a:ext>
            </a:extLst>
          </p:cNvPr>
          <p:cNvCxnSpPr>
            <a:endCxn id="70" idx="1"/>
          </p:cNvCxnSpPr>
          <p:nvPr/>
        </p:nvCxnSpPr>
        <p:spPr bwMode="auto">
          <a:xfrm>
            <a:off x="6204344" y="3230553"/>
            <a:ext cx="596898" cy="5389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56876FED-90FB-5346-5F62-77A779FA10A4}"/>
              </a:ext>
            </a:extLst>
          </p:cNvPr>
          <p:cNvCxnSpPr>
            <a:endCxn id="71" idx="1"/>
          </p:cNvCxnSpPr>
          <p:nvPr/>
        </p:nvCxnSpPr>
        <p:spPr bwMode="auto">
          <a:xfrm flipV="1">
            <a:off x="7636268" y="2204948"/>
            <a:ext cx="719133" cy="2478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6372D2-6299-E48C-7108-7463E63E4AF9}"/>
              </a:ext>
            </a:extLst>
          </p:cNvPr>
          <p:cNvCxnSpPr>
            <a:endCxn id="72" idx="1"/>
          </p:cNvCxnSpPr>
          <p:nvPr/>
        </p:nvCxnSpPr>
        <p:spPr bwMode="auto">
          <a:xfrm>
            <a:off x="7636268" y="2512209"/>
            <a:ext cx="719134" cy="28082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B4FDA47-909E-3DED-B27A-2EDC972AE453}"/>
              </a:ext>
            </a:extLst>
          </p:cNvPr>
          <p:cNvCxnSpPr>
            <a:endCxn id="73" idx="1"/>
          </p:cNvCxnSpPr>
          <p:nvPr/>
        </p:nvCxnSpPr>
        <p:spPr bwMode="auto">
          <a:xfrm flipV="1">
            <a:off x="7636268" y="3503684"/>
            <a:ext cx="719132" cy="2658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138D027-AEB7-1F93-BFD8-CB714F8EA66C}"/>
              </a:ext>
            </a:extLst>
          </p:cNvPr>
          <p:cNvCxnSpPr>
            <a:endCxn id="74" idx="1"/>
          </p:cNvCxnSpPr>
          <p:nvPr/>
        </p:nvCxnSpPr>
        <p:spPr bwMode="auto">
          <a:xfrm>
            <a:off x="7636268" y="3810471"/>
            <a:ext cx="719133" cy="28130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7FE37E1-E930-05B7-183F-6AAE1C346455}"/>
              </a:ext>
            </a:extLst>
          </p:cNvPr>
          <p:cNvCxnSpPr>
            <a:endCxn id="75" idx="1"/>
          </p:cNvCxnSpPr>
          <p:nvPr/>
        </p:nvCxnSpPr>
        <p:spPr bwMode="auto">
          <a:xfrm flipV="1">
            <a:off x="6204344" y="5093015"/>
            <a:ext cx="596898" cy="5252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0DD7787-0521-D6C0-EDF8-97C0CDB69639}"/>
              </a:ext>
            </a:extLst>
          </p:cNvPr>
          <p:cNvCxnSpPr>
            <a:endCxn id="76" idx="1"/>
          </p:cNvCxnSpPr>
          <p:nvPr/>
        </p:nvCxnSpPr>
        <p:spPr bwMode="auto">
          <a:xfrm>
            <a:off x="6204344" y="5653078"/>
            <a:ext cx="596898" cy="6972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90B6B2E-CF8B-6A5F-3EA5-3715A1DFEE72}"/>
              </a:ext>
            </a:extLst>
          </p:cNvPr>
          <p:cNvCxnSpPr>
            <a:endCxn id="77" idx="1"/>
          </p:cNvCxnSpPr>
          <p:nvPr/>
        </p:nvCxnSpPr>
        <p:spPr bwMode="auto">
          <a:xfrm flipV="1">
            <a:off x="7636268" y="4785754"/>
            <a:ext cx="719133" cy="3072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FF9DDC9-3D11-4F59-9727-C92986BEE41A}"/>
              </a:ext>
            </a:extLst>
          </p:cNvPr>
          <p:cNvCxnSpPr>
            <a:endCxn id="78" idx="1"/>
          </p:cNvCxnSpPr>
          <p:nvPr/>
        </p:nvCxnSpPr>
        <p:spPr bwMode="auto">
          <a:xfrm>
            <a:off x="7636268" y="5135836"/>
            <a:ext cx="719134" cy="23800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62C1EE6-218A-323E-E8CE-57F20CA96959}"/>
              </a:ext>
            </a:extLst>
          </p:cNvPr>
          <p:cNvCxnSpPr>
            <a:endCxn id="79" idx="1"/>
          </p:cNvCxnSpPr>
          <p:nvPr/>
        </p:nvCxnSpPr>
        <p:spPr bwMode="auto">
          <a:xfrm flipV="1">
            <a:off x="7636268" y="6084490"/>
            <a:ext cx="719132" cy="2658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C46B68E-6853-1DA0-6087-108F7F47652C}"/>
              </a:ext>
            </a:extLst>
          </p:cNvPr>
          <p:cNvCxnSpPr>
            <a:endCxn id="80" idx="1"/>
          </p:cNvCxnSpPr>
          <p:nvPr/>
        </p:nvCxnSpPr>
        <p:spPr bwMode="auto">
          <a:xfrm>
            <a:off x="7636268" y="6350315"/>
            <a:ext cx="719133" cy="3222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1E7894C-7FE5-734C-4AE0-CFB6DEE08749}"/>
              </a:ext>
            </a:extLst>
          </p:cNvPr>
          <p:cNvCxnSpPr/>
          <p:nvPr/>
        </p:nvCxnSpPr>
        <p:spPr bwMode="auto">
          <a:xfrm>
            <a:off x="2365769" y="3810471"/>
            <a:ext cx="0" cy="1418915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0DEED66-E28C-A934-A7D9-A91ACFBA6430}"/>
              </a:ext>
            </a:extLst>
          </p:cNvPr>
          <p:cNvCxnSpPr>
            <a:cxnSpLocks/>
          </p:cNvCxnSpPr>
          <p:nvPr/>
        </p:nvCxnSpPr>
        <p:spPr bwMode="auto">
          <a:xfrm>
            <a:off x="5362970" y="2751882"/>
            <a:ext cx="3174" cy="90376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D3050FC-F918-8412-3A48-2EC32FABCC42}"/>
              </a:ext>
            </a:extLst>
          </p:cNvPr>
          <p:cNvCxnSpPr>
            <a:cxnSpLocks/>
          </p:cNvCxnSpPr>
          <p:nvPr/>
        </p:nvCxnSpPr>
        <p:spPr bwMode="auto">
          <a:xfrm>
            <a:off x="5362970" y="5218826"/>
            <a:ext cx="3174" cy="90376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4309EFB-D5E7-A150-2BCB-6DAA4D5F234B}"/>
              </a:ext>
            </a:extLst>
          </p:cNvPr>
          <p:cNvCxnSpPr>
            <a:cxnSpLocks/>
          </p:cNvCxnSpPr>
          <p:nvPr/>
        </p:nvCxnSpPr>
        <p:spPr bwMode="auto">
          <a:xfrm>
            <a:off x="7226693" y="2140659"/>
            <a:ext cx="0" cy="71064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1EDD71B-6CD1-5B77-0F82-EDA1AE969A58}"/>
              </a:ext>
            </a:extLst>
          </p:cNvPr>
          <p:cNvCxnSpPr>
            <a:cxnSpLocks/>
          </p:cNvCxnSpPr>
          <p:nvPr/>
        </p:nvCxnSpPr>
        <p:spPr bwMode="auto">
          <a:xfrm>
            <a:off x="7228280" y="3414185"/>
            <a:ext cx="0" cy="71064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31B110E-10FA-B02B-7244-BC08A92C4EAD}"/>
              </a:ext>
            </a:extLst>
          </p:cNvPr>
          <p:cNvCxnSpPr>
            <a:cxnSpLocks/>
          </p:cNvCxnSpPr>
          <p:nvPr/>
        </p:nvCxnSpPr>
        <p:spPr bwMode="auto">
          <a:xfrm>
            <a:off x="7228280" y="4728166"/>
            <a:ext cx="0" cy="71064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F1AA80E5-1A3C-F474-853C-3558D411374B}"/>
              </a:ext>
            </a:extLst>
          </p:cNvPr>
          <p:cNvCxnSpPr>
            <a:cxnSpLocks/>
          </p:cNvCxnSpPr>
          <p:nvPr/>
        </p:nvCxnSpPr>
        <p:spPr bwMode="auto">
          <a:xfrm>
            <a:off x="7228280" y="5977654"/>
            <a:ext cx="0" cy="71064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CE08DD3-FA9F-9F3C-3AC5-E420C31FA326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749051" y="2204948"/>
            <a:ext cx="719133" cy="2478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0A1F5F8-5D00-8C94-0045-F6AB4B07B6F4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749051" y="2512209"/>
            <a:ext cx="719134" cy="28082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809D425-B950-84BC-6B91-28EDE43B8F52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749051" y="3503684"/>
            <a:ext cx="719132" cy="2658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774AD83-1EAD-6428-E115-C57F98F49C16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749051" y="3810471"/>
            <a:ext cx="719133" cy="28130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97B6151-4115-1624-12F5-F60538E9C7C4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749051" y="4785754"/>
            <a:ext cx="719133" cy="3072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9F83C37-3936-123C-94F4-24EDB91CF757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749051" y="5135836"/>
            <a:ext cx="719134" cy="23800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6A7EDFB-75C7-868D-8410-87E8D1334B50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749051" y="6084490"/>
            <a:ext cx="719132" cy="2658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51E7C18-88AD-D445-1F8F-DB53492DFE9F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749051" y="6350315"/>
            <a:ext cx="719133" cy="3222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08" name="表格 107">
            <a:extLst>
              <a:ext uri="{FF2B5EF4-FFF2-40B4-BE49-F238E27FC236}">
                <a16:creationId xmlns:a16="http://schemas.microsoft.com/office/drawing/2014/main" id="{C5A2C9B8-A50B-B43B-3442-5DC660C71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06749"/>
              </p:ext>
            </p:extLst>
          </p:nvPr>
        </p:nvGraphicFramePr>
        <p:xfrm>
          <a:off x="1484550" y="2326789"/>
          <a:ext cx="83502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1905286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42AB6657-C6BE-F363-74EA-A88CF93CF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27492"/>
              </p:ext>
            </p:extLst>
          </p:nvPr>
        </p:nvGraphicFramePr>
        <p:xfrm>
          <a:off x="1484550" y="3584089"/>
          <a:ext cx="83502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202108405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70953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E99490C6-6E25-AD71-3E52-8A3879C8F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245819"/>
              </p:ext>
            </p:extLst>
          </p:nvPr>
        </p:nvGraphicFramePr>
        <p:xfrm>
          <a:off x="1484550" y="4907595"/>
          <a:ext cx="83502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1905286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111" name="表格 110">
            <a:extLst>
              <a:ext uri="{FF2B5EF4-FFF2-40B4-BE49-F238E27FC236}">
                <a16:creationId xmlns:a16="http://schemas.microsoft.com/office/drawing/2014/main" id="{975C2CCE-AF20-4875-7D93-FF899A05E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9374"/>
              </p:ext>
            </p:extLst>
          </p:nvPr>
        </p:nvGraphicFramePr>
        <p:xfrm>
          <a:off x="1484550" y="6164895"/>
          <a:ext cx="83502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202108405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70953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C196A380-AE53-26A1-9BC6-1465E382832B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2334119" y="2512209"/>
            <a:ext cx="596898" cy="7183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F060C36F-2E8B-1D81-EDB3-7B11220BA3EF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2334119" y="3230553"/>
            <a:ext cx="596898" cy="5389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6B4ACD40-A6CB-0165-3FDE-8740CCAE11E3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2334119" y="5093015"/>
            <a:ext cx="596898" cy="5252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07FE191-2C8D-36F9-B3B5-2FA14DCA20ED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2334119" y="5653078"/>
            <a:ext cx="596898" cy="6972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16" name="表格 115">
            <a:extLst>
              <a:ext uri="{FF2B5EF4-FFF2-40B4-BE49-F238E27FC236}">
                <a16:creationId xmlns:a16="http://schemas.microsoft.com/office/drawing/2014/main" id="{F69B1481-7101-9513-ED9C-7167AFACC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34960"/>
              </p:ext>
            </p:extLst>
          </p:nvPr>
        </p:nvGraphicFramePr>
        <p:xfrm>
          <a:off x="2939744" y="3036481"/>
          <a:ext cx="167005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1905286270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1202108405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70953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BE14197E-9B1E-D9D5-7FB0-C66DDDF43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220051"/>
              </p:ext>
            </p:extLst>
          </p:nvPr>
        </p:nvGraphicFramePr>
        <p:xfrm>
          <a:off x="2939744" y="5459006"/>
          <a:ext cx="167005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2087570201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765689352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3421373278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80719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AC8E7A6-DD70-30FF-1C33-FBEAE2756595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4616852" y="3230553"/>
            <a:ext cx="501644" cy="121126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1B5818E6-0735-7682-481A-CC6574A12733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4616852" y="4441815"/>
            <a:ext cx="501644" cy="12112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0" name="表格 8">
            <a:extLst>
              <a:ext uri="{FF2B5EF4-FFF2-40B4-BE49-F238E27FC236}">
                <a16:creationId xmlns:a16="http://schemas.microsoft.com/office/drawing/2014/main" id="{D841BEC6-D769-EBC1-300E-5D2DA0203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82243"/>
              </p:ext>
            </p:extLst>
          </p:nvPr>
        </p:nvGraphicFramePr>
        <p:xfrm>
          <a:off x="5156907" y="4242710"/>
          <a:ext cx="33401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1905286270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1202108405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709536576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87570201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765689352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3421373278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80719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2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9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9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-0.25 2.22222E-6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-0.39179 7.40741E-7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96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51705 -4.81481E-6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59" y="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-0.4457 3.7037E-7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92" y="0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-0.52591 4.44444E-6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2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0.48411 3.7037E-7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06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57565 1.48148E-6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9" y="0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-0.65821 -3.7037E-6 " pathEditMode="relative" rAng="0" ptsTypes="AA">
                                      <p:cBhvr>
                                        <p:cTn id="1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17" y="0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58007 4.81481E-6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10" y="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-0.64844 2.96296E-6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22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-0.51588 -1.85185E-6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94" y="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58007 2.96296E-6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10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-0.66524 -2.59259E-6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68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022E-16 L -0.58541 1.11022E-16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71" y="0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65729 4.07407E-6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65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62526 1.11111E-6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63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70951 -3.33333E-6 " pathEditMode="relative" rAng="0" ptsTypes="AA">
                                      <p:cBhvr>
                                        <p:cTn id="18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82" y="0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-0.65911 2.22222E-6 " pathEditMode="relative" rAng="0" ptsTypes="AA">
                                      <p:cBhvr>
                                        <p:cTn id="18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56" y="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72005 -4.07407E-6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3" y="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-0.65911 4.07407E-6 " pathEditMode="relative" rAng="0" ptsTypes="AA">
                                      <p:cBhvr>
                                        <p:cTn id="1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56" y="0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6263 2.96296E-6 " pathEditMode="relative" rAng="0" ptsTypes="AA">
                                      <p:cBhvr>
                                        <p:cTn id="18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15" y="0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6875 -2.59259E-6 " pathEditMode="relative" rAng="0" ptsTypes="AA">
                                      <p:cBhvr>
                                        <p:cTn id="19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75" y="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-0.65911 3.7037E-7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56" y="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71302 4.07407E-6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51" y="0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-0.65911 2.22222E-6 " pathEditMode="relative" rAng="0" ptsTypes="AA">
                                      <p:cBhvr>
                                        <p:cTn id="19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56" y="0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-0.62188 -3.7037E-6 " pathEditMode="relative" rAng="0" ptsTypes="AA">
                                      <p:cBhvr>
                                        <p:cTn id="19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94" y="0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72539 1.11111E-6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76" y="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65911 4.81481E-6 " pathEditMode="relative" rAng="0" ptsTypes="AA">
                                      <p:cBhvr>
                                        <p:cTn id="20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56" y="0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75104 -3.7037E-6 " pathEditMode="relative" rAng="0" ptsTypes="AA">
                                      <p:cBhvr>
                                        <p:cTn id="20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52" y="0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0.65911 -4.81481E-6 " pathEditMode="relative" rAng="0" ptsTypes="AA">
                                      <p:cBhvr>
                                        <p:cTn id="20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56" y="0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-0.67136 3.7037E-7 " pathEditMode="relative" rAng="0" ptsTypes="AA">
                                      <p:cBhvr>
                                        <p:cTn id="20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68" y="0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71654 -1.48148E-6 " pathEditMode="relative" rAng="0" ptsTypes="AA">
                                      <p:cBhvr>
                                        <p:cTn id="21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33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65911 1.48148E-6 " pathEditMode="relative" rAng="0" ptsTypes="AA">
                                      <p:cBhvr>
                                        <p:cTn id="2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56" y="0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73867 4.44444E-6 " pathEditMode="relative" rAng="0" ptsTypes="AA">
                                      <p:cBhvr>
                                        <p:cTn id="2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40" y="0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33333E-6 L -0.65911 3.33333E-6 " pathEditMode="relative" rAng="0" ptsTypes="AA">
                                      <p:cBhvr>
                                        <p:cTn id="21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56" y="0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81481E-6 L -0.34193 4.81481E-6 " pathEditMode="relative" rAng="0" ptsTypes="AA">
                                      <p:cBhvr>
                                        <p:cTn id="2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500"/>
                            </p:stCondLst>
                            <p:childTnLst>
                              <p:par>
                                <p:cTn id="2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0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500"/>
                            </p:stCondLst>
                            <p:childTnLst>
                              <p:par>
                                <p:cTn id="2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000"/>
                            </p:stCondLst>
                            <p:childTnLst>
                              <p:par>
                                <p:cTn id="2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4500"/>
                            </p:stCondLst>
                            <p:childTnLst>
                              <p:par>
                                <p:cTn id="2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500"/>
                            </p:stCondLst>
                            <p:childTnLst>
                              <p:par>
                                <p:cTn id="2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000"/>
                            </p:stCondLst>
                            <p:childTnLst>
                              <p:par>
                                <p:cTn id="2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500"/>
                            </p:stCondLst>
                            <p:childTnLst>
                              <p:par>
                                <p:cTn id="2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0F8CB-F444-52BC-1942-C744D60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65BF2-8A7C-62FC-E669-663B09F1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1525"/>
          </a:xfrm>
        </p:spPr>
        <p:txBody>
          <a:bodyPr/>
          <a:lstStyle/>
          <a:p>
            <a:r>
              <a:rPr lang="zh-CN" altLang="en-US" dirty="0"/>
              <a:t>分治法</a:t>
            </a:r>
            <a:r>
              <a:rPr lang="en-US" altLang="zh-CN" dirty="0"/>
              <a:t>——</a:t>
            </a:r>
            <a:r>
              <a:rPr lang="zh-CN" altLang="en-US" dirty="0"/>
              <a:t>快速排序（最常用）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5C61271-3F36-1D22-DDF0-CF1C7696DB06}"/>
              </a:ext>
            </a:extLst>
          </p:cNvPr>
          <p:cNvGrpSpPr/>
          <p:nvPr/>
        </p:nvGrpSpPr>
        <p:grpSpPr>
          <a:xfrm>
            <a:off x="833306" y="2285622"/>
            <a:ext cx="11165747" cy="4043303"/>
            <a:chOff x="804955" y="1983618"/>
            <a:chExt cx="6143316" cy="404330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146937A-0C3C-8216-60F0-C18C51073BFD}"/>
                </a:ext>
              </a:extLst>
            </p:cNvPr>
            <p:cNvSpPr txBox="1"/>
            <p:nvPr/>
          </p:nvSpPr>
          <p:spPr>
            <a:xfrm>
              <a:off x="838200" y="2487491"/>
              <a:ext cx="2568301" cy="35394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quickSort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(vector&lt;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start,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end) {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(start &gt;= end)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endPara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</a:t>
              </a:r>
              <a:r>
                <a:rPr lang="en-US" altLang="zh-CN" sz="1600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CN" sz="1600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partitionIdx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的左子部分小于它，右子部分大于它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partitionIdx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partition(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start, end);</a:t>
              </a:r>
            </a:p>
            <a:p>
              <a:endPara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分别排序左子部分与右子部分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quickSort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start, partitionIdx-</a:t>
              </a:r>
              <a:r>
                <a:rPr lang="en-US" altLang="zh-C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quickSort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partitionIdx+</a:t>
              </a:r>
              <a:r>
                <a:rPr lang="en-US" altLang="zh-C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end);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574185-3C13-A583-B7A0-38D2C5EFB395}"/>
                </a:ext>
              </a:extLst>
            </p:cNvPr>
            <p:cNvSpPr txBox="1"/>
            <p:nvPr/>
          </p:nvSpPr>
          <p:spPr>
            <a:xfrm>
              <a:off x="804955" y="1983618"/>
              <a:ext cx="4287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zh-CN" sz="1800" kern="1200" dirty="0"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快速排序</a:t>
              </a:r>
              <a:r>
                <a:rPr lang="en-US" altLang="zh-CN" sz="1800" kern="1200" dirty="0"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(C++)</a:t>
              </a:r>
              <a:endParaRPr lang="zh-CN" altLang="zh-CN" dirty="0">
                <a:effectLst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EBDE644-4062-1139-0284-32B83C8C9324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61100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CD74D4D-C39D-39B2-29A7-CEDF603A479F}"/>
                </a:ext>
              </a:extLst>
            </p:cNvPr>
            <p:cNvSpPr txBox="1"/>
            <p:nvPr/>
          </p:nvSpPr>
          <p:spPr>
            <a:xfrm>
              <a:off x="3406500" y="2487491"/>
              <a:ext cx="3541771" cy="35394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partition(vector&lt;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start,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end){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(start == end)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start;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pivot =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[start];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分界左右部分的支点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(start &lt; end) {</a:t>
              </a:r>
            </a:p>
            <a:p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  //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从右往左找到第一个小于 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pivot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的元素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(start &lt; end &amp;&amp;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[end] &gt;= pivot) end--;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[start] =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[end];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把小的移动到左边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从左往右找到第一个大于 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pivot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的元素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(start &lt; end &amp;&amp;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[start] &lt;= pivot) start++;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[end] =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[start];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把大的移动到右边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[start] = pivot; 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最后把 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pivot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赋值到中间</a:t>
              </a:r>
              <a:endPara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start;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4DC17CDC-8AA2-40BB-1757-A96AD129FCD4}"/>
              </a:ext>
            </a:extLst>
          </p:cNvPr>
          <p:cNvSpPr txBox="1"/>
          <p:nvPr/>
        </p:nvSpPr>
        <p:spPr>
          <a:xfrm>
            <a:off x="7832801" y="1692231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zh-CN" altLang="en-US" sz="2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2910309-820C-B872-7F45-685D69A48871}"/>
              </a:ext>
            </a:extLst>
          </p:cNvPr>
          <p:cNvCxnSpPr/>
          <p:nvPr/>
        </p:nvCxnSpPr>
        <p:spPr bwMode="auto">
          <a:xfrm>
            <a:off x="7893761" y="2153896"/>
            <a:ext cx="20574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F278C78-6125-4618-FA68-D642D27435E6}"/>
              </a:ext>
            </a:extLst>
          </p:cNvPr>
          <p:cNvSpPr txBox="1"/>
          <p:nvPr/>
        </p:nvSpPr>
        <p:spPr>
          <a:xfrm>
            <a:off x="7646887" y="2246229"/>
            <a:ext cx="69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pivot</a:t>
            </a:r>
            <a:endParaRPr lang="zh-CN" altLang="en-US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483269-80D4-73B7-F609-8605B9F85BBE}"/>
              </a:ext>
            </a:extLst>
          </p:cNvPr>
          <p:cNvCxnSpPr/>
          <p:nvPr/>
        </p:nvCxnSpPr>
        <p:spPr bwMode="auto">
          <a:xfrm>
            <a:off x="10827461" y="1425531"/>
            <a:ext cx="0" cy="26670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CD179D8-C976-AE02-E676-B3DF9A91DC81}"/>
              </a:ext>
            </a:extLst>
          </p:cNvPr>
          <p:cNvCxnSpPr/>
          <p:nvPr/>
        </p:nvCxnSpPr>
        <p:spPr bwMode="auto">
          <a:xfrm>
            <a:off x="8015258" y="1425531"/>
            <a:ext cx="0" cy="26670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6A3286B-D454-6FC7-DCE9-581654080FE4}"/>
              </a:ext>
            </a:extLst>
          </p:cNvPr>
          <p:cNvSpPr txBox="1"/>
          <p:nvPr/>
        </p:nvSpPr>
        <p:spPr>
          <a:xfrm>
            <a:off x="7832797" y="1701263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endParaRPr lang="zh-CN" altLang="en-US" sz="2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648B052-7D33-FC5A-DE4C-ACBC639E60FE}"/>
              </a:ext>
            </a:extLst>
          </p:cNvPr>
          <p:cNvCxnSpPr/>
          <p:nvPr/>
        </p:nvCxnSpPr>
        <p:spPr bwMode="auto">
          <a:xfrm>
            <a:off x="9768281" y="2153046"/>
            <a:ext cx="20574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D2B971D-761A-AD96-A900-0074C83A8EBE}"/>
              </a:ext>
            </a:extLst>
          </p:cNvPr>
          <p:cNvSpPr txBox="1"/>
          <p:nvPr/>
        </p:nvSpPr>
        <p:spPr>
          <a:xfrm>
            <a:off x="9191894" y="2260619"/>
            <a:ext cx="135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partitionIdx</a:t>
            </a:r>
            <a:endParaRPr lang="zh-CN" altLang="en-US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F3D2E50-EE4E-9D0D-AEB2-B40D638EF29F}"/>
              </a:ext>
            </a:extLst>
          </p:cNvPr>
          <p:cNvCxnSpPr>
            <a:cxnSpLocks/>
          </p:cNvCxnSpPr>
          <p:nvPr/>
        </p:nvCxnSpPr>
        <p:spPr bwMode="auto">
          <a:xfrm>
            <a:off x="7893760" y="2153046"/>
            <a:ext cx="166116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7FDC0CC-C6EC-966D-C3EB-1DDB5CDB3434}"/>
              </a:ext>
            </a:extLst>
          </p:cNvPr>
          <p:cNvCxnSpPr>
            <a:cxnSpLocks/>
          </p:cNvCxnSpPr>
          <p:nvPr/>
        </p:nvCxnSpPr>
        <p:spPr bwMode="auto">
          <a:xfrm>
            <a:off x="10248341" y="2153046"/>
            <a:ext cx="66294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C3ADA91-A52A-54D3-8D4C-C68F3DEC9200}"/>
              </a:ext>
            </a:extLst>
          </p:cNvPr>
          <p:cNvSpPr txBox="1"/>
          <p:nvPr/>
        </p:nvSpPr>
        <p:spPr>
          <a:xfrm>
            <a:off x="7832800" y="1692230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zh-CN" altLang="en-US" sz="2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F0F92B9-E452-2C46-670F-B0A6E1E479B5}"/>
              </a:ext>
            </a:extLst>
          </p:cNvPr>
          <p:cNvSpPr txBox="1"/>
          <p:nvPr/>
        </p:nvSpPr>
        <p:spPr>
          <a:xfrm>
            <a:off x="7832799" y="1691381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endParaRPr lang="zh-CN" altLang="en-US" sz="2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D9E86B-06FF-14B7-9317-2462FB970999}"/>
              </a:ext>
            </a:extLst>
          </p:cNvPr>
          <p:cNvSpPr txBox="1"/>
          <p:nvPr/>
        </p:nvSpPr>
        <p:spPr>
          <a:xfrm>
            <a:off x="7832799" y="1695889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endParaRPr lang="zh-CN" altLang="en-US" sz="2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72D09E-B5C9-E96F-AAA8-05C0E05AC0A3}"/>
              </a:ext>
            </a:extLst>
          </p:cNvPr>
          <p:cNvSpPr txBox="1"/>
          <p:nvPr/>
        </p:nvSpPr>
        <p:spPr>
          <a:xfrm>
            <a:off x="10541966" y="104716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end</a:t>
            </a:r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8443661-9C40-5393-A260-313D42608853}"/>
              </a:ext>
            </a:extLst>
          </p:cNvPr>
          <p:cNvSpPr txBox="1"/>
          <p:nvPr/>
        </p:nvSpPr>
        <p:spPr>
          <a:xfrm>
            <a:off x="7674939" y="104716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start</a:t>
            </a:r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箭头: 虚尾 40">
            <a:hlinkClick r:id="rId2" action="ppaction://hlinksldjump"/>
            <a:extLst>
              <a:ext uri="{FF2B5EF4-FFF2-40B4-BE49-F238E27FC236}">
                <a16:creationId xmlns:a16="http://schemas.microsoft.com/office/drawing/2014/main" id="{C288BF1E-32F6-EC5B-DBAD-858559EA34CF}"/>
              </a:ext>
            </a:extLst>
          </p:cNvPr>
          <p:cNvSpPr/>
          <p:nvPr/>
        </p:nvSpPr>
        <p:spPr>
          <a:xfrm>
            <a:off x="10737908" y="6328925"/>
            <a:ext cx="1323796" cy="49495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3-6】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93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0.0375 -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07838 -4.81481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4.81481E-6 L 0.15222 -4.81481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7" grpId="1"/>
      <p:bldP spid="30" grpId="0"/>
      <p:bldP spid="32" grpId="0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0F8CB-F444-52BC-1942-C744D60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65BF2-8A7C-62FC-E669-663B09F1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1525"/>
          </a:xfrm>
        </p:spPr>
        <p:txBody>
          <a:bodyPr/>
          <a:lstStyle/>
          <a:p>
            <a:r>
              <a:rPr lang="zh-CN" altLang="en-US" dirty="0"/>
              <a:t>快速排序升级</a:t>
            </a:r>
            <a:r>
              <a:rPr lang="en-US" altLang="zh-CN" dirty="0"/>
              <a:t>——</a:t>
            </a:r>
            <a:r>
              <a:rPr lang="zh-CN" altLang="en-US" dirty="0"/>
              <a:t>三路快速排序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91326D2-BB1A-0CA3-7923-8B7D7DF18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28198"/>
              </p:ext>
            </p:extLst>
          </p:nvPr>
        </p:nvGraphicFramePr>
        <p:xfrm>
          <a:off x="519641" y="3701642"/>
          <a:ext cx="4957332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3558">
                  <a:extLst>
                    <a:ext uri="{9D8B030D-6E8A-4147-A177-3AD203B41FA5}">
                      <a16:colId xmlns:a16="http://schemas.microsoft.com/office/drawing/2014/main" val="3619621782"/>
                    </a:ext>
                  </a:extLst>
                </a:gridCol>
                <a:gridCol w="537328">
                  <a:extLst>
                    <a:ext uri="{9D8B030D-6E8A-4147-A177-3AD203B41FA5}">
                      <a16:colId xmlns:a16="http://schemas.microsoft.com/office/drawing/2014/main" val="3035952651"/>
                    </a:ext>
                  </a:extLst>
                </a:gridCol>
                <a:gridCol w="2196446">
                  <a:extLst>
                    <a:ext uri="{9D8B030D-6E8A-4147-A177-3AD203B41FA5}">
                      <a16:colId xmlns:a16="http://schemas.microsoft.com/office/drawing/2014/main" val="13992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≤</a:t>
                      </a:r>
                      <a:r>
                        <a:rPr lang="en-US" altLang="zh-CN" sz="2400" dirty="0"/>
                        <a:t>p</a:t>
                      </a:r>
                      <a:r>
                        <a:rPr lang="en-US" altLang="zh-CN" sz="2400" baseline="-25000" dirty="0"/>
                        <a:t>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</a:t>
                      </a:r>
                      <a:r>
                        <a:rPr lang="en-US" altLang="zh-CN" sz="2400" baseline="-25000" dirty="0"/>
                        <a:t>0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≥</a:t>
                      </a:r>
                      <a:r>
                        <a:rPr lang="en-US" altLang="zh-CN" sz="2400" dirty="0"/>
                        <a:t>p</a:t>
                      </a:r>
                      <a:r>
                        <a:rPr lang="en-US" altLang="zh-CN" sz="2400" baseline="-25000" dirty="0"/>
                        <a:t>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718168"/>
                  </a:ext>
                </a:extLst>
              </a:tr>
            </a:tbl>
          </a:graphicData>
        </a:graphic>
      </p:graphicFrame>
      <p:sp>
        <p:nvSpPr>
          <p:cNvPr id="5" name="左大括号 4">
            <a:extLst>
              <a:ext uri="{FF2B5EF4-FFF2-40B4-BE49-F238E27FC236}">
                <a16:creationId xmlns:a16="http://schemas.microsoft.com/office/drawing/2014/main" id="{A9C615A9-8057-00E5-28D3-E2A808FD6501}"/>
              </a:ext>
            </a:extLst>
          </p:cNvPr>
          <p:cNvSpPr/>
          <p:nvPr/>
        </p:nvSpPr>
        <p:spPr bwMode="auto">
          <a:xfrm rot="16200000">
            <a:off x="1532123" y="3226664"/>
            <a:ext cx="170316" cy="2195279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2A8618DB-5B3A-C46D-6845-FFA95F913965}"/>
              </a:ext>
            </a:extLst>
          </p:cNvPr>
          <p:cNvSpPr/>
          <p:nvPr/>
        </p:nvSpPr>
        <p:spPr bwMode="auto">
          <a:xfrm rot="16200000">
            <a:off x="4294176" y="3226664"/>
            <a:ext cx="170318" cy="219528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40C0CBA2-7B65-698A-A8A9-159A33FEA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2520"/>
              </p:ext>
            </p:extLst>
          </p:nvPr>
        </p:nvGraphicFramePr>
        <p:xfrm>
          <a:off x="519641" y="4710084"/>
          <a:ext cx="219528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0685">
                  <a:extLst>
                    <a:ext uri="{9D8B030D-6E8A-4147-A177-3AD203B41FA5}">
                      <a16:colId xmlns:a16="http://schemas.microsoft.com/office/drawing/2014/main" val="3619621782"/>
                    </a:ext>
                  </a:extLst>
                </a:gridCol>
                <a:gridCol w="584462">
                  <a:extLst>
                    <a:ext uri="{9D8B030D-6E8A-4147-A177-3AD203B41FA5}">
                      <a16:colId xmlns:a16="http://schemas.microsoft.com/office/drawing/2014/main" val="3035952651"/>
                    </a:ext>
                  </a:extLst>
                </a:gridCol>
                <a:gridCol w="820133">
                  <a:extLst>
                    <a:ext uri="{9D8B030D-6E8A-4147-A177-3AD203B41FA5}">
                      <a16:colId xmlns:a16="http://schemas.microsoft.com/office/drawing/2014/main" val="13992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≤</a:t>
                      </a:r>
                      <a:r>
                        <a:rPr lang="en-US" altLang="zh-CN" sz="2400" dirty="0"/>
                        <a:t>p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≥</a:t>
                      </a:r>
                      <a:r>
                        <a:rPr lang="en-US" altLang="zh-CN" sz="2400" dirty="0"/>
                        <a:t>p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718168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3EE29C5-D0C6-0847-B985-1CF67FC9E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44578"/>
              </p:ext>
            </p:extLst>
          </p:nvPr>
        </p:nvGraphicFramePr>
        <p:xfrm>
          <a:off x="3281695" y="4710084"/>
          <a:ext cx="219528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0685">
                  <a:extLst>
                    <a:ext uri="{9D8B030D-6E8A-4147-A177-3AD203B41FA5}">
                      <a16:colId xmlns:a16="http://schemas.microsoft.com/office/drawing/2014/main" val="3619621782"/>
                    </a:ext>
                  </a:extLst>
                </a:gridCol>
                <a:gridCol w="584462">
                  <a:extLst>
                    <a:ext uri="{9D8B030D-6E8A-4147-A177-3AD203B41FA5}">
                      <a16:colId xmlns:a16="http://schemas.microsoft.com/office/drawing/2014/main" val="3035952651"/>
                    </a:ext>
                  </a:extLst>
                </a:gridCol>
                <a:gridCol w="820133">
                  <a:extLst>
                    <a:ext uri="{9D8B030D-6E8A-4147-A177-3AD203B41FA5}">
                      <a16:colId xmlns:a16="http://schemas.microsoft.com/office/drawing/2014/main" val="13992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≤</a:t>
                      </a:r>
                      <a:r>
                        <a:rPr lang="en-US" altLang="zh-CN" sz="2400" dirty="0"/>
                        <a:t>p</a:t>
                      </a:r>
                      <a:r>
                        <a:rPr lang="en-US" altLang="zh-CN" sz="2400" baseline="-25000" dirty="0"/>
                        <a:t>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</a:t>
                      </a:r>
                      <a:r>
                        <a:rPr lang="en-US" altLang="zh-CN" sz="2400" baseline="-25000" dirty="0"/>
                        <a:t>2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≥</a:t>
                      </a:r>
                      <a:r>
                        <a:rPr lang="en-US" altLang="zh-CN" sz="2400" dirty="0"/>
                        <a:t>p</a:t>
                      </a:r>
                      <a:r>
                        <a:rPr lang="en-US" altLang="zh-CN" sz="2400" baseline="-25000" dirty="0"/>
                        <a:t>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718168"/>
                  </a:ext>
                </a:extLst>
              </a:tr>
            </a:tbl>
          </a:graphicData>
        </a:graphic>
      </p:graphicFrame>
      <p:sp>
        <p:nvSpPr>
          <p:cNvPr id="9" name="左大括号 8">
            <a:extLst>
              <a:ext uri="{FF2B5EF4-FFF2-40B4-BE49-F238E27FC236}">
                <a16:creationId xmlns:a16="http://schemas.microsoft.com/office/drawing/2014/main" id="{D856835F-EE77-B6F6-1167-9B4B726BA135}"/>
              </a:ext>
            </a:extLst>
          </p:cNvPr>
          <p:cNvSpPr/>
          <p:nvPr/>
        </p:nvSpPr>
        <p:spPr bwMode="auto">
          <a:xfrm rot="16200000">
            <a:off x="840903" y="4951346"/>
            <a:ext cx="129309" cy="771833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69E8667D-8E00-64C1-0B32-2EAE8C39FCEC}"/>
              </a:ext>
            </a:extLst>
          </p:cNvPr>
          <p:cNvSpPr/>
          <p:nvPr/>
        </p:nvSpPr>
        <p:spPr bwMode="auto">
          <a:xfrm rot="16200000">
            <a:off x="3602954" y="4951347"/>
            <a:ext cx="129311" cy="771832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C5D9495-B2AC-411D-7508-C50E2B703B67}"/>
              </a:ext>
            </a:extLst>
          </p:cNvPr>
          <p:cNvSpPr/>
          <p:nvPr/>
        </p:nvSpPr>
        <p:spPr bwMode="auto">
          <a:xfrm rot="16200000">
            <a:off x="2254926" y="4951344"/>
            <a:ext cx="129309" cy="771833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4AEEA84C-9F9C-3E9C-C747-AA4E3D7093F9}"/>
              </a:ext>
            </a:extLst>
          </p:cNvPr>
          <p:cNvSpPr/>
          <p:nvPr/>
        </p:nvSpPr>
        <p:spPr bwMode="auto">
          <a:xfrm rot="16200000">
            <a:off x="5016977" y="4951345"/>
            <a:ext cx="129311" cy="771832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50EEC4-E3E7-6295-202A-04590E454C7B}"/>
              </a:ext>
            </a:extLst>
          </p:cNvPr>
          <p:cNvSpPr txBox="1"/>
          <p:nvPr/>
        </p:nvSpPr>
        <p:spPr>
          <a:xfrm>
            <a:off x="2765711" y="5766290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graphicFrame>
        <p:nvGraphicFramePr>
          <p:cNvPr id="14" name="表格 8">
            <a:extLst>
              <a:ext uri="{FF2B5EF4-FFF2-40B4-BE49-F238E27FC236}">
                <a16:creationId xmlns:a16="http://schemas.microsoft.com/office/drawing/2014/main" id="{DADC8274-2114-7ABB-5A62-16CAB93FB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10414"/>
              </p:ext>
            </p:extLst>
          </p:nvPr>
        </p:nvGraphicFramePr>
        <p:xfrm>
          <a:off x="6280989" y="3701642"/>
          <a:ext cx="547738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4281">
                  <a:extLst>
                    <a:ext uri="{9D8B030D-6E8A-4147-A177-3AD203B41FA5}">
                      <a16:colId xmlns:a16="http://schemas.microsoft.com/office/drawing/2014/main" val="3619621782"/>
                    </a:ext>
                  </a:extLst>
                </a:gridCol>
                <a:gridCol w="1093509">
                  <a:extLst>
                    <a:ext uri="{9D8B030D-6E8A-4147-A177-3AD203B41FA5}">
                      <a16:colId xmlns:a16="http://schemas.microsoft.com/office/drawing/2014/main" val="3035952651"/>
                    </a:ext>
                  </a:extLst>
                </a:gridCol>
                <a:gridCol w="2199590">
                  <a:extLst>
                    <a:ext uri="{9D8B030D-6E8A-4147-A177-3AD203B41FA5}">
                      <a16:colId xmlns:a16="http://schemas.microsoft.com/office/drawing/2014/main" val="13992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&lt;p</a:t>
                      </a:r>
                      <a:r>
                        <a:rPr lang="en-US" altLang="zh-CN" sz="2400" baseline="-25000" dirty="0"/>
                        <a:t>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=p</a:t>
                      </a:r>
                      <a:r>
                        <a:rPr lang="en-US" altLang="zh-CN" sz="2400" baseline="-25000" dirty="0"/>
                        <a:t>0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&gt;p</a:t>
                      </a:r>
                      <a:r>
                        <a:rPr lang="en-US" altLang="zh-CN" sz="2400" baseline="-25000" dirty="0"/>
                        <a:t>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718168"/>
                  </a:ext>
                </a:extLst>
              </a:tr>
            </a:tbl>
          </a:graphicData>
        </a:graphic>
      </p:graphicFrame>
      <p:sp>
        <p:nvSpPr>
          <p:cNvPr id="15" name="左大括号 14">
            <a:extLst>
              <a:ext uri="{FF2B5EF4-FFF2-40B4-BE49-F238E27FC236}">
                <a16:creationId xmlns:a16="http://schemas.microsoft.com/office/drawing/2014/main" id="{17835CE8-D992-D609-5C8F-54FC23A466D1}"/>
              </a:ext>
            </a:extLst>
          </p:cNvPr>
          <p:cNvSpPr/>
          <p:nvPr/>
        </p:nvSpPr>
        <p:spPr bwMode="auto">
          <a:xfrm rot="16200000">
            <a:off x="7289127" y="3231741"/>
            <a:ext cx="169584" cy="2185855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08372510-4005-570A-7EE9-1F00B48D8BDA}"/>
              </a:ext>
            </a:extLst>
          </p:cNvPr>
          <p:cNvSpPr/>
          <p:nvPr/>
        </p:nvSpPr>
        <p:spPr bwMode="auto">
          <a:xfrm rot="16200000">
            <a:off x="10575570" y="3215632"/>
            <a:ext cx="170318" cy="219528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8">
            <a:extLst>
              <a:ext uri="{FF2B5EF4-FFF2-40B4-BE49-F238E27FC236}">
                <a16:creationId xmlns:a16="http://schemas.microsoft.com/office/drawing/2014/main" id="{4C978230-3393-A8EA-7905-F0D96E6D0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77716"/>
              </p:ext>
            </p:extLst>
          </p:nvPr>
        </p:nvGraphicFramePr>
        <p:xfrm>
          <a:off x="6280990" y="4710084"/>
          <a:ext cx="219528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4272">
                  <a:extLst>
                    <a:ext uri="{9D8B030D-6E8A-4147-A177-3AD203B41FA5}">
                      <a16:colId xmlns:a16="http://schemas.microsoft.com/office/drawing/2014/main" val="3619621782"/>
                    </a:ext>
                  </a:extLst>
                </a:gridCol>
                <a:gridCol w="707010">
                  <a:extLst>
                    <a:ext uri="{9D8B030D-6E8A-4147-A177-3AD203B41FA5}">
                      <a16:colId xmlns:a16="http://schemas.microsoft.com/office/drawing/2014/main" val="3035952651"/>
                    </a:ext>
                  </a:extLst>
                </a:gridCol>
                <a:gridCol w="783998">
                  <a:extLst>
                    <a:ext uri="{9D8B030D-6E8A-4147-A177-3AD203B41FA5}">
                      <a16:colId xmlns:a16="http://schemas.microsoft.com/office/drawing/2014/main" val="13992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&lt;p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=p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&gt;p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718168"/>
                  </a:ext>
                </a:extLst>
              </a:tr>
            </a:tbl>
          </a:graphicData>
        </a:graphic>
      </p:graphicFrame>
      <p:sp>
        <p:nvSpPr>
          <p:cNvPr id="18" name="左大括号 17">
            <a:extLst>
              <a:ext uri="{FF2B5EF4-FFF2-40B4-BE49-F238E27FC236}">
                <a16:creationId xmlns:a16="http://schemas.microsoft.com/office/drawing/2014/main" id="{A51DBB04-7D34-88BF-23C2-09F39015E100}"/>
              </a:ext>
            </a:extLst>
          </p:cNvPr>
          <p:cNvSpPr/>
          <p:nvPr/>
        </p:nvSpPr>
        <p:spPr bwMode="auto">
          <a:xfrm rot="16200000">
            <a:off x="6549616" y="5003976"/>
            <a:ext cx="129314" cy="666565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5415C82F-9DC0-4766-ECA5-7D2D1770C7A6}"/>
              </a:ext>
            </a:extLst>
          </p:cNvPr>
          <p:cNvSpPr/>
          <p:nvPr/>
        </p:nvSpPr>
        <p:spPr bwMode="auto">
          <a:xfrm rot="16200000">
            <a:off x="9860395" y="5006309"/>
            <a:ext cx="129316" cy="666566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23C48E79-C3DE-A240-8797-FAB72577987D}"/>
              </a:ext>
            </a:extLst>
          </p:cNvPr>
          <p:cNvSpPr/>
          <p:nvPr/>
        </p:nvSpPr>
        <p:spPr bwMode="auto">
          <a:xfrm rot="16200000">
            <a:off x="8019999" y="4955064"/>
            <a:ext cx="129316" cy="764385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D3A4C386-B15A-32FC-925C-A4057091CD87}"/>
              </a:ext>
            </a:extLst>
          </p:cNvPr>
          <p:cNvSpPr/>
          <p:nvPr/>
        </p:nvSpPr>
        <p:spPr bwMode="auto">
          <a:xfrm rot="16200000">
            <a:off x="11375064" y="4969311"/>
            <a:ext cx="146002" cy="752576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CDD15D-122F-3DBE-9570-D4E9E58E7073}"/>
              </a:ext>
            </a:extLst>
          </p:cNvPr>
          <p:cNvSpPr txBox="1"/>
          <p:nvPr/>
        </p:nvSpPr>
        <p:spPr>
          <a:xfrm>
            <a:off x="8787083" y="5766290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graphicFrame>
        <p:nvGraphicFramePr>
          <p:cNvPr id="44" name="表格 8">
            <a:extLst>
              <a:ext uri="{FF2B5EF4-FFF2-40B4-BE49-F238E27FC236}">
                <a16:creationId xmlns:a16="http://schemas.microsoft.com/office/drawing/2014/main" id="{E77E524F-3B61-BEEA-F3DC-D9BBFD224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1197"/>
              </p:ext>
            </p:extLst>
          </p:nvPr>
        </p:nvGraphicFramePr>
        <p:xfrm>
          <a:off x="9563089" y="4710084"/>
          <a:ext cx="219528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4272">
                  <a:extLst>
                    <a:ext uri="{9D8B030D-6E8A-4147-A177-3AD203B41FA5}">
                      <a16:colId xmlns:a16="http://schemas.microsoft.com/office/drawing/2014/main" val="3619621782"/>
                    </a:ext>
                  </a:extLst>
                </a:gridCol>
                <a:gridCol w="707010">
                  <a:extLst>
                    <a:ext uri="{9D8B030D-6E8A-4147-A177-3AD203B41FA5}">
                      <a16:colId xmlns:a16="http://schemas.microsoft.com/office/drawing/2014/main" val="3035952651"/>
                    </a:ext>
                  </a:extLst>
                </a:gridCol>
                <a:gridCol w="783998">
                  <a:extLst>
                    <a:ext uri="{9D8B030D-6E8A-4147-A177-3AD203B41FA5}">
                      <a16:colId xmlns:a16="http://schemas.microsoft.com/office/drawing/2014/main" val="13992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&lt;p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=p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&gt;p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718168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5367C9F3-0D57-94A0-4DB5-AF405E52D44F}"/>
              </a:ext>
            </a:extLst>
          </p:cNvPr>
          <p:cNvSpPr txBox="1"/>
          <p:nvPr/>
        </p:nvSpPr>
        <p:spPr>
          <a:xfrm>
            <a:off x="1484518" y="2930130"/>
            <a:ext cx="3027578" cy="46166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快速排序（双路快排）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988D84B-5498-3005-3303-7388BA8BC34B}"/>
              </a:ext>
            </a:extLst>
          </p:cNvPr>
          <p:cNvSpPr txBox="1"/>
          <p:nvPr/>
        </p:nvSpPr>
        <p:spPr>
          <a:xfrm>
            <a:off x="8290963" y="2928324"/>
            <a:ext cx="1457432" cy="46166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三路快排</a:t>
            </a:r>
          </a:p>
        </p:txBody>
      </p:sp>
    </p:spTree>
    <p:extLst>
      <p:ext uri="{BB962C8B-B14F-4D97-AF65-F5344CB8AC3E}">
        <p14:creationId xmlns:p14="http://schemas.microsoft.com/office/powerpoint/2010/main" val="383881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8" grpId="0" animBg="1"/>
      <p:bldP spid="24" grpId="0" animBg="1"/>
      <p:bldP spid="40" grpId="0" animBg="1"/>
      <p:bldP spid="42" grpId="0" animBg="1"/>
      <p:bldP spid="43" grpId="0"/>
      <p:bldP spid="45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DC960-CF34-FE1A-8143-3A7AC159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42C57C46-8932-3C71-247B-3E484EAE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372702"/>
              </p:ext>
            </p:extLst>
          </p:nvPr>
        </p:nvGraphicFramePr>
        <p:xfrm>
          <a:off x="450596" y="1852083"/>
          <a:ext cx="1129080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924">
                  <a:extLst>
                    <a:ext uri="{9D8B030D-6E8A-4147-A177-3AD203B41FA5}">
                      <a16:colId xmlns:a16="http://schemas.microsoft.com/office/drawing/2014/main" val="2629878560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2768111503"/>
                    </a:ext>
                  </a:extLst>
                </a:gridCol>
                <a:gridCol w="1517904">
                  <a:extLst>
                    <a:ext uri="{9D8B030D-6E8A-4147-A177-3AD203B41FA5}">
                      <a16:colId xmlns:a16="http://schemas.microsoft.com/office/drawing/2014/main" val="53151802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9662925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6904688"/>
                    </a:ext>
                  </a:extLst>
                </a:gridCol>
                <a:gridCol w="4051299">
                  <a:extLst>
                    <a:ext uri="{9D8B030D-6E8A-4147-A177-3AD203B41FA5}">
                      <a16:colId xmlns:a16="http://schemas.microsoft.com/office/drawing/2014/main" val="58891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排序方法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平均时间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最坏时间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辅助空间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稳定性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适用场景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432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冒泡排序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O(n</a:t>
                      </a:r>
                      <a:r>
                        <a:rPr lang="en-US" altLang="zh-CN" baseline="30000" dirty="0">
                          <a:effectLst/>
                        </a:rPr>
                        <a:t>2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稳定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n </a:t>
                      </a:r>
                      <a:r>
                        <a:rPr lang="zh-CN" altLang="en-US" dirty="0">
                          <a:effectLst/>
                        </a:rPr>
                        <a:t>较小时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45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选择排序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O(n</a:t>
                      </a:r>
                      <a:r>
                        <a:rPr lang="en-US" baseline="30000" dirty="0">
                          <a:effectLst/>
                        </a:rPr>
                        <a:t>2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不稳定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n </a:t>
                      </a:r>
                      <a:r>
                        <a:rPr lang="zh-CN" altLang="en-US" dirty="0">
                          <a:effectLst/>
                        </a:rPr>
                        <a:t>较小时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14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插入排序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稳定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n </a:t>
                      </a:r>
                      <a:r>
                        <a:rPr lang="zh-CN" altLang="en-US" dirty="0">
                          <a:effectLst/>
                        </a:rPr>
                        <a:t>较小时 和 基本有序的数组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67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快速排序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O(nlogn)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O(logn)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不稳定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通用（双路快排适合重复元素少时）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418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堆排序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O(nlogn)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O(nlogn)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不稳定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n </a:t>
                      </a:r>
                      <a:r>
                        <a:rPr lang="zh-CN" altLang="en-US" dirty="0">
                          <a:effectLst/>
                        </a:rPr>
                        <a:t>较大时 且 辅助空间小时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34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归并排序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O(nlogn)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O(nlogn)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稳定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n </a:t>
                      </a:r>
                      <a:r>
                        <a:rPr lang="zh-CN" altLang="en-US" dirty="0">
                          <a:effectLst/>
                        </a:rPr>
                        <a:t>非常大，内存无法容纳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31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希尔排序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O(nlogn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) = O(n</a:t>
                      </a:r>
                      <a:r>
                        <a:rPr lang="en-US" baseline="30000">
                          <a:effectLst/>
                        </a:rPr>
                        <a:t>1.3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不稳定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数组中无序元素的间隔有规律性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52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计数排序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 + 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 + 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O(k)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稳定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effectLst/>
                        </a:rPr>
                        <a:t>数值范围较小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17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桶排序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 + 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稳定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n </a:t>
                      </a:r>
                      <a:r>
                        <a:rPr lang="zh-CN" altLang="en-US" dirty="0">
                          <a:effectLst/>
                        </a:rPr>
                        <a:t>非常大，内存无法容纳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47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基数排序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O(nk)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O(</a:t>
                      </a:r>
                      <a:r>
                        <a:rPr lang="en-US" dirty="0" err="1">
                          <a:effectLst/>
                        </a:rPr>
                        <a:t>nk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O(n + 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不稳定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数值量大、数值长度固定（如手机号）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63035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A384678-E1BE-857E-977F-C0F3FC9A412B}"/>
              </a:ext>
            </a:extLst>
          </p:cNvPr>
          <p:cNvSpPr txBox="1"/>
          <p:nvPr/>
        </p:nvSpPr>
        <p:spPr>
          <a:xfrm>
            <a:off x="450596" y="5953150"/>
            <a:ext cx="8494633" cy="87389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内部排序：</a:t>
            </a:r>
            <a:r>
              <a:rPr lang="zh-CN" altLang="en-US" dirty="0"/>
              <a:t>在内存中一次完成所有排序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外部排序：</a:t>
            </a:r>
            <a:r>
              <a:rPr lang="zh-CN" altLang="en-US" dirty="0"/>
              <a:t>数据过大，需要多次读取到内存中进行排序，要求尽可能减少读取次数</a:t>
            </a:r>
          </a:p>
        </p:txBody>
      </p:sp>
    </p:spTree>
    <p:extLst>
      <p:ext uri="{BB962C8B-B14F-4D97-AF65-F5344CB8AC3E}">
        <p14:creationId xmlns:p14="http://schemas.microsoft.com/office/powerpoint/2010/main" val="113005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DC960-CF34-FE1A-8143-3A7AC159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5CA4AE-97EF-0A25-C876-C3A04B92F649}"/>
              </a:ext>
            </a:extLst>
          </p:cNvPr>
          <p:cNvSpPr txBox="1"/>
          <p:nvPr/>
        </p:nvSpPr>
        <p:spPr>
          <a:xfrm>
            <a:off x="838200" y="1936106"/>
            <a:ext cx="9705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可视化学习资源：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简单明了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】9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种经典排序算法可视化动画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15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种排序算法可视化展示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hlinkClick r:id="rId4"/>
              </a:rPr>
              <a:t>Github:caspervonb/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  <a:hlinkClick r:id="rId4"/>
              </a:rPr>
              <a:t>toneofsorting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3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其他范例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4982C-3863-968D-6D98-9FA76010F6CC}"/>
              </a:ext>
            </a:extLst>
          </p:cNvPr>
          <p:cNvSpPr txBox="1"/>
          <p:nvPr/>
        </p:nvSpPr>
        <p:spPr>
          <a:xfrm>
            <a:off x="838200" y="192771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3-7】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% 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的结果。（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都是较大的数）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1CC9D-979A-6D9C-C07B-CA306492CFF7}"/>
              </a:ext>
            </a:extLst>
          </p:cNvPr>
          <p:cNvSpPr txBox="1"/>
          <p:nvPr/>
        </p:nvSpPr>
        <p:spPr>
          <a:xfrm>
            <a:off x="838200" y="2548059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F15D8AF-D15D-9EFE-0261-4BA08D6DC2D4}"/>
              </a:ext>
            </a:extLst>
          </p:cNvPr>
          <p:cNvGrpSpPr/>
          <p:nvPr/>
        </p:nvGrpSpPr>
        <p:grpSpPr>
          <a:xfrm>
            <a:off x="1107346" y="3168401"/>
            <a:ext cx="8523214" cy="2812197"/>
            <a:chOff x="766850" y="1983618"/>
            <a:chExt cx="5927565" cy="2812197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8D55369-D345-0C60-AD83-938BA7B21C67}"/>
                </a:ext>
              </a:extLst>
            </p:cNvPr>
            <p:cNvSpPr txBox="1"/>
            <p:nvPr/>
          </p:nvSpPr>
          <p:spPr>
            <a:xfrm>
              <a:off x="838199" y="2487491"/>
              <a:ext cx="5856215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long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long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a, b, k;</a:t>
              </a: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main()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long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long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ans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乘以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次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b;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ans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((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ans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% k) * (a % k)) % k;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ans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C60433A-B7E7-6AB8-B811-91681E937AE8}"/>
                </a:ext>
              </a:extLst>
            </p:cNvPr>
            <p:cNvSpPr txBox="1"/>
            <p:nvPr/>
          </p:nvSpPr>
          <p:spPr>
            <a:xfrm>
              <a:off x="766850" y="1983618"/>
              <a:ext cx="4325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解法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：枚举法。结果每乘一次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，就对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取一次模。</a:t>
              </a:r>
              <a:endPara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F940ADDF-CAEB-A752-6E35-900A93E4881D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8A405C69-BE3C-1273-B86E-60804B919600}"/>
              </a:ext>
            </a:extLst>
          </p:cNvPr>
          <p:cNvSpPr txBox="1"/>
          <p:nvPr/>
        </p:nvSpPr>
        <p:spPr>
          <a:xfrm>
            <a:off x="7818539" y="5510935"/>
            <a:ext cx="1698771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复杂度：</a:t>
            </a:r>
            <a:r>
              <a:rPr lang="en-US" altLang="zh-CN" dirty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97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其他范例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4982C-3863-968D-6D98-9FA76010F6CC}"/>
              </a:ext>
            </a:extLst>
          </p:cNvPr>
          <p:cNvSpPr txBox="1"/>
          <p:nvPr/>
        </p:nvSpPr>
        <p:spPr>
          <a:xfrm>
            <a:off x="838200" y="192771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3-7】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% 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的结果。（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都是较大的数）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D1CC9D-979A-6D9C-C07B-CA306492CFF7}"/>
              </a:ext>
            </a:extLst>
          </p:cNvPr>
          <p:cNvSpPr txBox="1"/>
          <p:nvPr/>
        </p:nvSpPr>
        <p:spPr>
          <a:xfrm>
            <a:off x="838200" y="2548059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EE287D-396C-C322-BE0F-C373C7673B07}"/>
              </a:ext>
            </a:extLst>
          </p:cNvPr>
          <p:cNvSpPr txBox="1"/>
          <p:nvPr/>
        </p:nvSpPr>
        <p:spPr>
          <a:xfrm>
            <a:off x="1149292" y="3045204"/>
            <a:ext cx="939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解法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：二分优化算法。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F96AE4-307E-6479-FDD3-AB2C250E9CF7}"/>
              </a:ext>
            </a:extLst>
          </p:cNvPr>
          <p:cNvSpPr txBox="1"/>
          <p:nvPr/>
        </p:nvSpPr>
        <p:spPr>
          <a:xfrm>
            <a:off x="1245765" y="3531765"/>
            <a:ext cx="576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如何分解子问题？（问题规模）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BAF8CD-E400-EA7C-655D-86321C3DAF3B}"/>
              </a:ext>
            </a:extLst>
          </p:cNvPr>
          <p:cNvSpPr txBox="1"/>
          <p:nvPr/>
        </p:nvSpPr>
        <p:spPr>
          <a:xfrm>
            <a:off x="1245765" y="4613945"/>
            <a:ext cx="576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子问题与原问题是否相似，子问题是否独立？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C1D892-C29F-E37C-0B56-678006E31350}"/>
              </a:ext>
            </a:extLst>
          </p:cNvPr>
          <p:cNvSpPr txBox="1"/>
          <p:nvPr/>
        </p:nvSpPr>
        <p:spPr>
          <a:xfrm>
            <a:off x="1245765" y="5553511"/>
            <a:ext cx="576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子问题的解如何合并得到原问题的解？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1F246B-5CD9-ED9B-98C2-D835120EA33E}"/>
              </a:ext>
            </a:extLst>
          </p:cNvPr>
          <p:cNvSpPr txBox="1"/>
          <p:nvPr/>
        </p:nvSpPr>
        <p:spPr>
          <a:xfrm>
            <a:off x="1577130" y="4039517"/>
            <a:ext cx="54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a</a:t>
            </a:r>
            <a:r>
              <a:rPr lang="en-US" altLang="zh-CN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b/2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· a</a:t>
            </a:r>
            <a:r>
              <a:rPr lang="en-US" altLang="zh-CN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b/2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1A27C2-E2D3-68FA-09D4-12A194B28967}"/>
              </a:ext>
            </a:extLst>
          </p:cNvPr>
          <p:cNvSpPr txBox="1"/>
          <p:nvPr/>
        </p:nvSpPr>
        <p:spPr>
          <a:xfrm>
            <a:off x="7243194" y="3163936"/>
            <a:ext cx="430844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取模运算规则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a·b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% k = (a % k)·(b % k) %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% k = (a % k)</a:t>
            </a:r>
            <a:r>
              <a:rPr lang="en-US" altLang="zh-CN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% k</a:t>
            </a:r>
            <a:endParaRPr lang="en-US" altLang="zh-CN" baseline="30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46B3B5-72D6-26E8-6AF2-27EA262AA08C}"/>
              </a:ext>
            </a:extLst>
          </p:cNvPr>
          <p:cNvSpPr txBox="1"/>
          <p:nvPr/>
        </p:nvSpPr>
        <p:spPr>
          <a:xfrm>
            <a:off x="1577130" y="5058995"/>
            <a:ext cx="54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% k =&gt; a</a:t>
            </a:r>
            <a:r>
              <a:rPr lang="en-US" altLang="zh-CN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b/2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% k</a:t>
            </a:r>
            <a:endParaRPr lang="en-US" altLang="zh-CN" baseline="30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297E00-49C9-E002-C8F1-E0CC132ED740}"/>
              </a:ext>
            </a:extLst>
          </p:cNvPr>
          <p:cNvSpPr txBox="1"/>
          <p:nvPr/>
        </p:nvSpPr>
        <p:spPr>
          <a:xfrm>
            <a:off x="1577129" y="5998561"/>
            <a:ext cx="711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b=1, a</a:t>
            </a:r>
            <a:r>
              <a:rPr lang="en-US" altLang="zh-CN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% 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规模足够小，可以直接计算获得。</a:t>
            </a:r>
            <a:endParaRPr lang="en-US" altLang="zh-CN" baseline="30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u="sng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u="sng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u="sng" dirty="0">
                <a:latin typeface="黑体" panose="02010609060101010101" pitchFamily="49" charset="-122"/>
                <a:ea typeface="黑体" panose="02010609060101010101" pitchFamily="49" charset="-122"/>
              </a:rPr>
              <a:t> % k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u="sng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u="sng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b/2 </a:t>
            </a:r>
            <a:r>
              <a:rPr lang="en-US" altLang="zh-CN" u="sng" dirty="0">
                <a:latin typeface="黑体" panose="02010609060101010101" pitchFamily="49" charset="-122"/>
                <a:ea typeface="黑体" panose="02010609060101010101" pitchFamily="49" charset="-122"/>
              </a:rPr>
              <a:t>% k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% 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（注意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的奇偶情况）</a:t>
            </a:r>
            <a:endParaRPr lang="en-US" altLang="zh-CN" baseline="30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39E9F9-8D35-61BA-3A3F-9A457E22EA9B}"/>
              </a:ext>
            </a:extLst>
          </p:cNvPr>
          <p:cNvSpPr txBox="1"/>
          <p:nvPr/>
        </p:nvSpPr>
        <p:spPr>
          <a:xfrm>
            <a:off x="9446003" y="6275560"/>
            <a:ext cx="2105637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复杂度：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1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/>
      <p:bldP spid="5" grpId="0"/>
      <p:bldP spid="7" grpId="0"/>
      <p:bldP spid="8" grpId="0"/>
      <p:bldP spid="9" grpId="0" animBg="1"/>
      <p:bldP spid="11" grpId="0"/>
      <p:bldP spid="12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其他范例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4982C-3863-968D-6D98-9FA76010F6CC}"/>
              </a:ext>
            </a:extLst>
          </p:cNvPr>
          <p:cNvSpPr txBox="1"/>
          <p:nvPr/>
        </p:nvSpPr>
        <p:spPr>
          <a:xfrm>
            <a:off x="838200" y="192771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3-9】Quoit Design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426835-538D-148F-DA9D-A4D13DA4747E}"/>
              </a:ext>
            </a:extLst>
          </p:cNvPr>
          <p:cNvSpPr txBox="1"/>
          <p:nvPr/>
        </p:nvSpPr>
        <p:spPr>
          <a:xfrm>
            <a:off x="1040236" y="2365636"/>
            <a:ext cx="95036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在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Cyberground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区域内，每个玩具的位置都是固定的，每个套环也都是精心设计的，套环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一次最多只可能把一个玩具圈住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。为了游戏更有吸引力，套环的半径被设计成符合游戏规则的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最大半径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，给定一个具体的领域，找出环半径。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假设所有玩具都坐落在一个平面上，一个玩具被圈住时是当且仅当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套环的中心点到玩具的中心点的距离小于套环的半径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。如果两个玩具被放置在同一个地点，那么环的半径就应该为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0D1B4-D26A-7266-2529-D2D69F3C0DDB}"/>
              </a:ext>
            </a:extLst>
          </p:cNvPr>
          <p:cNvSpPr txBox="1"/>
          <p:nvPr/>
        </p:nvSpPr>
        <p:spPr>
          <a:xfrm>
            <a:off x="838200" y="4414609"/>
            <a:ext cx="970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求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平面最近点对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，本题的答案就是最近点对的距离的一半。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5E2CAC-8427-1CAD-912E-F4E491739E6F}"/>
              </a:ext>
            </a:extLst>
          </p:cNvPr>
          <p:cNvSpPr txBox="1"/>
          <p:nvPr/>
        </p:nvSpPr>
        <p:spPr>
          <a:xfrm>
            <a:off x="1467374" y="534578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所有平面上的点到其他点的距离，找出其中最短的两个点就是最近点。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97B065-B19D-C4B4-E07B-33666B4E8BCC}"/>
              </a:ext>
            </a:extLst>
          </p:cNvPr>
          <p:cNvSpPr txBox="1"/>
          <p:nvPr/>
        </p:nvSpPr>
        <p:spPr>
          <a:xfrm>
            <a:off x="8888136" y="5838105"/>
            <a:ext cx="1698771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复杂度：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16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其他范例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4982C-3863-968D-6D98-9FA76010F6CC}"/>
              </a:ext>
            </a:extLst>
          </p:cNvPr>
          <p:cNvSpPr txBox="1"/>
          <p:nvPr/>
        </p:nvSpPr>
        <p:spPr>
          <a:xfrm>
            <a:off x="838200" y="192771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3-9】Quoit Design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求平面最近点对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0D1B4-D26A-7266-2529-D2D69F3C0DDB}"/>
              </a:ext>
            </a:extLst>
          </p:cNvPr>
          <p:cNvSpPr txBox="1"/>
          <p:nvPr/>
        </p:nvSpPr>
        <p:spPr>
          <a:xfrm>
            <a:off x="838200" y="2548059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5E2CAC-8427-1CAD-912E-F4E491739E6F}"/>
              </a:ext>
            </a:extLst>
          </p:cNvPr>
          <p:cNvSpPr txBox="1"/>
          <p:nvPr/>
        </p:nvSpPr>
        <p:spPr>
          <a:xfrm>
            <a:off x="1467373" y="3028890"/>
            <a:ext cx="94341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二分。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已知平面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个点，二分将平面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中的点平分成两部分求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最近点对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二分法每次选择一条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垂线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拆分左、右两部分，即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。保证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中的点数各为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n/2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，保持平衡。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依次找出这两部分中的最小点对距离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el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中的最小点对距离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e=min(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el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 er).</a:t>
            </a: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为中心，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为半径划分一个长带，考虑最小点对存在于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交接处的情况。点对为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(p, q), 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中。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只计算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中与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坐标距离最近的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个点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01EDD-E1C8-733C-4113-2AEA9A9243A9}"/>
              </a:ext>
            </a:extLst>
          </p:cNvPr>
          <p:cNvSpPr txBox="1"/>
          <p:nvPr/>
        </p:nvSpPr>
        <p:spPr>
          <a:xfrm>
            <a:off x="5498983" y="6218154"/>
            <a:ext cx="535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思考：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为什么对于一个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可以只考虑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个点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17648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CC5A-9F71-6B18-40AC-2CFE980C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E1723E-DC10-6C10-62E8-DD378ED0C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3.1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分治算法框架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3.2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二分法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3.3 </a:t>
            </a:r>
            <a:r>
              <a:rPr lang="zh-CN" altLang="en-US" dirty="0"/>
              <a:t>分治法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非等分分治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排序算法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其他范例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09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其他范例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4982C-3863-968D-6D98-9FA76010F6CC}"/>
              </a:ext>
            </a:extLst>
          </p:cNvPr>
          <p:cNvSpPr txBox="1"/>
          <p:nvPr/>
        </p:nvSpPr>
        <p:spPr>
          <a:xfrm>
            <a:off x="838200" y="1927717"/>
            <a:ext cx="97057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课外学习例题</a:t>
            </a: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+mn-ea"/>
              </a:rPr>
              <a:t>Leetcode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面试题 </a:t>
            </a:r>
            <a:r>
              <a:rPr lang="en-US" altLang="zh-CN" sz="2000" dirty="0">
                <a:latin typeface="+mn-ea"/>
              </a:rPr>
              <a:t>04.02. </a:t>
            </a:r>
            <a:r>
              <a:rPr lang="zh-CN" altLang="en-US" sz="2000" dirty="0">
                <a:latin typeface="+mn-ea"/>
                <a:hlinkClick r:id="rId2"/>
              </a:rPr>
              <a:t>最小高度树</a:t>
            </a:r>
            <a:endParaRPr lang="en-US" altLang="zh-CN" sz="20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+mn-ea"/>
              </a:rPr>
              <a:t>Leetcode</a:t>
            </a:r>
            <a:r>
              <a:rPr lang="en-US" altLang="zh-CN" sz="2000" dirty="0">
                <a:latin typeface="+mn-ea"/>
              </a:rPr>
              <a:t> 106. </a:t>
            </a:r>
            <a:r>
              <a:rPr lang="zh-CN" altLang="en-US" sz="2000" dirty="0">
                <a:latin typeface="+mn-ea"/>
                <a:hlinkClick r:id="rId3"/>
              </a:rPr>
              <a:t>从中序与后序遍历序列构造二叉树</a:t>
            </a:r>
            <a:endParaRPr lang="en-US" altLang="zh-CN" sz="20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+mn-ea"/>
              </a:rPr>
              <a:t>Leetcode</a:t>
            </a:r>
            <a:r>
              <a:rPr lang="en-US" altLang="zh-CN" sz="2000" dirty="0">
                <a:latin typeface="+mn-ea"/>
              </a:rPr>
              <a:t> 169. </a:t>
            </a:r>
            <a:r>
              <a:rPr lang="zh-CN" altLang="en-US" sz="2000" dirty="0">
                <a:latin typeface="+mn-ea"/>
                <a:hlinkClick r:id="rId4"/>
              </a:rPr>
              <a:t>多数元素</a:t>
            </a:r>
            <a:endParaRPr lang="en-US" altLang="zh-CN" sz="20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+mn-ea"/>
              </a:rPr>
              <a:t>Leetcode</a:t>
            </a:r>
            <a:r>
              <a:rPr lang="en-US" altLang="zh-CN" sz="2000" dirty="0">
                <a:latin typeface="+mn-ea"/>
              </a:rPr>
              <a:t> 932. </a:t>
            </a:r>
            <a:r>
              <a:rPr lang="zh-CN" altLang="en-US" sz="2000" dirty="0">
                <a:latin typeface="+mn-ea"/>
                <a:hlinkClick r:id="rId5"/>
              </a:rPr>
              <a:t>漂亮数组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196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2184" cy="650538"/>
          </a:xfrm>
        </p:spPr>
        <p:txBody>
          <a:bodyPr/>
          <a:lstStyle/>
          <a:p>
            <a:r>
              <a:rPr lang="zh-CN" altLang="en-US" dirty="0"/>
              <a:t>分治法</a:t>
            </a:r>
          </a:p>
        </p:txBody>
      </p:sp>
      <p:pic>
        <p:nvPicPr>
          <p:cNvPr id="3" name="Picture 2" descr="preview">
            <a:extLst>
              <a:ext uri="{FF2B5EF4-FFF2-40B4-BE49-F238E27FC236}">
                <a16:creationId xmlns:a16="http://schemas.microsoft.com/office/drawing/2014/main" id="{05C60E4A-F63A-B91F-3D10-9D645B9C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31002"/>
            <a:ext cx="5499127" cy="397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520F777-D1AB-11CE-C806-33131A69A35C}"/>
              </a:ext>
            </a:extLst>
          </p:cNvPr>
          <p:cNvSpPr txBox="1"/>
          <p:nvPr/>
        </p:nvSpPr>
        <p:spPr>
          <a:xfrm>
            <a:off x="1084333" y="2613727"/>
            <a:ext cx="450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将一个难以直接解决的</a:t>
            </a:r>
            <a:r>
              <a:rPr lang="zh-CN" altLang="en-US" sz="2400" dirty="0">
                <a:solidFill>
                  <a:srgbClr val="FF0000"/>
                </a:solidFill>
              </a:rPr>
              <a:t>大问题</a:t>
            </a:r>
            <a:r>
              <a:rPr lang="zh-CN" altLang="en-US" sz="2400" dirty="0"/>
              <a:t>，分割成几个</a:t>
            </a:r>
            <a:r>
              <a:rPr lang="zh-CN" altLang="en-US" sz="2400" dirty="0">
                <a:solidFill>
                  <a:srgbClr val="FF0000"/>
                </a:solidFill>
              </a:rPr>
              <a:t>规模较小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相似</a:t>
            </a:r>
            <a:r>
              <a:rPr lang="zh-CN" altLang="en-US" sz="2400" dirty="0"/>
              <a:t>问题，以便各个击破，分而治之。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97AEFBE-951A-9BD4-94C0-626A11B0D062}"/>
              </a:ext>
            </a:extLst>
          </p:cNvPr>
          <p:cNvSpPr txBox="1">
            <a:spLocks/>
          </p:cNvSpPr>
          <p:nvPr/>
        </p:nvSpPr>
        <p:spPr>
          <a:xfrm>
            <a:off x="838200" y="4381838"/>
            <a:ext cx="5012184" cy="650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二分法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7D9664-5CFB-7DD8-EE9A-E31670941067}"/>
              </a:ext>
            </a:extLst>
          </p:cNvPr>
          <p:cNvSpPr txBox="1"/>
          <p:nvPr/>
        </p:nvSpPr>
        <p:spPr>
          <a:xfrm>
            <a:off x="1084333" y="5169940"/>
            <a:ext cx="450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二分策略把问题分解为与原问题相似的</a:t>
            </a:r>
            <a:r>
              <a:rPr lang="zh-CN" altLang="en-US" sz="2400" dirty="0">
                <a:solidFill>
                  <a:srgbClr val="FF0000"/>
                </a:solidFill>
              </a:rPr>
              <a:t>等分</a:t>
            </a:r>
            <a:r>
              <a:rPr lang="zh-CN" altLang="en-US" sz="2400" dirty="0"/>
              <a:t>子问题。</a:t>
            </a:r>
            <a:endParaRPr lang="en-US" altLang="zh-CN" sz="2400" dirty="0"/>
          </a:p>
          <a:p>
            <a:r>
              <a:rPr lang="zh-CN" altLang="en-US" sz="2400" dirty="0"/>
              <a:t>子问题</a:t>
            </a:r>
            <a:r>
              <a:rPr lang="zh-CN" altLang="en-US" sz="2400" dirty="0">
                <a:solidFill>
                  <a:srgbClr val="FF0000"/>
                </a:solidFill>
              </a:rPr>
              <a:t>规模</a:t>
            </a:r>
            <a:r>
              <a:rPr lang="zh-CN" altLang="en-US" sz="2400" dirty="0"/>
              <a:t>为原问题的</a:t>
            </a:r>
            <a:r>
              <a:rPr lang="zh-CN" altLang="en-US" sz="2400" dirty="0">
                <a:solidFill>
                  <a:srgbClr val="FF0000"/>
                </a:solidFill>
              </a:rPr>
              <a:t>一半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7664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非等分分治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B4B44-F0E0-0337-5B6F-601B30FA4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487"/>
          </a:xfrm>
        </p:spPr>
        <p:txBody>
          <a:bodyPr/>
          <a:lstStyle/>
          <a:p>
            <a:r>
              <a:rPr lang="zh-CN" altLang="en-US" dirty="0"/>
              <a:t>非等分二分法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4E16EA-0992-19C6-C5D0-E9AE63B19A03}"/>
              </a:ext>
            </a:extLst>
          </p:cNvPr>
          <p:cNvSpPr txBox="1"/>
          <p:nvPr/>
        </p:nvSpPr>
        <p:spPr>
          <a:xfrm>
            <a:off x="1084333" y="2589325"/>
            <a:ext cx="1026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子问题</a:t>
            </a:r>
            <a:r>
              <a:rPr lang="zh-CN" altLang="en-US" sz="2000" dirty="0">
                <a:solidFill>
                  <a:srgbClr val="FF0000"/>
                </a:solidFill>
              </a:rPr>
              <a:t>规模</a:t>
            </a:r>
            <a:r>
              <a:rPr lang="zh-CN" altLang="en-US" sz="2000" dirty="0"/>
              <a:t>不一定。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4982C-3863-968D-6D98-9FA76010F6CC}"/>
              </a:ext>
            </a:extLst>
          </p:cNvPr>
          <p:cNvSpPr txBox="1"/>
          <p:nvPr/>
        </p:nvSpPr>
        <p:spPr>
          <a:xfrm>
            <a:off x="838200" y="3652469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3-5】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求一组数的第二小的数。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27E63A8-06AF-D489-7745-D334148F1497}"/>
              </a:ext>
            </a:extLst>
          </p:cNvPr>
          <p:cNvCxnSpPr>
            <a:cxnSpLocks/>
          </p:cNvCxnSpPr>
          <p:nvPr/>
        </p:nvCxnSpPr>
        <p:spPr>
          <a:xfrm>
            <a:off x="612396" y="3205531"/>
            <a:ext cx="108931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C6A102C-5F2D-F6B9-BFDD-F5D9B0EFB808}"/>
              </a:ext>
            </a:extLst>
          </p:cNvPr>
          <p:cNvSpPr txBox="1"/>
          <p:nvPr/>
        </p:nvSpPr>
        <p:spPr>
          <a:xfrm>
            <a:off x="838200" y="4230572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382AD3-B092-CC5B-1B89-50F880980709}"/>
              </a:ext>
            </a:extLst>
          </p:cNvPr>
          <p:cNvSpPr txBox="1"/>
          <p:nvPr/>
        </p:nvSpPr>
        <p:spPr>
          <a:xfrm>
            <a:off x="838200" y="4778923"/>
            <a:ext cx="9705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二等分法分解的两个子集中，无论只选取第二小数据或只选取最小的数据，合并处理后都有可能得不到原问题的正确解。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在两个子集中都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选取最小的</a:t>
            </a:r>
            <a:r>
              <a:rPr lang="en-US" altLang="zh-CN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个值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原问题中第二小的数据则一定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在这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个数之中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回溯合并：从两个子问题选出的共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个数中，选取出较小的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个数。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75FC48-5DD0-1890-0B1D-08740F66CE6E}"/>
              </a:ext>
            </a:extLst>
          </p:cNvPr>
          <p:cNvSpPr txBox="1"/>
          <p:nvPr/>
        </p:nvSpPr>
        <p:spPr>
          <a:xfrm>
            <a:off x="2017614" y="4230572"/>
            <a:ext cx="815677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将原问题“分解为与原问题独立且相似的两个子问题”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493134-4B80-3A99-A2D4-F2B6693AE270}"/>
              </a:ext>
            </a:extLst>
          </p:cNvPr>
          <p:cNvSpPr txBox="1"/>
          <p:nvPr/>
        </p:nvSpPr>
        <p:spPr>
          <a:xfrm>
            <a:off x="9435313" y="6303696"/>
            <a:ext cx="2070188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复杂度：</a:t>
            </a:r>
            <a:r>
              <a:rPr lang="en-US" altLang="zh-CN" dirty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76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非等分分治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4982C-3863-968D-6D98-9FA76010F6CC}"/>
              </a:ext>
            </a:extLst>
          </p:cNvPr>
          <p:cNvSpPr txBox="1"/>
          <p:nvPr/>
        </p:nvSpPr>
        <p:spPr>
          <a:xfrm>
            <a:off x="838200" y="1839854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3-6】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求一组数的第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小的数。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6A102C-5F2D-F6B9-BFDD-F5D9B0EFB808}"/>
              </a:ext>
            </a:extLst>
          </p:cNvPr>
          <p:cNvSpPr txBox="1"/>
          <p:nvPr/>
        </p:nvSpPr>
        <p:spPr>
          <a:xfrm>
            <a:off x="838199" y="3328296"/>
            <a:ext cx="10895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不能用二分法分解成独立子问题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获取前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小的元素需要用到排序，不同于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3-5】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进行两个数的比较。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考虑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蛮力法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：①从小到大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；②获取第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个元素。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382AD3-B092-CC5B-1B89-50F880980709}"/>
              </a:ext>
            </a:extLst>
          </p:cNvPr>
          <p:cNvSpPr txBox="1"/>
          <p:nvPr/>
        </p:nvSpPr>
        <p:spPr>
          <a:xfrm>
            <a:off x="1648078" y="2365636"/>
            <a:ext cx="8895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给定的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个元素的数组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a[0:n-1]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，要求从中找出第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小的元素。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(k=[n/2]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时，即寻找中值元素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C0412C-04E2-1F1A-E712-CB63E3A46680}"/>
              </a:ext>
            </a:extLst>
          </p:cNvPr>
          <p:cNvSpPr txBox="1"/>
          <p:nvPr/>
        </p:nvSpPr>
        <p:spPr>
          <a:xfrm>
            <a:off x="2880765" y="5602704"/>
            <a:ext cx="520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最优的排序算法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复杂度为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nlogn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箭头: 虚尾 12">
            <a:hlinkClick r:id="rId2" action="ppaction://hlinksldjump"/>
            <a:extLst>
              <a:ext uri="{FF2B5EF4-FFF2-40B4-BE49-F238E27FC236}">
                <a16:creationId xmlns:a16="http://schemas.microsoft.com/office/drawing/2014/main" id="{2D8D6447-042F-2023-0E1E-B79B8B99A56E}"/>
              </a:ext>
            </a:extLst>
          </p:cNvPr>
          <p:cNvSpPr/>
          <p:nvPr/>
        </p:nvSpPr>
        <p:spPr>
          <a:xfrm>
            <a:off x="10087760" y="5919394"/>
            <a:ext cx="1459685" cy="5327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排序算法</a:t>
            </a:r>
          </a:p>
        </p:txBody>
      </p:sp>
    </p:spTree>
    <p:extLst>
      <p:ext uri="{BB962C8B-B14F-4D97-AF65-F5344CB8AC3E}">
        <p14:creationId xmlns:p14="http://schemas.microsoft.com/office/powerpoint/2010/main" val="28166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非等分分治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4982C-3863-968D-6D98-9FA76010F6CC}"/>
              </a:ext>
            </a:extLst>
          </p:cNvPr>
          <p:cNvSpPr txBox="1"/>
          <p:nvPr/>
        </p:nvSpPr>
        <p:spPr>
          <a:xfrm>
            <a:off x="838200" y="1839854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3-6】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求一组数的第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小的数。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6A102C-5F2D-F6B9-BFDD-F5D9B0EFB808}"/>
              </a:ext>
            </a:extLst>
          </p:cNvPr>
          <p:cNvSpPr txBox="1"/>
          <p:nvPr/>
        </p:nvSpPr>
        <p:spPr>
          <a:xfrm>
            <a:off x="838199" y="3328296"/>
            <a:ext cx="104575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通过改写快速排序算法来解决选择问题，一趟排序分解出的左子集中元素个数</a:t>
            </a:r>
            <a:r>
              <a:rPr lang="en-US" altLang="zh-CN" sz="20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nleft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可能是以下几种情况：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nleft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=k-1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，则分界数据就是选择问题的答案；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AutoNum type="alphaLcParenR"/>
            </a:pP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nleft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&gt;k-1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，则选择问题的答案继续在左子集中找，问题规模变小了；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AutoNum type="alphaLcParenR"/>
            </a:pP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nleft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&lt;k-1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，则选择问题的答案继续在右子集中找，问题变为选择第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k-nleft-1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小的数，问题的规模也变小了。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382AD3-B092-CC5B-1B89-50F880980709}"/>
              </a:ext>
            </a:extLst>
          </p:cNvPr>
          <p:cNvSpPr txBox="1"/>
          <p:nvPr/>
        </p:nvSpPr>
        <p:spPr>
          <a:xfrm>
            <a:off x="1648078" y="2365636"/>
            <a:ext cx="8895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给定的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个元素的数组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a[0:n-1]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，要求从中找出第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小的元素。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(k=[n/2]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时，即寻找中值元素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EFD12C-BFD0-97EB-852C-653810AABC93}"/>
              </a:ext>
            </a:extLst>
          </p:cNvPr>
          <p:cNvSpPr txBox="1"/>
          <p:nvPr/>
        </p:nvSpPr>
        <p:spPr>
          <a:xfrm>
            <a:off x="1228987" y="6048463"/>
            <a:ext cx="617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只处理其中一个子问题，因此是一种“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减治法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335675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642B-0E66-34AD-F43B-72472AF8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非等分分治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67FEE1-9851-8C7F-894F-EA71DCBB25CA}"/>
              </a:ext>
            </a:extLst>
          </p:cNvPr>
          <p:cNvGrpSpPr/>
          <p:nvPr/>
        </p:nvGrpSpPr>
        <p:grpSpPr>
          <a:xfrm>
            <a:off x="201336" y="1858265"/>
            <a:ext cx="11862035" cy="4535746"/>
            <a:chOff x="717259" y="1983618"/>
            <a:chExt cx="5977157" cy="453574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FB0D57F-0B31-DCB4-2DE7-0FF0C0F7AE95}"/>
                </a:ext>
              </a:extLst>
            </p:cNvPr>
            <p:cNvSpPr txBox="1"/>
            <p:nvPr/>
          </p:nvSpPr>
          <p:spPr>
            <a:xfrm>
              <a:off x="838199" y="2487491"/>
              <a:ext cx="2673191" cy="4031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selectKth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(vector&lt;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start,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end,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k) {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(k &gt;= end)  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</a:t>
              </a:r>
              <a:r>
                <a:rPr lang="en-US" altLang="zh-C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partitionIdx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partition(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start, end);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(partitionIdx+</a:t>
              </a:r>
              <a:r>
                <a:rPr lang="en-US" altLang="zh-C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== k) {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partitionIdx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(partitionIdx+</a:t>
              </a:r>
              <a:r>
                <a:rPr lang="en-US" altLang="zh-C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 k) {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左半找第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K</a:t>
              </a:r>
              <a:endPara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selectKth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start,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partitionIdx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k);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右半找第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K</a:t>
              </a:r>
              <a:endPara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selectKth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partitionIdx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</a:t>
              </a:r>
              <a:r>
                <a:rPr lang="en-US" altLang="zh-CN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end, k);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C0E0344-D909-2525-ACCD-BD8A27D91CEB}"/>
                </a:ext>
              </a:extLst>
            </p:cNvPr>
            <p:cNvSpPr txBox="1"/>
            <p:nvPr/>
          </p:nvSpPr>
          <p:spPr>
            <a:xfrm>
              <a:off x="717259" y="1983618"/>
              <a:ext cx="437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【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例题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3-6】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求一组数的第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小的数</a:t>
              </a:r>
              <a:endPara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06ABC0D-139E-A25A-D37A-A5A6378B07C7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5C3A645-4DBA-1EEF-AD4A-68205BD843BC}"/>
                </a:ext>
              </a:extLst>
            </p:cNvPr>
            <p:cNvSpPr txBox="1"/>
            <p:nvPr/>
          </p:nvSpPr>
          <p:spPr>
            <a:xfrm>
              <a:off x="3511390" y="2487491"/>
              <a:ext cx="3183026" cy="4031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partition(vector&lt;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start,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end) {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(start == end)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start;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pivot =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[start];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把最左面的元素作为分界数据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(start &lt; end) {</a:t>
              </a:r>
            </a:p>
            <a:p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  //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从右往左找到第一个小于 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pivot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的元素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(start &lt; end &amp;&amp;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[end] &gt;= pivot) end--;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[start] =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[end];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把小的移动到左边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从左往右找到第一个大于 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pivot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的元素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(start &lt; end &amp;&amp;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[start] &lt;= pivot) start++;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[end] =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[start];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把大的移动到右边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[start] = pivot;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最后把 </a:t>
              </a:r>
              <a:r>
                <a:rPr lang="en-US" altLang="zh-CN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pivot </a:t>
              </a:r>
              <a:r>
                <a:rPr lang="zh-CN" alt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赋值到中间</a:t>
              </a:r>
              <a:endPara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start;</a:t>
              </a:r>
            </a:p>
            <a:p>
              <a:r>
                <a:rPr lang="en-US" altLang="zh-CN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4572A49-AD10-AC9D-2C86-5CB97479EE22}"/>
              </a:ext>
            </a:extLst>
          </p:cNvPr>
          <p:cNvSpPr txBox="1"/>
          <p:nvPr/>
        </p:nvSpPr>
        <p:spPr>
          <a:xfrm>
            <a:off x="9464675" y="5942969"/>
            <a:ext cx="2070188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平均复杂度：</a:t>
            </a:r>
            <a:r>
              <a:rPr lang="en-US" altLang="zh-CN" dirty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1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0F8CB-F444-52BC-1942-C744D60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65BF2-8A7C-62FC-E669-663B09F1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1525"/>
          </a:xfrm>
        </p:spPr>
        <p:txBody>
          <a:bodyPr/>
          <a:lstStyle/>
          <a:p>
            <a:r>
              <a:rPr lang="zh-CN" altLang="en-US" dirty="0"/>
              <a:t>三大简单排序</a:t>
            </a:r>
            <a:r>
              <a:rPr lang="en-US" altLang="zh-CN" dirty="0"/>
              <a:t>——</a:t>
            </a:r>
            <a:r>
              <a:rPr lang="zh-CN" altLang="en-US" dirty="0"/>
              <a:t>冒泡排序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315E119-ED3E-7E17-71D9-B10D6D8B0338}"/>
              </a:ext>
            </a:extLst>
          </p:cNvPr>
          <p:cNvGrpSpPr/>
          <p:nvPr/>
        </p:nvGrpSpPr>
        <p:grpSpPr>
          <a:xfrm>
            <a:off x="1099913" y="2354459"/>
            <a:ext cx="6692492" cy="2812197"/>
            <a:chOff x="838198" y="1983618"/>
            <a:chExt cx="5856217" cy="281219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1B0D724-70EC-71B8-2590-3344488490C6}"/>
                </a:ext>
              </a:extLst>
            </p:cNvPr>
            <p:cNvSpPr txBox="1"/>
            <p:nvPr/>
          </p:nvSpPr>
          <p:spPr>
            <a:xfrm>
              <a:off x="838199" y="2487491"/>
              <a:ext cx="5856215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nums.length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 {</a:t>
              </a:r>
            </a:p>
            <a:p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比较相邻元素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j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j &lt;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nums.length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j++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[j] &gt;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[j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swap(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j, j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FCF1B8A-B62D-E8A1-9412-E5E311D858FC}"/>
                </a:ext>
              </a:extLst>
            </p:cNvPr>
            <p:cNvSpPr txBox="1"/>
            <p:nvPr/>
          </p:nvSpPr>
          <p:spPr>
            <a:xfrm>
              <a:off x="838198" y="1983618"/>
              <a:ext cx="425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冒泡排序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(Java)</a:t>
              </a:r>
              <a:endPara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77A36DE-CEB1-87AF-90A2-3AE606A8BFA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E5FB954-8B1D-045B-2208-8E6BA435C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27866"/>
              </p:ext>
            </p:extLst>
          </p:nvPr>
        </p:nvGraphicFramePr>
        <p:xfrm>
          <a:off x="8226361" y="4795816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613454C-E8DF-FC9B-329A-3ED201B3E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05897"/>
              </p:ext>
            </p:extLst>
          </p:nvPr>
        </p:nvGraphicFramePr>
        <p:xfrm>
          <a:off x="8644867" y="4795816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58F58160-992E-A811-B38C-02FF6CA5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88382"/>
              </p:ext>
            </p:extLst>
          </p:nvPr>
        </p:nvGraphicFramePr>
        <p:xfrm>
          <a:off x="9063373" y="4795816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1C2815EF-9D51-281F-BAF1-E0EF307A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56532"/>
              </p:ext>
            </p:extLst>
          </p:nvPr>
        </p:nvGraphicFramePr>
        <p:xfrm>
          <a:off x="9480886" y="4795816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12" name="表格 8">
            <a:extLst>
              <a:ext uri="{FF2B5EF4-FFF2-40B4-BE49-F238E27FC236}">
                <a16:creationId xmlns:a16="http://schemas.microsoft.com/office/drawing/2014/main" id="{02C31F74-56DF-363E-4C9D-A639259B8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82587"/>
              </p:ext>
            </p:extLst>
          </p:nvPr>
        </p:nvGraphicFramePr>
        <p:xfrm>
          <a:off x="9899392" y="4795816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13" name="表格 8">
            <a:extLst>
              <a:ext uri="{FF2B5EF4-FFF2-40B4-BE49-F238E27FC236}">
                <a16:creationId xmlns:a16="http://schemas.microsoft.com/office/drawing/2014/main" id="{BCFEEA9B-AD2F-C78B-A0F7-18A6912A3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80440"/>
              </p:ext>
            </p:extLst>
          </p:nvPr>
        </p:nvGraphicFramePr>
        <p:xfrm>
          <a:off x="9061387" y="4795816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14" name="表格 8">
            <a:extLst>
              <a:ext uri="{FF2B5EF4-FFF2-40B4-BE49-F238E27FC236}">
                <a16:creationId xmlns:a16="http://schemas.microsoft.com/office/drawing/2014/main" id="{84DAA1A1-7D5B-1308-1032-CE5C0BB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198815"/>
              </p:ext>
            </p:extLst>
          </p:nvPr>
        </p:nvGraphicFramePr>
        <p:xfrm>
          <a:off x="9479893" y="4795816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6012792F-4836-FC7C-6584-D83DEF921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73553"/>
              </p:ext>
            </p:extLst>
          </p:nvPr>
        </p:nvGraphicFramePr>
        <p:xfrm>
          <a:off x="8643874" y="4795816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16" name="表格 8">
            <a:extLst>
              <a:ext uri="{FF2B5EF4-FFF2-40B4-BE49-F238E27FC236}">
                <a16:creationId xmlns:a16="http://schemas.microsoft.com/office/drawing/2014/main" id="{006E5895-277F-A1E7-158B-7222C87B0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77923"/>
              </p:ext>
            </p:extLst>
          </p:nvPr>
        </p:nvGraphicFramePr>
        <p:xfrm>
          <a:off x="9062380" y="4795816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76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0.03424 1.11111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3424 1.11111E-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111E-6 L -0.03425 1.11111E-6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0.03425 1.11111E-6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0.03424 1.11111E-6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111E-6 L 0.03424 1.11111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3425 1.11111E-6 " pathEditMode="relative" rAng="0" ptsTypes="AA">
                                      <p:cBhvr>
                                        <p:cTn id="5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3425 1.11111E-6 " pathEditMode="relative" rAng="0" ptsTypes="AA">
                                      <p:cBhvr>
                                        <p:cTn id="5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0F8CB-F444-52BC-1942-C744D60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65BF2-8A7C-62FC-E669-663B09F1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1525"/>
          </a:xfrm>
        </p:spPr>
        <p:txBody>
          <a:bodyPr/>
          <a:lstStyle/>
          <a:p>
            <a:r>
              <a:rPr lang="zh-CN" altLang="en-US" dirty="0"/>
              <a:t>三大简单排序</a:t>
            </a:r>
            <a:r>
              <a:rPr lang="en-US" altLang="zh-CN" dirty="0"/>
              <a:t>——</a:t>
            </a:r>
            <a:r>
              <a:rPr lang="zh-CN" altLang="en-US" dirty="0"/>
              <a:t>选择排序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315E119-ED3E-7E17-71D9-B10D6D8B0338}"/>
              </a:ext>
            </a:extLst>
          </p:cNvPr>
          <p:cNvGrpSpPr/>
          <p:nvPr/>
        </p:nvGrpSpPr>
        <p:grpSpPr>
          <a:xfrm>
            <a:off x="1147021" y="2287347"/>
            <a:ext cx="6692492" cy="3920193"/>
            <a:chOff x="838198" y="1983618"/>
            <a:chExt cx="5856217" cy="392019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1B0D724-70EC-71B8-2590-3344488490C6}"/>
                </a:ext>
              </a:extLst>
            </p:cNvPr>
            <p:cNvSpPr txBox="1"/>
            <p:nvPr/>
          </p:nvSpPr>
          <p:spPr>
            <a:xfrm>
              <a:off x="838199" y="2487491"/>
              <a:ext cx="5856215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nums.length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k 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从</a:t>
              </a:r>
              <a:r>
                <a:rPr lang="en-US" altLang="zh-CN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到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n-1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寻找最小值与</a:t>
              </a:r>
              <a:r>
                <a:rPr lang="en-US" altLang="zh-CN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位置元素交换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j 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j &lt;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nums.length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j++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[j] &lt;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[k])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k = j;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(k !=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swap(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k);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FCF1B8A-B62D-E8A1-9412-E5E311D858FC}"/>
                </a:ext>
              </a:extLst>
            </p:cNvPr>
            <p:cNvSpPr txBox="1"/>
            <p:nvPr/>
          </p:nvSpPr>
          <p:spPr>
            <a:xfrm>
              <a:off x="838198" y="1983618"/>
              <a:ext cx="425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选择排序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(Java)</a:t>
              </a:r>
              <a:endPara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77A36DE-CEB1-87AF-90A2-3AE606A8BFA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7" name="表格 8">
            <a:extLst>
              <a:ext uri="{FF2B5EF4-FFF2-40B4-BE49-F238E27FC236}">
                <a16:creationId xmlns:a16="http://schemas.microsoft.com/office/drawing/2014/main" id="{B9C2D856-6DCB-0024-5964-D1882723A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78"/>
              </p:ext>
            </p:extLst>
          </p:nvPr>
        </p:nvGraphicFramePr>
        <p:xfrm>
          <a:off x="9192784" y="5836700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18" name="表格 8">
            <a:extLst>
              <a:ext uri="{FF2B5EF4-FFF2-40B4-BE49-F238E27FC236}">
                <a16:creationId xmlns:a16="http://schemas.microsoft.com/office/drawing/2014/main" id="{BC841481-A19D-99A6-D35F-5F5DC5388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93562"/>
              </p:ext>
            </p:extLst>
          </p:nvPr>
        </p:nvGraphicFramePr>
        <p:xfrm>
          <a:off x="9610297" y="5836700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19" name="表格 8">
            <a:extLst>
              <a:ext uri="{FF2B5EF4-FFF2-40B4-BE49-F238E27FC236}">
                <a16:creationId xmlns:a16="http://schemas.microsoft.com/office/drawing/2014/main" id="{FCCCFB62-002A-3BFD-B5E9-FAB04B8AF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78303"/>
              </p:ext>
            </p:extLst>
          </p:nvPr>
        </p:nvGraphicFramePr>
        <p:xfrm>
          <a:off x="10028803" y="5836700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20" name="表格 8">
            <a:extLst>
              <a:ext uri="{FF2B5EF4-FFF2-40B4-BE49-F238E27FC236}">
                <a16:creationId xmlns:a16="http://schemas.microsoft.com/office/drawing/2014/main" id="{DA0EA216-1202-ECFA-8D78-AD5D85A29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72140"/>
              </p:ext>
            </p:extLst>
          </p:nvPr>
        </p:nvGraphicFramePr>
        <p:xfrm>
          <a:off x="8355772" y="5836700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graphicFrame>
        <p:nvGraphicFramePr>
          <p:cNvPr id="21" name="表格 8">
            <a:extLst>
              <a:ext uri="{FF2B5EF4-FFF2-40B4-BE49-F238E27FC236}">
                <a16:creationId xmlns:a16="http://schemas.microsoft.com/office/drawing/2014/main" id="{32171C35-C259-FBBB-ED4F-4B379AA8C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03926"/>
              </p:ext>
            </p:extLst>
          </p:nvPr>
        </p:nvGraphicFramePr>
        <p:xfrm>
          <a:off x="8774278" y="5836700"/>
          <a:ext cx="41751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513">
                  <a:extLst>
                    <a:ext uri="{9D8B030D-6E8A-4147-A177-3AD203B41FA5}">
                      <a16:colId xmlns:a16="http://schemas.microsoft.com/office/drawing/2014/main" val="185596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37071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33276D3-86D8-B62E-8F88-B9244F923D8A}"/>
              </a:ext>
            </a:extLst>
          </p:cNvPr>
          <p:cNvCxnSpPr>
            <a:cxnSpLocks/>
          </p:cNvCxnSpPr>
          <p:nvPr/>
        </p:nvCxnSpPr>
        <p:spPr bwMode="auto">
          <a:xfrm>
            <a:off x="8579278" y="5464400"/>
            <a:ext cx="0" cy="2514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683C437-60EE-C55E-9917-91ED9464AEF3}"/>
              </a:ext>
            </a:extLst>
          </p:cNvPr>
          <p:cNvCxnSpPr>
            <a:cxnSpLocks/>
          </p:cNvCxnSpPr>
          <p:nvPr/>
        </p:nvCxnSpPr>
        <p:spPr bwMode="auto">
          <a:xfrm>
            <a:off x="8990758" y="5464400"/>
            <a:ext cx="0" cy="2514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3402659-BFF9-88FA-D0C9-5727ACEE77B9}"/>
              </a:ext>
            </a:extLst>
          </p:cNvPr>
          <p:cNvCxnSpPr>
            <a:cxnSpLocks/>
          </p:cNvCxnSpPr>
          <p:nvPr/>
        </p:nvCxnSpPr>
        <p:spPr bwMode="auto">
          <a:xfrm>
            <a:off x="9394618" y="5464400"/>
            <a:ext cx="0" cy="2514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3AB8098-6B82-0FCD-8C60-F1B1F24B04D1}"/>
              </a:ext>
            </a:extLst>
          </p:cNvPr>
          <p:cNvCxnSpPr>
            <a:cxnSpLocks/>
          </p:cNvCxnSpPr>
          <p:nvPr/>
        </p:nvCxnSpPr>
        <p:spPr bwMode="auto">
          <a:xfrm>
            <a:off x="9821338" y="5464400"/>
            <a:ext cx="0" cy="2514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285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-0.03425 7.40741E-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0.03425 7.40741E-7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25 7.40741E-7 L 0.13737 7.40741E-7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10286 7.40741E-7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4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0.06849 7.40741E-7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37 7.40741E-7 L 0.06862 7.40741E-7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03424 7.40741E-7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7.40741E-7 L 0.03425 7.40741E-7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2601</Words>
  <Application>Microsoft Office PowerPoint</Application>
  <PresentationFormat>宽屏</PresentationFormat>
  <Paragraphs>385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黑体</vt:lpstr>
      <vt:lpstr>Arial</vt:lpstr>
      <vt:lpstr>Consolas</vt:lpstr>
      <vt:lpstr>Wingdings</vt:lpstr>
      <vt:lpstr>Office 主题​​</vt:lpstr>
      <vt:lpstr>程序设计与算法训练</vt:lpstr>
      <vt:lpstr>课程内容</vt:lpstr>
      <vt:lpstr>分治算法</vt:lpstr>
      <vt:lpstr>非等分分治</vt:lpstr>
      <vt:lpstr>非等分分治</vt:lpstr>
      <vt:lpstr>非等分分治</vt:lpstr>
      <vt:lpstr>非等分分治</vt:lpstr>
      <vt:lpstr>排序算法</vt:lpstr>
      <vt:lpstr>排序算法</vt:lpstr>
      <vt:lpstr>排序算法</vt:lpstr>
      <vt:lpstr>排序算法</vt:lpstr>
      <vt:lpstr>排序算法</vt:lpstr>
      <vt:lpstr>排序算法</vt:lpstr>
      <vt:lpstr>排序算法</vt:lpstr>
      <vt:lpstr>排序算法</vt:lpstr>
      <vt:lpstr>其他范例</vt:lpstr>
      <vt:lpstr>其他范例</vt:lpstr>
      <vt:lpstr>其他范例</vt:lpstr>
      <vt:lpstr>其他范例</vt:lpstr>
      <vt:lpstr>其他范例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程序设计与算法训练</dc:title>
  <dc:creator>smallblack</dc:creator>
  <cp:lastModifiedBy>smallblack</cp:lastModifiedBy>
  <cp:revision>183</cp:revision>
  <dcterms:created xsi:type="dcterms:W3CDTF">2022-09-04T17:52:31Z</dcterms:created>
  <dcterms:modified xsi:type="dcterms:W3CDTF">2022-09-25T23:17:09Z</dcterms:modified>
</cp:coreProperties>
</file>