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60" r:id="rId6"/>
    <p:sldId id="259" r:id="rId7"/>
    <p:sldId id="261" r:id="rId8"/>
    <p:sldId id="262" r:id="rId9"/>
    <p:sldId id="263" r:id="rId10"/>
    <p:sldId id="290" r:id="rId11"/>
    <p:sldId id="291" r:id="rId12"/>
    <p:sldId id="286" r:id="rId13"/>
    <p:sldId id="292" r:id="rId14"/>
    <p:sldId id="294" r:id="rId15"/>
    <p:sldId id="293" r:id="rId16"/>
    <p:sldId id="295" r:id="rId17"/>
    <p:sldId id="296" r:id="rId18"/>
    <p:sldId id="297" r:id="rId19"/>
    <p:sldId id="288" r:id="rId20"/>
    <p:sldId id="298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289" r:id="rId29"/>
    <p:sldId id="26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F9C4010-9AAF-44AA-8275-7CCC1324F4D5}">
          <p14:sldIdLst>
            <p14:sldId id="256"/>
          </p14:sldIdLst>
        </p14:section>
        <p14:section name="Summary" id="{DBC952F4-2625-414F-ABA0-95500F960801}">
          <p14:sldIdLst>
            <p14:sldId id="257"/>
          </p14:sldIdLst>
        </p14:section>
        <p14:section name="贪心算法概念" id="{C51527F1-CB31-4250-B3F6-D8A669366E65}">
          <p14:sldIdLst>
            <p14:sldId id="258"/>
            <p14:sldId id="287"/>
            <p14:sldId id="260"/>
            <p14:sldId id="259"/>
            <p14:sldId id="261"/>
          </p14:sldIdLst>
        </p14:section>
        <p14:section name="绝对贪婪问题" id="{FC38D1CB-9AB6-40D0-B4EA-E2665B9C11A5}">
          <p14:sldIdLst>
            <p14:sldId id="262"/>
            <p14:sldId id="263"/>
            <p14:sldId id="290"/>
            <p14:sldId id="291"/>
            <p14:sldId id="286"/>
            <p14:sldId id="292"/>
            <p14:sldId id="294"/>
            <p14:sldId id="293"/>
            <p14:sldId id="295"/>
            <p14:sldId id="296"/>
            <p14:sldId id="297"/>
          </p14:sldIdLst>
        </p14:section>
        <p14:section name="近似贪心问题" id="{0D123C76-58F2-4F6A-B77E-24AD5F105CB2}">
          <p14:sldIdLst>
            <p14:sldId id="288"/>
            <p14:sldId id="298"/>
            <p14:sldId id="300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贪心算法框架" id="{55997F22-6464-4D23-A27D-A5A336394E28}">
          <p14:sldIdLst>
            <p14:sldId id="28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E39C49-856C-95F9-9085-07B7419C8806}"/>
              </a:ext>
            </a:extLst>
          </p:cNvPr>
          <p:cNvSpPr/>
          <p:nvPr userDrawn="1"/>
        </p:nvSpPr>
        <p:spPr>
          <a:xfrm>
            <a:off x="0" y="0"/>
            <a:ext cx="12192000" cy="484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D4C1AB-3F3A-23BA-84AB-FC7E924A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46" y="1293755"/>
            <a:ext cx="11069294" cy="2387600"/>
          </a:xfrm>
        </p:spPr>
        <p:txBody>
          <a:bodyPr anchor="ctr">
            <a:noAutofit/>
          </a:bodyPr>
          <a:lstStyle>
            <a:lvl1pPr algn="l">
              <a:defRPr sz="8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86FFB-5D6E-8BD1-1B3A-383E766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46" y="5036070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EB31F-2FA5-0135-99C2-01E9EE792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1373073"/>
            <a:ext cx="520727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2D7A00D-B87B-C727-7EFA-2495B84608C2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E2507D-75F4-47D7-AEB8-1C5B4420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BFE1-636C-3D4F-3BE5-ED451A3F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4312-BCDA-81EF-8A3D-9CBF831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42F-742A-37C1-DDBD-9E9D3F2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2F81C-DCC9-2065-E42E-CE306D5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DEDC07-B5C2-4177-5887-B0636CD9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1AD9E4-E142-CAA0-0D38-90794F92984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10EF92-0578-884B-3C01-3D08F2F31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882C01-C212-E41D-6065-ABBE24E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C35D1-25CE-840D-8524-152308BD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BE79B-406B-E5DC-0F32-1B692AD2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A1270-45D4-5585-C1F0-588D80F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BA644B-8F73-9054-BC71-C36982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4A60-3943-1278-208E-6F8CD07A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ED605-6246-F02F-D4EB-ED43A1C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25833-20ED-EA81-7C2E-DB6BA9AE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1FF3B-E8D6-2C7A-224B-AE512A25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85333-18B7-4F83-2009-435A2913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68FB-470B-40E9-AE49-7932FE2A905C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B260-C593-200E-E265-BD48C5DE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31B9-614B-6F34-A061-F7EF93F01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gmentfault.com/a/119000002154830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array-partition/solution/561-shu-zu-chai-fen-i-jian-dan-tan-xin-b-zl6f/" TargetMode="External"/><Relationship Id="rId2" Type="http://schemas.openxmlformats.org/officeDocument/2006/relationships/hyperlink" Target="https://leetcode.cn/problems/best-time-to-buy-and-sell-stock-ii/solution/best-time-to-buy-and-sell-stock-ii-zhuan-hua-fa-j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75438-9ACB-AFD7-731F-85A3CC26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/>
              <a:t>程序设计与算法训练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7AE54-3D15-1D3F-DF0B-E655C1A5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第四章 贪心算法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317E3-FA36-24B1-7853-5F9AF256F041}"/>
              </a:ext>
            </a:extLst>
          </p:cNvPr>
          <p:cNvSpPr txBox="1"/>
          <p:nvPr/>
        </p:nvSpPr>
        <p:spPr>
          <a:xfrm>
            <a:off x="8650385" y="5648241"/>
            <a:ext cx="2581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400" dirty="0"/>
              <a:t>黄治国</a:t>
            </a:r>
          </a:p>
        </p:txBody>
      </p:sp>
    </p:spTree>
    <p:extLst>
      <p:ext uri="{BB962C8B-B14F-4D97-AF65-F5344CB8AC3E}">
        <p14:creationId xmlns:p14="http://schemas.microsoft.com/office/powerpoint/2010/main" val="38544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192308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089651-7031-3B8D-A69F-5B7FF7FEB617}"/>
              </a:ext>
            </a:extLst>
          </p:cNvPr>
          <p:cNvSpPr txBox="1"/>
          <p:nvPr/>
        </p:nvSpPr>
        <p:spPr>
          <a:xfrm>
            <a:off x="1472268" y="2447303"/>
            <a:ext cx="988153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/>
              <a:t>设计算法时，枚举的实例一定要有</a:t>
            </a:r>
            <a:r>
              <a:rPr lang="zh-CN" altLang="en-US" dirty="0">
                <a:solidFill>
                  <a:srgbClr val="FF0000"/>
                </a:solidFill>
              </a:rPr>
              <a:t>全面性</a:t>
            </a:r>
            <a:r>
              <a:rPr lang="zh-CN" altLang="en-US" dirty="0"/>
              <a:t>，实例最好要能代表所有可能的情况；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在必要时</a:t>
            </a:r>
            <a:r>
              <a:rPr lang="zh-CN" altLang="en-US" dirty="0">
                <a:solidFill>
                  <a:srgbClr val="FF0000"/>
                </a:solidFill>
              </a:rPr>
              <a:t>多列举</a:t>
            </a:r>
            <a:r>
              <a:rPr lang="zh-CN" altLang="en-US" dirty="0"/>
              <a:t>几个不同的实例；</a:t>
            </a:r>
          </a:p>
        </p:txBody>
      </p:sp>
      <p:pic>
        <p:nvPicPr>
          <p:cNvPr id="14" name="图形 13" descr="感叹号 纯色填充">
            <a:extLst>
              <a:ext uri="{FF2B5EF4-FFF2-40B4-BE49-F238E27FC236}">
                <a16:creationId xmlns:a16="http://schemas.microsoft.com/office/drawing/2014/main" id="{6B6ACD6E-A056-CE8A-951B-B31983845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5744"/>
            <a:ext cx="657890" cy="6578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64A3DF3-C422-3A1A-AB38-01907FD17FDA}"/>
              </a:ext>
            </a:extLst>
          </p:cNvPr>
          <p:cNvSpPr txBox="1"/>
          <p:nvPr/>
        </p:nvSpPr>
        <p:spPr>
          <a:xfrm>
            <a:off x="1438712" y="3228945"/>
            <a:ext cx="934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再看以下两个实例又可总结出一些需要算法特殊处理的情况。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93D05B-9273-C8FC-E0B9-DD373C70ED53}"/>
              </a:ext>
            </a:extLst>
          </p:cNvPr>
          <p:cNvSpPr txBox="1"/>
          <p:nvPr/>
        </p:nvSpPr>
        <p:spPr>
          <a:xfrm>
            <a:off x="2004968" y="3684689"/>
            <a:ext cx="6698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        </a:t>
            </a:r>
            <a:r>
              <a:rPr lang="pt-BR" altLang="zh-CN" sz="2000" dirty="0"/>
              <a:t>n3=</a:t>
            </a:r>
            <a:r>
              <a:rPr lang="zh-CN" altLang="en-US" sz="2000" dirty="0"/>
              <a:t> “</a:t>
            </a:r>
            <a:r>
              <a:rPr lang="pt-BR" altLang="zh-CN" sz="2000" dirty="0"/>
              <a:t>1  2  3  4  5   6  7”     s=3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0EE684-91A5-ABBE-63BC-937751EC60D7}"/>
              </a:ext>
            </a:extLst>
          </p:cNvPr>
          <p:cNvSpPr txBox="1"/>
          <p:nvPr/>
        </p:nvSpPr>
        <p:spPr>
          <a:xfrm>
            <a:off x="1472267" y="4108852"/>
            <a:ext cx="98815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由这个实例看出，经过对</a:t>
            </a:r>
            <a:r>
              <a:rPr lang="en-US" altLang="zh-CN" dirty="0"/>
              <a:t>n3</a:t>
            </a:r>
            <a:r>
              <a:rPr lang="zh-CN" altLang="en-US" dirty="0"/>
              <a:t>相邻比较一个数字都没有删除，这就要考虑将后三位进行删除，当然还有可能，在相邻比较的过程中</a:t>
            </a:r>
            <a:r>
              <a:rPr lang="zh-CN" altLang="en-US" dirty="0">
                <a:solidFill>
                  <a:srgbClr val="FF0000"/>
                </a:solidFill>
              </a:rPr>
              <a:t>删除的位数小于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时</a:t>
            </a:r>
            <a:r>
              <a:rPr lang="zh-CN" altLang="en-US" dirty="0"/>
              <a:t>，也要进行相似的操作。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3C735A3-A35E-F8F5-1A1B-A0800E3FB7EB}"/>
              </a:ext>
            </a:extLst>
          </p:cNvPr>
          <p:cNvCxnSpPr>
            <a:cxnSpLocks/>
          </p:cNvCxnSpPr>
          <p:nvPr/>
        </p:nvCxnSpPr>
        <p:spPr>
          <a:xfrm>
            <a:off x="960539" y="3188493"/>
            <a:ext cx="10544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4CDECFD-523C-9E50-BE3E-82FF236F07AB}"/>
              </a:ext>
            </a:extLst>
          </p:cNvPr>
          <p:cNvSpPr txBox="1"/>
          <p:nvPr/>
        </p:nvSpPr>
        <p:spPr>
          <a:xfrm>
            <a:off x="2004968" y="4850042"/>
            <a:ext cx="6698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        n4=</a:t>
            </a:r>
            <a:r>
              <a:rPr lang="zh-CN" altLang="en-US" sz="2000" dirty="0"/>
              <a:t> “</a:t>
            </a:r>
            <a:r>
              <a:rPr lang="en-US" altLang="zh-CN" sz="2000" dirty="0"/>
              <a:t>1  2  0  0  8  3”   s=3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比</a:t>
            </a:r>
            <a:r>
              <a:rPr lang="en-US" altLang="zh-CN" sz="2000" dirty="0"/>
              <a:t>0</a:t>
            </a:r>
            <a:r>
              <a:rPr lang="zh-CN" altLang="en-US" sz="2000" dirty="0"/>
              <a:t>大 删除     “</a:t>
            </a:r>
            <a:r>
              <a:rPr lang="en-US" altLang="zh-CN" sz="2000" dirty="0"/>
              <a:t>1      0  0  8  3”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比</a:t>
            </a:r>
            <a:r>
              <a:rPr lang="en-US" altLang="zh-CN" sz="2000" dirty="0"/>
              <a:t>0</a:t>
            </a:r>
            <a:r>
              <a:rPr lang="zh-CN" altLang="en-US" sz="2000" dirty="0"/>
              <a:t>大 删除     “        </a:t>
            </a:r>
            <a:r>
              <a:rPr lang="en-US" altLang="zh-CN" sz="2000" dirty="0"/>
              <a:t>0  0  8  3”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比</a:t>
            </a:r>
            <a:r>
              <a:rPr lang="en-US" altLang="zh-CN" sz="2000" dirty="0"/>
              <a:t>3</a:t>
            </a:r>
            <a:r>
              <a:rPr lang="zh-CN" altLang="en-US" sz="2000" dirty="0"/>
              <a:t>大 删除     “        </a:t>
            </a:r>
            <a:r>
              <a:rPr lang="en-US" altLang="zh-CN" sz="2000" dirty="0"/>
              <a:t>0  0      3”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116ED2-FD5C-F8AE-8288-CF67575B1664}"/>
              </a:ext>
            </a:extLst>
          </p:cNvPr>
          <p:cNvSpPr txBox="1"/>
          <p:nvPr/>
        </p:nvSpPr>
        <p:spPr>
          <a:xfrm>
            <a:off x="1438712" y="6173481"/>
            <a:ext cx="934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得到的新数数据是</a:t>
            </a:r>
            <a:r>
              <a:rPr lang="en-US" altLang="zh-CN" sz="2000" dirty="0"/>
              <a:t>3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6DCDDBD-72BD-683D-9DC7-8A37FC009DB1}"/>
              </a:ext>
            </a:extLst>
          </p:cNvPr>
          <p:cNvCxnSpPr>
            <a:cxnSpLocks/>
          </p:cNvCxnSpPr>
          <p:nvPr/>
        </p:nvCxnSpPr>
        <p:spPr>
          <a:xfrm>
            <a:off x="960539" y="4833941"/>
            <a:ext cx="10544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D059A3A-7688-15DE-AD30-804D5B504286}"/>
              </a:ext>
            </a:extLst>
          </p:cNvPr>
          <p:cNvSpPr txBox="1"/>
          <p:nvPr/>
        </p:nvSpPr>
        <p:spPr>
          <a:xfrm>
            <a:off x="6983314" y="4912700"/>
            <a:ext cx="45730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由实例</a:t>
            </a:r>
            <a:r>
              <a:rPr lang="en-US" altLang="zh-CN" dirty="0"/>
              <a:t>n4</a:t>
            </a:r>
            <a:r>
              <a:rPr lang="zh-CN" altLang="en-US" dirty="0"/>
              <a:t>，当删除掉一些数字后，结果的</a:t>
            </a:r>
            <a:r>
              <a:rPr lang="zh-CN" altLang="en-US" dirty="0">
                <a:solidFill>
                  <a:srgbClr val="FF0000"/>
                </a:solidFill>
              </a:rPr>
              <a:t>高位有可能出现数字“</a:t>
            </a:r>
            <a:r>
              <a:rPr lang="en-US" altLang="zh-CN" dirty="0">
                <a:solidFill>
                  <a:srgbClr val="FF0000"/>
                </a:solidFill>
              </a:rPr>
              <a:t>0”</a:t>
            </a:r>
            <a:r>
              <a:rPr lang="zh-CN" altLang="en-US" dirty="0"/>
              <a:t>，要将结果中高位的数字“</a:t>
            </a:r>
            <a:r>
              <a:rPr lang="en-US" altLang="zh-CN" dirty="0"/>
              <a:t>0”</a:t>
            </a:r>
            <a:r>
              <a:rPr lang="zh-CN" altLang="en-US" dirty="0"/>
              <a:t>全部删除掉，再输出。特别地，还要考虑若结果串是“</a:t>
            </a:r>
            <a:r>
              <a:rPr lang="en-US" altLang="zh-CN" dirty="0"/>
              <a:t>0000”</a:t>
            </a:r>
            <a:r>
              <a:rPr lang="zh-CN" altLang="en-US" dirty="0"/>
              <a:t>时，要保留一个“</a:t>
            </a:r>
            <a:r>
              <a:rPr lang="en-US" altLang="zh-CN" dirty="0"/>
              <a:t>0”</a:t>
            </a:r>
            <a:r>
              <a:rPr lang="zh-CN" altLang="en-US" dirty="0"/>
              <a:t>最后输出。</a:t>
            </a:r>
          </a:p>
        </p:txBody>
      </p:sp>
    </p:spTree>
    <p:extLst>
      <p:ext uri="{BB962C8B-B14F-4D97-AF65-F5344CB8AC3E}">
        <p14:creationId xmlns:p14="http://schemas.microsoft.com/office/powerpoint/2010/main" val="134958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192308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089651-7031-3B8D-A69F-5B7FF7FEB617}"/>
              </a:ext>
            </a:extLst>
          </p:cNvPr>
          <p:cNvSpPr txBox="1"/>
          <p:nvPr/>
        </p:nvSpPr>
        <p:spPr>
          <a:xfrm>
            <a:off x="1472268" y="2447303"/>
            <a:ext cx="988153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从具体到抽象的归纳一定要</a:t>
            </a:r>
            <a:r>
              <a:rPr lang="zh-CN" altLang="en-US" dirty="0">
                <a:solidFill>
                  <a:srgbClr val="FF0000"/>
                </a:solidFill>
              </a:rPr>
              <a:t>选取大量不同的实例</a:t>
            </a:r>
            <a:r>
              <a:rPr lang="zh-CN" altLang="en-US" dirty="0"/>
              <a:t>，充分了解和体会解决问题的过程、规律和</a:t>
            </a:r>
            <a:r>
              <a:rPr lang="zh-CN" altLang="en-US" dirty="0">
                <a:solidFill>
                  <a:srgbClr val="FF0000"/>
                </a:solidFill>
              </a:rPr>
              <a:t>各种不同情况</a:t>
            </a:r>
            <a:r>
              <a:rPr lang="zh-CN" altLang="en-US" dirty="0"/>
              <a:t>，才能设计出正确的算法。</a:t>
            </a:r>
          </a:p>
        </p:txBody>
      </p:sp>
      <p:pic>
        <p:nvPicPr>
          <p:cNvPr id="14" name="图形 13" descr="感叹号 纯色填充">
            <a:extLst>
              <a:ext uri="{FF2B5EF4-FFF2-40B4-BE49-F238E27FC236}">
                <a16:creationId xmlns:a16="http://schemas.microsoft.com/office/drawing/2014/main" id="{6B6ACD6E-A056-CE8A-951B-B31983845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5744"/>
            <a:ext cx="657890" cy="6578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64A3DF3-C422-3A1A-AB38-01907FD17FDA}"/>
              </a:ext>
            </a:extLst>
          </p:cNvPr>
          <p:cNvSpPr txBox="1"/>
          <p:nvPr/>
        </p:nvSpPr>
        <p:spPr>
          <a:xfrm>
            <a:off x="960539" y="3228945"/>
            <a:ext cx="982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算法设计：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3C735A3-A35E-F8F5-1A1B-A0800E3FB7EB}"/>
              </a:ext>
            </a:extLst>
          </p:cNvPr>
          <p:cNvCxnSpPr>
            <a:cxnSpLocks/>
          </p:cNvCxnSpPr>
          <p:nvPr/>
        </p:nvCxnSpPr>
        <p:spPr>
          <a:xfrm>
            <a:off x="960539" y="3188493"/>
            <a:ext cx="10544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F116ED2-FD5C-F8AE-8288-CF67575B1664}"/>
              </a:ext>
            </a:extLst>
          </p:cNvPr>
          <p:cNvSpPr txBox="1"/>
          <p:nvPr/>
        </p:nvSpPr>
        <p:spPr>
          <a:xfrm>
            <a:off x="998290" y="3744868"/>
            <a:ext cx="9785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根据以上实例分析，算法主要由四部分组成：初始化、相邻数字比较（必要时删除）、处理比较过程中删除不够</a:t>
            </a:r>
            <a:r>
              <a:rPr lang="en-US" altLang="zh-CN" sz="2000" dirty="0"/>
              <a:t>s</a:t>
            </a:r>
            <a:r>
              <a:rPr lang="zh-CN" altLang="en-US" sz="2000" dirty="0"/>
              <a:t>位的情况和结果输出。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删除字符的方式采用数组记录字符的存在状态，元素值为“</a:t>
            </a:r>
            <a:r>
              <a:rPr lang="en-US" altLang="zh-CN" sz="2000" dirty="0"/>
              <a:t>1”</a:t>
            </a:r>
            <a:r>
              <a:rPr lang="zh-CN" altLang="en-US" sz="2000" dirty="0"/>
              <a:t>表示对应数字存在，元素值为“</a:t>
            </a:r>
            <a:r>
              <a:rPr lang="en-US" altLang="zh-CN" sz="2000" dirty="0"/>
              <a:t>0”</a:t>
            </a:r>
            <a:r>
              <a:rPr lang="zh-CN" altLang="en-US" sz="2000" dirty="0"/>
              <a:t>表示对应数字已删除，避免字符的移动。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删除字符后向前退一位进行相邻数字比较 。</a:t>
            </a:r>
          </a:p>
        </p:txBody>
      </p:sp>
    </p:spTree>
    <p:extLst>
      <p:ext uri="{BB962C8B-B14F-4D97-AF65-F5344CB8AC3E}">
        <p14:creationId xmlns:p14="http://schemas.microsoft.com/office/powerpoint/2010/main" val="29865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A2BF-6C74-3480-59F8-5488928F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47C7F3-6B56-CF4E-BA18-668C39ED8BA3}"/>
              </a:ext>
            </a:extLst>
          </p:cNvPr>
          <p:cNvSpPr txBox="1"/>
          <p:nvPr/>
        </p:nvSpPr>
        <p:spPr>
          <a:xfrm>
            <a:off x="838200" y="1927717"/>
            <a:ext cx="970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4-2】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数列极差问题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在黑板上写了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个正整数作成的一个数列，进行如下操作：每一次擦去其中的两个数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，然后在数列中加入一个数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a×b+1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，如此下去直至黑板上剩下一个数，在所有按这种操作方式最后得到的数中，最大的记作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max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，最小的记作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，则该数列的极差定义为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M=max-min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7C4A02-FF78-A4A6-ADBA-6AFC8EF2A868}"/>
              </a:ext>
            </a:extLst>
          </p:cNvPr>
          <p:cNvSpPr txBox="1"/>
          <p:nvPr/>
        </p:nvSpPr>
        <p:spPr>
          <a:xfrm>
            <a:off x="838200" y="412937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6FA704-D222-4F88-D014-78E67ED09EF6}"/>
              </a:ext>
            </a:extLst>
          </p:cNvPr>
          <p:cNvSpPr txBox="1"/>
          <p:nvPr/>
        </p:nvSpPr>
        <p:spPr>
          <a:xfrm>
            <a:off x="968929" y="4625009"/>
            <a:ext cx="938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问题分析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通过实例</a:t>
            </a:r>
            <a:r>
              <a:rPr lang="zh-CN" altLang="en-US" sz="2000" dirty="0"/>
              <a:t>来认识题目中描述的计算过程。对三个具体的数据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7</a:t>
            </a:r>
            <a:r>
              <a:rPr lang="zh-CN" altLang="en-US" sz="2000" dirty="0"/>
              <a:t>讨论，可能有以下三种结果：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3*5+1</a:t>
            </a:r>
            <a:r>
              <a:rPr lang="zh-CN" altLang="en-US" sz="2000" dirty="0"/>
              <a:t>）*</a:t>
            </a:r>
            <a:r>
              <a:rPr lang="en-US" altLang="zh-CN" sz="2000" dirty="0"/>
              <a:t>7+1=113</a:t>
            </a:r>
            <a:r>
              <a:rPr lang="zh-CN" altLang="en-US" sz="2000" dirty="0"/>
              <a:t>、（</a:t>
            </a:r>
            <a:r>
              <a:rPr lang="en-US" altLang="zh-CN" sz="2000" dirty="0"/>
              <a:t>3*7+1</a:t>
            </a:r>
            <a:r>
              <a:rPr lang="zh-CN" altLang="en-US" sz="2000" dirty="0"/>
              <a:t>）*</a:t>
            </a:r>
            <a:r>
              <a:rPr lang="en-US" altLang="zh-CN" sz="2000" dirty="0"/>
              <a:t>5+1=111</a:t>
            </a:r>
            <a:r>
              <a:rPr lang="zh-CN" altLang="en-US" sz="2000" dirty="0"/>
              <a:t>、（</a:t>
            </a:r>
            <a:r>
              <a:rPr lang="en-US" altLang="zh-CN" sz="2000" dirty="0"/>
              <a:t>5*7+1</a:t>
            </a:r>
            <a:r>
              <a:rPr lang="zh-CN" altLang="en-US" sz="2000" dirty="0"/>
              <a:t>）*</a:t>
            </a:r>
            <a:r>
              <a:rPr lang="en-US" altLang="zh-CN" sz="2000" dirty="0"/>
              <a:t>3+1=109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归纳</a:t>
            </a:r>
            <a:r>
              <a:rPr lang="zh-CN" altLang="en-US" sz="2000" dirty="0"/>
              <a:t>：先运算小数据得到的是最大值，先运算大数据得到的是最小值。</a:t>
            </a:r>
          </a:p>
        </p:txBody>
      </p:sp>
    </p:spTree>
    <p:extLst>
      <p:ext uri="{BB962C8B-B14F-4D97-AF65-F5344CB8AC3E}">
        <p14:creationId xmlns:p14="http://schemas.microsoft.com/office/powerpoint/2010/main" val="18546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A2BF-6C74-3480-59F8-5488928F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E85BB6-3110-5DB2-0923-C2FA285D990F}"/>
              </a:ext>
            </a:extLst>
          </p:cNvPr>
          <p:cNvSpPr txBox="1"/>
          <p:nvPr/>
        </p:nvSpPr>
        <p:spPr>
          <a:xfrm>
            <a:off x="838200" y="192308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EDFE42-D9A1-EC1D-9196-8A31ADF8ED77}"/>
              </a:ext>
            </a:extLst>
          </p:cNvPr>
          <p:cNvSpPr txBox="1"/>
          <p:nvPr/>
        </p:nvSpPr>
        <p:spPr>
          <a:xfrm>
            <a:off x="968929" y="2401926"/>
            <a:ext cx="9383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数学证明</a:t>
            </a:r>
            <a:r>
              <a:rPr lang="zh-CN" altLang="en-US" sz="2000" dirty="0"/>
              <a:t>：以三个数为例证明此题用贪心策略求解的合理性。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309053-62B8-DF76-1495-B7AB34C4B1A0}"/>
              </a:ext>
            </a:extLst>
          </p:cNvPr>
          <p:cNvSpPr txBox="1"/>
          <p:nvPr/>
        </p:nvSpPr>
        <p:spPr>
          <a:xfrm>
            <a:off x="968929" y="2993358"/>
            <a:ext cx="9383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不妨假设：</a:t>
            </a:r>
            <a:r>
              <a:rPr lang="en-US" altLang="zh-CN" sz="2000" dirty="0"/>
              <a:t>a &lt; b=a+k1 &lt; c=a+k1+k2</a:t>
            </a:r>
            <a:r>
              <a:rPr lang="zh-CN" altLang="en-US" sz="2000" dirty="0"/>
              <a:t>，</a:t>
            </a:r>
            <a:r>
              <a:rPr lang="en-US" altLang="zh-CN" sz="2000" dirty="0"/>
              <a:t>k1,k2&gt;0</a:t>
            </a:r>
            <a:r>
              <a:rPr lang="zh-CN" altLang="en-US" sz="2000" dirty="0"/>
              <a:t>，则有以下几种组合计算结果：</a:t>
            </a:r>
            <a:endParaRPr lang="en-US" altLang="zh-CN" sz="2000" dirty="0"/>
          </a:p>
          <a:p>
            <a:r>
              <a:rPr lang="pt-BR" altLang="zh-CN" sz="2000" dirty="0"/>
              <a:t>1) (a*b+1)*c+1=a*a*a+(2k1+k2)a*a+(k1(k1+k2)+1)*a</a:t>
            </a:r>
            <a:r>
              <a:rPr lang="pt-BR" altLang="zh-CN" sz="2000" dirty="0">
                <a:solidFill>
                  <a:srgbClr val="FF0000"/>
                </a:solidFill>
              </a:rPr>
              <a:t>+k1+k2+1</a:t>
            </a:r>
          </a:p>
          <a:p>
            <a:r>
              <a:rPr lang="pt-BR" altLang="zh-CN" sz="2000" dirty="0"/>
              <a:t>2) (a*c+1)*b+1=a*a*a+(2k1+k2)a*a+(k1(k1+k2)+1)*a</a:t>
            </a:r>
            <a:r>
              <a:rPr lang="pt-BR" altLang="zh-CN" sz="2000" dirty="0">
                <a:solidFill>
                  <a:srgbClr val="FF0000"/>
                </a:solidFill>
              </a:rPr>
              <a:t>+k1+1</a:t>
            </a:r>
          </a:p>
          <a:p>
            <a:r>
              <a:rPr lang="pt-BR" altLang="zh-CN" sz="2000" dirty="0"/>
              <a:t>3) (b*c+1)*a+1=a*a*a+(2k1+k2)a*a+(k1(k1+k2)+1)*a</a:t>
            </a:r>
            <a:r>
              <a:rPr lang="pt-BR" altLang="zh-CN" sz="2000" dirty="0">
                <a:solidFill>
                  <a:srgbClr val="FF0000"/>
                </a:solidFill>
              </a:rPr>
              <a:t>+1</a:t>
            </a:r>
          </a:p>
          <a:p>
            <a:endParaRPr lang="pt-BR" altLang="zh-CN" sz="2000" dirty="0"/>
          </a:p>
          <a:p>
            <a:r>
              <a:rPr lang="zh-CN" altLang="en-US" sz="2000" dirty="0"/>
              <a:t>显然此问题</a:t>
            </a:r>
            <a:r>
              <a:rPr lang="zh-CN" altLang="en-US" sz="2000" dirty="0">
                <a:solidFill>
                  <a:srgbClr val="FF0000"/>
                </a:solidFill>
              </a:rPr>
              <a:t>适合用贪婪策略</a:t>
            </a:r>
            <a:r>
              <a:rPr lang="en-US" altLang="zh-CN" sz="2000" dirty="0"/>
              <a:t>,</a:t>
            </a:r>
            <a:r>
              <a:rPr lang="zh-CN" altLang="en-US" sz="2000" dirty="0"/>
              <a:t>不过在求最大值时，要先选择较小的数操作。反过来求最小值时，要先选择较大的数操作。这是一道两次运用贪心策略解决的问题。</a:t>
            </a:r>
          </a:p>
        </p:txBody>
      </p:sp>
    </p:spTree>
    <p:extLst>
      <p:ext uri="{BB962C8B-B14F-4D97-AF65-F5344CB8AC3E}">
        <p14:creationId xmlns:p14="http://schemas.microsoft.com/office/powerpoint/2010/main" val="203290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A2BF-6C74-3480-59F8-5488928F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E85BB6-3110-5DB2-0923-C2FA285D990F}"/>
              </a:ext>
            </a:extLst>
          </p:cNvPr>
          <p:cNvSpPr txBox="1"/>
          <p:nvPr/>
        </p:nvSpPr>
        <p:spPr>
          <a:xfrm>
            <a:off x="838200" y="192308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81D0EF-492D-EC5B-CD55-28FABBDC0582}"/>
              </a:ext>
            </a:extLst>
          </p:cNvPr>
          <p:cNvSpPr txBox="1"/>
          <p:nvPr/>
        </p:nvSpPr>
        <p:spPr>
          <a:xfrm>
            <a:off x="960539" y="2414075"/>
            <a:ext cx="982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算法设计：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E077A6-DE86-9795-FE78-B7F62D4C3905}"/>
              </a:ext>
            </a:extLst>
          </p:cNvPr>
          <p:cNvSpPr txBox="1"/>
          <p:nvPr/>
        </p:nvSpPr>
        <p:spPr>
          <a:xfrm>
            <a:off x="998290" y="2929998"/>
            <a:ext cx="9785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这个问题的解决方法和</a:t>
            </a:r>
            <a:r>
              <a:rPr lang="zh-CN" altLang="en-US" sz="2000" dirty="0">
                <a:solidFill>
                  <a:srgbClr val="FF0000"/>
                </a:solidFill>
              </a:rPr>
              <a:t>哈夫曼树的构造</a:t>
            </a:r>
            <a:r>
              <a:rPr lang="zh-CN" altLang="en-US" sz="2000" dirty="0"/>
              <a:t>过程相似，不断从现有的数据中，</a:t>
            </a:r>
            <a:r>
              <a:rPr lang="zh-CN" altLang="en-US" sz="2000" dirty="0">
                <a:solidFill>
                  <a:srgbClr val="FF0000"/>
                </a:solidFill>
              </a:rPr>
              <a:t>选取最大或最小的两个数</a:t>
            </a:r>
            <a:r>
              <a:rPr lang="zh-CN" altLang="en-US" sz="2000" dirty="0"/>
              <a:t>，计算后的结果继续参与运算，直到剩余一个数算法结束。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选取最大和最小的两个数较高效的算法是用二分法完成， 这里仅仅用简单的逐个比较的方法来求解。 注意到由于</a:t>
            </a:r>
            <a:r>
              <a:rPr lang="zh-CN" altLang="en-US" sz="2000" dirty="0">
                <a:solidFill>
                  <a:srgbClr val="FF0000"/>
                </a:solidFill>
              </a:rPr>
              <a:t>找到的两个数将不再参与其后的运算</a:t>
            </a:r>
            <a:r>
              <a:rPr lang="zh-CN" altLang="en-US" sz="2000" dirty="0"/>
              <a:t>，其中一个自然地是用它们的计算结果代替，另一个我们用当前的最后一个数据覆盖即可。所以不但要选取最大和最小，还必须</a:t>
            </a:r>
            <a:r>
              <a:rPr lang="zh-CN" altLang="en-US" sz="2000" dirty="0">
                <a:solidFill>
                  <a:srgbClr val="FF0000"/>
                </a:solidFill>
              </a:rPr>
              <a:t>记录它们的位置，以便将其覆盖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求</a:t>
            </a:r>
            <a:r>
              <a:rPr lang="en-US" altLang="zh-CN" sz="2000" dirty="0"/>
              <a:t>max</a:t>
            </a:r>
            <a:r>
              <a:rPr lang="zh-CN" altLang="en-US" sz="2000" dirty="0"/>
              <a:t>、</a:t>
            </a:r>
            <a:r>
              <a:rPr lang="en-US" altLang="zh-CN" sz="2000" dirty="0"/>
              <a:t>min</a:t>
            </a:r>
            <a:r>
              <a:rPr lang="zh-CN" altLang="en-US" sz="2000" dirty="0"/>
              <a:t>的过程必须</a:t>
            </a:r>
            <a:r>
              <a:rPr lang="zh-CN" altLang="en-US" sz="2000" dirty="0">
                <a:solidFill>
                  <a:srgbClr val="FF0000"/>
                </a:solidFill>
              </a:rPr>
              <a:t>独立</a:t>
            </a:r>
            <a:r>
              <a:rPr lang="zh-CN" altLang="en-US" sz="2000" dirty="0"/>
              <a:t>，也就是说求</a:t>
            </a:r>
            <a:r>
              <a:rPr lang="en-US" altLang="zh-CN" sz="2000" dirty="0"/>
              <a:t>max</a:t>
            </a:r>
            <a:r>
              <a:rPr lang="zh-CN" altLang="en-US" sz="2000" dirty="0"/>
              <a:t>和</a:t>
            </a:r>
            <a:r>
              <a:rPr lang="en-US" altLang="zh-CN" sz="2000" dirty="0"/>
              <a:t>min</a:t>
            </a:r>
            <a:r>
              <a:rPr lang="zh-CN" altLang="en-US" sz="2000" dirty="0"/>
              <a:t>都必须从原始数据开始</a:t>
            </a:r>
            <a:r>
              <a:rPr lang="en-US" altLang="zh-CN" sz="2000" dirty="0"/>
              <a:t>,</a:t>
            </a:r>
            <a:r>
              <a:rPr lang="zh-CN" altLang="en-US" sz="2000" dirty="0"/>
              <a:t>否则不能找到真正的</a:t>
            </a:r>
            <a:r>
              <a:rPr lang="en-US" altLang="zh-CN" sz="2000" dirty="0"/>
              <a:t>max</a:t>
            </a:r>
            <a:r>
              <a:rPr lang="zh-CN" altLang="en-US" sz="2000" dirty="0"/>
              <a:t>和</a:t>
            </a:r>
            <a:r>
              <a:rPr lang="en-US" altLang="zh-CN" sz="2000" dirty="0"/>
              <a:t>min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B1DD336-6865-6696-603D-AF0CA785D38E}"/>
              </a:ext>
            </a:extLst>
          </p:cNvPr>
          <p:cNvGrpSpPr/>
          <p:nvPr/>
        </p:nvGrpSpPr>
        <p:grpSpPr>
          <a:xfrm>
            <a:off x="9003486" y="5831506"/>
            <a:ext cx="1889619" cy="509630"/>
            <a:chOff x="9003486" y="5831506"/>
            <a:chExt cx="1889619" cy="50963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329FC3-B532-7CA3-DE64-F16DB44F752F}"/>
                </a:ext>
              </a:extLst>
            </p:cNvPr>
            <p:cNvSpPr txBox="1"/>
            <p:nvPr/>
          </p:nvSpPr>
          <p:spPr>
            <a:xfrm>
              <a:off x="9513116" y="5901655"/>
              <a:ext cx="13799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hlinkClick r:id="rId2"/>
                </a:rPr>
                <a:t>哈夫曼编码</a:t>
              </a:r>
              <a:endParaRPr lang="zh-CN" altLang="en-US" dirty="0"/>
            </a:p>
          </p:txBody>
        </p:sp>
        <p:pic>
          <p:nvPicPr>
            <p:cNvPr id="10" name="图形 9" descr="徽章勾号 轮廓">
              <a:extLst>
                <a:ext uri="{FF2B5EF4-FFF2-40B4-BE49-F238E27FC236}">
                  <a16:creationId xmlns:a16="http://schemas.microsoft.com/office/drawing/2014/main" id="{94796905-99DF-E5EC-1066-CAB14DB06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3486" y="5831506"/>
              <a:ext cx="509630" cy="509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0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A2BF-6C74-3480-59F8-5488928F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D76EB-13A4-2508-B845-06D06E047CD7}"/>
              </a:ext>
            </a:extLst>
          </p:cNvPr>
          <p:cNvSpPr txBox="1"/>
          <p:nvPr/>
        </p:nvSpPr>
        <p:spPr>
          <a:xfrm>
            <a:off x="960539" y="2414075"/>
            <a:ext cx="982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数据结构设计：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155461-803E-3DA7-7CCD-5DE695B15C34}"/>
              </a:ext>
            </a:extLst>
          </p:cNvPr>
          <p:cNvSpPr txBox="1"/>
          <p:nvPr/>
        </p:nvSpPr>
        <p:spPr>
          <a:xfrm>
            <a:off x="998290" y="2929998"/>
            <a:ext cx="9785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由设计</a:t>
            </a:r>
            <a:r>
              <a:rPr lang="en-US" altLang="zh-CN" sz="2000" dirty="0"/>
              <a:t>2</a:t>
            </a:r>
            <a:r>
              <a:rPr lang="zh-CN" altLang="en-US" sz="2000" dirty="0"/>
              <a:t>）、</a:t>
            </a:r>
            <a:r>
              <a:rPr lang="en-US" altLang="zh-CN" sz="2000" dirty="0"/>
              <a:t>3</a:t>
            </a:r>
            <a:r>
              <a:rPr lang="zh-CN" altLang="en-US" sz="2000" dirty="0"/>
              <a:t>）知，必须用</a:t>
            </a:r>
            <a:r>
              <a:rPr lang="zh-CN" altLang="en-US" sz="2000" dirty="0">
                <a:solidFill>
                  <a:srgbClr val="FF0000"/>
                </a:solidFill>
              </a:rPr>
              <a:t>两个数组</a:t>
            </a:r>
            <a:r>
              <a:rPr lang="zh-CN" altLang="en-US" sz="2000" dirty="0"/>
              <a:t>同时存储初始数据。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求最大和最小的两个数的函数至少要返回两个数据，为方便起见我们用全局变量实现。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7CE42-F698-5748-B459-81A2877F08F5}"/>
              </a:ext>
            </a:extLst>
          </p:cNvPr>
          <p:cNvSpPr txBox="1"/>
          <p:nvPr/>
        </p:nvSpPr>
        <p:spPr>
          <a:xfrm>
            <a:off x="838200" y="192308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49655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A2BF-6C74-3480-59F8-5488928F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2F6E16-AE6B-7BC5-9C0F-CCB8E9B52741}"/>
              </a:ext>
            </a:extLst>
          </p:cNvPr>
          <p:cNvGrpSpPr/>
          <p:nvPr/>
        </p:nvGrpSpPr>
        <p:grpSpPr>
          <a:xfrm>
            <a:off x="717260" y="1983618"/>
            <a:ext cx="6765719" cy="4474191"/>
            <a:chOff x="717260" y="1983618"/>
            <a:chExt cx="3422018" cy="447419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92C3B7C-7AC0-C406-9625-FD77B2EEF493}"/>
                </a:ext>
              </a:extLst>
            </p:cNvPr>
            <p:cNvSpPr txBox="1"/>
            <p:nvPr/>
          </p:nvSpPr>
          <p:spPr>
            <a:xfrm>
              <a:off x="838197" y="2487491"/>
              <a:ext cx="3301080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s1, s2;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记录当前选择的两个数的索引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j, n, a[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], b[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], max, min;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"How </a:t>
              </a:r>
              <a:r>
                <a:rPr lang="en-US" altLang="zh-CN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mang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data?"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n;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"input these data"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(j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j &lt;= n; j = j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a[j];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b[j] = a[j];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min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calculatemin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(a, n);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贪心策略求最小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max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calculatemax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(b, n);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贪心策略求最大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"max - min ="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max - min;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CA90297-F180-5DAA-C76F-6619F900C116}"/>
                </a:ext>
              </a:extLst>
            </p:cNvPr>
            <p:cNvSpPr txBox="1"/>
            <p:nvPr/>
          </p:nvSpPr>
          <p:spPr>
            <a:xfrm>
              <a:off x="717260" y="1983618"/>
              <a:ext cx="342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4-2】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数列极差问题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193ABBF-6180-9F3C-006D-301E41E902F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33010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9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A2BF-6C74-3480-59F8-5488928F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78FFFA-E7FC-88D8-67CA-0090440D3BAF}"/>
              </a:ext>
            </a:extLst>
          </p:cNvPr>
          <p:cNvGrpSpPr/>
          <p:nvPr/>
        </p:nvGrpSpPr>
        <p:grpSpPr>
          <a:xfrm>
            <a:off x="717259" y="1983618"/>
            <a:ext cx="10469460" cy="4474191"/>
            <a:chOff x="717259" y="1983618"/>
            <a:chExt cx="5977156" cy="447419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F7E7B5-DF23-BF69-1296-B2CFAFFAB2FA}"/>
                </a:ext>
              </a:extLst>
            </p:cNvPr>
            <p:cNvSpPr txBox="1"/>
            <p:nvPr/>
          </p:nvSpPr>
          <p:spPr>
            <a:xfrm>
              <a:off x="838199" y="2487491"/>
              <a:ext cx="2910743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calculatemin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a[],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 &gt;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max2(a, n);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找到最大的两个数，更新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s1, s2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a[s1] = a[s1] * a[s2]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a[s2] = a[n];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n = n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(a[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* a[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fr-FR" altLang="zh-CN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fr-F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max2(</a:t>
              </a:r>
              <a:r>
                <a:rPr lang="fr-FR" altLang="zh-CN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fr-F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a[], </a:t>
              </a:r>
              <a:r>
                <a:rPr lang="fr-FR" altLang="zh-CN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fr-F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</a:p>
            <a:p>
              <a:r>
                <a:rPr lang="fr-F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实现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数组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查找最大两个数的算法</a:t>
              </a:r>
              <a:endPara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BF401F3-44D5-18EE-65C2-D5F344D57E46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4-2】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数列极差问题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C83B06A-E7F1-00EF-2316-489A4E8DAB15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BA2D0C-4DCD-60D7-4A73-A4EE8915E102}"/>
                </a:ext>
              </a:extLst>
            </p:cNvPr>
            <p:cNvSpPr txBox="1"/>
            <p:nvPr/>
          </p:nvSpPr>
          <p:spPr>
            <a:xfrm>
              <a:off x="3748942" y="2487491"/>
              <a:ext cx="2945473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calculatemax(</a:t>
              </a:r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a[], </a:t>
              </a:r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 &gt; </a:t>
              </a:r>
              <a:r>
                <a:rPr lang="pt-BR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min2(a, n);</a:t>
              </a:r>
            </a:p>
            <a:p>
              <a:endPara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a[s1] = a[s1] * a[s2] + </a:t>
              </a:r>
              <a:r>
                <a:rPr lang="pt-BR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a[s2] = a[n];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n = n - </a:t>
              </a:r>
              <a:r>
                <a:rPr lang="pt-BR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pt-BR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(a[</a:t>
              </a:r>
              <a:r>
                <a:rPr lang="pt-BR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* a[</a:t>
              </a:r>
              <a:r>
                <a:rPr lang="pt-BR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+ </a:t>
              </a:r>
              <a:r>
                <a:rPr lang="pt-BR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pt-B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pt-BR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fr-FR" altLang="zh-CN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fr-F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fr-F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2(</a:t>
              </a:r>
              <a:r>
                <a:rPr lang="fr-FR" altLang="zh-CN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fr-F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a[], </a:t>
              </a:r>
              <a:r>
                <a:rPr lang="fr-FR" altLang="zh-CN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fr-F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</a:p>
            <a:p>
              <a:r>
                <a:rPr lang="fr-FR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实现数组查找最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小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两个数的算法</a:t>
              </a:r>
              <a:endPara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09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A2BF-6C74-3480-59F8-5488928F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D76EB-13A4-2508-B845-06D06E047CD7}"/>
              </a:ext>
            </a:extLst>
          </p:cNvPr>
          <p:cNvSpPr txBox="1"/>
          <p:nvPr/>
        </p:nvSpPr>
        <p:spPr>
          <a:xfrm>
            <a:off x="960539" y="2414075"/>
            <a:ext cx="982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算法分析：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155461-803E-3DA7-7CCD-5DE695B15C34}"/>
              </a:ext>
            </a:extLst>
          </p:cNvPr>
          <p:cNvSpPr txBox="1"/>
          <p:nvPr/>
        </p:nvSpPr>
        <p:spPr>
          <a:xfrm>
            <a:off x="998290" y="2929998"/>
            <a:ext cx="9785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算法中的主要操作就是比较查找和计算，它们都是线性的，因此算法的时间复杂度为</a:t>
            </a:r>
            <a:r>
              <a:rPr lang="en-US" altLang="zh-CN" sz="2000" dirty="0">
                <a:solidFill>
                  <a:srgbClr val="FF0000"/>
                </a:solidFill>
              </a:rPr>
              <a:t>O(n)</a:t>
            </a:r>
            <a:r>
              <a:rPr lang="zh-CN" altLang="en-US" sz="2000" dirty="0"/>
              <a:t>。由于计算最大结果和计算最小结果需要两次独立进行</a:t>
            </a:r>
            <a:r>
              <a:rPr lang="en-US" altLang="zh-CN" sz="2000" dirty="0"/>
              <a:t>,</a:t>
            </a:r>
            <a:r>
              <a:rPr lang="zh-CN" altLang="en-US" sz="2000" dirty="0"/>
              <a:t>所以算法的空间复杂度为</a:t>
            </a:r>
            <a:r>
              <a:rPr lang="en-US" altLang="zh-CN" sz="2000" dirty="0">
                <a:solidFill>
                  <a:srgbClr val="FF0000"/>
                </a:solidFill>
              </a:rPr>
              <a:t>O(2n)</a:t>
            </a:r>
            <a:r>
              <a:rPr lang="zh-CN" altLang="en-US" sz="200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7CE42-F698-5748-B459-81A2877F08F5}"/>
              </a:ext>
            </a:extLst>
          </p:cNvPr>
          <p:cNvSpPr txBox="1"/>
          <p:nvPr/>
        </p:nvSpPr>
        <p:spPr>
          <a:xfrm>
            <a:off x="838200" y="192308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7631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FB06-4B23-76CB-682C-E29E102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相对或近似贪心问题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9C91A-D6D3-A90A-4796-70EF52E288A3}"/>
              </a:ext>
            </a:extLst>
          </p:cNvPr>
          <p:cNvSpPr txBox="1"/>
          <p:nvPr/>
        </p:nvSpPr>
        <p:spPr>
          <a:xfrm>
            <a:off x="838200" y="1927092"/>
            <a:ext cx="970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4-4】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币种统计问题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某单位给每个职工发工资（精确到元）。为了保证不要临时兑换零钱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取款的张数最少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，取工资前要统计出所有职工的工资所需各种币值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(100,50,20,10,5,2,1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元共七种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的张数。请编程完成。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6210EC-429C-2B0D-A5AF-1A4FA85A1122}"/>
              </a:ext>
            </a:extLst>
          </p:cNvPr>
          <p:cNvSpPr txBox="1"/>
          <p:nvPr/>
        </p:nvSpPr>
        <p:spPr>
          <a:xfrm>
            <a:off x="838200" y="3806401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5A895C-909C-9912-882F-9D8E6C738F05}"/>
              </a:ext>
            </a:extLst>
          </p:cNvPr>
          <p:cNvSpPr txBox="1"/>
          <p:nvPr/>
        </p:nvSpPr>
        <p:spPr>
          <a:xfrm>
            <a:off x="968928" y="4302033"/>
            <a:ext cx="10796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算法设计</a:t>
            </a:r>
            <a:r>
              <a:rPr lang="zh-CN" altLang="en-US" sz="2000" dirty="0"/>
              <a:t>：</a:t>
            </a:r>
          </a:p>
          <a:p>
            <a:r>
              <a:rPr lang="en-US" altLang="zh-CN" sz="2000" dirty="0"/>
              <a:t>1) </a:t>
            </a:r>
            <a:r>
              <a:rPr lang="zh-CN" altLang="en-US" sz="2000" dirty="0"/>
              <a:t>从键盘输入每人的工资。</a:t>
            </a:r>
          </a:p>
          <a:p>
            <a:r>
              <a:rPr lang="en-US" altLang="zh-CN" sz="2000" dirty="0"/>
              <a:t>2) </a:t>
            </a:r>
            <a:r>
              <a:rPr lang="zh-CN" altLang="en-US" sz="2000" dirty="0"/>
              <a:t>对每一个人的工资，用“贪婪”的思想，先</a:t>
            </a:r>
            <a:r>
              <a:rPr lang="zh-CN" altLang="en-US" sz="2000" dirty="0">
                <a:solidFill>
                  <a:srgbClr val="FF0000"/>
                </a:solidFill>
              </a:rPr>
              <a:t>尽量多地取大面额的币种</a:t>
            </a:r>
            <a:r>
              <a:rPr lang="zh-CN" altLang="en-US" sz="2000" dirty="0"/>
              <a:t>，由大面额到小面额币种逐渐统计。</a:t>
            </a:r>
          </a:p>
          <a:p>
            <a:r>
              <a:rPr lang="en-US" altLang="zh-CN" sz="2000" dirty="0"/>
              <a:t>3) </a:t>
            </a:r>
            <a:r>
              <a:rPr lang="zh-CN" altLang="en-US" sz="2000" dirty="0"/>
              <a:t>利用数组应用技巧</a:t>
            </a:r>
            <a:r>
              <a:rPr lang="en-US" altLang="zh-CN" sz="2000" dirty="0"/>
              <a:t>,</a:t>
            </a:r>
            <a:r>
              <a:rPr lang="zh-CN" altLang="en-US" sz="2000" dirty="0"/>
              <a:t>将</a:t>
            </a:r>
            <a:r>
              <a:rPr lang="zh-CN" altLang="en-US" sz="2000" dirty="0">
                <a:solidFill>
                  <a:srgbClr val="FF0000"/>
                </a:solidFill>
              </a:rPr>
              <a:t>七种币值存储在数组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/>
              <a:t>。这样，七种 币值就可表示为</a:t>
            </a:r>
            <a:r>
              <a:rPr lang="en-US" altLang="zh-CN" sz="2000" dirty="0"/>
              <a:t>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],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=1,2,3,4,5,6,7</a:t>
            </a:r>
            <a:r>
              <a:rPr lang="zh-CN" altLang="en-US" sz="2000" dirty="0"/>
              <a:t>。为了能实现贪婪策略，七种币应该从大面额的币种到小面额的币种</a:t>
            </a:r>
            <a:r>
              <a:rPr lang="zh-CN" altLang="en-US" sz="2000" dirty="0">
                <a:solidFill>
                  <a:srgbClr val="FF0000"/>
                </a:solidFill>
              </a:rPr>
              <a:t>依次存储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4) </a:t>
            </a:r>
            <a:r>
              <a:rPr lang="zh-CN" altLang="en-US" sz="2000" dirty="0"/>
              <a:t>利用数组技巧</a:t>
            </a:r>
            <a:r>
              <a:rPr lang="en-US" altLang="zh-CN" sz="2000" dirty="0"/>
              <a:t>,</a:t>
            </a:r>
            <a:r>
              <a:rPr lang="zh-CN" altLang="en-US" sz="2000" dirty="0"/>
              <a:t>设置一个有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>
                <a:solidFill>
                  <a:srgbClr val="FF0000"/>
                </a:solidFill>
              </a:rPr>
              <a:t>个元素的累加器数组</a:t>
            </a: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132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CC5A-9F71-6B18-40AC-2CFE980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E1723E-DC10-6C10-62E8-DD378ED0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4.1 </a:t>
            </a:r>
            <a:r>
              <a:rPr lang="zh-CN" altLang="en-US" dirty="0"/>
              <a:t>贪心算法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贪心算法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贪心算法的特征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贪心算法基本步骤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4.2 </a:t>
            </a:r>
            <a:r>
              <a:rPr lang="zh-CN" altLang="en-US" dirty="0"/>
              <a:t>可绝对贪婪问题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4.3 </a:t>
            </a:r>
            <a:r>
              <a:rPr lang="zh-CN" altLang="en-US" dirty="0"/>
              <a:t>相对或近似贪心问题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4.4 </a:t>
            </a:r>
            <a:r>
              <a:rPr lang="zh-CN" altLang="en-US" dirty="0"/>
              <a:t>总结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贪心算法的基本思路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适用问题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09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FB06-4B23-76CB-682C-E29E102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相对或近似贪心问题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189531-2DE1-7D2A-B464-92973DC31858}"/>
              </a:ext>
            </a:extLst>
          </p:cNvPr>
          <p:cNvGrpSpPr/>
          <p:nvPr/>
        </p:nvGrpSpPr>
        <p:grpSpPr>
          <a:xfrm>
            <a:off x="717260" y="1983618"/>
            <a:ext cx="6765719" cy="4751190"/>
            <a:chOff x="717260" y="1983618"/>
            <a:chExt cx="3422018" cy="475119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0DC9900-3B2B-0784-5B99-9CC98F8E298C}"/>
                </a:ext>
              </a:extLst>
            </p:cNvPr>
            <p:cNvSpPr txBox="1"/>
            <p:nvPr/>
          </p:nvSpPr>
          <p:spPr>
            <a:xfrm>
              <a:off x="838197" y="2487491"/>
              <a:ext cx="3301080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j, n, GZ, A;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B[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{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 S[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n;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n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名员工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n;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GZ;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(j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 &lt;=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A = GZ / B[j];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大面额币种最多几张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S[j] += A;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GZ = GZ - A * B[j];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剩下金额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B[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&lt;&lt; 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"-- --"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S[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930B6-A039-2534-A63E-5C616E610784}"/>
                </a:ext>
              </a:extLst>
            </p:cNvPr>
            <p:cNvSpPr txBox="1"/>
            <p:nvPr/>
          </p:nvSpPr>
          <p:spPr>
            <a:xfrm>
              <a:off x="717260" y="1983618"/>
              <a:ext cx="342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4-4】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币种统计问题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1D7C42-E3AD-53C8-6A35-AB078183435B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33010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31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A2BF-6C74-3480-59F8-5488928F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相对或近似贪心问题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D76EB-13A4-2508-B845-06D06E047CD7}"/>
              </a:ext>
            </a:extLst>
          </p:cNvPr>
          <p:cNvSpPr txBox="1"/>
          <p:nvPr/>
        </p:nvSpPr>
        <p:spPr>
          <a:xfrm>
            <a:off x="960539" y="2414075"/>
            <a:ext cx="982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算法说明：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155461-803E-3DA7-7CCD-5DE695B15C34}"/>
              </a:ext>
            </a:extLst>
          </p:cNvPr>
          <p:cNvSpPr txBox="1"/>
          <p:nvPr/>
        </p:nvSpPr>
        <p:spPr>
          <a:xfrm>
            <a:off x="998290" y="2929998"/>
            <a:ext cx="978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每求出一种面额所需的张数后， 一定要把这部分金额减去：“</a:t>
            </a:r>
            <a:r>
              <a:rPr lang="en-US" altLang="zh-CN" sz="2000" dirty="0"/>
              <a:t>GZ=GZ-A*B[j];”,</a:t>
            </a:r>
            <a:r>
              <a:rPr lang="zh-CN" altLang="en-US" sz="2000" dirty="0"/>
              <a:t>否则将会重复计算。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7CE42-F698-5748-B459-81A2877F08F5}"/>
              </a:ext>
            </a:extLst>
          </p:cNvPr>
          <p:cNvSpPr txBox="1"/>
          <p:nvPr/>
        </p:nvSpPr>
        <p:spPr>
          <a:xfrm>
            <a:off x="838200" y="192308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89B1D7-AF38-1CE3-B0EC-876BFAE0CE6D}"/>
              </a:ext>
            </a:extLst>
          </p:cNvPr>
          <p:cNvSpPr txBox="1"/>
          <p:nvPr/>
        </p:nvSpPr>
        <p:spPr>
          <a:xfrm>
            <a:off x="960539" y="3753697"/>
            <a:ext cx="982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算法分析：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DF3717-BB23-1B7A-E612-6DDE289A6145}"/>
              </a:ext>
            </a:extLst>
          </p:cNvPr>
          <p:cNvSpPr txBox="1"/>
          <p:nvPr/>
        </p:nvSpPr>
        <p:spPr>
          <a:xfrm>
            <a:off x="998290" y="4269620"/>
            <a:ext cx="978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算法的时间复杂性是</a:t>
            </a:r>
            <a:r>
              <a:rPr lang="en-US" altLang="zh-CN" sz="2000" dirty="0">
                <a:solidFill>
                  <a:srgbClr val="FF0000"/>
                </a:solidFill>
              </a:rPr>
              <a:t>O(n)</a:t>
            </a:r>
            <a:r>
              <a:rPr lang="zh-CN" altLang="en-US" sz="20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D6CD84-0F95-0149-A11B-78D739A14FE7}"/>
              </a:ext>
            </a:extLst>
          </p:cNvPr>
          <p:cNvSpPr txBox="1"/>
          <p:nvPr/>
        </p:nvSpPr>
        <p:spPr>
          <a:xfrm>
            <a:off x="960539" y="4898794"/>
            <a:ext cx="982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拓展思考：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25E052-4213-9368-F717-7441E7B00470}"/>
              </a:ext>
            </a:extLst>
          </p:cNvPr>
          <p:cNvSpPr txBox="1"/>
          <p:nvPr/>
        </p:nvSpPr>
        <p:spPr>
          <a:xfrm>
            <a:off x="998290" y="5414717"/>
            <a:ext cx="9785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假若</a:t>
            </a:r>
            <a:r>
              <a:rPr lang="en-US" altLang="zh-CN" sz="2000" dirty="0"/>
              <a:t>,</a:t>
            </a:r>
            <a:r>
              <a:rPr lang="zh-CN" altLang="en-US" sz="2000" dirty="0"/>
              <a:t>某国的币种是这样的</a:t>
            </a:r>
            <a:r>
              <a:rPr lang="en-US" altLang="zh-CN" sz="2000" dirty="0"/>
              <a:t>,</a:t>
            </a:r>
            <a:r>
              <a:rPr lang="zh-CN" altLang="en-US" sz="2000" dirty="0"/>
              <a:t>共</a:t>
            </a:r>
            <a:r>
              <a:rPr lang="en-US" altLang="zh-CN" sz="2000" dirty="0"/>
              <a:t>9</a:t>
            </a:r>
            <a:r>
              <a:rPr lang="zh-CN" altLang="en-US" sz="2000" dirty="0"/>
              <a:t>种</a:t>
            </a:r>
            <a:r>
              <a:rPr lang="en-US" altLang="zh-CN" sz="2000" dirty="0"/>
              <a:t>:100,70,50,20,10,7,5,2,1</a:t>
            </a:r>
            <a:r>
              <a:rPr lang="zh-CN" altLang="en-US" sz="2000" dirty="0"/>
              <a:t>。在这样的币值种类下</a:t>
            </a:r>
            <a:r>
              <a:rPr lang="en-US" altLang="zh-CN" sz="2000" dirty="0"/>
              <a:t>,</a:t>
            </a:r>
            <a:r>
              <a:rPr lang="zh-CN" altLang="en-US" sz="2000" dirty="0"/>
              <a:t>再用贪婪算法就行不通了。</a:t>
            </a:r>
            <a:endParaRPr lang="en-US" altLang="zh-CN" sz="2000" dirty="0"/>
          </a:p>
          <a:p>
            <a:r>
              <a:rPr lang="zh-CN" altLang="en-US" sz="2000" dirty="0"/>
              <a:t>比如某人工资是</a:t>
            </a:r>
            <a:r>
              <a:rPr lang="en-US" altLang="zh-CN" sz="2000" dirty="0"/>
              <a:t>140,</a:t>
            </a:r>
            <a:r>
              <a:rPr lang="zh-CN" altLang="en-US" sz="2000" dirty="0"/>
              <a:t>按贪婪算法</a:t>
            </a:r>
            <a:r>
              <a:rPr lang="en-US" altLang="zh-CN" sz="2000" dirty="0"/>
              <a:t>140=100*(1</a:t>
            </a:r>
            <a:r>
              <a:rPr lang="zh-CN" altLang="en-US" sz="2000" dirty="0"/>
              <a:t>张</a:t>
            </a:r>
            <a:r>
              <a:rPr lang="en-US" altLang="zh-CN" sz="2000" dirty="0"/>
              <a:t>)+20*(2</a:t>
            </a:r>
            <a:r>
              <a:rPr lang="zh-CN" altLang="en-US" sz="2000" dirty="0"/>
              <a:t>张</a:t>
            </a:r>
            <a:r>
              <a:rPr lang="en-US" altLang="zh-CN" sz="2000" dirty="0"/>
              <a:t>)</a:t>
            </a:r>
            <a:r>
              <a:rPr lang="zh-CN" altLang="en-US" sz="2000" dirty="0"/>
              <a:t>共需要</a:t>
            </a:r>
            <a:r>
              <a:rPr lang="en-US" altLang="zh-CN" sz="2000" dirty="0"/>
              <a:t>3</a:t>
            </a:r>
            <a:r>
              <a:rPr lang="zh-CN" altLang="en-US" sz="2000" dirty="0"/>
              <a:t>张</a:t>
            </a:r>
            <a:r>
              <a:rPr lang="en-US" altLang="zh-CN" sz="2000" dirty="0"/>
              <a:t>,</a:t>
            </a:r>
            <a:r>
              <a:rPr lang="zh-CN" altLang="en-US" sz="2000" dirty="0"/>
              <a:t>而事实上</a:t>
            </a:r>
            <a:r>
              <a:rPr lang="en-US" altLang="zh-CN" sz="2000" dirty="0"/>
              <a:t>,</a:t>
            </a:r>
            <a:r>
              <a:rPr lang="zh-CN" altLang="en-US" sz="2000" dirty="0"/>
              <a:t>只要取</a:t>
            </a:r>
            <a:r>
              <a:rPr lang="en-US" altLang="zh-CN" sz="2000" dirty="0"/>
              <a:t>2</a:t>
            </a:r>
            <a:r>
              <a:rPr lang="zh-CN" altLang="en-US" sz="2000" dirty="0"/>
              <a:t>张</a:t>
            </a:r>
            <a:r>
              <a:rPr lang="en-US" altLang="zh-CN" sz="2000" dirty="0"/>
              <a:t>70</a:t>
            </a:r>
            <a:r>
              <a:rPr lang="zh-CN" altLang="en-US" sz="2000" dirty="0"/>
              <a:t>面额的是最佳结果</a:t>
            </a:r>
            <a:r>
              <a:rPr lang="en-US" altLang="zh-CN" sz="2000" dirty="0"/>
              <a:t>,</a:t>
            </a:r>
            <a:r>
              <a:rPr lang="zh-CN" altLang="en-US" sz="2000" dirty="0"/>
              <a:t>这类问题可以考虑用</a:t>
            </a:r>
            <a:r>
              <a:rPr lang="zh-CN" altLang="en-US" sz="2000" dirty="0">
                <a:solidFill>
                  <a:srgbClr val="FF0000"/>
                </a:solidFill>
              </a:rPr>
              <a:t>动态规划</a:t>
            </a:r>
            <a:r>
              <a:rPr lang="zh-CN" altLang="en-US" sz="2000" dirty="0"/>
              <a:t>算法来解决。</a:t>
            </a:r>
          </a:p>
        </p:txBody>
      </p:sp>
    </p:spTree>
    <p:extLst>
      <p:ext uri="{BB962C8B-B14F-4D97-AF65-F5344CB8AC3E}">
        <p14:creationId xmlns:p14="http://schemas.microsoft.com/office/powerpoint/2010/main" val="39740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FB06-4B23-76CB-682C-E29E102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相对或近似贪心问题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8A33CE-F83F-0CF0-5E82-8525C5723452}"/>
              </a:ext>
            </a:extLst>
          </p:cNvPr>
          <p:cNvSpPr txBox="1"/>
          <p:nvPr/>
        </p:nvSpPr>
        <p:spPr>
          <a:xfrm>
            <a:off x="838200" y="1927092"/>
            <a:ext cx="9705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4-5】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取数游戏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个人轮流取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个数中的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个数，取数之和大者为胜。请编写算法，让先取数者胜，模拟取数过程。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B60A2C-3AAB-489B-9061-21E680D0EA85}"/>
              </a:ext>
            </a:extLst>
          </p:cNvPr>
          <p:cNvSpPr txBox="1"/>
          <p:nvPr/>
        </p:nvSpPr>
        <p:spPr>
          <a:xfrm>
            <a:off x="838200" y="3545483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3EA4B-4926-E083-6E83-6ECD7AC468FA}"/>
              </a:ext>
            </a:extLst>
          </p:cNvPr>
          <p:cNvSpPr txBox="1"/>
          <p:nvPr/>
        </p:nvSpPr>
        <p:spPr>
          <a:xfrm>
            <a:off x="968929" y="4041115"/>
            <a:ext cx="103226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问题分析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        这个游戏一般假设取数者只能看到</a:t>
            </a:r>
            <a:r>
              <a:rPr lang="en-US" altLang="zh-CN" sz="2000" dirty="0"/>
              <a:t>2n</a:t>
            </a:r>
            <a:r>
              <a:rPr lang="zh-CN" altLang="en-US" sz="2000" dirty="0"/>
              <a:t>个数中两边的数，用</a:t>
            </a:r>
            <a:r>
              <a:rPr lang="zh-CN" altLang="en-US" sz="2000" dirty="0">
                <a:solidFill>
                  <a:srgbClr val="FF0000"/>
                </a:solidFill>
              </a:rPr>
              <a:t>贪婪算法的情况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        若一组数据为：</a:t>
            </a:r>
            <a:r>
              <a:rPr lang="en-US" altLang="zh-CN" sz="2000" dirty="0"/>
              <a:t>6,16,27,6,12,9,2,11,6,5</a:t>
            </a:r>
            <a:r>
              <a:rPr lang="zh-CN" altLang="en-US" sz="2000" dirty="0"/>
              <a:t>。用贪婪策略每次两人都取两边的数中较大的一个数，先取者胜。以</a:t>
            </a:r>
            <a:r>
              <a:rPr lang="en-US" altLang="zh-CN" sz="2000" dirty="0"/>
              <a:t>A</a:t>
            </a:r>
            <a:r>
              <a:rPr lang="zh-CN" altLang="en-US" sz="2000" dirty="0"/>
              <a:t>先取为例： </a:t>
            </a:r>
          </a:p>
          <a:p>
            <a:r>
              <a:rPr lang="zh-CN" altLang="en-US" sz="2000" dirty="0"/>
              <a:t>        取数结果为：</a:t>
            </a:r>
          </a:p>
          <a:p>
            <a:r>
              <a:rPr lang="zh-CN" altLang="en-US" sz="2000" dirty="0"/>
              <a:t>                 </a:t>
            </a:r>
            <a:r>
              <a:rPr lang="en-US" altLang="zh-CN" sz="2000" dirty="0"/>
              <a:t>A  6, 27, 12, 5, 11=61  </a:t>
            </a:r>
            <a:r>
              <a:rPr lang="zh-CN" altLang="en-US" sz="2000" dirty="0"/>
              <a:t>胜 </a:t>
            </a:r>
          </a:p>
          <a:p>
            <a:r>
              <a:rPr lang="zh-CN" altLang="en-US" sz="2000" dirty="0"/>
              <a:t>                 </a:t>
            </a:r>
            <a:r>
              <a:rPr lang="en-US" altLang="zh-CN" sz="2000" dirty="0"/>
              <a:t>B  16, 6, 9, 6, 2=39</a:t>
            </a:r>
          </a:p>
        </p:txBody>
      </p:sp>
    </p:spTree>
    <p:extLst>
      <p:ext uri="{BB962C8B-B14F-4D97-AF65-F5344CB8AC3E}">
        <p14:creationId xmlns:p14="http://schemas.microsoft.com/office/powerpoint/2010/main" val="1272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FB06-4B23-76CB-682C-E29E102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相对或近似贪心问题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B60A2C-3AAB-489B-9061-21E680D0EA85}"/>
              </a:ext>
            </a:extLst>
          </p:cNvPr>
          <p:cNvSpPr txBox="1"/>
          <p:nvPr/>
        </p:nvSpPr>
        <p:spPr>
          <a:xfrm>
            <a:off x="838200" y="19641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3EA4B-4926-E083-6E83-6ECD7AC468FA}"/>
              </a:ext>
            </a:extLst>
          </p:cNvPr>
          <p:cNvSpPr txBox="1"/>
          <p:nvPr/>
        </p:nvSpPr>
        <p:spPr>
          <a:xfrm>
            <a:off x="968929" y="2459791"/>
            <a:ext cx="103226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问题分析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        但若选另一组数据：</a:t>
            </a:r>
            <a:r>
              <a:rPr lang="en-US" altLang="zh-CN" sz="2000" dirty="0"/>
              <a:t>16,27,7,12,9,2,11,6</a:t>
            </a:r>
            <a:r>
              <a:rPr lang="zh-CN" altLang="en-US" sz="2000" dirty="0"/>
              <a:t>。仍都用贪婪算法，先取者</a:t>
            </a:r>
            <a:r>
              <a:rPr lang="en-US" altLang="zh-CN" sz="2000" dirty="0"/>
              <a:t>A</a:t>
            </a:r>
            <a:r>
              <a:rPr lang="zh-CN" altLang="en-US" sz="2000" dirty="0"/>
              <a:t>败。</a:t>
            </a:r>
            <a:endParaRPr lang="en-US" altLang="zh-CN" sz="2000" dirty="0"/>
          </a:p>
          <a:p>
            <a:r>
              <a:rPr lang="zh-CN" altLang="en-US" sz="2000" dirty="0"/>
              <a:t>        取数结果为：</a:t>
            </a:r>
            <a:endParaRPr lang="en-US" altLang="zh-CN" sz="2000" dirty="0"/>
          </a:p>
          <a:p>
            <a:r>
              <a:rPr lang="pt-BR" altLang="zh-CN" sz="2000" dirty="0"/>
              <a:t>                  A  16, 7, 9, 11=43</a:t>
            </a:r>
          </a:p>
          <a:p>
            <a:r>
              <a:rPr lang="pt-BR" altLang="zh-CN" sz="2000" dirty="0"/>
              <a:t>                  B  27, 12, 6, 2=47  </a:t>
            </a:r>
            <a:r>
              <a:rPr lang="zh-CN" altLang="pt-BR" sz="2000" dirty="0"/>
              <a:t>胜</a:t>
            </a:r>
            <a:endParaRPr lang="en-US" altLang="zh-CN" sz="2000" dirty="0"/>
          </a:p>
          <a:p>
            <a:r>
              <a:rPr lang="zh-CN" altLang="en-US" sz="2000" dirty="0"/>
              <a:t>        若我们只能看到两边的数据，则此题无论先取还是后取都无必胜的策略。这时一般的策略是用</a:t>
            </a:r>
            <a:r>
              <a:rPr lang="zh-CN" altLang="en-US" sz="2000" dirty="0">
                <a:solidFill>
                  <a:srgbClr val="FF0000"/>
                </a:solidFill>
              </a:rPr>
              <a:t>近似贪婪算法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61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FB06-4B23-76CB-682C-E29E102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相对或近似贪心问题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B60A2C-3AAB-489B-9061-21E680D0EA85}"/>
              </a:ext>
            </a:extLst>
          </p:cNvPr>
          <p:cNvSpPr txBox="1"/>
          <p:nvPr/>
        </p:nvSpPr>
        <p:spPr>
          <a:xfrm>
            <a:off x="838200" y="19641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3EA4B-4926-E083-6E83-6ECD7AC468FA}"/>
              </a:ext>
            </a:extLst>
          </p:cNvPr>
          <p:cNvSpPr txBox="1"/>
          <p:nvPr/>
        </p:nvSpPr>
        <p:spPr>
          <a:xfrm>
            <a:off x="968929" y="2459791"/>
            <a:ext cx="10322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数学模型建立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N</a:t>
            </a:r>
            <a:r>
              <a:rPr lang="zh-CN" altLang="en-US" sz="2000" dirty="0"/>
              <a:t>个数排成一行，我们给这</a:t>
            </a:r>
            <a:r>
              <a:rPr lang="en-US" altLang="zh-CN" sz="2000" dirty="0"/>
              <a:t>N</a:t>
            </a:r>
            <a:r>
              <a:rPr lang="zh-CN" altLang="en-US" sz="2000" dirty="0"/>
              <a:t>个数从左到右编号，依次为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…</a:t>
            </a:r>
            <a:r>
              <a:rPr lang="zh-CN" altLang="en-US" sz="2000" dirty="0"/>
              <a:t>，</a:t>
            </a:r>
            <a:r>
              <a:rPr lang="en-US" altLang="zh-CN" sz="2000" dirty="0"/>
              <a:t>N</a:t>
            </a:r>
            <a:r>
              <a:rPr lang="zh-CN" altLang="en-US" sz="2000" dirty="0"/>
              <a:t>，因为</a:t>
            </a:r>
            <a:r>
              <a:rPr lang="en-US" altLang="zh-CN" sz="2000" dirty="0"/>
              <a:t>N</a:t>
            </a:r>
            <a:r>
              <a:rPr lang="zh-CN" altLang="en-US" sz="2000" dirty="0"/>
              <a:t>为偶数，又因为是我们先取数，计算机后取数，所以一开始我们既可以取到一个奇编号的数（最左边编号为</a:t>
            </a:r>
            <a:r>
              <a:rPr lang="en-US" altLang="zh-CN" sz="2000" dirty="0"/>
              <a:t>1</a:t>
            </a:r>
            <a:r>
              <a:rPr lang="zh-CN" altLang="en-US" sz="2000" dirty="0"/>
              <a:t>的数）又可以取到一个偶编号的数（最右边编号为</a:t>
            </a:r>
            <a:r>
              <a:rPr lang="en-US" altLang="zh-CN" sz="2000" dirty="0"/>
              <a:t>N</a:t>
            </a:r>
            <a:r>
              <a:rPr lang="zh-CN" altLang="en-US" sz="2000" dirty="0"/>
              <a:t>的数）。</a:t>
            </a:r>
          </a:p>
          <a:p>
            <a:r>
              <a:rPr lang="zh-CN" altLang="en-US" sz="2000" dirty="0"/>
              <a:t>        如果我们第一次取奇编号（编号为</a:t>
            </a:r>
            <a:r>
              <a:rPr lang="en-US" altLang="zh-CN" sz="2000" dirty="0"/>
              <a:t>1</a:t>
            </a:r>
            <a:r>
              <a:rPr lang="zh-CN" altLang="en-US" sz="2000" dirty="0"/>
              <a:t>）的数，则接着计算机只能取到偶编号（编号为</a:t>
            </a:r>
            <a:r>
              <a:rPr lang="en-US" altLang="zh-CN" sz="2000" dirty="0"/>
              <a:t>2</a:t>
            </a:r>
            <a:r>
              <a:rPr lang="zh-CN" altLang="en-US" sz="2000" dirty="0"/>
              <a:t>或</a:t>
            </a:r>
            <a:r>
              <a:rPr lang="en-US" altLang="zh-CN" sz="2000" dirty="0"/>
              <a:t>N</a:t>
            </a:r>
            <a:r>
              <a:rPr lang="zh-CN" altLang="en-US" sz="2000" dirty="0"/>
              <a:t>）的数；</a:t>
            </a:r>
          </a:p>
          <a:p>
            <a:r>
              <a:rPr lang="zh-CN" altLang="en-US" sz="2000" dirty="0"/>
              <a:t>        如果我们第一次取偶编号（编号为</a:t>
            </a:r>
            <a:r>
              <a:rPr lang="en-US" altLang="zh-CN" sz="2000" dirty="0"/>
              <a:t>N</a:t>
            </a:r>
            <a:r>
              <a:rPr lang="zh-CN" altLang="en-US" sz="2000" dirty="0"/>
              <a:t>）的数，则接着计算机只能取到奇编号（编号为</a:t>
            </a:r>
            <a:r>
              <a:rPr lang="en-US" altLang="zh-CN" sz="2000" dirty="0"/>
              <a:t>1</a:t>
            </a:r>
            <a:r>
              <a:rPr lang="zh-CN" altLang="en-US" sz="2000" dirty="0"/>
              <a:t>或</a:t>
            </a:r>
            <a:r>
              <a:rPr lang="en-US" altLang="zh-CN" sz="2000" dirty="0"/>
              <a:t>N-1</a:t>
            </a:r>
            <a:r>
              <a:rPr lang="zh-CN" altLang="en-US" sz="2000" dirty="0"/>
              <a:t>）的数；</a:t>
            </a:r>
            <a:endParaRPr lang="en-US" altLang="zh-CN" sz="2000" dirty="0"/>
          </a:p>
          <a:p>
            <a:r>
              <a:rPr lang="zh-CN" altLang="en-US" sz="2000" dirty="0"/>
              <a:t>        即</a:t>
            </a:r>
            <a:r>
              <a:rPr lang="zh-CN" altLang="en-US" sz="2000" dirty="0">
                <a:solidFill>
                  <a:srgbClr val="FF0000"/>
                </a:solidFill>
              </a:rPr>
              <a:t>无论我们第一次是取奇编号的数还是取偶编号的数，接着计算机只能取到另一种编号（偶编号或奇编号）的数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        但若取数者能看到全部</a:t>
            </a:r>
            <a:r>
              <a:rPr lang="en-US" altLang="zh-CN" sz="2000" dirty="0"/>
              <a:t>2n</a:t>
            </a:r>
            <a:r>
              <a:rPr lang="zh-CN" altLang="en-US" sz="2000" dirty="0"/>
              <a:t>个数，则此问题可有一些简单的方法，有的虽</a:t>
            </a:r>
            <a:r>
              <a:rPr lang="zh-CN" altLang="en-US" sz="2000" dirty="0">
                <a:solidFill>
                  <a:srgbClr val="FF0000"/>
                </a:solidFill>
              </a:rPr>
              <a:t>不能保证所取数的和是最大</a:t>
            </a:r>
            <a:r>
              <a:rPr lang="zh-CN" altLang="en-US" sz="2000" dirty="0"/>
              <a:t>，但确是一个先取者必胜的策略。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955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FB06-4B23-76CB-682C-E29E102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相对或近似贪心问题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B60A2C-3AAB-489B-9061-21E680D0EA85}"/>
              </a:ext>
            </a:extLst>
          </p:cNvPr>
          <p:cNvSpPr txBox="1"/>
          <p:nvPr/>
        </p:nvSpPr>
        <p:spPr>
          <a:xfrm>
            <a:off x="838200" y="19641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3EA4B-4926-E083-6E83-6ECD7AC468FA}"/>
              </a:ext>
            </a:extLst>
          </p:cNvPr>
          <p:cNvSpPr txBox="1"/>
          <p:nvPr/>
        </p:nvSpPr>
        <p:spPr>
          <a:xfrm>
            <a:off x="968929" y="2459791"/>
            <a:ext cx="10322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数学模型建立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       这是对第一个回合的分析，显然对以后整个取数过程都适用。也就是说，</a:t>
            </a:r>
            <a:r>
              <a:rPr lang="zh-CN" altLang="en-US" sz="2000" dirty="0">
                <a:solidFill>
                  <a:srgbClr val="FF0000"/>
                </a:solidFill>
              </a:rPr>
              <a:t>我们能够控制让计算机自始自终只取一种编号的数</a:t>
            </a:r>
            <a:r>
              <a:rPr lang="zh-CN" altLang="en-US" sz="2000" dirty="0"/>
              <a:t>。这样，我们只要比较奇编号数之和与偶编号数之和谁大，以</a:t>
            </a:r>
            <a:r>
              <a:rPr lang="zh-CN" altLang="en-US" sz="2000" dirty="0">
                <a:solidFill>
                  <a:srgbClr val="FF0000"/>
                </a:solidFill>
              </a:rPr>
              <a:t>决定最开始我们是取奇编号数还是偶编号数</a:t>
            </a:r>
            <a:r>
              <a:rPr lang="zh-CN" altLang="en-US" sz="2000" dirty="0"/>
              <a:t>即可。（如果奇编号数之和与偶编号数之和同样大，我们第一次可以任意取数，因为当两者所取数和相同时，先取者为胜。</a:t>
            </a:r>
          </a:p>
        </p:txBody>
      </p:sp>
    </p:spTree>
    <p:extLst>
      <p:ext uri="{BB962C8B-B14F-4D97-AF65-F5344CB8AC3E}">
        <p14:creationId xmlns:p14="http://schemas.microsoft.com/office/powerpoint/2010/main" val="14923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FB06-4B23-76CB-682C-E29E102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相对或近似贪心问题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B60A2C-3AAB-489B-9061-21E680D0EA85}"/>
              </a:ext>
            </a:extLst>
          </p:cNvPr>
          <p:cNvSpPr txBox="1"/>
          <p:nvPr/>
        </p:nvSpPr>
        <p:spPr>
          <a:xfrm>
            <a:off x="838200" y="19641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903FA1-76A3-7FD7-B673-5740FD699887}"/>
              </a:ext>
            </a:extLst>
          </p:cNvPr>
          <p:cNvSpPr txBox="1"/>
          <p:nvPr/>
        </p:nvSpPr>
        <p:spPr>
          <a:xfrm>
            <a:off x="968929" y="2497541"/>
            <a:ext cx="103226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算法设计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       分别计算一组数的奇数位和偶数位的数据之和，然后就先了取数者就可以确定必胜的取数方式了。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       以下面一排数为例：</a:t>
            </a:r>
          </a:p>
          <a:p>
            <a:r>
              <a:rPr lang="en-US" altLang="zh-CN" sz="2000" dirty="0"/>
              <a:t>               1 2 3 10 5 6 7 8 9 4</a:t>
            </a:r>
          </a:p>
          <a:p>
            <a:r>
              <a:rPr lang="zh-CN" altLang="en-US" sz="2000" dirty="0"/>
              <a:t>       奇编号数之和为</a:t>
            </a:r>
            <a:r>
              <a:rPr lang="en-US" altLang="zh-CN" sz="2000" dirty="0"/>
              <a:t>25</a:t>
            </a:r>
            <a:r>
              <a:rPr lang="zh-CN" altLang="en-US" sz="2000" dirty="0"/>
              <a:t>（</a:t>
            </a:r>
            <a:r>
              <a:rPr lang="en-US" altLang="zh-CN" sz="2000" dirty="0"/>
              <a:t>=1+3+5+7+9</a:t>
            </a:r>
            <a:r>
              <a:rPr lang="zh-CN" altLang="en-US" sz="2000" dirty="0"/>
              <a:t>），小于偶编号数之和为</a:t>
            </a:r>
            <a:r>
              <a:rPr lang="en-US" altLang="zh-CN" sz="2000" dirty="0"/>
              <a:t>30</a:t>
            </a:r>
            <a:r>
              <a:rPr lang="zh-CN" altLang="en-US" sz="2000" dirty="0"/>
              <a:t>（</a:t>
            </a:r>
            <a:r>
              <a:rPr lang="en-US" altLang="zh-CN" sz="2000" dirty="0"/>
              <a:t>=2+10+6+8+4</a:t>
            </a:r>
            <a:r>
              <a:rPr lang="zh-CN" altLang="en-US" sz="2000" dirty="0"/>
              <a:t>）。我们第一次取</a:t>
            </a:r>
            <a:r>
              <a:rPr lang="en-US" altLang="zh-CN" sz="2000" dirty="0"/>
              <a:t>4</a:t>
            </a:r>
            <a:r>
              <a:rPr lang="zh-CN" altLang="en-US" sz="2000" dirty="0"/>
              <a:t>，以后，</a:t>
            </a:r>
            <a:r>
              <a:rPr lang="zh-CN" altLang="en-US" sz="2000" dirty="0">
                <a:solidFill>
                  <a:srgbClr val="FF0000"/>
                </a:solidFill>
              </a:rPr>
              <a:t>计算机取哪边的数我们就取哪边的数</a:t>
            </a:r>
            <a:r>
              <a:rPr lang="zh-CN" altLang="en-US" sz="2000" dirty="0"/>
              <a:t>（如果计算机取</a:t>
            </a:r>
            <a:r>
              <a:rPr lang="en-US" altLang="zh-CN" sz="2000" dirty="0"/>
              <a:t>1</a:t>
            </a:r>
            <a:r>
              <a:rPr lang="zh-CN" altLang="en-US" sz="2000" dirty="0"/>
              <a:t>，我们就取</a:t>
            </a:r>
            <a:r>
              <a:rPr lang="en-US" altLang="zh-CN" sz="2000" dirty="0"/>
              <a:t>2</a:t>
            </a:r>
            <a:r>
              <a:rPr lang="zh-CN" altLang="en-US" sz="2000" dirty="0"/>
              <a:t>；如果计算机取</a:t>
            </a:r>
            <a:r>
              <a:rPr lang="en-US" altLang="zh-CN" sz="2000" dirty="0"/>
              <a:t>9</a:t>
            </a:r>
            <a:r>
              <a:rPr lang="zh-CN" altLang="en-US" sz="2000" dirty="0"/>
              <a:t>，我们就取</a:t>
            </a:r>
            <a:r>
              <a:rPr lang="en-US" altLang="zh-CN" sz="2000" dirty="0"/>
              <a:t>8</a:t>
            </a:r>
            <a:r>
              <a:rPr lang="zh-CN" altLang="en-US" sz="2000" dirty="0"/>
              <a:t>）。这样可以</a:t>
            </a:r>
            <a:r>
              <a:rPr lang="zh-CN" altLang="en-US" sz="2000" dirty="0">
                <a:solidFill>
                  <a:srgbClr val="FF0000"/>
                </a:solidFill>
              </a:rPr>
              <a:t>保证我们自始自终取到偶编号的数</a:t>
            </a:r>
            <a:r>
              <a:rPr lang="zh-CN" altLang="en-US" sz="2000" dirty="0"/>
              <a:t>，而计算机自始自终取到奇编号的数。</a:t>
            </a:r>
          </a:p>
        </p:txBody>
      </p:sp>
    </p:spTree>
    <p:extLst>
      <p:ext uri="{BB962C8B-B14F-4D97-AF65-F5344CB8AC3E}">
        <p14:creationId xmlns:p14="http://schemas.microsoft.com/office/powerpoint/2010/main" val="5129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FB06-4B23-76CB-682C-E29E102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相对或近似贪心问题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189531-2DE1-7D2A-B464-92973DC31858}"/>
              </a:ext>
            </a:extLst>
          </p:cNvPr>
          <p:cNvGrpSpPr/>
          <p:nvPr/>
        </p:nvGrpSpPr>
        <p:grpSpPr>
          <a:xfrm>
            <a:off x="717260" y="1983618"/>
            <a:ext cx="6765719" cy="4751190"/>
            <a:chOff x="717260" y="1983618"/>
            <a:chExt cx="3422018" cy="475119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0DC9900-3B2B-0784-5B99-9CC98F8E298C}"/>
                </a:ext>
              </a:extLst>
            </p:cNvPr>
            <p:cNvSpPr txBox="1"/>
            <p:nvPr/>
          </p:nvSpPr>
          <p:spPr>
            <a:xfrm>
              <a:off x="838197" y="2487491"/>
              <a:ext cx="3301080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s1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s2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data;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n;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n;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&gt;&gt; data;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%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s2 = s2 + data;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偶编号项和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s1 = s1 + data;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奇编号项和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(s1 &gt; s2)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"first take left"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"first take right"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930B6-A039-2534-A63E-5C616E610784}"/>
                </a:ext>
              </a:extLst>
            </p:cNvPr>
            <p:cNvSpPr txBox="1"/>
            <p:nvPr/>
          </p:nvSpPr>
          <p:spPr>
            <a:xfrm>
              <a:off x="717260" y="1983618"/>
              <a:ext cx="342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4-5】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取数游戏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1D7C42-E3AD-53C8-6A35-AB078183435B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33010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96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5848-43A3-EB89-334B-0503A19A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贪心策略算法的选择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7C3B7-8DE6-AD85-FBEF-CDB8D760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070"/>
          </a:xfrm>
        </p:spPr>
        <p:txBody>
          <a:bodyPr/>
          <a:lstStyle/>
          <a:p>
            <a:r>
              <a:rPr lang="zh-CN" altLang="en-US" dirty="0"/>
              <a:t>贪心算法的基本思路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18D13E-2FEB-74D0-CAE0-D502ED5079D7}"/>
              </a:ext>
            </a:extLst>
          </p:cNvPr>
          <p:cNvSpPr txBox="1"/>
          <p:nvPr/>
        </p:nvSpPr>
        <p:spPr>
          <a:xfrm>
            <a:off x="1084333" y="2343736"/>
            <a:ext cx="1026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从问题的某一个初始解出发</a:t>
            </a:r>
            <a:r>
              <a:rPr lang="zh-CN" altLang="en-US" sz="2000" dirty="0">
                <a:solidFill>
                  <a:srgbClr val="FF0000"/>
                </a:solidFill>
              </a:rPr>
              <a:t>逐步</a:t>
            </a:r>
            <a:r>
              <a:rPr lang="zh-CN" altLang="en-US" sz="2000" dirty="0"/>
              <a:t>逼近给定的目标，</a:t>
            </a:r>
            <a:r>
              <a:rPr lang="zh-CN" altLang="en-US" sz="2000" dirty="0">
                <a:solidFill>
                  <a:srgbClr val="FF0000"/>
                </a:solidFill>
              </a:rPr>
              <a:t>每一步</a:t>
            </a:r>
            <a:r>
              <a:rPr lang="zh-CN" altLang="en-US" sz="2000" dirty="0"/>
              <a:t>都作一个不可回溯的决策，</a:t>
            </a:r>
            <a:r>
              <a:rPr lang="zh-CN" altLang="en-US" sz="2000" dirty="0">
                <a:solidFill>
                  <a:srgbClr val="FF0000"/>
                </a:solidFill>
              </a:rPr>
              <a:t>尽可能地求得最好的解</a:t>
            </a:r>
            <a:r>
              <a:rPr lang="zh-CN" altLang="en-US" sz="2000" dirty="0"/>
              <a:t>。当达到某算法中的某一步不需要再继续前进时，算法停止。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65C4E51-A6B2-75A0-238A-5C16D5D1408F}"/>
              </a:ext>
            </a:extLst>
          </p:cNvPr>
          <p:cNvSpPr txBox="1">
            <a:spLocks/>
          </p:cNvSpPr>
          <p:nvPr/>
        </p:nvSpPr>
        <p:spPr>
          <a:xfrm>
            <a:off x="838200" y="3675398"/>
            <a:ext cx="10515600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贪心算法适用的问题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1B6FEB-1785-FD0A-FB28-D9D3698768D2}"/>
              </a:ext>
            </a:extLst>
          </p:cNvPr>
          <p:cNvSpPr txBox="1"/>
          <p:nvPr/>
        </p:nvSpPr>
        <p:spPr>
          <a:xfrm>
            <a:off x="1084333" y="4193509"/>
            <a:ext cx="10269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贪婪算法对问题只需考虑当前局部信息就要做出决策，也就是说使用贪婪算法的</a:t>
            </a:r>
            <a:r>
              <a:rPr lang="zh-CN" altLang="en-US" sz="2000" b="1" dirty="0"/>
              <a:t>前提</a:t>
            </a:r>
            <a:r>
              <a:rPr lang="zh-CN" altLang="en-US" sz="2000" dirty="0"/>
              <a:t>是“</a:t>
            </a:r>
            <a:r>
              <a:rPr lang="zh-CN" altLang="en-US" sz="2000" dirty="0">
                <a:solidFill>
                  <a:srgbClr val="FF0000"/>
                </a:solidFill>
              </a:rPr>
              <a:t>局部最优策略能导致产生全局最优解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一般情况下通过一些实际的</a:t>
            </a:r>
            <a:r>
              <a:rPr lang="zh-CN" altLang="en-US" sz="2000" dirty="0">
                <a:solidFill>
                  <a:srgbClr val="FF0000"/>
                </a:solidFill>
              </a:rPr>
              <a:t>数据例子</a:t>
            </a:r>
            <a:r>
              <a:rPr lang="en-US" altLang="zh-CN" sz="2000" dirty="0"/>
              <a:t>(</a:t>
            </a:r>
            <a:r>
              <a:rPr lang="zh-CN" altLang="en-US" sz="2000" dirty="0"/>
              <a:t>当然要有一定的普遍性</a:t>
            </a:r>
            <a:r>
              <a:rPr lang="en-US" altLang="zh-CN" sz="2000" dirty="0"/>
              <a:t>),</a:t>
            </a:r>
            <a:r>
              <a:rPr lang="zh-CN" altLang="en-US" sz="2000" dirty="0"/>
              <a:t>就能从直观上就能判断一个问题是否可以用贪婪算法；</a:t>
            </a:r>
            <a:endParaRPr lang="en-US" altLang="zh-CN" sz="2000" dirty="0"/>
          </a:p>
          <a:p>
            <a:r>
              <a:rPr lang="zh-CN" altLang="en-US" sz="2000" dirty="0"/>
              <a:t>更准确的方法是通过</a:t>
            </a:r>
            <a:r>
              <a:rPr lang="zh-CN" altLang="en-US" sz="2000" u="sng" dirty="0">
                <a:solidFill>
                  <a:srgbClr val="FF0000"/>
                </a:solidFill>
              </a:rPr>
              <a:t>数学方法证明</a:t>
            </a:r>
            <a:r>
              <a:rPr lang="zh-CN" altLang="en-US" sz="2000" dirty="0"/>
              <a:t>问题对贪婪策略的适用性。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95FA21-CA11-7A6E-E847-437D16AEDAE2}"/>
              </a:ext>
            </a:extLst>
          </p:cNvPr>
          <p:cNvSpPr txBox="1"/>
          <p:nvPr/>
        </p:nvSpPr>
        <p:spPr>
          <a:xfrm>
            <a:off x="8149904" y="5763169"/>
            <a:ext cx="3203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谨慎判断贪心算法的可行性！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56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8237-A812-FEFD-1664-CD67D94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7223E-5A30-9DA5-B5F3-A4C96CC6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课外学习例题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/>
              <a:t>Leetcode</a:t>
            </a:r>
            <a:r>
              <a:rPr lang="en-US" altLang="zh-CN" dirty="0"/>
              <a:t> 122. </a:t>
            </a:r>
            <a:r>
              <a:rPr lang="zh-CN" altLang="en-US" dirty="0">
                <a:hlinkClick r:id="rId2"/>
              </a:rPr>
              <a:t>买卖股票的最佳时机 </a:t>
            </a:r>
            <a:r>
              <a:rPr lang="en-US" altLang="zh-CN" dirty="0">
                <a:hlinkClick r:id="rId2"/>
              </a:rPr>
              <a:t>II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/>
              <a:t>Leetcode</a:t>
            </a:r>
            <a:r>
              <a:rPr lang="en-US" altLang="zh-CN" dirty="0"/>
              <a:t> 561. </a:t>
            </a:r>
            <a:r>
              <a:rPr lang="zh-CN" altLang="en-US" dirty="0">
                <a:hlinkClick r:id="rId3"/>
              </a:rPr>
              <a:t>数组拆分 </a:t>
            </a:r>
            <a:r>
              <a:rPr lang="en-US" altLang="zh-CN" dirty="0">
                <a:hlinkClick r:id="rId3"/>
              </a:rPr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89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贪心算法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A42C4-7D6B-1BF6-8ACE-8DA1829621F0}"/>
              </a:ext>
            </a:extLst>
          </p:cNvPr>
          <p:cNvSpPr txBox="1"/>
          <p:nvPr/>
        </p:nvSpPr>
        <p:spPr>
          <a:xfrm>
            <a:off x="1084333" y="2613727"/>
            <a:ext cx="1026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贪心法</a:t>
            </a:r>
            <a:r>
              <a:rPr lang="en-US" altLang="zh-CN" sz="2400" dirty="0"/>
              <a:t>(Greedy Algorithm)</a:t>
            </a:r>
            <a:r>
              <a:rPr lang="zh-CN" altLang="en-US" sz="2400" dirty="0"/>
              <a:t>又叫登山法，它的根本思想是逐步到达山顶，即</a:t>
            </a:r>
            <a:r>
              <a:rPr lang="zh-CN" altLang="en-US" sz="2400" dirty="0">
                <a:solidFill>
                  <a:srgbClr val="FF0000"/>
                </a:solidFill>
              </a:rPr>
              <a:t>逐步获得最优解</a:t>
            </a:r>
            <a:r>
              <a:rPr lang="zh-CN" altLang="en-US" sz="2400" dirty="0"/>
              <a:t>，是</a:t>
            </a:r>
            <a:r>
              <a:rPr lang="zh-CN" altLang="en-US" sz="2400" dirty="0">
                <a:solidFill>
                  <a:srgbClr val="FF0000"/>
                </a:solidFill>
              </a:rPr>
              <a:t>解决最优化问题</a:t>
            </a:r>
            <a:r>
              <a:rPr lang="zh-CN" altLang="en-US" sz="2400" dirty="0"/>
              <a:t>时的一种简单但适用范围有限的策略。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A6874C-EB88-7A78-C30D-E2ACA040C126}"/>
              </a:ext>
            </a:extLst>
          </p:cNvPr>
          <p:cNvSpPr txBox="1"/>
          <p:nvPr/>
        </p:nvSpPr>
        <p:spPr>
          <a:xfrm>
            <a:off x="1084333" y="3432421"/>
            <a:ext cx="102694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贪心策略：选择那些最可能到达解的情况考虑，根据当前状态做出的</a:t>
            </a:r>
            <a:r>
              <a:rPr lang="zh-CN" altLang="en-US" dirty="0">
                <a:solidFill>
                  <a:srgbClr val="FF0000"/>
                </a:solidFill>
              </a:rPr>
              <a:t>当前看来最好的选择</a:t>
            </a:r>
            <a:r>
              <a:rPr lang="zh-CN" altLang="en-US" dirty="0"/>
              <a:t>。以</a:t>
            </a:r>
            <a:r>
              <a:rPr lang="zh-CN" altLang="en-US" dirty="0">
                <a:solidFill>
                  <a:srgbClr val="FF0000"/>
                </a:solidFill>
              </a:rPr>
              <a:t>逐步的局部最优</a:t>
            </a:r>
            <a:r>
              <a:rPr lang="zh-CN" altLang="en-US" dirty="0"/>
              <a:t>，达到最终的全局最优。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贪心策略的选择要具有</a:t>
            </a:r>
            <a:r>
              <a:rPr lang="zh-CN" altLang="en-US" dirty="0">
                <a:solidFill>
                  <a:srgbClr val="FF0000"/>
                </a:solidFill>
              </a:rPr>
              <a:t>无后效性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无后向性</a:t>
            </a:r>
            <a:r>
              <a:rPr lang="en-US" altLang="zh-CN" dirty="0"/>
              <a:t>)</a:t>
            </a:r>
            <a:r>
              <a:rPr lang="zh-CN" altLang="en-US" dirty="0"/>
              <a:t>：某状态以后的过程不会影响以前的状态，只与当前状态有关。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每做一次贪心选择，就将所求问题简化为一个</a:t>
            </a:r>
            <a:r>
              <a:rPr lang="zh-CN" altLang="en-US" dirty="0">
                <a:solidFill>
                  <a:srgbClr val="FF0000"/>
                </a:solidFill>
              </a:rPr>
              <a:t>规模更小的子问题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664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贪心算法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550254"/>
            <a:ext cx="764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常见应用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哈夫曼树、构造最小生成树的</a:t>
            </a:r>
            <a:r>
              <a:rPr lang="en-US" altLang="zh-CN" sz="2000" dirty="0"/>
              <a:t>Prim</a:t>
            </a:r>
            <a:r>
              <a:rPr lang="zh-CN" altLang="en-US" sz="2000" dirty="0"/>
              <a:t>算法、</a:t>
            </a:r>
            <a:r>
              <a:rPr lang="en-US" altLang="zh-CN" sz="2000" dirty="0"/>
              <a:t>Kruskal</a:t>
            </a:r>
            <a:r>
              <a:rPr lang="zh-CN" altLang="en-US" sz="2000" dirty="0"/>
              <a:t>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D334AB-6B89-5098-6DC8-6185A86B55F5}"/>
              </a:ext>
            </a:extLst>
          </p:cNvPr>
          <p:cNvSpPr txBox="1"/>
          <p:nvPr/>
        </p:nvSpPr>
        <p:spPr>
          <a:xfrm>
            <a:off x="989202" y="3538403"/>
            <a:ext cx="970572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付款问题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有面值为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角、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角、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角的货币，需要找给顾客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角现金，为使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付出的货币的数量最少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，应该如何找零？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ea typeface="黑体" panose="02010609060101010101" pitchFamily="49" charset="-122"/>
              </a:rPr>
              <a:t>首先选出一张面值不超过</a:t>
            </a:r>
            <a:r>
              <a:rPr lang="en-US" altLang="zh-CN" dirty="0">
                <a:ea typeface="黑体" panose="02010609060101010101" pitchFamily="49" charset="-122"/>
              </a:rPr>
              <a:t>4</a:t>
            </a:r>
            <a:r>
              <a:rPr lang="zh-CN" altLang="en-US" dirty="0">
                <a:ea typeface="黑体" panose="02010609060101010101" pitchFamily="49" charset="-122"/>
              </a:rPr>
              <a:t>元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角的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最大面值</a:t>
            </a:r>
            <a:r>
              <a:rPr lang="zh-CN" altLang="en-US" dirty="0">
                <a:ea typeface="黑体" panose="02010609060101010101" pitchFamily="49" charset="-122"/>
              </a:rPr>
              <a:t>的货币，即</a:t>
            </a: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元；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ea typeface="黑体" panose="02010609060101010101" pitchFamily="49" charset="-122"/>
              </a:rPr>
              <a:t>再选出一张面值不超过</a:t>
            </a: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元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角的最大面值的货币，即</a:t>
            </a: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元；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ea typeface="黑体" panose="02010609060101010101" pitchFamily="49" charset="-122"/>
              </a:rPr>
              <a:t>再选出一张面值不超过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角的最大面值的货币，即</a:t>
            </a: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>
                <a:ea typeface="黑体" panose="02010609060101010101" pitchFamily="49" charset="-122"/>
              </a:rPr>
              <a:t>角；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ea typeface="黑体" panose="02010609060101010101" pitchFamily="49" charset="-122"/>
              </a:rPr>
              <a:t>再选出一张面值不超过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角的最大面值的货币，即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角；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      </a:t>
            </a:r>
            <a:r>
              <a:rPr lang="zh-CN" altLang="en-US" b="1" dirty="0">
                <a:ea typeface="黑体" panose="02010609060101010101" pitchFamily="49" charset="-122"/>
              </a:rPr>
              <a:t>总共付出</a:t>
            </a:r>
            <a:r>
              <a:rPr lang="en-US" altLang="zh-CN" b="1" dirty="0">
                <a:ea typeface="黑体" panose="02010609060101010101" pitchFamily="49" charset="-122"/>
              </a:rPr>
              <a:t>4</a:t>
            </a:r>
            <a:r>
              <a:rPr lang="zh-CN" altLang="en-US" b="1" dirty="0">
                <a:ea typeface="黑体" panose="02010609060101010101" pitchFamily="49" charset="-122"/>
              </a:rPr>
              <a:t>张货币。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341AC4-A60E-5773-B580-7F72752F0DE0}"/>
              </a:ext>
            </a:extLst>
          </p:cNvPr>
          <p:cNvSpPr txBox="1"/>
          <p:nvPr/>
        </p:nvSpPr>
        <p:spPr>
          <a:xfrm>
            <a:off x="8086987" y="4844642"/>
            <a:ext cx="36743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贪心策略：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尽可能使付出的货币最快地满足支付要求</a:t>
            </a:r>
          </a:p>
        </p:txBody>
      </p:sp>
    </p:spTree>
    <p:extLst>
      <p:ext uri="{BB962C8B-B14F-4D97-AF65-F5344CB8AC3E}">
        <p14:creationId xmlns:p14="http://schemas.microsoft.com/office/powerpoint/2010/main" val="57967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贪心算法的特征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213010-5016-FB40-A0DE-B611F0ECBE93}"/>
              </a:ext>
            </a:extLst>
          </p:cNvPr>
          <p:cNvSpPr txBox="1"/>
          <p:nvPr/>
        </p:nvSpPr>
        <p:spPr>
          <a:xfrm>
            <a:off x="1111541" y="2554448"/>
            <a:ext cx="871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最优子结构性质：一个问题的最优解</a:t>
            </a:r>
            <a:r>
              <a:rPr lang="zh-CN" altLang="en-US" dirty="0">
                <a:solidFill>
                  <a:srgbClr val="FF0000"/>
                </a:solidFill>
              </a:rPr>
              <a:t>包含其子问题的最优解</a:t>
            </a:r>
            <a:r>
              <a:rPr lang="zh-CN" altLang="en-US" dirty="0"/>
              <a:t>，此问题满足最优性原理。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贪心选择性质：问题的整体最优解可以通过一系列</a:t>
            </a:r>
            <a:r>
              <a:rPr lang="zh-CN" altLang="en-US" dirty="0">
                <a:solidFill>
                  <a:srgbClr val="FF0000"/>
                </a:solidFill>
              </a:rPr>
              <a:t>局部最优的选择</a:t>
            </a:r>
            <a:r>
              <a:rPr lang="zh-CN" altLang="en-US" dirty="0"/>
              <a:t>，即贪心选择来得到。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697065-3452-52FA-6032-699371F6D3F3}"/>
              </a:ext>
            </a:extLst>
          </p:cNvPr>
          <p:cNvSpPr txBox="1"/>
          <p:nvPr/>
        </p:nvSpPr>
        <p:spPr>
          <a:xfrm>
            <a:off x="1111541" y="4286774"/>
            <a:ext cx="871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动态规划法 </a:t>
            </a:r>
            <a:r>
              <a:rPr lang="en-US" altLang="zh-CN" b="1" i="1" dirty="0"/>
              <a:t>vs </a:t>
            </a:r>
            <a:r>
              <a:rPr lang="zh-CN" altLang="en-US" b="1" i="1" dirty="0"/>
              <a:t>贪心法</a:t>
            </a:r>
            <a:endParaRPr lang="en-US" altLang="zh-CN" b="1" i="1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动态规划法：</a:t>
            </a:r>
            <a:r>
              <a:rPr lang="zh-CN" altLang="en-US" dirty="0">
                <a:solidFill>
                  <a:srgbClr val="FF0000"/>
                </a:solidFill>
              </a:rPr>
              <a:t>自底向上</a:t>
            </a:r>
            <a:r>
              <a:rPr lang="zh-CN" altLang="en-US" dirty="0"/>
              <a:t>的方式求解各个子问题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贪心法：</a:t>
            </a:r>
            <a:r>
              <a:rPr lang="zh-CN" altLang="en-US" dirty="0">
                <a:solidFill>
                  <a:srgbClr val="FF0000"/>
                </a:solidFill>
              </a:rPr>
              <a:t>自顶向下</a:t>
            </a:r>
            <a:r>
              <a:rPr lang="zh-CN" altLang="en-US" dirty="0"/>
              <a:t>的方式做出一系列的贪心选择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99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贪心算法基本步骤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0F64D66-EEE1-8071-0E16-47FC77A8E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02735"/>
              </p:ext>
            </p:extLst>
          </p:nvPr>
        </p:nvGraphicFramePr>
        <p:xfrm>
          <a:off x="1145261" y="2560053"/>
          <a:ext cx="9491979" cy="176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979">
                  <a:extLst>
                    <a:ext uri="{9D8B030D-6E8A-4147-A177-3AD203B41FA5}">
                      <a16:colId xmlns:a16="http://schemas.microsoft.com/office/drawing/2014/main" val="909401190"/>
                    </a:ext>
                  </a:extLst>
                </a:gridCol>
              </a:tblGrid>
              <a:tr h="562504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从问题的某个</a:t>
                      </a:r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初始解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出发；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16330"/>
                  </a:ext>
                </a:extLst>
              </a:tr>
              <a:tr h="633810">
                <a:tc>
                  <a:txBody>
                    <a:bodyPr/>
                    <a:lstStyle/>
                    <a:p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采用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循环</a:t>
                      </a:r>
                      <a:r>
                        <a:rPr lang="zh-CN" altLang="en-US" dirty="0"/>
                        <a:t>语句，当可以向求解目标前进一步时，就根据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局部最优策</a:t>
                      </a:r>
                      <a:r>
                        <a:rPr lang="zh-CN" altLang="en-US" dirty="0"/>
                        <a:t>略，得到一个部分解，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缩小问题</a:t>
                      </a:r>
                      <a:r>
                        <a:rPr lang="zh-CN" altLang="en-US" dirty="0"/>
                        <a:t>的范围或规模；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98824"/>
                  </a:ext>
                </a:extLst>
              </a:tr>
              <a:tr h="562504">
                <a:tc>
                  <a:txBody>
                    <a:bodyPr/>
                    <a:lstStyle/>
                    <a:p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将所有部分解综合起来，得到问题的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最终解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0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68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034FD7-E565-983D-A94A-A03587D0C7D6}"/>
              </a:ext>
            </a:extLst>
          </p:cNvPr>
          <p:cNvGrpSpPr/>
          <p:nvPr/>
        </p:nvGrpSpPr>
        <p:grpSpPr>
          <a:xfrm>
            <a:off x="893427" y="1773895"/>
            <a:ext cx="8925887" cy="3366195"/>
            <a:chOff x="761912" y="1983618"/>
            <a:chExt cx="5932503" cy="336619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982C33-79D9-BB8A-EEED-15F9A55A2145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Greedy(C) {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// C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是问题的输入集合即候选集合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 = {};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初始解集合为空集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(not solution(S)) {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集合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没有构成问题的一个解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x = select(C);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在候选集合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中做贪心选择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feasible (S, x) {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判断集合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中加入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后的解是否可行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 = S + {x};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2CCCB5-EFC5-541A-7FC4-7B5312EAE297}"/>
                </a:ext>
              </a:extLst>
            </p:cNvPr>
            <p:cNvSpPr txBox="1"/>
            <p:nvPr/>
          </p:nvSpPr>
          <p:spPr>
            <a:xfrm>
              <a:off x="761912" y="1983618"/>
              <a:ext cx="433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贪心算法伪代码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1A53323-7455-481F-0724-B078E037F09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1AE3EC1-8150-A61F-071B-4588070CE9CB}"/>
              </a:ext>
            </a:extLst>
          </p:cNvPr>
          <p:cNvSpPr txBox="1"/>
          <p:nvPr/>
        </p:nvSpPr>
        <p:spPr>
          <a:xfrm>
            <a:off x="1008206" y="5274631"/>
            <a:ext cx="10602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solution(): </a:t>
            </a:r>
            <a:r>
              <a:rPr lang="zh-CN" altLang="en-US" sz="2000" dirty="0"/>
              <a:t>检查解集合</a:t>
            </a:r>
            <a:r>
              <a:rPr lang="en-US" altLang="zh-CN" sz="2000" dirty="0"/>
              <a:t>S</a:t>
            </a:r>
            <a:r>
              <a:rPr lang="zh-CN" altLang="en-US" sz="2000" dirty="0"/>
              <a:t>是否构成问题的完整解；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select():</a:t>
            </a:r>
            <a:r>
              <a:rPr lang="zh-CN" altLang="en-US" sz="2000" dirty="0"/>
              <a:t> 贪心策略，指出哪个候选对象最有希望构成问题的解，选择函数与目标函数有关；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feasible(): </a:t>
            </a:r>
            <a:r>
              <a:rPr lang="zh-CN" altLang="en-US" sz="2000" dirty="0"/>
              <a:t>检查解集合中加入一个候选对象是否可行，即解集合扩展后是否满足约束条件。</a:t>
            </a:r>
          </a:p>
        </p:txBody>
      </p:sp>
    </p:spTree>
    <p:extLst>
      <p:ext uri="{BB962C8B-B14F-4D97-AF65-F5344CB8AC3E}">
        <p14:creationId xmlns:p14="http://schemas.microsoft.com/office/powerpoint/2010/main" val="338192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4-1】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键盘输入一个高精度的正整数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，去掉其中任意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个数字后剩下的数字按原左右次序将组成一个新的正整数。编程对给定的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，寻找一种方案使得剩下的数字组成的新数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输出应包括所去掉的数字的位置和组成的新的正整数（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不超过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240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12D0FA-FE0E-1C12-9026-0924CF1B8202}"/>
              </a:ext>
            </a:extLst>
          </p:cNvPr>
          <p:cNvSpPr txBox="1"/>
          <p:nvPr/>
        </p:nvSpPr>
        <p:spPr>
          <a:xfrm>
            <a:off x="838200" y="3558933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7F59A7-B093-BEEA-B6B6-50BDFFED10E0}"/>
              </a:ext>
            </a:extLst>
          </p:cNvPr>
          <p:cNvSpPr txBox="1"/>
          <p:nvPr/>
        </p:nvSpPr>
        <p:spPr>
          <a:xfrm>
            <a:off x="968929" y="4054565"/>
            <a:ext cx="9383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数据结构设计</a:t>
            </a:r>
            <a:r>
              <a:rPr lang="zh-CN" altLang="en-US" sz="2000" dirty="0"/>
              <a:t>：将输入的高精度数存储为</a:t>
            </a:r>
            <a:r>
              <a:rPr lang="zh-CN" altLang="en-US" sz="2000" dirty="0">
                <a:solidFill>
                  <a:srgbClr val="FF0000"/>
                </a:solidFill>
              </a:rPr>
              <a:t>字符串格式</a:t>
            </a:r>
            <a:r>
              <a:rPr lang="zh-CN" altLang="en-US" sz="2000" dirty="0"/>
              <a:t>。根据输出要求设置数组，在删除数字时记录其位置。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问题分析</a:t>
            </a:r>
            <a:r>
              <a:rPr lang="zh-CN" altLang="en-US" sz="2000" dirty="0"/>
              <a:t>：在位数固定的前提下，</a:t>
            </a:r>
            <a:r>
              <a:rPr lang="zh-CN" altLang="en-US" sz="2000" dirty="0">
                <a:solidFill>
                  <a:srgbClr val="FF0000"/>
                </a:solidFill>
              </a:rPr>
              <a:t>让高位的数字尽量小</a:t>
            </a:r>
            <a:r>
              <a:rPr lang="zh-CN" altLang="en-US" sz="2000" dirty="0"/>
              <a:t>，其值就较小，依据此贪婪策略就可以解决这个问题。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16427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可绝对贪婪问题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192308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D59FF7-1E50-526A-1F4E-48156261CFA0}"/>
              </a:ext>
            </a:extLst>
          </p:cNvPr>
          <p:cNvSpPr txBox="1"/>
          <p:nvPr/>
        </p:nvSpPr>
        <p:spPr>
          <a:xfrm>
            <a:off x="1006679" y="2418712"/>
            <a:ext cx="934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贪心策略</a:t>
            </a:r>
            <a:r>
              <a:rPr lang="zh-CN" altLang="en-US" sz="2000" dirty="0"/>
              <a:t>：总目标是删除高位较大的数字，具体地，</a:t>
            </a:r>
            <a:r>
              <a:rPr lang="zh-CN" altLang="en-US" sz="2000" dirty="0">
                <a:solidFill>
                  <a:srgbClr val="FF0000"/>
                </a:solidFill>
              </a:rPr>
              <a:t>相邻两位比较</a:t>
            </a:r>
            <a:r>
              <a:rPr lang="zh-CN" altLang="en-US" sz="2000" dirty="0"/>
              <a:t>若高位比低位大则删除高位。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DAFD7-B325-A789-4257-30FF807E19BF}"/>
              </a:ext>
            </a:extLst>
          </p:cNvPr>
          <p:cNvSpPr txBox="1"/>
          <p:nvPr/>
        </p:nvSpPr>
        <p:spPr>
          <a:xfrm>
            <a:off x="1438712" y="3177916"/>
            <a:ext cx="934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下面通过“</a:t>
            </a:r>
            <a:r>
              <a:rPr lang="zh-CN" altLang="en-US" sz="2000" dirty="0">
                <a:solidFill>
                  <a:srgbClr val="FF0000"/>
                </a:solidFill>
              </a:rPr>
              <a:t>枚举归纳</a:t>
            </a:r>
            <a:r>
              <a:rPr lang="zh-CN" altLang="en-US" sz="2000" dirty="0"/>
              <a:t>”设计算法细节，看一个实例：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087593-B900-9716-CDBB-4C709080A3AB}"/>
              </a:ext>
            </a:extLst>
          </p:cNvPr>
          <p:cNvSpPr txBox="1"/>
          <p:nvPr/>
        </p:nvSpPr>
        <p:spPr>
          <a:xfrm>
            <a:off x="2004968" y="3633660"/>
            <a:ext cx="6698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     n1</a:t>
            </a:r>
            <a:r>
              <a:rPr lang="zh-CN" altLang="en-US" sz="2000" dirty="0"/>
              <a:t>＝“</a:t>
            </a:r>
            <a:r>
              <a:rPr lang="en-US" altLang="zh-CN" sz="2000" dirty="0"/>
              <a:t>1  2  4  3  5  8  6  3”  s=3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比</a:t>
            </a:r>
            <a:r>
              <a:rPr lang="en-US" altLang="zh-CN" sz="2000" dirty="0"/>
              <a:t>3</a:t>
            </a:r>
            <a:r>
              <a:rPr lang="zh-CN" altLang="en-US" sz="2000" dirty="0"/>
              <a:t>大删除   “</a:t>
            </a:r>
            <a:r>
              <a:rPr lang="en-US" altLang="zh-CN" sz="2000" dirty="0"/>
              <a:t>1  2      3  5  8  6  3”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比</a:t>
            </a:r>
            <a:r>
              <a:rPr lang="en-US" altLang="zh-CN" sz="2000" dirty="0"/>
              <a:t>6</a:t>
            </a:r>
            <a:r>
              <a:rPr lang="zh-CN" altLang="en-US" sz="2000" dirty="0"/>
              <a:t>大删除   “</a:t>
            </a:r>
            <a:r>
              <a:rPr lang="en-US" altLang="zh-CN" sz="2000" dirty="0"/>
              <a:t>1  2      3  5      6  3”</a:t>
            </a:r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比</a:t>
            </a:r>
            <a:r>
              <a:rPr lang="en-US" altLang="zh-CN" sz="2000" dirty="0"/>
              <a:t>3</a:t>
            </a:r>
            <a:r>
              <a:rPr lang="zh-CN" altLang="en-US" sz="2000" dirty="0"/>
              <a:t>大删除   “</a:t>
            </a:r>
            <a:r>
              <a:rPr lang="en-US" altLang="zh-CN" sz="2000" dirty="0"/>
              <a:t>1  2      3  5          3”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8DA8E-7341-507E-C1D9-F3A79AFCB430}"/>
              </a:ext>
            </a:extLst>
          </p:cNvPr>
          <p:cNvSpPr txBox="1"/>
          <p:nvPr/>
        </p:nvSpPr>
        <p:spPr>
          <a:xfrm>
            <a:off x="1438712" y="4972295"/>
            <a:ext cx="934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只看这个实例，有可能“归纳”出不正确的算法，再看下一个实例：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E37EBE-61DD-C7E8-6705-0876DB91738A}"/>
              </a:ext>
            </a:extLst>
          </p:cNvPr>
          <p:cNvSpPr txBox="1"/>
          <p:nvPr/>
        </p:nvSpPr>
        <p:spPr>
          <a:xfrm>
            <a:off x="2004968" y="5428039"/>
            <a:ext cx="6698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        n2=</a:t>
            </a:r>
            <a:r>
              <a:rPr lang="zh-CN" altLang="en-US" sz="2000" dirty="0"/>
              <a:t> “</a:t>
            </a:r>
            <a:r>
              <a:rPr lang="en-US" altLang="zh-CN" sz="2000" dirty="0"/>
              <a:t>2  3  1  1  8  3”   s=3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比</a:t>
            </a:r>
            <a:r>
              <a:rPr lang="en-US" altLang="zh-CN" sz="2000" dirty="0"/>
              <a:t>1</a:t>
            </a:r>
            <a:r>
              <a:rPr lang="zh-CN" altLang="en-US" sz="2000" dirty="0"/>
              <a:t>大删除      “</a:t>
            </a:r>
            <a:r>
              <a:rPr lang="en-US" altLang="zh-CN" sz="2000" dirty="0"/>
              <a:t>2      1  1  8  3”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比</a:t>
            </a:r>
            <a:r>
              <a:rPr lang="en-US" altLang="zh-CN" sz="2000" dirty="0"/>
              <a:t>1</a:t>
            </a:r>
            <a:r>
              <a:rPr lang="zh-CN" altLang="en-US" sz="2000" dirty="0"/>
              <a:t>大删除      “        </a:t>
            </a:r>
            <a:r>
              <a:rPr lang="en-US" altLang="zh-CN" sz="2000" dirty="0"/>
              <a:t>1  1  8  3”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比</a:t>
            </a:r>
            <a:r>
              <a:rPr lang="en-US" altLang="zh-CN" sz="2000" dirty="0"/>
              <a:t>3</a:t>
            </a:r>
            <a:r>
              <a:rPr lang="zh-CN" altLang="en-US" sz="2000" dirty="0"/>
              <a:t>大删除      “        </a:t>
            </a:r>
            <a:r>
              <a:rPr lang="en-US" altLang="zh-CN" sz="2000" dirty="0"/>
              <a:t>1  1      3”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0FD281-2B1E-ADBA-6BFC-0CAE537464EF}"/>
              </a:ext>
            </a:extLst>
          </p:cNvPr>
          <p:cNvSpPr txBox="1"/>
          <p:nvPr/>
        </p:nvSpPr>
        <p:spPr>
          <a:xfrm>
            <a:off x="7372885" y="3628829"/>
            <a:ext cx="3171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由实例</a:t>
            </a:r>
            <a:r>
              <a:rPr lang="en-US" altLang="zh-CN" dirty="0"/>
              <a:t>n1</a:t>
            </a:r>
            <a:r>
              <a:rPr lang="zh-CN" altLang="en-US" dirty="0"/>
              <a:t>，相邻数字只需要</a:t>
            </a:r>
            <a:r>
              <a:rPr lang="zh-CN" altLang="en-US" dirty="0">
                <a:solidFill>
                  <a:srgbClr val="FF0000"/>
                </a:solidFill>
              </a:rPr>
              <a:t>从前向后比较</a:t>
            </a:r>
            <a:r>
              <a:rPr lang="zh-CN" altLang="en-US" dirty="0"/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62190-186D-7EAC-9B03-C5E9B4F749A9}"/>
              </a:ext>
            </a:extLst>
          </p:cNvPr>
          <p:cNvSpPr txBox="1"/>
          <p:nvPr/>
        </p:nvSpPr>
        <p:spPr>
          <a:xfrm>
            <a:off x="7372885" y="5528936"/>
            <a:ext cx="4573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由实例</a:t>
            </a:r>
            <a:r>
              <a:rPr lang="en-US" altLang="zh-CN" dirty="0"/>
              <a:t>n2</a:t>
            </a:r>
            <a:r>
              <a:rPr lang="zh-CN" altLang="en-US" dirty="0"/>
              <a:t>，当第</a:t>
            </a:r>
            <a:r>
              <a:rPr lang="en-US" altLang="zh-CN" dirty="0" err="1"/>
              <a:t>i</a:t>
            </a:r>
            <a:r>
              <a:rPr lang="zh-CN" altLang="en-US" dirty="0"/>
              <a:t>位与第</a:t>
            </a:r>
            <a:r>
              <a:rPr lang="en-US" altLang="zh-CN" dirty="0"/>
              <a:t>i+1</a:t>
            </a:r>
            <a:r>
              <a:rPr lang="zh-CN" altLang="en-US" dirty="0"/>
              <a:t>位比较，若删除第</a:t>
            </a:r>
            <a:r>
              <a:rPr lang="en-US" altLang="zh-CN" dirty="0" err="1"/>
              <a:t>i</a:t>
            </a:r>
            <a:r>
              <a:rPr lang="zh-CN" altLang="en-US" dirty="0"/>
              <a:t>位后，</a:t>
            </a:r>
            <a:r>
              <a:rPr lang="zh-CN" altLang="en-US" dirty="0">
                <a:solidFill>
                  <a:srgbClr val="FF0000"/>
                </a:solidFill>
              </a:rPr>
              <a:t>必须向前考虑第</a:t>
            </a:r>
            <a:r>
              <a:rPr lang="en-US" altLang="zh-CN" dirty="0">
                <a:solidFill>
                  <a:srgbClr val="FF0000"/>
                </a:solidFill>
              </a:rPr>
              <a:t>i-1</a:t>
            </a:r>
            <a:r>
              <a:rPr lang="zh-CN" altLang="en-US" dirty="0">
                <a:solidFill>
                  <a:srgbClr val="FF0000"/>
                </a:solidFill>
              </a:rPr>
              <a:t>位与第</a:t>
            </a:r>
            <a:r>
              <a:rPr lang="en-US" altLang="zh-CN" dirty="0">
                <a:solidFill>
                  <a:srgbClr val="FF0000"/>
                </a:solidFill>
              </a:rPr>
              <a:t>i+1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进行比较，才能保证结果的正确性。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F39680-6D68-6AF2-627E-E16BC63C8E87}"/>
              </a:ext>
            </a:extLst>
          </p:cNvPr>
          <p:cNvCxnSpPr>
            <a:cxnSpLocks/>
          </p:cNvCxnSpPr>
          <p:nvPr/>
        </p:nvCxnSpPr>
        <p:spPr>
          <a:xfrm>
            <a:off x="960539" y="4942203"/>
            <a:ext cx="10544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3453E5-4EBA-ED85-1576-858B9564263D}"/>
              </a:ext>
            </a:extLst>
          </p:cNvPr>
          <p:cNvCxnSpPr>
            <a:cxnSpLocks/>
          </p:cNvCxnSpPr>
          <p:nvPr/>
        </p:nvCxnSpPr>
        <p:spPr>
          <a:xfrm>
            <a:off x="960539" y="3177916"/>
            <a:ext cx="10544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3968</Words>
  <Application>Microsoft Office PowerPoint</Application>
  <PresentationFormat>宽屏</PresentationFormat>
  <Paragraphs>289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黑体</vt:lpstr>
      <vt:lpstr>Arial</vt:lpstr>
      <vt:lpstr>Consolas</vt:lpstr>
      <vt:lpstr>Wingdings</vt:lpstr>
      <vt:lpstr>Office 主题​​</vt:lpstr>
      <vt:lpstr>程序设计与算法训练</vt:lpstr>
      <vt:lpstr>课程内容</vt:lpstr>
      <vt:lpstr>贪心算法</vt:lpstr>
      <vt:lpstr>贪心算法</vt:lpstr>
      <vt:lpstr>贪心算法</vt:lpstr>
      <vt:lpstr>贪心算法</vt:lpstr>
      <vt:lpstr>贪心算法</vt:lpstr>
      <vt:lpstr>可绝对贪婪问题</vt:lpstr>
      <vt:lpstr>可绝对贪婪问题</vt:lpstr>
      <vt:lpstr>可绝对贪婪问题</vt:lpstr>
      <vt:lpstr>可绝对贪婪问题</vt:lpstr>
      <vt:lpstr>可绝对贪婪问题</vt:lpstr>
      <vt:lpstr>可绝对贪婪问题</vt:lpstr>
      <vt:lpstr>可绝对贪婪问题</vt:lpstr>
      <vt:lpstr>可绝对贪婪问题</vt:lpstr>
      <vt:lpstr>可绝对贪婪问题</vt:lpstr>
      <vt:lpstr>可绝对贪婪问题</vt:lpstr>
      <vt:lpstr>可绝对贪婪问题</vt:lpstr>
      <vt:lpstr>相对或近似贪心问题</vt:lpstr>
      <vt:lpstr>相对或近似贪心问题</vt:lpstr>
      <vt:lpstr>相对或近似贪心问题</vt:lpstr>
      <vt:lpstr>相对或近似贪心问题</vt:lpstr>
      <vt:lpstr>相对或近似贪心问题</vt:lpstr>
      <vt:lpstr>相对或近似贪心问题</vt:lpstr>
      <vt:lpstr>相对或近似贪心问题</vt:lpstr>
      <vt:lpstr>相对或近似贪心问题</vt:lpstr>
      <vt:lpstr>相对或近似贪心问题</vt:lpstr>
      <vt:lpstr>贪心策略算法的选择</vt:lpstr>
      <vt:lpstr>其他范例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程序设计与算法训练</dc:title>
  <dc:creator>smallblack</dc:creator>
  <cp:lastModifiedBy>smallblack</cp:lastModifiedBy>
  <cp:revision>199</cp:revision>
  <dcterms:created xsi:type="dcterms:W3CDTF">2022-09-04T17:52:31Z</dcterms:created>
  <dcterms:modified xsi:type="dcterms:W3CDTF">2022-10-03T21:57:52Z</dcterms:modified>
</cp:coreProperties>
</file>