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306" r:id="rId6"/>
    <p:sldId id="310" r:id="rId7"/>
    <p:sldId id="307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08" r:id="rId21"/>
    <p:sldId id="324" r:id="rId22"/>
    <p:sldId id="309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260" r:id="rId33"/>
    <p:sldId id="26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F9C4010-9AAF-44AA-8275-7CCC1324F4D5}">
          <p14:sldIdLst>
            <p14:sldId id="256"/>
          </p14:sldIdLst>
        </p14:section>
        <p14:section name="Summary" id="{DBC952F4-2625-414F-ABA0-95500F960801}">
          <p14:sldIdLst>
            <p14:sldId id="257"/>
          </p14:sldIdLst>
        </p14:section>
        <p14:section name="动态规划" id="{C51527F1-CB31-4250-B3F6-D8A669366E65}">
          <p14:sldIdLst>
            <p14:sldId id="258"/>
            <p14:sldId id="287"/>
            <p14:sldId id="306"/>
          </p14:sldIdLst>
        </p14:section>
        <p14:section name="最长公共子序列问题" id="{0459405E-C1EB-483A-8774-8C3E3EA4EC39}">
          <p14:sldIdLst>
            <p14:sldId id="310"/>
            <p14:sldId id="307"/>
            <p14:sldId id="311"/>
            <p14:sldId id="312"/>
            <p14:sldId id="313"/>
            <p14:sldId id="314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基本要素及求解步骤" id="{B9A88B09-74DE-4C11-98FD-F66825BD2161}">
          <p14:sldIdLst>
            <p14:sldId id="308"/>
            <p14:sldId id="324"/>
          </p14:sldIdLst>
        </p14:section>
        <p14:section name="典型应用" id="{6A6D07BD-C90C-4219-B017-4F5B319343FC}">
          <p14:sldIdLst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260"/>
          </p14:sldIdLst>
        </p14:section>
        <p14:section name="其他范例" id="{0FC477D9-7049-4FAB-BEB5-20CD2C5A70E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EE39C49-856C-95F9-9085-07B7419C8806}"/>
              </a:ext>
            </a:extLst>
          </p:cNvPr>
          <p:cNvSpPr/>
          <p:nvPr userDrawn="1"/>
        </p:nvSpPr>
        <p:spPr>
          <a:xfrm>
            <a:off x="0" y="0"/>
            <a:ext cx="12192000" cy="4846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D4C1AB-3F3A-23BA-84AB-FC7E924A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46" y="1293755"/>
            <a:ext cx="11069294" cy="2387600"/>
          </a:xfrm>
        </p:spPr>
        <p:txBody>
          <a:bodyPr anchor="ctr">
            <a:noAutofit/>
          </a:bodyPr>
          <a:lstStyle>
            <a:lvl1pPr algn="l">
              <a:defRPr sz="8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86FFB-5D6E-8BD1-1B3A-383E766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46" y="5036070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2EB31F-2FA5-0135-99C2-01E9EE792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1373073"/>
            <a:ext cx="520727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2D7A00D-B87B-C727-7EFA-2495B84608C2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E2507D-75F4-47D7-AEB8-1C5B4420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BFE1-636C-3D4F-3BE5-ED451A3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4312-BCDA-81EF-8A3D-9CBF831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BC42F-742A-37C1-DDBD-9E9D3F2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F81C-DCC9-2065-E42E-CE306D55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DEDC07-B5C2-4177-5887-B0636CD9AF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1AD9E4-E142-CAA0-0D38-90794F92984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10EF92-0578-884B-3C01-3D08F2F31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" y="266384"/>
            <a:ext cx="234983" cy="10058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882C01-C212-E41D-6065-ABBE24E6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22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0C35D1-25CE-840D-8524-152308BD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BE79B-406B-E5DC-0F32-1B692AD2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A1270-45D4-5585-C1F0-588D80F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BA644B-8F73-9054-BC71-C369823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68FB-470B-40E9-AE49-7932FE2A90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4A60-3943-1278-208E-6F8CD07A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ED605-6246-F02F-D4EB-ED43A1C6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25833-20ED-EA81-7C2E-DB6BA9A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1FF3B-E8D6-2C7A-224B-AE512A25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85333-18B7-4F83-2009-435A2913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68FB-470B-40E9-AE49-7932FE2A90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B260-C593-200E-E265-BD48C5DE7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631B9-614B-6F34-A061-F7EF93F0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695-3353-4824-AD00-CE47E33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house-robber/" TargetMode="External"/><Relationship Id="rId2" Type="http://schemas.openxmlformats.org/officeDocument/2006/relationships/hyperlink" Target="https://leetcode.cn/problems/minimum-path-s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n/problems/wiggle-subsequence/" TargetMode="External"/><Relationship Id="rId5" Type="http://schemas.openxmlformats.org/officeDocument/2006/relationships/hyperlink" Target="https://leetcode.cn/problems/coin-lcci/" TargetMode="External"/><Relationship Id="rId4" Type="http://schemas.openxmlformats.org/officeDocument/2006/relationships/hyperlink" Target="https://leetcode.cn/problems/best-time-to-buy-and-sell-stock-with-cooldow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75438-9ACB-AFD7-731F-85A3CC26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800" dirty="0"/>
              <a:t>程序设计与算法训练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C7AE54-3D15-1D3F-DF0B-E655C1A53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/>
              <a:t>第五章 动态规划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317E3-FA36-24B1-7853-5F9AF256F041}"/>
              </a:ext>
            </a:extLst>
          </p:cNvPr>
          <p:cNvSpPr txBox="1"/>
          <p:nvPr/>
        </p:nvSpPr>
        <p:spPr>
          <a:xfrm>
            <a:off x="8650385" y="5648241"/>
            <a:ext cx="2581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400" dirty="0"/>
              <a:t>黄治国</a:t>
            </a:r>
          </a:p>
        </p:txBody>
      </p:sp>
    </p:spTree>
    <p:extLst>
      <p:ext uri="{BB962C8B-B14F-4D97-AF65-F5344CB8AC3E}">
        <p14:creationId xmlns:p14="http://schemas.microsoft.com/office/powerpoint/2010/main" val="385445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886483"/>
            <a:ext cx="101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递推公式归纳过程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2EABE-91CB-5E04-0FEE-016C72428B93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F046C-3C88-77D0-9C31-9990CCDA9492}"/>
              </a:ext>
            </a:extLst>
          </p:cNvPr>
          <p:cNvSpPr txBox="1"/>
          <p:nvPr/>
        </p:nvSpPr>
        <p:spPr>
          <a:xfrm>
            <a:off x="1084332" y="3421134"/>
            <a:ext cx="102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情况</a:t>
            </a:r>
            <a:r>
              <a:rPr lang="en-US" altLang="zh-CN" b="1" dirty="0"/>
              <a:t>2.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𝐗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𝐢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] ≠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𝐘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𝐣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77074A-5860-AD46-4199-8334A5F1C54B}"/>
              </a:ext>
            </a:extLst>
          </p:cNvPr>
          <p:cNvSpPr txBox="1"/>
          <p:nvPr/>
        </p:nvSpPr>
        <p:spPr>
          <a:xfrm>
            <a:off x="6706998" y="3495398"/>
            <a:ext cx="53605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Z[1:k]</a:t>
            </a:r>
            <a:r>
              <a:rPr lang="zh-CN" altLang="en-US" dirty="0"/>
              <a:t>是</a:t>
            </a:r>
            <a:r>
              <a:rPr lang="en-US" altLang="zh-CN" dirty="0"/>
              <a:t>X[1:i]</a:t>
            </a:r>
            <a:r>
              <a:rPr lang="zh-CN" altLang="en-US" dirty="0"/>
              <a:t>与</a:t>
            </a:r>
            <a:r>
              <a:rPr lang="en-US" altLang="zh-CN" dirty="0"/>
              <a:t>Y[1:j]</a:t>
            </a:r>
            <a:r>
              <a:rPr lang="zh-CN" altLang="en-US" dirty="0"/>
              <a:t>的最长公共子序列，即</a:t>
            </a:r>
            <a:r>
              <a:rPr lang="pl-PL" altLang="zh-CN" dirty="0"/>
              <a:t>Z[1:k] = LCS(X[1:i], Y[1:j])</a:t>
            </a:r>
            <a:r>
              <a:rPr lang="zh-CN" altLang="en-US" dirty="0"/>
              <a:t>，那么</a:t>
            </a:r>
            <a:r>
              <a:rPr lang="en-US" altLang="zh-CN" b="1" dirty="0">
                <a:solidFill>
                  <a:srgbClr val="FF0000"/>
                </a:solidFill>
              </a:rPr>
              <a:t>c[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, j] = k</a:t>
            </a:r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若</a:t>
            </a:r>
            <a:r>
              <a:rPr lang="en-US" altLang="zh-CN" sz="1600" dirty="0"/>
              <a:t>Z[k]</a:t>
            </a:r>
            <a:r>
              <a:rPr lang="zh-CN" altLang="en-US" sz="1600" dirty="0"/>
              <a:t>＝</a:t>
            </a:r>
            <a:r>
              <a:rPr lang="en-US" altLang="zh-CN" sz="1600" dirty="0"/>
              <a:t>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，则</a:t>
            </a:r>
            <a:r>
              <a:rPr lang="en-US" altLang="zh-CN" sz="1600" dirty="0"/>
              <a:t>Z[k]≠Y[j]</a:t>
            </a:r>
            <a:r>
              <a:rPr lang="zh-CN" altLang="en-US" sz="1600" dirty="0"/>
              <a:t>，因此</a:t>
            </a:r>
            <a:r>
              <a:rPr lang="en-US" altLang="zh-CN" sz="1600" dirty="0"/>
              <a:t>Z[1:k]= LCS(X[1:i], </a:t>
            </a:r>
            <a:r>
              <a:rPr lang="en-US" altLang="zh-CN" sz="1600" dirty="0">
                <a:solidFill>
                  <a:srgbClr val="FF0000"/>
                </a:solidFill>
              </a:rPr>
              <a:t>Y[1:j-1]</a:t>
            </a:r>
            <a:r>
              <a:rPr lang="en-US" altLang="zh-CN" sz="1600" dirty="0"/>
              <a:t>) =&gt; </a:t>
            </a:r>
            <a:r>
              <a:rPr lang="en-US" altLang="zh-CN" sz="1600" b="1" dirty="0">
                <a:solidFill>
                  <a:srgbClr val="FF0000"/>
                </a:solidFill>
              </a:rPr>
              <a:t>c[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, j] = c[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, j-1]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若</a:t>
            </a:r>
            <a:r>
              <a:rPr lang="en-US" altLang="zh-CN" sz="1600" dirty="0"/>
              <a:t>Z[k]</a:t>
            </a:r>
            <a:r>
              <a:rPr lang="zh-CN" altLang="en-US" sz="1600" dirty="0"/>
              <a:t>＝</a:t>
            </a:r>
            <a:r>
              <a:rPr lang="en-US" altLang="zh-CN" sz="1600" dirty="0"/>
              <a:t>Y[j]</a:t>
            </a:r>
            <a:r>
              <a:rPr lang="zh-CN" altLang="en-US" sz="1600" dirty="0"/>
              <a:t>，则</a:t>
            </a:r>
            <a:r>
              <a:rPr lang="en-US" altLang="zh-CN" sz="1600" dirty="0"/>
              <a:t>Z[k]≠X[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，因此</a:t>
            </a:r>
            <a:r>
              <a:rPr lang="en-US" altLang="zh-CN" sz="1600" dirty="0"/>
              <a:t>Z[1:k]= LCS(</a:t>
            </a:r>
            <a:r>
              <a:rPr lang="en-US" altLang="zh-CN" sz="1600" dirty="0">
                <a:solidFill>
                  <a:srgbClr val="FF0000"/>
                </a:solidFill>
              </a:rPr>
              <a:t>X[1:i-1]</a:t>
            </a:r>
            <a:r>
              <a:rPr lang="en-US" altLang="zh-CN" sz="1600" dirty="0"/>
              <a:t>, Y[1:j]) =&gt; </a:t>
            </a:r>
            <a:r>
              <a:rPr lang="en-US" altLang="zh-CN" sz="1600" b="1" dirty="0">
                <a:solidFill>
                  <a:srgbClr val="FF0000"/>
                </a:solidFill>
              </a:rPr>
              <a:t>c[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, j] = c[i-1, j]</a:t>
            </a:r>
            <a:endParaRPr lang="en-US" altLang="zh-CN" sz="16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/>
              <a:t>若</a:t>
            </a:r>
            <a:r>
              <a:rPr lang="en-US" altLang="zh-CN" sz="1600" dirty="0"/>
              <a:t>Z[k]≠X[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 且</a:t>
            </a:r>
            <a:r>
              <a:rPr lang="en-US" altLang="zh-CN" sz="1600" dirty="0"/>
              <a:t>Z[k]≠Y[j]</a:t>
            </a:r>
            <a:r>
              <a:rPr lang="zh-CN" altLang="en-US" sz="1600" dirty="0"/>
              <a:t>，则</a:t>
            </a:r>
            <a:r>
              <a:rPr lang="en-US" altLang="zh-CN" sz="1600" dirty="0"/>
              <a:t>Z[1:k</a:t>
            </a:r>
            <a:r>
              <a:rPr lang="en-US" altLang="zh-CN" sz="1600"/>
              <a:t>] = </a:t>
            </a:r>
            <a:r>
              <a:rPr lang="en-US" altLang="zh-CN" sz="1600" dirty="0"/>
              <a:t>LCS(</a:t>
            </a:r>
            <a:r>
              <a:rPr lang="en-US" altLang="zh-CN" sz="1600" dirty="0">
                <a:solidFill>
                  <a:srgbClr val="FF0000"/>
                </a:solidFill>
              </a:rPr>
              <a:t>X[1:i-1]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rgbClr val="FF0000"/>
                </a:solidFill>
              </a:rPr>
              <a:t>Y[1:j-1]</a:t>
            </a:r>
            <a:r>
              <a:rPr lang="en-US" altLang="zh-CN" sz="1600" dirty="0"/>
              <a:t>) = LCS(X[1:i], </a:t>
            </a:r>
            <a:r>
              <a:rPr lang="en-US" altLang="zh-CN" sz="1600" dirty="0">
                <a:solidFill>
                  <a:srgbClr val="FF0000"/>
                </a:solidFill>
              </a:rPr>
              <a:t>Y[1:j-1]</a:t>
            </a:r>
            <a:r>
              <a:rPr lang="en-US" altLang="zh-CN" sz="1600" dirty="0"/>
              <a:t>) = LCS(</a:t>
            </a:r>
            <a:r>
              <a:rPr lang="en-US" altLang="zh-CN" sz="1600" dirty="0">
                <a:solidFill>
                  <a:srgbClr val="FF0000"/>
                </a:solidFill>
              </a:rPr>
              <a:t>X[1:i-1]</a:t>
            </a:r>
            <a:r>
              <a:rPr lang="en-US" altLang="zh-CN" sz="1600" dirty="0"/>
              <a:t>, Y[1:j]) =&gt; </a:t>
            </a:r>
            <a:r>
              <a:rPr lang="en-US" altLang="zh-CN" sz="1600" b="1" dirty="0">
                <a:solidFill>
                  <a:srgbClr val="FF0000"/>
                </a:solidFill>
              </a:rPr>
              <a:t>c[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, j] = c[</a:t>
            </a:r>
            <a:r>
              <a:rPr lang="en-US" altLang="zh-CN" sz="1600" b="1" dirty="0" err="1">
                <a:solidFill>
                  <a:srgbClr val="FF0000"/>
                </a:solidFill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</a:rPr>
              <a:t>, j-1] = c[i-1, j]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16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7206D0-D9E3-44CD-1B55-5F8877695464}"/>
              </a:ext>
            </a:extLst>
          </p:cNvPr>
          <p:cNvGrpSpPr/>
          <p:nvPr/>
        </p:nvGrpSpPr>
        <p:grpSpPr>
          <a:xfrm>
            <a:off x="1140902" y="3989869"/>
            <a:ext cx="5519955" cy="1285773"/>
            <a:chOff x="1140902" y="3989869"/>
            <a:chExt cx="5519955" cy="128577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72D56D4-AC13-9F12-09B4-859EEE15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40902" y="3989869"/>
              <a:ext cx="5519955" cy="128577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444E7EB-5261-291B-C30A-9D5FD5C8FAE7}"/>
                </a:ext>
              </a:extLst>
            </p:cNvPr>
            <p:cNvSpPr txBox="1"/>
            <p:nvPr/>
          </p:nvSpPr>
          <p:spPr>
            <a:xfrm>
              <a:off x="3755149" y="5014032"/>
              <a:ext cx="19099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≠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4E0204-554D-2A6A-AC3B-397D04573EA0}"/>
                </a:ext>
              </a:extLst>
            </p:cNvPr>
            <p:cNvSpPr txBox="1"/>
            <p:nvPr/>
          </p:nvSpPr>
          <p:spPr>
            <a:xfrm>
              <a:off x="3092419" y="4623426"/>
              <a:ext cx="190998" cy="2351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altLang="zh-CN" sz="800" dirty="0"/>
                <a:t>A</a:t>
              </a:r>
              <a:endParaRPr lang="zh-CN" altLang="en-US" sz="8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F903584-C781-195E-575A-4BE17EAD212C}"/>
              </a:ext>
            </a:extLst>
          </p:cNvPr>
          <p:cNvSpPr txBox="1"/>
          <p:nvPr/>
        </p:nvSpPr>
        <p:spPr>
          <a:xfrm>
            <a:off x="6706998" y="6203832"/>
            <a:ext cx="510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综上所述：</a:t>
            </a:r>
            <a:r>
              <a:rPr lang="pl-PL" altLang="zh-CN" b="1" dirty="0"/>
              <a:t>c[i,</a:t>
            </a:r>
            <a:r>
              <a:rPr lang="en-US" altLang="zh-CN" b="1" dirty="0"/>
              <a:t> </a:t>
            </a:r>
            <a:r>
              <a:rPr lang="pl-PL" altLang="zh-CN" b="1" dirty="0"/>
              <a:t>j] = max{</a:t>
            </a:r>
            <a:r>
              <a:rPr lang="en-US" altLang="zh-CN" b="1" dirty="0"/>
              <a:t> </a:t>
            </a:r>
            <a:r>
              <a:rPr lang="pl-PL" altLang="zh-CN" b="1" dirty="0"/>
              <a:t>c[i,</a:t>
            </a:r>
            <a:r>
              <a:rPr lang="en-US" altLang="zh-CN" b="1" dirty="0"/>
              <a:t> </a:t>
            </a:r>
            <a:r>
              <a:rPr lang="pl-PL" altLang="zh-CN" b="1" dirty="0"/>
              <a:t>j-1], c[i-1,</a:t>
            </a:r>
            <a:r>
              <a:rPr lang="en-US" altLang="zh-CN" b="1" dirty="0"/>
              <a:t> </a:t>
            </a:r>
            <a:r>
              <a:rPr lang="pl-PL" altLang="zh-CN" b="1" dirty="0"/>
              <a:t>j]</a:t>
            </a:r>
            <a:r>
              <a:rPr lang="en-US" altLang="zh-CN" b="1" dirty="0"/>
              <a:t> </a:t>
            </a:r>
            <a:r>
              <a:rPr lang="pl-PL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7026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886483"/>
            <a:ext cx="101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归纳情况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2</a:t>
            </a:r>
            <a:r>
              <a:rPr lang="zh-CN" altLang="en-US" sz="2000" dirty="0"/>
              <a:t>，得出递推公式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2EABE-91CB-5E04-0FEE-016C72428B93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C0EB15-95D8-3D1D-9CE0-F750E5840485}"/>
                  </a:ext>
                </a:extLst>
              </p:cNvPr>
              <p:cNvSpPr txBox="1"/>
              <p:nvPr/>
            </p:nvSpPr>
            <p:spPr>
              <a:xfrm>
                <a:off x="1084332" y="3383738"/>
                <a:ext cx="10123360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𝐜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0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C0EB15-95D8-3D1D-9CE0-F750E5840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32" y="3383738"/>
                <a:ext cx="10123360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22846D6-9945-BDE6-7CE1-240CF18EDDC0}"/>
              </a:ext>
            </a:extLst>
          </p:cNvPr>
          <p:cNvSpPr txBox="1"/>
          <p:nvPr/>
        </p:nvSpPr>
        <p:spPr>
          <a:xfrm>
            <a:off x="1455490" y="4450359"/>
            <a:ext cx="1000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该问题满足特性：</a:t>
            </a:r>
            <a:r>
              <a:rPr lang="zh-CN" altLang="en-US" dirty="0">
                <a:solidFill>
                  <a:srgbClr val="FF0000"/>
                </a:solidFill>
              </a:rPr>
              <a:t>最优子结构特性</a:t>
            </a:r>
            <a:r>
              <a:rPr lang="zh-CN" altLang="en-US" dirty="0"/>
              <a:t>，即一个最优解决方案</a:t>
            </a:r>
            <a:r>
              <a:rPr lang="zh-CN" altLang="en-US" u="sng" dirty="0"/>
              <a:t>包含子问题的最优解决方案</a:t>
            </a:r>
            <a:r>
              <a:rPr lang="zh-CN" altLang="en-US" dirty="0"/>
              <a:t>，也就是说，如果</a:t>
            </a:r>
            <a:r>
              <a:rPr lang="en-US" altLang="zh-CN" dirty="0"/>
              <a:t>Z = LCS(X, Y)</a:t>
            </a:r>
            <a:r>
              <a:rPr lang="zh-CN" altLang="en-US" dirty="0"/>
              <a:t>，则</a:t>
            </a:r>
            <a:r>
              <a:rPr lang="en-US" altLang="zh-CN" dirty="0"/>
              <a:t>Z</a:t>
            </a:r>
            <a:r>
              <a:rPr lang="zh-CN" altLang="en-US" dirty="0"/>
              <a:t>的任何前缀子串必是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的某前缀的最长公共子序列。</a:t>
            </a:r>
          </a:p>
        </p:txBody>
      </p:sp>
    </p:spTree>
    <p:extLst>
      <p:ext uri="{BB962C8B-B14F-4D97-AF65-F5344CB8AC3E}">
        <p14:creationId xmlns:p14="http://schemas.microsoft.com/office/powerpoint/2010/main" val="248546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2EABE-91CB-5E04-0FEE-016C72428B93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21C6B1-9A64-C844-33EF-5D523349F750}"/>
              </a:ext>
            </a:extLst>
          </p:cNvPr>
          <p:cNvGrpSpPr/>
          <p:nvPr/>
        </p:nvGrpSpPr>
        <p:grpSpPr>
          <a:xfrm>
            <a:off x="1084331" y="2789338"/>
            <a:ext cx="9238321" cy="2812197"/>
            <a:chOff x="761912" y="1983618"/>
            <a:chExt cx="5932503" cy="281219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701ABB6-C359-0B5D-AF48-379F179B4613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Y[],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|| j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(X[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== Y[j])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(X, Y,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max(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(X, Y,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(X, Y,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j));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2607CB-2C70-9801-FA22-69AD16748751}"/>
                </a:ext>
              </a:extLst>
            </p:cNvPr>
            <p:cNvSpPr txBox="1"/>
            <p:nvPr/>
          </p:nvSpPr>
          <p:spPr>
            <a:xfrm>
              <a:off x="761912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最长公共子序列问题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递归算法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B0531AB-A741-EE7F-F68B-83FF7032183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6E6063-E5FA-3BE0-B273-DCAD20584F1A}"/>
                  </a:ext>
                </a:extLst>
              </p:cNvPr>
              <p:cNvSpPr txBox="1"/>
              <p:nvPr/>
            </p:nvSpPr>
            <p:spPr>
              <a:xfrm>
                <a:off x="5279830" y="2521356"/>
                <a:ext cx="5264092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𝐜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16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altLang="zh-CN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6E6063-E5FA-3BE0-B273-DCAD20584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30" y="2521356"/>
                <a:ext cx="5264092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2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2EABE-91CB-5E04-0FEE-016C72428B93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9FDBF9-B0F6-BB2B-CFFE-D128419AFCF4}"/>
              </a:ext>
            </a:extLst>
          </p:cNvPr>
          <p:cNvSpPr txBox="1"/>
          <p:nvPr/>
        </p:nvSpPr>
        <p:spPr>
          <a:xfrm>
            <a:off x="1073791" y="3045204"/>
            <a:ext cx="5171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上述算法的最坏时间效率的情况在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]≠Y[j]</a:t>
            </a:r>
            <a:r>
              <a:rPr lang="zh-CN" altLang="en-US" dirty="0"/>
              <a:t>时出现，这个时候我们的一个问题被分解为两个子问题，且</a:t>
            </a:r>
            <a:r>
              <a:rPr lang="zh-CN" altLang="en-US" dirty="0">
                <a:solidFill>
                  <a:srgbClr val="FF0000"/>
                </a:solidFill>
              </a:rPr>
              <a:t>每个子问题只有一个参数减少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个单位</a:t>
            </a:r>
            <a:r>
              <a:rPr lang="zh-CN" altLang="en-US" dirty="0"/>
              <a:t>。那么，一共需要解决多少个子问题呢？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FEE759-7BBF-336B-B66A-2B6362D1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357" y="2589283"/>
            <a:ext cx="4592109" cy="25434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616EC1C-7827-D11C-999A-8EAB3BC5F8E3}"/>
              </a:ext>
            </a:extLst>
          </p:cNvPr>
          <p:cNvSpPr txBox="1"/>
          <p:nvPr/>
        </p:nvSpPr>
        <p:spPr>
          <a:xfrm>
            <a:off x="7756618" y="5297648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递归树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C61F06-5C90-1B08-51D5-59FBA0F96343}"/>
              </a:ext>
            </a:extLst>
          </p:cNvPr>
          <p:cNvSpPr txBox="1"/>
          <p:nvPr/>
        </p:nvSpPr>
        <p:spPr>
          <a:xfrm>
            <a:off x="7756618" y="5763237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高度</a:t>
            </a:r>
            <a:r>
              <a:rPr lang="en-US" altLang="zh-CN" dirty="0"/>
              <a:t>=</a:t>
            </a:r>
            <a:r>
              <a:rPr lang="en-US" altLang="zh-CN" dirty="0" err="1"/>
              <a:t>m+n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0CAD2F-522B-1B1B-2BB9-B7FFDE150E48}"/>
              </a:ext>
            </a:extLst>
          </p:cNvPr>
          <p:cNvSpPr txBox="1"/>
          <p:nvPr/>
        </p:nvSpPr>
        <p:spPr>
          <a:xfrm>
            <a:off x="2039521" y="4387443"/>
            <a:ext cx="24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472C4"/>
                </a:solidFill>
              </a:rPr>
              <a:t>子问题数</a:t>
            </a:r>
            <a:r>
              <a:rPr lang="en-US" altLang="zh-CN" dirty="0">
                <a:solidFill>
                  <a:srgbClr val="4472C4"/>
                </a:solidFill>
              </a:rPr>
              <a:t>=2</a:t>
            </a:r>
            <a:r>
              <a:rPr lang="en-US" altLang="zh-CN" baseline="30000" dirty="0">
                <a:solidFill>
                  <a:srgbClr val="4472C4"/>
                </a:solidFill>
              </a:rPr>
              <a:t>m+n</a:t>
            </a:r>
            <a:endParaRPr lang="zh-CN" altLang="en-US" baseline="30000" dirty="0">
              <a:solidFill>
                <a:srgbClr val="4472C4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EB3FB6-1AE3-E21D-9CEA-D31BBE7CCB1B}"/>
              </a:ext>
            </a:extLst>
          </p:cNvPr>
          <p:cNvSpPr txBox="1"/>
          <p:nvPr/>
        </p:nvSpPr>
        <p:spPr>
          <a:xfrm>
            <a:off x="1073791" y="5127307"/>
            <a:ext cx="517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与计算</a:t>
            </a:r>
            <a:r>
              <a:rPr lang="en-US" altLang="zh-CN" dirty="0"/>
              <a:t>Fibonacci</a:t>
            </a:r>
            <a:r>
              <a:rPr lang="zh-CN" altLang="en-US" dirty="0"/>
              <a:t>数列问题类似，大量子问题是</a:t>
            </a:r>
            <a:r>
              <a:rPr lang="zh-CN" altLang="en-US" dirty="0">
                <a:solidFill>
                  <a:srgbClr val="FF0000"/>
                </a:solidFill>
              </a:rPr>
              <a:t>重复计算</a:t>
            </a:r>
            <a:r>
              <a:rPr lang="zh-CN" altLang="en-US" dirty="0"/>
              <a:t>的，如何进行优化？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9BC660-3927-AC5A-0BDE-9F9C4F867F23}"/>
              </a:ext>
            </a:extLst>
          </p:cNvPr>
          <p:cNvSpPr txBox="1"/>
          <p:nvPr/>
        </p:nvSpPr>
        <p:spPr>
          <a:xfrm>
            <a:off x="2030136" y="5922628"/>
            <a:ext cx="252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动态规划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A489D5-68AB-D237-A1D4-FA8B309BEECC}"/>
              </a:ext>
            </a:extLst>
          </p:cNvPr>
          <p:cNvSpPr txBox="1"/>
          <p:nvPr/>
        </p:nvSpPr>
        <p:spPr>
          <a:xfrm>
            <a:off x="1073791" y="6273496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重复子问题</a:t>
            </a:r>
            <a:r>
              <a:rPr lang="zh-CN" altLang="en-US" b="1" dirty="0"/>
              <a:t>是使用动态规划时考虑的一个特性！</a:t>
            </a:r>
          </a:p>
        </p:txBody>
      </p:sp>
    </p:spTree>
    <p:extLst>
      <p:ext uri="{BB962C8B-B14F-4D97-AF65-F5344CB8AC3E}">
        <p14:creationId xmlns:p14="http://schemas.microsoft.com/office/powerpoint/2010/main" val="26907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A60AA1-75C1-247D-D27A-3B16AD9EC130}"/>
              </a:ext>
            </a:extLst>
          </p:cNvPr>
          <p:cNvGrpSpPr/>
          <p:nvPr/>
        </p:nvGrpSpPr>
        <p:grpSpPr>
          <a:xfrm>
            <a:off x="876649" y="1882680"/>
            <a:ext cx="10310070" cy="4751190"/>
            <a:chOff x="808257" y="1983618"/>
            <a:chExt cx="5886158" cy="475119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B34127-576E-DBFF-35D9-A5CF75A6F3C5}"/>
                </a:ext>
              </a:extLst>
            </p:cNvPr>
            <p:cNvSpPr txBox="1"/>
            <p:nvPr/>
          </p:nvSpPr>
          <p:spPr>
            <a:xfrm>
              <a:off x="838199" y="2487491"/>
              <a:ext cx="2266570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#define NUM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100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c[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b[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Y[])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j;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数组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的第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行、第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列置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0  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m;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n;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c[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D21C06-FA46-9BAD-32D9-B09122BC30A2}"/>
                </a:ext>
              </a:extLst>
            </p:cNvPr>
            <p:cNvSpPr txBox="1"/>
            <p:nvPr/>
          </p:nvSpPr>
          <p:spPr>
            <a:xfrm>
              <a:off x="808257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最长公共子序列问题 </a:t>
              </a:r>
              <a:r>
                <a: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动态规划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6B85AB1-198C-02CD-9959-0FE46985E9C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27F9A5-7218-5D19-0DC0-AA3A24F9F116}"/>
                </a:ext>
              </a:extLst>
            </p:cNvPr>
            <p:cNvSpPr txBox="1"/>
            <p:nvPr/>
          </p:nvSpPr>
          <p:spPr>
            <a:xfrm>
              <a:off x="3104769" y="2487491"/>
              <a:ext cx="3589646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m;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(j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&lt;= n;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 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根据递推公式构造数组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(X[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== Y[j])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//↖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&gt;=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//↑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//←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END for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// END </a:t>
              </a:r>
              <a:r>
                <a:rPr lang="en-US" altLang="zh-CN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()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99461-CDDB-899D-0AB7-3BA2E2B38811}"/>
              </a:ext>
            </a:extLst>
          </p:cNvPr>
          <p:cNvSpPr txBox="1"/>
          <p:nvPr/>
        </p:nvSpPr>
        <p:spPr>
          <a:xfrm>
            <a:off x="9020246" y="5941400"/>
            <a:ext cx="211402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时间复杂度</a:t>
            </a:r>
            <a:r>
              <a:rPr lang="en-US" altLang="zh-CN" dirty="0">
                <a:solidFill>
                  <a:srgbClr val="FF0000"/>
                </a:solidFill>
              </a:rPr>
              <a:t>: O(</a:t>
            </a:r>
            <a:r>
              <a:rPr lang="en-US" altLang="zh-CN" dirty="0" err="1">
                <a:solidFill>
                  <a:srgbClr val="FF0000"/>
                </a:solidFill>
              </a:rPr>
              <a:t>mn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空间复杂度</a:t>
            </a:r>
            <a:r>
              <a:rPr lang="en-US" altLang="zh-CN" dirty="0">
                <a:solidFill>
                  <a:srgbClr val="FF0000"/>
                </a:solidFill>
              </a:rPr>
              <a:t>: O(</a:t>
            </a:r>
            <a:r>
              <a:rPr lang="en-US" altLang="zh-CN" dirty="0" err="1">
                <a:solidFill>
                  <a:srgbClr val="FF0000"/>
                </a:solidFill>
              </a:rPr>
              <a:t>mn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60FA315-084D-CE34-551E-3AB852B6FA2D}"/>
                  </a:ext>
                </a:extLst>
              </p:cNvPr>
              <p:cNvSpPr txBox="1"/>
              <p:nvPr/>
            </p:nvSpPr>
            <p:spPr>
              <a:xfrm>
                <a:off x="6096000" y="1677696"/>
                <a:ext cx="5264092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𝐜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16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altLang="zh-CN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60FA315-084D-CE34-551E-3AB852B6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77696"/>
                <a:ext cx="5264092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2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6687-9E97-2F3E-39BD-51AFE269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F17CF-CC43-F586-F509-1F7C116A89EA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0389F2-FA6B-9304-377E-583B699F916A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3EAB46-9C33-F100-5D3C-1F3792D42030}"/>
              </a:ext>
            </a:extLst>
          </p:cNvPr>
          <p:cNvSpPr txBox="1"/>
          <p:nvPr/>
        </p:nvSpPr>
        <p:spPr>
          <a:xfrm>
            <a:off x="1073791" y="3045204"/>
            <a:ext cx="2881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例如，对于两个序列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：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X: A B C B D A B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Y: B D C A B A</a:t>
            </a:r>
          </a:p>
          <a:p>
            <a:r>
              <a:rPr lang="zh-CN" altLang="en-US" dirty="0"/>
              <a:t>它们有两个长度为</a:t>
            </a:r>
            <a:r>
              <a:rPr lang="en-US" altLang="zh-CN" dirty="0"/>
              <a:t>4</a:t>
            </a:r>
            <a:r>
              <a:rPr lang="zh-CN" altLang="en-US" dirty="0"/>
              <a:t>的最长公共子序列“</a:t>
            </a:r>
            <a:r>
              <a:rPr lang="en-US" altLang="zh-CN" dirty="0"/>
              <a:t>BDAB”</a:t>
            </a:r>
            <a:r>
              <a:rPr lang="zh-CN" altLang="en-US" dirty="0"/>
              <a:t>和“</a:t>
            </a:r>
            <a:r>
              <a:rPr lang="en-US" altLang="zh-CN" dirty="0"/>
              <a:t>BCBA”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116074-B5D8-F2CB-500C-732A1136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8325" y="2789337"/>
            <a:ext cx="2737180" cy="28001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CF6334-BA06-88AB-4878-CF13FDF29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6614" y="2789337"/>
            <a:ext cx="2634295" cy="28001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243702-A6FE-84CA-5095-F5BE57776E24}"/>
              </a:ext>
            </a:extLst>
          </p:cNvPr>
          <p:cNvSpPr txBox="1"/>
          <p:nvPr/>
        </p:nvSpPr>
        <p:spPr>
          <a:xfrm>
            <a:off x="5419288" y="5696124"/>
            <a:ext cx="10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c[m][n]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B5198A-4A62-4793-8047-5755E6CC93F3}"/>
              </a:ext>
            </a:extLst>
          </p:cNvPr>
          <p:cNvSpPr txBox="1"/>
          <p:nvPr/>
        </p:nvSpPr>
        <p:spPr>
          <a:xfrm>
            <a:off x="9357919" y="5696124"/>
            <a:ext cx="10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b[m][n]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780D85-7495-B1AC-FE0E-0A2982910345}"/>
              </a:ext>
            </a:extLst>
          </p:cNvPr>
          <p:cNvSpPr txBox="1"/>
          <p:nvPr/>
        </p:nvSpPr>
        <p:spPr>
          <a:xfrm>
            <a:off x="1111541" y="5008228"/>
            <a:ext cx="268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算法运行得到二维数组</a:t>
            </a:r>
            <a:r>
              <a:rPr lang="en-US" altLang="zh-CN" dirty="0"/>
              <a:t>c[m][n]</a:t>
            </a:r>
            <a:r>
              <a:rPr lang="zh-CN" altLang="en-US" dirty="0"/>
              <a:t>及</a:t>
            </a:r>
            <a:r>
              <a:rPr lang="en-US" altLang="zh-CN" dirty="0"/>
              <a:t>b[m][n]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16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94199-E149-3BFA-8AB7-85A05C41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A2E415-018D-7B1A-BB2F-DECE6D82A21B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BB2AA-F0A1-225C-2107-A3D7605B2F1F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0910FB-8FF4-CEDA-6EB1-7C0E72412923}"/>
              </a:ext>
            </a:extLst>
          </p:cNvPr>
          <p:cNvGrpSpPr/>
          <p:nvPr/>
        </p:nvGrpSpPr>
        <p:grpSpPr>
          <a:xfrm>
            <a:off x="1084331" y="2789338"/>
            <a:ext cx="6008561" cy="3920193"/>
            <a:chOff x="761912" y="1983618"/>
            <a:chExt cx="5932503" cy="39201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99A94B1-F441-52DA-731E-DB49991E0E58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LCS(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x[])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|| j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	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//↖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LCS(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x);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printf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"%c"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x[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//↑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LCS(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j, x);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//←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LCS(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x);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238C502-CC64-50D6-95FC-B5474A8D5839}"/>
                </a:ext>
              </a:extLst>
            </p:cNvPr>
            <p:cNvSpPr txBox="1"/>
            <p:nvPr/>
          </p:nvSpPr>
          <p:spPr>
            <a:xfrm>
              <a:off x="761912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最长公共子序列问题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根据数组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打印最长公共子序列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A15374F-C9CC-9AC6-44CB-6CCB18AE9E4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438346E-CC90-1BA7-AA0C-C5A7F948E420}"/>
              </a:ext>
            </a:extLst>
          </p:cNvPr>
          <p:cNvSpPr txBox="1"/>
          <p:nvPr/>
        </p:nvSpPr>
        <p:spPr>
          <a:xfrm>
            <a:off x="7218728" y="3293211"/>
            <a:ext cx="4973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注意：算法中只构造出最长公共子序列的一种解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因为在算法</a:t>
            </a:r>
            <a:r>
              <a:rPr lang="en-US" altLang="zh-CN" dirty="0" err="1"/>
              <a:t>LCSLength</a:t>
            </a:r>
            <a:r>
              <a:rPr lang="zh-CN" altLang="en-US" dirty="0"/>
              <a:t>中，当</a:t>
            </a:r>
            <a:r>
              <a:rPr lang="en-US" altLang="zh-CN" dirty="0"/>
              <a:t>c[i-1][j]=c[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时执行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][j]=c[i-1][j]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若当</a:t>
            </a:r>
            <a:r>
              <a:rPr lang="en-US" altLang="zh-CN" dirty="0"/>
              <a:t>c[i-1][j]=c[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时算法改为执行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][j]=c[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时，则构造出另一个最长公共子序列“</a:t>
            </a:r>
            <a:r>
              <a:rPr lang="en-US" altLang="zh-CN" dirty="0"/>
              <a:t>BDAB”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23CDE5-D9C6-CDB1-248F-080B08AB9EA0}"/>
              </a:ext>
            </a:extLst>
          </p:cNvPr>
          <p:cNvSpPr txBox="1"/>
          <p:nvPr/>
        </p:nvSpPr>
        <p:spPr>
          <a:xfrm>
            <a:off x="4676863" y="6260181"/>
            <a:ext cx="2338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时间复杂度</a:t>
            </a:r>
            <a:r>
              <a:rPr lang="en-US" altLang="zh-CN" dirty="0">
                <a:solidFill>
                  <a:srgbClr val="FF0000"/>
                </a:solidFill>
              </a:rPr>
              <a:t>: O(</a:t>
            </a:r>
            <a:r>
              <a:rPr lang="en-US" altLang="zh-CN" dirty="0" err="1">
                <a:solidFill>
                  <a:srgbClr val="FF0000"/>
                </a:solidFill>
              </a:rPr>
              <a:t>m+n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04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6687-9E97-2F3E-39BD-51AFE269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F17CF-CC43-F586-F509-1F7C116A89EA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0389F2-FA6B-9304-377E-583B699F916A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记忆递归法求解（备忘录法）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3EAB46-9C33-F100-5D3C-1F3792D42030}"/>
              </a:ext>
            </a:extLst>
          </p:cNvPr>
          <p:cNvSpPr txBox="1"/>
          <p:nvPr/>
        </p:nvSpPr>
        <p:spPr>
          <a:xfrm>
            <a:off x="1073791" y="3045204"/>
            <a:ext cx="984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记忆递归法的法则就是“</a:t>
            </a:r>
            <a:r>
              <a:rPr lang="zh-CN" altLang="en-US" b="1" dirty="0">
                <a:solidFill>
                  <a:srgbClr val="FF0000"/>
                </a:solidFill>
              </a:rPr>
              <a:t>存储，不要重复计算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记忆递归法为每个子问题建立一个记录项，初始化时，该记录项存入一个</a:t>
            </a:r>
            <a:r>
              <a:rPr lang="zh-CN" altLang="en-US" dirty="0">
                <a:solidFill>
                  <a:srgbClr val="FF0000"/>
                </a:solidFill>
              </a:rPr>
              <a:t>特殊的值</a:t>
            </a:r>
            <a:r>
              <a:rPr lang="zh-CN" altLang="en-US" dirty="0"/>
              <a:t>，表示该子问题</a:t>
            </a:r>
            <a:r>
              <a:rPr lang="zh-CN" altLang="en-US" dirty="0">
                <a:solidFill>
                  <a:srgbClr val="FF0000"/>
                </a:solidFill>
              </a:rPr>
              <a:t>尚未求解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在求解过程中，对碰到的每个子问题，</a:t>
            </a:r>
            <a:r>
              <a:rPr lang="zh-CN" altLang="en-US" dirty="0">
                <a:solidFill>
                  <a:srgbClr val="FF0000"/>
                </a:solidFill>
              </a:rPr>
              <a:t>首先查看</a:t>
            </a:r>
            <a:r>
              <a:rPr lang="zh-CN" altLang="en-US" dirty="0"/>
              <a:t>其相应的</a:t>
            </a:r>
            <a:r>
              <a:rPr lang="zh-CN" altLang="en-US" dirty="0">
                <a:solidFill>
                  <a:srgbClr val="FF0000"/>
                </a:solidFill>
              </a:rPr>
              <a:t>记录项</a:t>
            </a:r>
            <a:r>
              <a:rPr lang="zh-CN" altLang="en-US" dirty="0"/>
              <a:t>中存储的值。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472C4"/>
                </a:solidFill>
              </a:rPr>
              <a:t>若是初始化时存入的特殊值</a:t>
            </a:r>
            <a:r>
              <a:rPr lang="zh-CN" altLang="en-US" dirty="0"/>
              <a:t>，则表示该子问题是</a:t>
            </a:r>
            <a:r>
              <a:rPr lang="zh-CN" altLang="en-US" u="sng" dirty="0"/>
              <a:t>第一次遇到</a:t>
            </a:r>
            <a:r>
              <a:rPr lang="zh-CN" altLang="en-US" dirty="0"/>
              <a:t>，此时需要对该问题进行求解，并把得到的解保存在其相应的记录项中，以备以后查看。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472C4"/>
                </a:solidFill>
              </a:rPr>
              <a:t>若记录项中存储的已不是初始化时存入的特殊值</a:t>
            </a:r>
            <a:r>
              <a:rPr lang="zh-CN" altLang="en-US" dirty="0"/>
              <a:t>，则表示该子问题</a:t>
            </a:r>
            <a:r>
              <a:rPr lang="zh-CN" altLang="en-US" u="sng" dirty="0"/>
              <a:t>已被求解过</a:t>
            </a:r>
            <a:r>
              <a:rPr lang="zh-CN" altLang="en-US" dirty="0"/>
              <a:t>，其相应的记录项中存储的是子问题的解。此时，只要从记录项中取出该子问题的解即可，不必重新计算。</a:t>
            </a:r>
          </a:p>
        </p:txBody>
      </p:sp>
    </p:spTree>
    <p:extLst>
      <p:ext uri="{BB962C8B-B14F-4D97-AF65-F5344CB8AC3E}">
        <p14:creationId xmlns:p14="http://schemas.microsoft.com/office/powerpoint/2010/main" val="103524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6687-9E97-2F3E-39BD-51AFE269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287DA1-95BB-93C9-E2AB-A7D37D7B0914}"/>
              </a:ext>
            </a:extLst>
          </p:cNvPr>
          <p:cNvGrpSpPr/>
          <p:nvPr/>
        </p:nvGrpSpPr>
        <p:grpSpPr>
          <a:xfrm>
            <a:off x="924940" y="1866549"/>
            <a:ext cx="9582271" cy="4751190"/>
            <a:chOff x="761912" y="1983618"/>
            <a:chExt cx="5932503" cy="475119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37DB711-CC61-DFD1-3632-610301419CA1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char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Y[],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!= -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][j];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|| j ==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(X[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== Y[j])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(X, Y,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max(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(X, Y,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LCSLength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(X, Y,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j));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D6D945-78C2-6738-793C-BFA0BF4D24D0}"/>
                </a:ext>
              </a:extLst>
            </p:cNvPr>
            <p:cNvSpPr txBox="1"/>
            <p:nvPr/>
          </p:nvSpPr>
          <p:spPr>
            <a:xfrm>
              <a:off x="761912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最长公共子序列问题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记忆递归法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B212EB1-9A8D-B2B1-29CC-0691EB3C27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7BCEE-52F4-7D16-FCAC-BB5CF2B63DBB}"/>
                  </a:ext>
                </a:extLst>
              </p:cNvPr>
              <p:cNvSpPr txBox="1"/>
              <p:nvPr/>
            </p:nvSpPr>
            <p:spPr>
              <a:xfrm>
                <a:off x="5510527" y="1642338"/>
                <a:ext cx="5264092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𝐜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16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altLang="zh-CN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sz="16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7BCEE-52F4-7D16-FCAC-BB5CF2B6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27" y="1642338"/>
                <a:ext cx="5264092" cy="6415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70772A5-8038-DE5C-84B9-F8093D3442D7}"/>
              </a:ext>
            </a:extLst>
          </p:cNvPr>
          <p:cNvSpPr txBox="1"/>
          <p:nvPr/>
        </p:nvSpPr>
        <p:spPr>
          <a:xfrm>
            <a:off x="6067696" y="2664602"/>
            <a:ext cx="30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→保证每个</a:t>
            </a:r>
            <a:r>
              <a:rPr lang="en-US" altLang="zh-CN" dirty="0">
                <a:solidFill>
                  <a:srgbClr val="FF0000"/>
                </a:solidFill>
              </a:rPr>
              <a:t>c[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][j]</a:t>
            </a:r>
            <a:r>
              <a:rPr lang="zh-CN" altLang="en-US" dirty="0">
                <a:solidFill>
                  <a:srgbClr val="FF0000"/>
                </a:solidFill>
              </a:rPr>
              <a:t>仅计算一次</a:t>
            </a:r>
          </a:p>
        </p:txBody>
      </p:sp>
    </p:spTree>
    <p:extLst>
      <p:ext uri="{BB962C8B-B14F-4D97-AF65-F5344CB8AC3E}">
        <p14:creationId xmlns:p14="http://schemas.microsoft.com/office/powerpoint/2010/main" val="424666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86EDC-0144-F86B-28C3-99A00116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84BE0-166C-6617-8805-A6D7EBA4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487"/>
          </a:xfrm>
        </p:spPr>
        <p:txBody>
          <a:bodyPr/>
          <a:lstStyle/>
          <a:p>
            <a:r>
              <a:rPr lang="zh-CN" altLang="en-US" dirty="0"/>
              <a:t>记忆递归算法</a:t>
            </a:r>
            <a:r>
              <a:rPr lang="en-US" altLang="zh-CN" dirty="0"/>
              <a:t>vs</a:t>
            </a:r>
            <a:r>
              <a:rPr lang="zh-CN" altLang="en-US" dirty="0"/>
              <a:t>动态规划算法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826BE8-882E-A052-9EF1-EA43240A84E4}"/>
              </a:ext>
            </a:extLst>
          </p:cNvPr>
          <p:cNvSpPr txBox="1"/>
          <p:nvPr/>
        </p:nvSpPr>
        <p:spPr>
          <a:xfrm>
            <a:off x="1191237" y="2495725"/>
            <a:ext cx="952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针对此问题的</a:t>
            </a:r>
            <a:r>
              <a:rPr lang="zh-CN" altLang="en-US" b="1" dirty="0"/>
              <a:t>相同点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都利用了子问题重叠性质，总共产生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  <a:r>
              <a:rPr lang="zh-CN" altLang="en-US" dirty="0"/>
              <a:t>个不同的子问题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对每个子问题，都只解一次，并记录答案再碰到该子问题时，不重新求解而简单地取用已得到的答案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效率一样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不同点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记忆递归法</a:t>
            </a:r>
            <a:r>
              <a:rPr lang="en-US" altLang="zh-CN" dirty="0"/>
              <a:t>——</a:t>
            </a:r>
            <a:r>
              <a:rPr lang="zh-CN" altLang="en-US" dirty="0"/>
              <a:t>自顶向下；动态规划法</a:t>
            </a:r>
            <a:r>
              <a:rPr lang="en-US" altLang="zh-CN" dirty="0"/>
              <a:t>——</a:t>
            </a:r>
            <a:r>
              <a:rPr lang="zh-CN" altLang="en-US" dirty="0"/>
              <a:t>自底向上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优劣选择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虽然二者效率一样，但是递归调用本身存在额外成本，在子问题求解数量一致的情况下，</a:t>
            </a:r>
            <a:r>
              <a:rPr lang="zh-CN" altLang="en-US" dirty="0">
                <a:solidFill>
                  <a:srgbClr val="FF0000"/>
                </a:solidFill>
              </a:rPr>
              <a:t>递归成本更高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当子问题空间中的</a:t>
            </a:r>
            <a:r>
              <a:rPr lang="zh-CN" altLang="en-US" dirty="0">
                <a:solidFill>
                  <a:srgbClr val="FF0000"/>
                </a:solidFill>
              </a:rPr>
              <a:t>部分子问题不必求解</a:t>
            </a:r>
            <a:r>
              <a:rPr lang="zh-CN" altLang="en-US" dirty="0"/>
              <a:t>时，用备忘录方法则效率较高。因为该方法只解那些确实需要求解的子问题。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动态规划在开始就</a:t>
            </a:r>
            <a:r>
              <a:rPr lang="zh-CN" altLang="en-US" dirty="0">
                <a:solidFill>
                  <a:srgbClr val="FF0000"/>
                </a:solidFill>
              </a:rPr>
              <a:t>确定子问题的范围</a:t>
            </a:r>
            <a:r>
              <a:rPr lang="zh-CN" altLang="en-US" dirty="0"/>
              <a:t>，建立适当大小的表格；部分递归算法要递归到移动程度才会知道子问题的范围，难以预先建立表格。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89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CC5A-9F71-6B18-40AC-2CFE980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E1723E-DC10-6C10-62E8-DD378ED0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5.1 </a:t>
            </a:r>
            <a:r>
              <a:rPr lang="zh-CN" altLang="en-US" dirty="0"/>
              <a:t>动态规划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基本思想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Fibonacci</a:t>
            </a:r>
            <a:r>
              <a:rPr lang="zh-CN" altLang="en-US" dirty="0"/>
              <a:t>数列问题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5.2 </a:t>
            </a:r>
            <a:r>
              <a:rPr lang="zh-CN" altLang="en-US" b="1" dirty="0"/>
              <a:t>最长公共子序列问题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5.3 </a:t>
            </a:r>
            <a:r>
              <a:rPr lang="zh-CN" altLang="en-US" dirty="0"/>
              <a:t>基本要素及求解步骤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5.4 </a:t>
            </a:r>
            <a:r>
              <a:rPr lang="zh-CN" altLang="en-US" dirty="0"/>
              <a:t>典型应用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0-1</a:t>
            </a:r>
            <a:r>
              <a:rPr lang="zh-CN" altLang="en-US" dirty="0"/>
              <a:t>背包问题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三类典型问题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5.5 </a:t>
            </a:r>
            <a:r>
              <a:rPr lang="zh-CN" altLang="en-US" dirty="0"/>
              <a:t>其他范例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09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基本要素及求解步骤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适用问题的基本要素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910206" y="2886483"/>
            <a:ext cx="10443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问题的最优解包含其</a:t>
            </a:r>
            <a:r>
              <a:rPr lang="zh-CN" altLang="en-US" sz="2000" dirty="0">
                <a:solidFill>
                  <a:srgbClr val="FF0000"/>
                </a:solidFill>
              </a:rPr>
              <a:t>子问题的最优解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最优子结构性质隐含了问题最优解和子问题最优解之间的一种</a:t>
            </a:r>
            <a:r>
              <a:rPr lang="zh-CN" altLang="en-US" sz="2000" dirty="0">
                <a:solidFill>
                  <a:srgbClr val="FF0000"/>
                </a:solidFill>
              </a:rPr>
              <a:t>递推关系</a:t>
            </a:r>
            <a:r>
              <a:rPr lang="zh-CN" altLang="en-US" sz="2000" dirty="0"/>
              <a:t>，即动态规划算法的递推方程。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分析问题是否具备最优子结构性质，一般采用</a:t>
            </a:r>
            <a:r>
              <a:rPr lang="zh-CN" altLang="en-US" sz="2000" dirty="0">
                <a:solidFill>
                  <a:srgbClr val="FF0000"/>
                </a:solidFill>
              </a:rPr>
              <a:t>反证法</a:t>
            </a:r>
            <a:r>
              <a:rPr lang="zh-CN" altLang="en-US" sz="2000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56244" y="2389228"/>
            <a:ext cx="968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最优子结构性质（必要）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DB2265-0DD6-FD41-2DC4-B208F2F22AE5}"/>
              </a:ext>
            </a:extLst>
          </p:cNvPr>
          <p:cNvSpPr txBox="1"/>
          <p:nvPr/>
        </p:nvSpPr>
        <p:spPr>
          <a:xfrm>
            <a:off x="910206" y="4862091"/>
            <a:ext cx="1044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分治算法求解问题时，有些</a:t>
            </a:r>
            <a:r>
              <a:rPr lang="zh-CN" altLang="en-US" sz="2000" dirty="0">
                <a:solidFill>
                  <a:srgbClr val="FF0000"/>
                </a:solidFill>
              </a:rPr>
              <a:t>子问题重复出现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动态规划算法中，对于重复子问题</a:t>
            </a:r>
            <a:r>
              <a:rPr lang="zh-CN" altLang="en-US" sz="2000" dirty="0">
                <a:solidFill>
                  <a:srgbClr val="FF0000"/>
                </a:solidFill>
              </a:rPr>
              <a:t>仅在第一次遇到时求解</a:t>
            </a:r>
            <a:r>
              <a:rPr lang="zh-CN" altLang="en-US" sz="2000" dirty="0"/>
              <a:t>，并</a:t>
            </a:r>
            <a:r>
              <a:rPr lang="zh-CN" altLang="en-US" sz="2000" dirty="0">
                <a:solidFill>
                  <a:srgbClr val="FF0000"/>
                </a:solidFill>
              </a:rPr>
              <a:t>记录</a:t>
            </a:r>
            <a:r>
              <a:rPr lang="zh-CN" altLang="en-US" sz="2000" dirty="0"/>
              <a:t>子问题的解在表中，避免重复计算。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此性质不是动态规划适用的必要条件，但是它是使用动态规划算法</a:t>
            </a:r>
            <a:r>
              <a:rPr lang="zh-CN" altLang="en-US" sz="2000" dirty="0">
                <a:solidFill>
                  <a:srgbClr val="FF0000"/>
                </a:solidFill>
              </a:rPr>
              <a:t>相对其他方法有优势</a:t>
            </a:r>
            <a:r>
              <a:rPr lang="zh-CN" altLang="en-US" sz="2000" dirty="0"/>
              <a:t>的必要条件。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9638C-9345-7584-7018-847014F7F52D}"/>
              </a:ext>
            </a:extLst>
          </p:cNvPr>
          <p:cNvSpPr txBox="1"/>
          <p:nvPr/>
        </p:nvSpPr>
        <p:spPr>
          <a:xfrm>
            <a:off x="856244" y="4364836"/>
            <a:ext cx="968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子问题重叠性质（非必要）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17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基本要素及求解步骤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求解步骤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199626" y="2732595"/>
            <a:ext cx="10154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FF0000"/>
                </a:solidFill>
              </a:rPr>
              <a:t>基础</a:t>
            </a:r>
            <a:r>
              <a:rPr lang="zh-CN" altLang="en-US" sz="2000" dirty="0"/>
              <a:t>，也是关键。子问题的分解和对应的的子问题描述是关键。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两种最优解分解方法：①基于划分（分治）；②基于减一。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证明分解的子问题的解是对应子问题的最优解。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56244" y="2327674"/>
            <a:ext cx="968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分析最优子结构性质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DB2265-0DD6-FD41-2DC4-B208F2F22AE5}"/>
              </a:ext>
            </a:extLst>
          </p:cNvPr>
          <p:cNvSpPr txBox="1"/>
          <p:nvPr/>
        </p:nvSpPr>
        <p:spPr>
          <a:xfrm>
            <a:off x="1199626" y="4172168"/>
            <a:ext cx="1015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是动态规划算法的</a:t>
            </a:r>
            <a:r>
              <a:rPr lang="zh-CN" altLang="en-US" sz="2000" dirty="0">
                <a:solidFill>
                  <a:srgbClr val="FF0000"/>
                </a:solidFill>
              </a:rPr>
              <a:t>核心</a:t>
            </a:r>
            <a:r>
              <a:rPr lang="zh-CN" altLang="en-US" sz="2000" dirty="0"/>
              <a:t>，它是最优解的规划过程。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9638C-9345-7584-7018-847014F7F52D}"/>
              </a:ext>
            </a:extLst>
          </p:cNvPr>
          <p:cNvSpPr txBox="1"/>
          <p:nvPr/>
        </p:nvSpPr>
        <p:spPr>
          <a:xfrm>
            <a:off x="856244" y="3770864"/>
            <a:ext cx="968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递归地定义最优值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E8E947-8B4A-FF0D-C168-EBEB7F2B4486}"/>
              </a:ext>
            </a:extLst>
          </p:cNvPr>
          <p:cNvSpPr txBox="1"/>
          <p:nvPr/>
        </p:nvSpPr>
        <p:spPr>
          <a:xfrm>
            <a:off x="1199626" y="4996188"/>
            <a:ext cx="1015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体现了动态规划算法的</a:t>
            </a:r>
            <a:r>
              <a:rPr lang="zh-CN" altLang="en-US" sz="2000" dirty="0">
                <a:solidFill>
                  <a:srgbClr val="FF0000"/>
                </a:solidFill>
              </a:rPr>
              <a:t>执行过程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利用简单子问题的解构造复杂一些的子问题的解，直至求出原问题的解。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5DD090-B138-2C97-4A88-9F817B578A3D}"/>
              </a:ext>
            </a:extLst>
          </p:cNvPr>
          <p:cNvSpPr txBox="1"/>
          <p:nvPr/>
        </p:nvSpPr>
        <p:spPr>
          <a:xfrm>
            <a:off x="856244" y="4596078"/>
            <a:ext cx="968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以自底向上的方式计算出最优值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64B6BA-2A8B-9BA1-2285-E35435B823D6}"/>
              </a:ext>
            </a:extLst>
          </p:cNvPr>
          <p:cNvSpPr txBox="1"/>
          <p:nvPr/>
        </p:nvSpPr>
        <p:spPr>
          <a:xfrm>
            <a:off x="1199626" y="6127984"/>
            <a:ext cx="1015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可选步骤</a:t>
            </a:r>
            <a:r>
              <a:rPr lang="zh-CN" altLang="en-US" sz="2000" dirty="0"/>
              <a:t>，只有问题要求构造最优解时才需要。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5C6CA7-65C5-EEC7-BA42-C74FFB40D490}"/>
              </a:ext>
            </a:extLst>
          </p:cNvPr>
          <p:cNvSpPr txBox="1"/>
          <p:nvPr/>
        </p:nvSpPr>
        <p:spPr>
          <a:xfrm>
            <a:off x="856244" y="5727874"/>
            <a:ext cx="968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构造最优解</a:t>
            </a:r>
          </a:p>
        </p:txBody>
      </p:sp>
    </p:spTree>
    <p:extLst>
      <p:ext uri="{BB962C8B-B14F-4D97-AF65-F5344CB8AC3E}">
        <p14:creationId xmlns:p14="http://schemas.microsoft.com/office/powerpoint/2010/main" val="333881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3A7F52-17C6-75B5-4239-E45D474B5A5A}"/>
              </a:ext>
            </a:extLst>
          </p:cNvPr>
          <p:cNvSpPr txBox="1"/>
          <p:nvPr/>
        </p:nvSpPr>
        <p:spPr>
          <a:xfrm>
            <a:off x="1084332" y="2303448"/>
            <a:ext cx="10123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问题描述</a:t>
            </a:r>
            <a:r>
              <a:rPr lang="zh-CN" altLang="en-US" sz="2000" dirty="0"/>
              <a:t>：给定一个物品集合</a:t>
            </a:r>
            <a:r>
              <a:rPr lang="en-US" altLang="zh-CN" sz="2000" dirty="0"/>
              <a:t>s</a:t>
            </a:r>
            <a:r>
              <a:rPr lang="zh-CN" altLang="en-US" sz="2000" dirty="0"/>
              <a:t>＝｛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｝，物品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的重量是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zh-CN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dirty="0"/>
              <a:t>，其价值是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zh-CN" altLang="en-US" sz="2000" dirty="0"/>
              <a:t>，背包的容量为</a:t>
            </a:r>
            <a:r>
              <a:rPr lang="en-US" altLang="zh-CN" sz="2000" dirty="0"/>
              <a:t>W</a:t>
            </a:r>
            <a:r>
              <a:rPr lang="zh-CN" altLang="en-US" sz="2000" dirty="0"/>
              <a:t>，即最大载重量不超过</a:t>
            </a:r>
            <a:r>
              <a:rPr lang="en-US" altLang="zh-CN" sz="2000" dirty="0"/>
              <a:t>W</a:t>
            </a:r>
            <a:r>
              <a:rPr lang="zh-CN" altLang="en-US" sz="2000" dirty="0"/>
              <a:t>。在限定的总重量</a:t>
            </a:r>
            <a:r>
              <a:rPr lang="en-US" altLang="zh-CN" sz="2000" dirty="0"/>
              <a:t>W</a:t>
            </a:r>
            <a:r>
              <a:rPr lang="zh-CN" altLang="en-US" sz="2000" dirty="0"/>
              <a:t>内，我们如何选择物品，才能使得物品的总价值最大。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如果物品不能被分割</a:t>
            </a:r>
            <a:r>
              <a:rPr lang="zh-CN" altLang="en-US" sz="2000" dirty="0"/>
              <a:t>，即物品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要么整个地选取，要么不选取；不能将物品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装入背包多次，也不能只装入部分物品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，则该问题称为</a:t>
            </a:r>
            <a:r>
              <a:rPr lang="en-US" altLang="zh-CN" sz="2000" dirty="0">
                <a:solidFill>
                  <a:srgbClr val="FF0000"/>
                </a:solidFill>
              </a:rPr>
              <a:t>0-1</a:t>
            </a:r>
            <a:r>
              <a:rPr lang="zh-CN" altLang="en-US" sz="2000" dirty="0">
                <a:solidFill>
                  <a:srgbClr val="FF0000"/>
                </a:solidFill>
              </a:rPr>
              <a:t>背包问题</a:t>
            </a:r>
            <a:r>
              <a:rPr lang="zh-CN" altLang="en-US" sz="2000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如果物品可以拆分</a:t>
            </a:r>
            <a:r>
              <a:rPr lang="zh-CN" altLang="en-US" sz="2000" dirty="0"/>
              <a:t>，则问题称为</a:t>
            </a:r>
            <a:r>
              <a:rPr lang="zh-CN" altLang="en-US" sz="2000" dirty="0">
                <a:solidFill>
                  <a:srgbClr val="FF0000"/>
                </a:solidFill>
              </a:rPr>
              <a:t>背包问题</a:t>
            </a:r>
            <a:r>
              <a:rPr lang="zh-CN" altLang="en-US" sz="2000" dirty="0"/>
              <a:t>，适合使用贪心算法。</a:t>
            </a:r>
          </a:p>
        </p:txBody>
      </p:sp>
    </p:spTree>
    <p:extLst>
      <p:ext uri="{BB962C8B-B14F-4D97-AF65-F5344CB8AC3E}">
        <p14:creationId xmlns:p14="http://schemas.microsoft.com/office/powerpoint/2010/main" val="255716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37C9BD-96F9-109E-8360-276699F2823E}"/>
                  </a:ext>
                </a:extLst>
              </p:cNvPr>
              <p:cNvSpPr txBox="1"/>
              <p:nvPr/>
            </p:nvSpPr>
            <p:spPr>
              <a:xfrm>
                <a:off x="1084332" y="2823565"/>
                <a:ext cx="10123360" cy="292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0-1</a:t>
                </a:r>
                <a:r>
                  <a:rPr lang="zh-CN" altLang="en-US" sz="2000" dirty="0"/>
                  <a:t>背包问题就是要找到一个物品子集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max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。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假设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 </a:t>
                </a:r>
                <a:r>
                  <a:rPr lang="zh-CN" altLang="en-US" sz="2000" dirty="0"/>
                  <a:t>表示物品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装入背包的情况，则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 </a:t>
                </a:r>
                <a:r>
                  <a:rPr lang="zh-CN" altLang="en-US" sz="2000" dirty="0"/>
                  <a:t>＝</a:t>
                </a:r>
                <a:r>
                  <a:rPr lang="en-US" altLang="zh-CN" sz="2000" dirty="0"/>
                  <a:t>{0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1}</a:t>
                </a:r>
                <a:r>
                  <a:rPr lang="zh-CN" altLang="en-US" sz="2000" dirty="0"/>
                  <a:t>。当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 </a:t>
                </a:r>
                <a:r>
                  <a:rPr lang="zh-CN" altLang="en-US" sz="2000" dirty="0"/>
                  <a:t>＝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时，表示物品没有装入背包；当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 </a:t>
                </a:r>
                <a:r>
                  <a:rPr lang="zh-CN" altLang="en-US" sz="2000" dirty="0"/>
                  <a:t>＝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时，表示把物品装入背包。根据题意，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约束方程</a:t>
                </a:r>
                <a:r>
                  <a:rPr lang="zh-CN" altLang="en-US" sz="2000" dirty="0"/>
                  <a:t>如下：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目标函数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max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找到一个满足上述约束方程，并使目标函数达到最大的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解向量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algn="ctr"/>
                <a:r>
                  <a:rPr lang="en-US" altLang="zh-CN" sz="2000" i="1" dirty="0"/>
                  <a:t>X</a:t>
                </a:r>
                <a:r>
                  <a:rPr lang="zh-CN" altLang="zh-CN" sz="2000" dirty="0"/>
                  <a:t>＝</a:t>
                </a:r>
                <a:r>
                  <a:rPr lang="en-US" altLang="zh-CN" sz="2000" dirty="0"/>
                  <a:t>{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2</a:t>
                </a:r>
                <a:r>
                  <a:rPr lang="zh-CN" altLang="zh-CN" sz="2000" dirty="0"/>
                  <a:t>，…，</a:t>
                </a:r>
                <a:r>
                  <a:rPr lang="en-US" altLang="zh-CN" sz="2000" i="1" dirty="0" err="1"/>
                  <a:t>x</a:t>
                </a:r>
                <a:r>
                  <a:rPr lang="en-US" altLang="zh-CN" sz="2000" i="1" baseline="-25000" dirty="0" err="1"/>
                  <a:t>n</a:t>
                </a:r>
                <a:r>
                  <a:rPr lang="en-US" altLang="zh-CN" sz="2000" dirty="0"/>
                  <a:t>},  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</a:t>
                </a:r>
                <a:r>
                  <a:rPr lang="zh-CN" altLang="zh-CN" sz="2000" dirty="0"/>
                  <a:t>∈</a:t>
                </a:r>
                <a:r>
                  <a:rPr lang="en-US" altLang="zh-CN" sz="2000" dirty="0"/>
                  <a:t>{0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1}</a:t>
                </a:r>
                <a:endParaRPr lang="zh-CN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37C9BD-96F9-109E-8360-276699F2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32" y="2823565"/>
                <a:ext cx="10123360" cy="2920095"/>
              </a:xfrm>
              <a:prstGeom prst="rect">
                <a:avLst/>
              </a:prstGeom>
              <a:blipFill>
                <a:blip r:embed="rId2"/>
                <a:stretch>
                  <a:fillRect l="-542" t="-16910" r="-1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232631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61492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232631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2D0582-474A-A507-6F89-F209580E8BAF}"/>
                  </a:ext>
                </a:extLst>
              </p:cNvPr>
              <p:cNvSpPr txBox="1"/>
              <p:nvPr/>
            </p:nvSpPr>
            <p:spPr>
              <a:xfrm>
                <a:off x="1283516" y="3181714"/>
                <a:ext cx="10070284" cy="194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0-1</a:t>
                </a:r>
                <a:r>
                  <a:rPr lang="zh-CN" altLang="en-US" sz="2000" dirty="0"/>
                  <a:t>背包问题具有最优子结构性质，设所给</a:t>
                </a:r>
                <a:r>
                  <a:rPr lang="en-US" altLang="zh-CN" sz="2000" dirty="0"/>
                  <a:t>0-1</a:t>
                </a:r>
                <a:r>
                  <a:rPr lang="zh-CN" altLang="en-US" sz="2000" dirty="0"/>
                  <a:t>背包问题的子问题为“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将第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i~n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个物品放入容量为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的背包中</a:t>
                </a:r>
                <a:r>
                  <a:rPr lang="zh-CN" altLang="en-US" sz="2000" dirty="0"/>
                  <a:t>”，即：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约束方程：</a:t>
                </a:r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目标函数：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max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000" dirty="0"/>
                  <a:t>其中，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</a:t>
                </a:r>
                <a:r>
                  <a:rPr lang="zh-CN" altLang="zh-CN" sz="2000" dirty="0"/>
                  <a:t>∈｛</a:t>
                </a:r>
                <a:r>
                  <a:rPr lang="en-US" altLang="zh-CN" sz="2000" dirty="0"/>
                  <a:t>0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｝（</a:t>
                </a:r>
                <a:r>
                  <a:rPr lang="en-US" altLang="zh-CN" sz="2000" i="1" dirty="0" err="1"/>
                  <a:t>i</a:t>
                </a:r>
                <a:r>
                  <a:rPr lang="zh-CN" altLang="zh-CN" sz="2000" dirty="0"/>
                  <a:t>≤</a:t>
                </a:r>
                <a:r>
                  <a:rPr lang="en-US" altLang="zh-CN" sz="2000" i="1" dirty="0"/>
                  <a:t>k</a:t>
                </a:r>
                <a:r>
                  <a:rPr lang="zh-CN" altLang="zh-CN" sz="2000" dirty="0"/>
                  <a:t>≤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）的最优值为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p(</a:t>
                </a:r>
                <a:r>
                  <a:rPr lang="en-US" altLang="zh-CN" sz="2000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zh-CN" sz="2000" dirty="0"/>
                  <a:t>，即</a:t>
                </a:r>
                <a:r>
                  <a:rPr lang="en-US" altLang="zh-CN" sz="2000" dirty="0"/>
                  <a:t>p(</a:t>
                </a:r>
                <a:r>
                  <a:rPr lang="en-US" altLang="zh-CN" sz="2000" i="1" dirty="0" err="1"/>
                  <a:t>i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j</a:t>
                </a:r>
                <a:r>
                  <a:rPr lang="en-US" altLang="zh-CN" sz="2000" dirty="0"/>
                  <a:t>)</a:t>
                </a:r>
                <a:r>
                  <a:rPr lang="zh-CN" altLang="zh-CN" sz="2000" dirty="0"/>
                  <a:t>是背包容量为</a:t>
                </a:r>
                <a:r>
                  <a:rPr lang="en-US" altLang="zh-CN" sz="2000" i="1" dirty="0"/>
                  <a:t>j</a:t>
                </a:r>
                <a:r>
                  <a:rPr lang="zh-CN" altLang="zh-CN" sz="2000" dirty="0"/>
                  <a:t>，可选物品为（</a:t>
                </a:r>
                <a:r>
                  <a:rPr lang="en-US" altLang="zh-CN" sz="2000" i="1" dirty="0" err="1"/>
                  <a:t>i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i</a:t>
                </a:r>
                <a:r>
                  <a:rPr lang="zh-CN" altLang="zh-CN" sz="2000" dirty="0"/>
                  <a:t>＋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，…，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）时</a:t>
                </a:r>
                <a:r>
                  <a:rPr lang="en-US" altLang="zh-CN" sz="2000" dirty="0"/>
                  <a:t>0-1</a:t>
                </a:r>
                <a:r>
                  <a:rPr lang="zh-CN" altLang="zh-CN" sz="2000" dirty="0"/>
                  <a:t>背包问题的最优值。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2D0582-474A-A507-6F89-F209580E8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16" y="3181714"/>
                <a:ext cx="10070284" cy="1940916"/>
              </a:xfrm>
              <a:prstGeom prst="rect">
                <a:avLst/>
              </a:prstGeom>
              <a:blipFill>
                <a:blip r:embed="rId2"/>
                <a:stretch>
                  <a:fillRect l="-545" t="-1887" r="-121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940134" y="2776793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最优子结构分析</a:t>
            </a:r>
          </a:p>
        </p:txBody>
      </p:sp>
    </p:spTree>
    <p:extLst>
      <p:ext uri="{BB962C8B-B14F-4D97-AF65-F5344CB8AC3E}">
        <p14:creationId xmlns:p14="http://schemas.microsoft.com/office/powerpoint/2010/main" val="3383919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232631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D0582-474A-A507-6F89-F209580E8BAF}"/>
              </a:ext>
            </a:extLst>
          </p:cNvPr>
          <p:cNvSpPr txBox="1"/>
          <p:nvPr/>
        </p:nvSpPr>
        <p:spPr>
          <a:xfrm>
            <a:off x="1283516" y="3181714"/>
            <a:ext cx="10070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“从第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个开始剩下物品放入容量为</a:t>
            </a:r>
            <a:r>
              <a:rPr lang="en-US" altLang="zh-CN" sz="2000" dirty="0"/>
              <a:t>j</a:t>
            </a:r>
            <a:r>
              <a:rPr lang="zh-CN" altLang="en-US" sz="2000" dirty="0"/>
              <a:t>的背包中”这个子问题，转化为只考虑物品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装入或不装入的问题。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不装入物品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en-US" sz="2000" dirty="0"/>
              <a:t>，也可能物品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无法装入（</a:t>
            </a:r>
            <a:r>
              <a:rPr lang="en-US" altLang="zh-CN" sz="2000" dirty="0"/>
              <a:t>0≤j</a:t>
            </a:r>
            <a:r>
              <a:rPr lang="zh-CN" altLang="en-US" sz="2000" dirty="0"/>
              <a:t>＜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i</a:t>
            </a:r>
            <a:r>
              <a:rPr lang="en-US" altLang="zh-CN" sz="2000" baseline="-25000" dirty="0"/>
              <a:t> </a:t>
            </a:r>
            <a:r>
              <a:rPr lang="zh-CN" altLang="en-US" sz="2000" dirty="0"/>
              <a:t>），背包的容量</a:t>
            </a:r>
            <a:r>
              <a:rPr lang="en-US" altLang="zh-CN" sz="2000" dirty="0"/>
              <a:t>j</a:t>
            </a:r>
            <a:r>
              <a:rPr lang="zh-CN" altLang="en-US" sz="2000" dirty="0"/>
              <a:t>不变。问题就转化为“前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＋</a:t>
            </a:r>
            <a:r>
              <a:rPr lang="en-US" altLang="zh-CN" sz="2000" dirty="0"/>
              <a:t>1</a:t>
            </a:r>
            <a:r>
              <a:rPr lang="zh-CN" altLang="en-US" sz="2000" dirty="0"/>
              <a:t>个物品放入容量为</a:t>
            </a:r>
            <a:r>
              <a:rPr lang="en-US" altLang="zh-CN" sz="2000" dirty="0"/>
              <a:t>j</a:t>
            </a:r>
            <a:r>
              <a:rPr lang="zh-CN" altLang="en-US" sz="2000" dirty="0"/>
              <a:t>的背包中”的子问题，该子问题的最优值为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＋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j)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FF0000"/>
                </a:solidFill>
              </a:rPr>
              <a:t>装入物品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zh-CN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 err="1">
                <a:solidFill>
                  <a:srgbClr val="FF0000"/>
                </a:solidFill>
              </a:rPr>
              <a:t>j≥w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i</a:t>
            </a:r>
            <a:r>
              <a:rPr lang="zh-CN" altLang="zh-CN" sz="2000" dirty="0">
                <a:solidFill>
                  <a:srgbClr val="FF0000"/>
                </a:solidFill>
              </a:rPr>
              <a:t>）</a:t>
            </a:r>
            <a:r>
              <a:rPr lang="zh-CN" altLang="zh-CN" sz="2000" dirty="0"/>
              <a:t>，则新增价值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，但背包容量变为</a:t>
            </a:r>
            <a:r>
              <a:rPr lang="en-US" altLang="zh-CN" sz="2000" dirty="0"/>
              <a:t>j-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i</a:t>
            </a:r>
            <a:r>
              <a:rPr lang="zh-CN" altLang="zh-CN" sz="2000" dirty="0"/>
              <a:t>。问题就转化为</a:t>
            </a:r>
            <a:r>
              <a:rPr lang="en-US" altLang="zh-CN" sz="2000" dirty="0"/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将第</a:t>
            </a:r>
            <a:r>
              <a:rPr lang="en-US" altLang="zh-CN" sz="2000" dirty="0">
                <a:solidFill>
                  <a:srgbClr val="FF0000"/>
                </a:solidFill>
              </a:rPr>
              <a:t>i+1~n</a:t>
            </a:r>
            <a:r>
              <a:rPr lang="zh-CN" altLang="en-US" sz="2000" dirty="0">
                <a:solidFill>
                  <a:srgbClr val="FF0000"/>
                </a:solidFill>
              </a:rPr>
              <a:t>个</a:t>
            </a:r>
            <a:r>
              <a:rPr lang="zh-CN" altLang="zh-CN" sz="2000" dirty="0">
                <a:solidFill>
                  <a:srgbClr val="FF0000"/>
                </a:solidFill>
              </a:rPr>
              <a:t>物品放入容量为</a:t>
            </a:r>
            <a:r>
              <a:rPr lang="en-US" altLang="zh-CN" sz="2000" dirty="0">
                <a:solidFill>
                  <a:srgbClr val="FF0000"/>
                </a:solidFill>
              </a:rPr>
              <a:t>j-</a:t>
            </a:r>
            <a:r>
              <a:rPr lang="en-US" altLang="zh-CN" sz="2000" dirty="0" err="1">
                <a:solidFill>
                  <a:srgbClr val="FF0000"/>
                </a:solidFill>
              </a:rPr>
              <a:t>w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i</a:t>
            </a:r>
            <a:r>
              <a:rPr lang="zh-CN" altLang="zh-CN" sz="2000" dirty="0">
                <a:solidFill>
                  <a:srgbClr val="FF0000"/>
                </a:solidFill>
              </a:rPr>
              <a:t>的背包中</a:t>
            </a:r>
            <a:r>
              <a:rPr lang="en-US" altLang="zh-CN" sz="2000" dirty="0"/>
              <a:t>”</a:t>
            </a:r>
            <a:r>
              <a:rPr lang="zh-CN" altLang="zh-CN" sz="2000" dirty="0"/>
              <a:t>的子问题，该子问题的最优值为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i</a:t>
            </a:r>
            <a:r>
              <a:rPr lang="zh-CN" altLang="zh-CN" sz="2000" dirty="0"/>
              <a:t>＋</a:t>
            </a:r>
            <a:r>
              <a:rPr lang="en-US" altLang="zh-CN" sz="2000" dirty="0"/>
              <a:t>1</a:t>
            </a:r>
            <a:r>
              <a:rPr lang="zh-CN" altLang="zh-CN" sz="2000" dirty="0"/>
              <a:t>，</a:t>
            </a:r>
            <a:r>
              <a:rPr lang="en-US" altLang="zh-CN" sz="2000" dirty="0"/>
              <a:t>j-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i</a:t>
            </a:r>
            <a:r>
              <a:rPr lang="en-US" altLang="zh-CN" sz="2000" dirty="0"/>
              <a:t>)</a:t>
            </a:r>
            <a:r>
              <a:rPr lang="zh-CN" altLang="zh-CN" sz="2000" dirty="0"/>
              <a:t>＋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zh-CN" sz="2000" dirty="0"/>
              <a:t>。</a:t>
            </a: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建立计算</a:t>
            </a:r>
            <a:r>
              <a:rPr lang="en-US" altLang="zh-CN" sz="2000" dirty="0"/>
              <a:t>p(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</a:t>
            </a:r>
            <a:r>
              <a:rPr lang="zh-CN" altLang="en-US" sz="2000" dirty="0"/>
              <a:t>的递归关系式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940134" y="2776793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最优子结构分析</a:t>
            </a:r>
          </a:p>
        </p:txBody>
      </p:sp>
      <p:pic>
        <p:nvPicPr>
          <p:cNvPr id="9" name="圖片 12">
            <a:extLst>
              <a:ext uri="{FF2B5EF4-FFF2-40B4-BE49-F238E27FC236}">
                <a16:creationId xmlns:a16="http://schemas.microsoft.com/office/drawing/2014/main" id="{7A6C55DE-0F7D-2F19-381C-CA912B7BB6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43028" y="5705320"/>
            <a:ext cx="4011072" cy="6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2326310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D0582-474A-A507-6F89-F209580E8BAF}"/>
              </a:ext>
            </a:extLst>
          </p:cNvPr>
          <p:cNvSpPr txBox="1"/>
          <p:nvPr/>
        </p:nvSpPr>
        <p:spPr>
          <a:xfrm>
            <a:off x="1283516" y="3181714"/>
            <a:ext cx="10070284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/>
              <a:t>对最后一个物品</a:t>
            </a:r>
            <a:r>
              <a:rPr lang="en-US" altLang="zh-CN" sz="2000" dirty="0"/>
              <a:t>n</a:t>
            </a:r>
            <a:r>
              <a:rPr lang="zh-CN" altLang="zh-CN" sz="2000" dirty="0"/>
              <a:t>，如果</a:t>
            </a:r>
            <a:r>
              <a:rPr lang="en-US" altLang="zh-CN" sz="2000" dirty="0" err="1"/>
              <a:t>j≥w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，则肯定装入，获得价值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；如果</a:t>
            </a:r>
            <a:r>
              <a:rPr lang="en-US" altLang="zh-CN" sz="2000" dirty="0"/>
              <a:t>0≤j</a:t>
            </a:r>
            <a:r>
              <a:rPr lang="zh-CN" altLang="zh-CN" sz="2000" dirty="0"/>
              <a:t>＜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n</a:t>
            </a:r>
            <a:r>
              <a:rPr lang="zh-CN" altLang="zh-CN" sz="2000" dirty="0"/>
              <a:t>，则无法装入，获得的价值为</a:t>
            </a:r>
            <a:r>
              <a:rPr lang="en-US" altLang="zh-CN" sz="2000" dirty="0"/>
              <a:t>0</a:t>
            </a:r>
            <a:r>
              <a:rPr lang="zh-CN" altLang="zh-CN" sz="2000" dirty="0"/>
              <a:t>。即：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940134" y="2776793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最优子结构分析</a:t>
            </a:r>
          </a:p>
        </p:txBody>
      </p:sp>
      <p:pic>
        <p:nvPicPr>
          <p:cNvPr id="7" name="圖片 13">
            <a:extLst>
              <a:ext uri="{FF2B5EF4-FFF2-40B4-BE49-F238E27FC236}">
                <a16:creationId xmlns:a16="http://schemas.microsoft.com/office/drawing/2014/main" id="{5776DFD7-BB19-B104-1FF9-A0979902B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0910" y="4147391"/>
            <a:ext cx="2376844" cy="7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9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768160" y="1769030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计算最优值的动态规划算法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3F7C5E-5148-8620-684E-47719D59C5F7}"/>
              </a:ext>
            </a:extLst>
          </p:cNvPr>
          <p:cNvGrpSpPr/>
          <p:nvPr/>
        </p:nvGrpSpPr>
        <p:grpSpPr>
          <a:xfrm>
            <a:off x="924940" y="2169140"/>
            <a:ext cx="8445563" cy="3920193"/>
            <a:chOff x="761912" y="1983618"/>
            <a:chExt cx="5932503" cy="392019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C656928-B4DD-AAFB-669F-241618FFCB2F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NUM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物品数量的上限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CAP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1500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背包容量的上限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v[NUM];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      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物品的价值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w[NUM];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         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物品的重量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p[NUM][CAP];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     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用于递归的数组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knapsack(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形参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是背包的容量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W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，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是物品的数量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                          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计算递推边界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jMax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min(w[n]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c);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jMax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p[n][j]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w[n]; j &lt;= c;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p[n][j] = v[n];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1D2C61-3F4D-4D30-CD40-AC249E962C25}"/>
                </a:ext>
              </a:extLst>
            </p:cNvPr>
            <p:cNvSpPr txBox="1"/>
            <p:nvPr/>
          </p:nvSpPr>
          <p:spPr>
            <a:xfrm>
              <a:off x="761912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0-1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背包问题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动态规划（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part1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4BFB09A-9C23-D699-AE94-9BCA4D76CEC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2B54849-D1C3-BD49-2C6F-6E96C81D8EBC}"/>
              </a:ext>
            </a:extLst>
          </p:cNvPr>
          <p:cNvSpPr txBox="1"/>
          <p:nvPr/>
        </p:nvSpPr>
        <p:spPr>
          <a:xfrm>
            <a:off x="5461686" y="4890783"/>
            <a:ext cx="380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p[n][j]: </a:t>
            </a:r>
            <a:r>
              <a:rPr lang="zh-CN" altLang="en-US" dirty="0">
                <a:solidFill>
                  <a:srgbClr val="FF0000"/>
                </a:solidFill>
              </a:rPr>
              <a:t>从右边开始第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个物品放入容量为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的背包中，得到最简单的子问题的解：根据容量大小，价值</a:t>
            </a:r>
            <a:r>
              <a:rPr lang="en-US" altLang="zh-CN" dirty="0">
                <a:solidFill>
                  <a:srgbClr val="FF0000"/>
                </a:solidFill>
              </a:rPr>
              <a:t>=0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v[n]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" name="圖片 13">
            <a:extLst>
              <a:ext uri="{FF2B5EF4-FFF2-40B4-BE49-F238E27FC236}">
                <a16:creationId xmlns:a16="http://schemas.microsoft.com/office/drawing/2014/main" id="{379A0BAA-3967-2552-B1B0-F852AD49C0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21504" y="4890783"/>
            <a:ext cx="2376844" cy="7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768160" y="1769030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计算最优值的动态规划算法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3F7C5E-5148-8620-684E-47719D59C5F7}"/>
              </a:ext>
            </a:extLst>
          </p:cNvPr>
          <p:cNvGrpSpPr/>
          <p:nvPr/>
        </p:nvGrpSpPr>
        <p:grpSpPr>
          <a:xfrm>
            <a:off x="924940" y="2169140"/>
            <a:ext cx="8445563" cy="3643194"/>
            <a:chOff x="761912" y="1983618"/>
            <a:chExt cx="5932503" cy="364319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C656928-B4DD-AAFB-669F-241618FFCB2F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n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&gt;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--)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计算递推式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jMax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min(w[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c);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j &lt;=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jMax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p[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p[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j = w[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 j &lt;= c;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j++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p[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 = max(p[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][j], p[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][j - w[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]] + v[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p[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][c] = p[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][c];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计算最优值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(c &gt;= w[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p[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][c] = max(p[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][c], p[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][c - w[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]] + v[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根据算法，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0-1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背包问题的最优值存放在数组元素</a:t>
              </a:r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p[1][c]</a:t>
              </a:r>
              <a:r>
                <a:rPr lang="zh-CN" alt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中</a:t>
              </a:r>
              <a:endPara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1D2C61-3F4D-4D30-CD40-AC249E962C25}"/>
                </a:ext>
              </a:extLst>
            </p:cNvPr>
            <p:cNvSpPr txBox="1"/>
            <p:nvPr/>
          </p:nvSpPr>
          <p:spPr>
            <a:xfrm>
              <a:off x="761912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0-1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背包问题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动态规划（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part2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4BFB09A-9C23-D699-AE94-9BCA4D76CEC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圖片 12">
            <a:extLst>
              <a:ext uri="{FF2B5EF4-FFF2-40B4-BE49-F238E27FC236}">
                <a16:creationId xmlns:a16="http://schemas.microsoft.com/office/drawing/2014/main" id="{C5CD75D7-FD83-FF0B-FFAA-A780C38241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9431" y="1869189"/>
            <a:ext cx="4011072" cy="6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3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768160" y="1769030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计算最优值的动态规划算法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AD80B0-1650-9C0B-DB91-329DA6A8FFC4}"/>
              </a:ext>
            </a:extLst>
          </p:cNvPr>
          <p:cNvSpPr txBox="1"/>
          <p:nvPr/>
        </p:nvSpPr>
        <p:spPr>
          <a:xfrm>
            <a:off x="1036040" y="2374084"/>
            <a:ext cx="935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例如，考虑这样一个样例数据：背包的容量</a:t>
            </a:r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，要装入</a:t>
            </a:r>
            <a:r>
              <a:rPr lang="en-US" altLang="zh-CN" dirty="0"/>
              <a:t>4</a:t>
            </a:r>
            <a:r>
              <a:rPr lang="zh-CN" altLang="en-US" dirty="0"/>
              <a:t>个物品，它们的重量</a:t>
            </a:r>
            <a:r>
              <a:rPr lang="en-US" altLang="zh-CN" dirty="0"/>
              <a:t>w</a:t>
            </a:r>
            <a:r>
              <a:rPr lang="zh-CN" altLang="en-US" dirty="0"/>
              <a:t>分别为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，价值</a:t>
            </a:r>
            <a:r>
              <a:rPr lang="en-US" altLang="zh-CN" dirty="0"/>
              <a:t>v</a:t>
            </a:r>
            <a:r>
              <a:rPr lang="zh-CN" altLang="en-US" dirty="0"/>
              <a:t>分别为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8A9DD7-61C2-9E4B-612A-D91DD24F23CA}"/>
              </a:ext>
            </a:extLst>
          </p:cNvPr>
          <p:cNvSpPr txBox="1"/>
          <p:nvPr/>
        </p:nvSpPr>
        <p:spPr>
          <a:xfrm>
            <a:off x="1036040" y="4072478"/>
            <a:ext cx="9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0-1</a:t>
            </a:r>
            <a:r>
              <a:rPr lang="zh-CN" altLang="en-US" dirty="0"/>
              <a:t>背包问题样例数据的最优值构造过程，如表所示。上述</a:t>
            </a:r>
            <a:r>
              <a:rPr lang="en-US" altLang="zh-CN" dirty="0"/>
              <a:t>0-1</a:t>
            </a:r>
            <a:r>
              <a:rPr lang="zh-CN" altLang="en-US" dirty="0"/>
              <a:t>背包问题样例数据的最优值为</a:t>
            </a:r>
            <a:r>
              <a:rPr lang="en-US" altLang="zh-CN" dirty="0"/>
              <a:t>p[1][5]=37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4E96E0-611A-5ED2-816A-6D4C87443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84918"/>
              </p:ext>
            </p:extLst>
          </p:nvPr>
        </p:nvGraphicFramePr>
        <p:xfrm>
          <a:off x="2649226" y="4441810"/>
          <a:ext cx="4271691" cy="2213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 j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0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</a:t>
                      </a:r>
                      <a:endParaRPr lang="zh-CN" sz="1800" b="1" i="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D030D8D-E193-6FE8-9012-228E25E64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91544"/>
              </p:ext>
            </p:extLst>
          </p:nvPr>
        </p:nvGraphicFramePr>
        <p:xfrm>
          <a:off x="3492900" y="3020792"/>
          <a:ext cx="2462060" cy="959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W=5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重量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价值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322" marR="3532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圖片 12">
            <a:extLst>
              <a:ext uri="{FF2B5EF4-FFF2-40B4-BE49-F238E27FC236}">
                <a16:creationId xmlns:a16="http://schemas.microsoft.com/office/drawing/2014/main" id="{77A0BC06-4A14-8371-02C7-99F9FACBC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81846" y="5051090"/>
            <a:ext cx="4011072" cy="669283"/>
          </a:xfrm>
          <a:prstGeom prst="rect">
            <a:avLst/>
          </a:prstGeom>
        </p:spPr>
      </p:pic>
      <p:pic>
        <p:nvPicPr>
          <p:cNvPr id="13" name="圖片 13">
            <a:extLst>
              <a:ext uri="{FF2B5EF4-FFF2-40B4-BE49-F238E27FC236}">
                <a16:creationId xmlns:a16="http://schemas.microsoft.com/office/drawing/2014/main" id="{49F63AB5-9674-ECF4-6861-3A1772589A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1846" y="5946650"/>
            <a:ext cx="2376844" cy="7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基本思想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A42C4-7D6B-1BF6-8ACE-8DA1829621F0}"/>
              </a:ext>
            </a:extLst>
          </p:cNvPr>
          <p:cNvSpPr txBox="1"/>
          <p:nvPr/>
        </p:nvSpPr>
        <p:spPr>
          <a:xfrm>
            <a:off x="1084333" y="2613727"/>
            <a:ext cx="1026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动态规划</a:t>
            </a:r>
            <a:r>
              <a:rPr lang="en-US" altLang="zh-CN" sz="2000" dirty="0"/>
              <a:t>(Dynamic Programming, DP)</a:t>
            </a:r>
            <a:r>
              <a:rPr lang="zh-CN" altLang="en-US" sz="2000" dirty="0"/>
              <a:t>算法通常用于求解具有某种</a:t>
            </a:r>
            <a:r>
              <a:rPr lang="zh-CN" altLang="en-US" sz="2000" dirty="0">
                <a:solidFill>
                  <a:srgbClr val="FF0000"/>
                </a:solidFill>
              </a:rPr>
              <a:t>最优</a:t>
            </a:r>
            <a:r>
              <a:rPr lang="zh-CN" altLang="en-US" sz="2000" dirty="0"/>
              <a:t>性质的问题。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A6874C-EB88-7A78-C30D-E2ACA040C126}"/>
              </a:ext>
            </a:extLst>
          </p:cNvPr>
          <p:cNvSpPr txBox="1"/>
          <p:nvPr/>
        </p:nvSpPr>
        <p:spPr>
          <a:xfrm>
            <a:off x="1084333" y="3151401"/>
            <a:ext cx="102694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基本思想：将待求解问题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成若干个</a:t>
            </a:r>
            <a:r>
              <a:rPr lang="zh-CN" altLang="en-US" dirty="0">
                <a:solidFill>
                  <a:srgbClr val="FF0000"/>
                </a:solidFill>
              </a:rPr>
              <a:t>子问题</a:t>
            </a:r>
            <a:r>
              <a:rPr lang="zh-CN" altLang="en-US" dirty="0"/>
              <a:t>，先求解子问题，然后从这些子问题的解得到原问题的解。（</a:t>
            </a:r>
            <a:r>
              <a:rPr lang="zh-CN" altLang="en-US" dirty="0">
                <a:solidFill>
                  <a:srgbClr val="FF0000"/>
                </a:solidFill>
              </a:rPr>
              <a:t>分治类似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与分治不同：适合于用动态规划求解的问题，经分解得到</a:t>
            </a:r>
            <a:r>
              <a:rPr lang="zh-CN" altLang="en-US" dirty="0">
                <a:solidFill>
                  <a:srgbClr val="FF0000"/>
                </a:solidFill>
              </a:rPr>
              <a:t>子问题</a:t>
            </a:r>
            <a:r>
              <a:rPr lang="zh-CN" altLang="en-US" dirty="0"/>
              <a:t>往往</a:t>
            </a:r>
            <a:r>
              <a:rPr lang="zh-CN" altLang="en-US" dirty="0">
                <a:solidFill>
                  <a:srgbClr val="FF0000"/>
                </a:solidFill>
              </a:rPr>
              <a:t>不是互相独立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若依然采用分治法：分解得到的子问题数目太多，有些子问题被</a:t>
            </a:r>
            <a:r>
              <a:rPr lang="zh-CN" altLang="en-US" dirty="0">
                <a:solidFill>
                  <a:srgbClr val="FF0000"/>
                </a:solidFill>
              </a:rPr>
              <a:t>重复计算</a:t>
            </a:r>
            <a:r>
              <a:rPr lang="zh-CN" altLang="en-US" dirty="0"/>
              <a:t>了很多次</a:t>
            </a:r>
            <a:endParaRPr lang="en-US" altLang="zh-CN" dirty="0"/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优化思路：</a:t>
            </a:r>
            <a:r>
              <a:rPr lang="zh-CN" altLang="en-US" dirty="0">
                <a:solidFill>
                  <a:srgbClr val="FF0000"/>
                </a:solidFill>
              </a:rPr>
              <a:t>保存</a:t>
            </a:r>
            <a:r>
              <a:rPr lang="zh-CN" altLang="en-US" dirty="0"/>
              <a:t>已解决的</a:t>
            </a:r>
            <a:r>
              <a:rPr lang="zh-CN" altLang="en-US" dirty="0">
                <a:solidFill>
                  <a:srgbClr val="FF0000"/>
                </a:solidFill>
              </a:rPr>
              <a:t>子问题的答案</a:t>
            </a:r>
            <a:r>
              <a:rPr lang="zh-CN" altLang="en-US" dirty="0"/>
              <a:t>，避免大量的重复计算</a:t>
            </a:r>
            <a:endParaRPr lang="en-US" altLang="zh-CN" dirty="0"/>
          </a:p>
          <a:p>
            <a:pPr lvl="4">
              <a:spcBef>
                <a:spcPts val="12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用一个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记录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所有已解的子问题的答案，不管该子问题以后是否被用到，只要计算得到解，就将其记录到表中。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E4AE20-4CCC-53FD-B715-08F40647CC37}"/>
              </a:ext>
            </a:extLst>
          </p:cNvPr>
          <p:cNvSpPr txBox="1"/>
          <p:nvPr/>
        </p:nvSpPr>
        <p:spPr>
          <a:xfrm>
            <a:off x="1438713" y="5289259"/>
            <a:ext cx="1526796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动态规划→</a:t>
            </a:r>
          </a:p>
        </p:txBody>
      </p:sp>
    </p:spTree>
    <p:extLst>
      <p:ext uri="{BB962C8B-B14F-4D97-AF65-F5344CB8AC3E}">
        <p14:creationId xmlns:p14="http://schemas.microsoft.com/office/powerpoint/2010/main" val="4766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768160" y="1769030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计算最优解的动态规划算法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5F357B-896B-8702-6148-BABBD510C859}"/>
              </a:ext>
            </a:extLst>
          </p:cNvPr>
          <p:cNvSpPr txBox="1"/>
          <p:nvPr/>
        </p:nvSpPr>
        <p:spPr>
          <a:xfrm>
            <a:off x="1036040" y="2182919"/>
            <a:ext cx="935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具体应选择哪些物品放入背包？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A491D4-E797-384A-A6F5-AC04B5D89277}"/>
              </a:ext>
            </a:extLst>
          </p:cNvPr>
          <p:cNvGrpSpPr/>
          <p:nvPr/>
        </p:nvGrpSpPr>
        <p:grpSpPr>
          <a:xfrm>
            <a:off x="924941" y="2566030"/>
            <a:ext cx="5631056" cy="3643194"/>
            <a:chOff x="761912" y="1983618"/>
            <a:chExt cx="5932503" cy="364319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65D13DD-3FF4-0922-4510-5523848BE59F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traceback(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c,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n,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x[])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 n;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(p[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][c] == p[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][c])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x[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x[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c -= w[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x[n] = (p[n][c]) ?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ED87BA-388F-33D5-1EF4-BEB44E2158B1}"/>
                </a:ext>
              </a:extLst>
            </p:cNvPr>
            <p:cNvSpPr txBox="1"/>
            <p:nvPr/>
          </p:nvSpPr>
          <p:spPr>
            <a:xfrm>
              <a:off x="761912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0-1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背包问题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最优值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=&gt;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最优解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DD9912-85C6-BB1C-8359-230F49E730A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30F7501-9272-50D4-B237-EEB138201F01}"/>
              </a:ext>
            </a:extLst>
          </p:cNvPr>
          <p:cNvSpPr txBox="1"/>
          <p:nvPr/>
        </p:nvSpPr>
        <p:spPr>
          <a:xfrm>
            <a:off x="4580389" y="5790397"/>
            <a:ext cx="19402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时间复杂度</a:t>
            </a:r>
            <a:r>
              <a:rPr lang="en-US" altLang="zh-CN" dirty="0">
                <a:solidFill>
                  <a:srgbClr val="FF0000"/>
                </a:solidFill>
              </a:rPr>
              <a:t>: O(n)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52A0EE-2E44-1E33-FA50-8176E2A82F06}"/>
              </a:ext>
            </a:extLst>
          </p:cNvPr>
          <p:cNvSpPr txBox="1"/>
          <p:nvPr/>
        </p:nvSpPr>
        <p:spPr>
          <a:xfrm>
            <a:off x="6681831" y="3428587"/>
            <a:ext cx="5096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p[1][c]</a:t>
            </a:r>
            <a:r>
              <a:rPr lang="zh-CN" altLang="en-US" dirty="0"/>
              <a:t>＝</a:t>
            </a:r>
            <a:r>
              <a:rPr lang="en-US" altLang="zh-CN" dirty="0"/>
              <a:t>p[2][c]</a:t>
            </a:r>
            <a:r>
              <a:rPr lang="zh-CN" altLang="en-US" dirty="0"/>
              <a:t>，则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1 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，否则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1 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1 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时，由</a:t>
            </a:r>
            <a:r>
              <a:rPr lang="en-US" altLang="zh-CN" dirty="0"/>
              <a:t>p[2][c]</a:t>
            </a:r>
            <a:r>
              <a:rPr lang="zh-CN" altLang="en-US" dirty="0"/>
              <a:t>继续构造最优解；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1 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时，由</a:t>
            </a:r>
            <a:r>
              <a:rPr lang="en-US" altLang="zh-CN" dirty="0">
                <a:solidFill>
                  <a:srgbClr val="FF0000"/>
                </a:solidFill>
              </a:rPr>
              <a:t>p[2][c-1]</a:t>
            </a:r>
            <a:r>
              <a:rPr lang="zh-CN" altLang="en-US" dirty="0"/>
              <a:t>继续构造最优解。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依此类推，可构造出相应的最优解：</a:t>
            </a:r>
            <a:endParaRPr lang="en-US" altLang="zh-CN" dirty="0"/>
          </a:p>
          <a:p>
            <a:pPr lvl="1"/>
            <a:r>
              <a:rPr lang="en-US" altLang="zh-CN" sz="1800" dirty="0"/>
              <a:t>{</a:t>
            </a:r>
            <a:r>
              <a:rPr lang="en-US" altLang="zh-CN" sz="1800" i="1" dirty="0"/>
              <a:t>x</a:t>
            </a:r>
            <a:r>
              <a:rPr lang="en-US" altLang="zh-CN" sz="1800" baseline="-25000" dirty="0"/>
              <a:t>1</a:t>
            </a:r>
            <a:r>
              <a:rPr lang="zh-CN" altLang="zh-CN" sz="1800" dirty="0"/>
              <a:t>，</a:t>
            </a:r>
            <a:r>
              <a:rPr lang="en-US" altLang="zh-CN" sz="1800" i="1" dirty="0"/>
              <a:t>x</a:t>
            </a:r>
            <a:r>
              <a:rPr lang="en-US" altLang="zh-CN" sz="1800" baseline="-25000" dirty="0"/>
              <a:t>2</a:t>
            </a:r>
            <a:r>
              <a:rPr lang="zh-CN" altLang="zh-CN" sz="1800" dirty="0"/>
              <a:t>，…，</a:t>
            </a:r>
            <a:r>
              <a:rPr lang="en-US" altLang="zh-CN" sz="1800" i="1" dirty="0" err="1"/>
              <a:t>x</a:t>
            </a:r>
            <a:r>
              <a:rPr lang="en-US" altLang="zh-CN" sz="1800" i="1" baseline="-25000" dirty="0" err="1"/>
              <a:t>n</a:t>
            </a:r>
            <a:r>
              <a:rPr lang="en-US" altLang="zh-CN" sz="18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60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E4186-49C5-C790-E0C4-651A8C381083}"/>
              </a:ext>
            </a:extLst>
          </p:cNvPr>
          <p:cNvSpPr txBox="1"/>
          <p:nvPr/>
        </p:nvSpPr>
        <p:spPr>
          <a:xfrm>
            <a:off x="768160" y="1769030"/>
            <a:ext cx="10317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计算最优解的动态规划算法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5F357B-896B-8702-6148-BABBD510C859}"/>
              </a:ext>
            </a:extLst>
          </p:cNvPr>
          <p:cNvSpPr txBox="1"/>
          <p:nvPr/>
        </p:nvSpPr>
        <p:spPr>
          <a:xfrm>
            <a:off x="1036040" y="2321419"/>
            <a:ext cx="935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背包问题样例数据的最优解构造过程，如下表所示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E99644-36D7-0656-224F-E0744E59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9919"/>
              </p:ext>
            </p:extLst>
          </p:nvPr>
        </p:nvGraphicFramePr>
        <p:xfrm>
          <a:off x="3635885" y="2843030"/>
          <a:ext cx="3175918" cy="1663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W=5 </a:t>
                      </a:r>
                      <a:endParaRPr lang="zh-CN" sz="16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sz="16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Cambria Math" panose="02040503050406030204" pitchFamily="18" charset="0"/>
                        </a:rPr>
                        <a:t>重量</a:t>
                      </a: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Cambria Math" panose="02040503050406030204" pitchFamily="18" charset="0"/>
                        </a:rPr>
                        <a:t>价值</a:t>
                      </a: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zh-CN" sz="16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zh-CN" sz="16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Cambria Math" panose="02040503050406030204" pitchFamily="18" charset="0"/>
                        </a:rPr>
                        <a:t>最优解</a:t>
                      </a: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6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6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134" marR="4913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469EC0D-3F7C-F99D-8AC9-1693D8C76C20}"/>
              </a:ext>
            </a:extLst>
          </p:cNvPr>
          <p:cNvSpPr txBox="1"/>
          <p:nvPr/>
        </p:nvSpPr>
        <p:spPr>
          <a:xfrm>
            <a:off x="1094763" y="4710418"/>
            <a:ext cx="659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因此，上例的最优解为</a:t>
            </a:r>
            <a:r>
              <a:rPr lang="en-US" altLang="zh-CN" sz="1800" dirty="0"/>
              <a:t>{1</a:t>
            </a:r>
            <a:r>
              <a:rPr lang="zh-CN" altLang="zh-CN" sz="1800" dirty="0"/>
              <a:t>，</a:t>
            </a:r>
            <a:r>
              <a:rPr lang="en-US" altLang="zh-CN" sz="1800" dirty="0"/>
              <a:t>1</a:t>
            </a:r>
            <a:r>
              <a:rPr lang="zh-CN" altLang="zh-CN" sz="1800" dirty="0"/>
              <a:t>，</a:t>
            </a:r>
            <a:r>
              <a:rPr lang="en-US" altLang="zh-CN" sz="1800" dirty="0"/>
              <a:t>0</a:t>
            </a:r>
            <a:r>
              <a:rPr lang="zh-CN" altLang="zh-CN" sz="1800" dirty="0"/>
              <a:t>，</a:t>
            </a:r>
            <a:r>
              <a:rPr lang="en-US" altLang="zh-CN" sz="1800" dirty="0"/>
              <a:t>1}</a:t>
            </a:r>
            <a:r>
              <a:rPr lang="zh-CN" altLang="zh-CN" sz="1800" dirty="0"/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8D45E1B-24E7-1E37-92C2-5362F295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24110"/>
              </p:ext>
            </p:extLst>
          </p:nvPr>
        </p:nvGraphicFramePr>
        <p:xfrm>
          <a:off x="7468701" y="2292937"/>
          <a:ext cx="4271691" cy="2213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     j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0" kern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37</a:t>
                      </a:r>
                      <a:endParaRPr lang="zh-CN" sz="1800" b="1" i="0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35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</a:t>
                      </a:r>
                      <a:endParaRPr lang="zh-CN" sz="18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172" marR="531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13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典型应用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zh-CN" altLang="en-US" dirty="0"/>
              <a:t>三类典型问题的动态规划算法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213010-5016-FB40-A0DE-B611F0ECBE93}"/>
              </a:ext>
            </a:extLst>
          </p:cNvPr>
          <p:cNvSpPr txBox="1"/>
          <p:nvPr/>
        </p:nvSpPr>
        <p:spPr>
          <a:xfrm>
            <a:off x="1111541" y="2554448"/>
            <a:ext cx="8716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第一类</a:t>
            </a:r>
            <a:r>
              <a:rPr lang="zh-CN" altLang="en-US" dirty="0"/>
              <a:t>中，基于</a:t>
            </a:r>
            <a:r>
              <a:rPr lang="zh-CN" altLang="en-US" b="1" dirty="0"/>
              <a:t>划分策略</a:t>
            </a:r>
            <a:r>
              <a:rPr lang="zh-CN" altLang="en-US" dirty="0"/>
              <a:t>构造子问题最优值与原问题最优值的递推关系，其中最佳划分位置需要枚举，比如</a:t>
            </a:r>
            <a:r>
              <a:rPr lang="zh-CN" altLang="en-US" dirty="0">
                <a:solidFill>
                  <a:srgbClr val="FF0000"/>
                </a:solidFill>
              </a:rPr>
              <a:t>矩阵链式相乘问题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第二类</a:t>
            </a:r>
            <a:r>
              <a:rPr lang="zh-CN" altLang="en-US" dirty="0"/>
              <a:t>中，基于</a:t>
            </a:r>
            <a:r>
              <a:rPr lang="zh-CN" altLang="en-US" b="1" dirty="0"/>
              <a:t>减一策略</a:t>
            </a:r>
            <a:r>
              <a:rPr lang="zh-CN" altLang="en-US" dirty="0"/>
              <a:t>构造子问题最优值与原问题最优值的递推关系，子问题规模般比原问题规模小一个单位，比如</a:t>
            </a:r>
            <a:r>
              <a:rPr lang="zh-CN" altLang="en-US" dirty="0">
                <a:solidFill>
                  <a:srgbClr val="FF0000"/>
                </a:solidFill>
              </a:rPr>
              <a:t>最长公共子序列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数字三角形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最大子段和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0-1</a:t>
            </a:r>
            <a:r>
              <a:rPr lang="zh-CN" altLang="en-US" dirty="0">
                <a:solidFill>
                  <a:srgbClr val="FF0000"/>
                </a:solidFill>
              </a:rPr>
              <a:t>背包</a:t>
            </a:r>
            <a:r>
              <a:rPr lang="zh-CN" altLang="en-US" dirty="0"/>
              <a:t>等问题；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第三类</a:t>
            </a:r>
            <a:r>
              <a:rPr lang="zh-CN" altLang="en-US" dirty="0"/>
              <a:t>中，状态值不是直接表示待求解问题的目标值，相反，它定义了一个</a:t>
            </a:r>
            <a:r>
              <a:rPr lang="zh-CN" altLang="en-US" b="1" dirty="0"/>
              <a:t>中间目标</a:t>
            </a:r>
            <a:r>
              <a:rPr lang="zh-CN" altLang="en-US" dirty="0"/>
              <a:t>，然后通过中间目标值计算出原问题的最优解，比如</a:t>
            </a:r>
            <a:r>
              <a:rPr lang="zh-CN" altLang="en-US" dirty="0">
                <a:solidFill>
                  <a:srgbClr val="FF0000"/>
                </a:solidFill>
              </a:rPr>
              <a:t>最长递增子序列问题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998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8237-A812-FEFD-1664-CD67D94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其他范例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7223E-5A30-9DA5-B5F3-A4C96CC6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课外学习例题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Leetcode 64. </a:t>
            </a:r>
            <a:r>
              <a:rPr lang="zh-CN" altLang="en-US" dirty="0">
                <a:hlinkClick r:id="rId2"/>
              </a:rPr>
              <a:t>最小路径和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Leetcode 198. </a:t>
            </a:r>
            <a:r>
              <a:rPr lang="zh-CN" altLang="en-US" dirty="0">
                <a:hlinkClick r:id="rId3"/>
              </a:rPr>
              <a:t>打家劫舍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Leetcode 309. </a:t>
            </a:r>
            <a:r>
              <a:rPr lang="zh-CN" altLang="en-US" dirty="0">
                <a:hlinkClick r:id="rId4"/>
              </a:rPr>
              <a:t>最佳买卖股票时机含冷冻期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Leetcode </a:t>
            </a:r>
            <a:r>
              <a:rPr lang="zh-CN" altLang="en-US" dirty="0"/>
              <a:t>面试题 </a:t>
            </a:r>
            <a:r>
              <a:rPr lang="en-US" altLang="zh-CN" dirty="0"/>
              <a:t>08.11. </a:t>
            </a:r>
            <a:r>
              <a:rPr lang="zh-CN" altLang="en-US" dirty="0">
                <a:hlinkClick r:id="rId5"/>
              </a:rPr>
              <a:t>硬币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Leetcode 376. </a:t>
            </a:r>
            <a:r>
              <a:rPr lang="zh-CN" altLang="en-US" dirty="0">
                <a:hlinkClick r:id="rId6"/>
              </a:rPr>
              <a:t>摆动序列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89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37C9BD-96F9-109E-8360-276699F2823E}"/>
                  </a:ext>
                </a:extLst>
              </p:cNvPr>
              <p:cNvSpPr txBox="1"/>
              <p:nvPr/>
            </p:nvSpPr>
            <p:spPr>
              <a:xfrm>
                <a:off x="1084332" y="2550254"/>
                <a:ext cx="10123360" cy="108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Fibonacci</a:t>
                </a:r>
                <a:r>
                  <a:rPr lang="zh-CN" altLang="en-US" sz="2000" dirty="0"/>
                  <a:t>数列问题是一个简单而典型的分治问题，</a:t>
                </a:r>
                <a:r>
                  <a:rPr lang="en-US" altLang="zh-CN" sz="2000" dirty="0"/>
                  <a:t>Fibonacci</a:t>
                </a:r>
                <a:r>
                  <a:rPr lang="zh-CN" altLang="en-US" sz="2000" dirty="0"/>
                  <a:t>数列的递归方程表示为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=0,1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37C9BD-96F9-109E-8360-276699F2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32" y="2550254"/>
                <a:ext cx="10123360" cy="1086644"/>
              </a:xfrm>
              <a:prstGeom prst="rect">
                <a:avLst/>
              </a:prstGeom>
              <a:blipFill>
                <a:blip r:embed="rId2"/>
                <a:stretch>
                  <a:fillRect l="-662" t="-2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3558933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采用分治方法递归实现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5CC526-3B8F-0708-DF83-B73A20CE7678}"/>
              </a:ext>
            </a:extLst>
          </p:cNvPr>
          <p:cNvGrpSpPr/>
          <p:nvPr/>
        </p:nvGrpSpPr>
        <p:grpSpPr>
          <a:xfrm>
            <a:off x="1084332" y="4089256"/>
            <a:ext cx="4777531" cy="2258199"/>
            <a:chOff x="761912" y="1983618"/>
            <a:chExt cx="5932503" cy="225819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E3F06A-FBAD-7864-5D04-557BE199D3F0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(n &lt;=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F(n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F(n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602BC3-3A58-5591-5EB2-946F1DD35BF2}"/>
                </a:ext>
              </a:extLst>
            </p:cNvPr>
            <p:cNvSpPr txBox="1"/>
            <p:nvPr/>
          </p:nvSpPr>
          <p:spPr>
            <a:xfrm>
              <a:off x="761912" y="1983618"/>
              <a:ext cx="4330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Fibonacci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数列问题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递归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1069063-B38E-5FC7-0964-61184C8F3A89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0041F0A-C53D-3718-47F1-A197FE3B8833}"/>
              </a:ext>
            </a:extLst>
          </p:cNvPr>
          <p:cNvSpPr txBox="1"/>
          <p:nvPr/>
        </p:nvSpPr>
        <p:spPr>
          <a:xfrm>
            <a:off x="6287547" y="4525858"/>
            <a:ext cx="495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重叠子问题</a:t>
            </a:r>
            <a:r>
              <a:rPr lang="zh-CN" altLang="en-US" dirty="0"/>
              <a:t>：效率低</a:t>
            </a:r>
            <a:r>
              <a:rPr lang="en-US" altLang="zh-CN" dirty="0"/>
              <a:t>——</a:t>
            </a:r>
            <a:r>
              <a:rPr lang="zh-CN" altLang="en-US" dirty="0"/>
              <a:t>递归调用过程产生的子问题不是新问题，存在子问题被反复计算多次的情况。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967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67EA10-367D-A78A-CDBD-175DD1D2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538"/>
          </a:xfrm>
        </p:spPr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886483"/>
            <a:ext cx="1012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思路：用一个数组保存已解决的子问题的答案，在需要时再从数组中查找已求解的子问题答案。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动态规划方法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（避免重复计算）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4D1371-9D26-2DC5-35B1-C8467BE3770D}"/>
              </a:ext>
            </a:extLst>
          </p:cNvPr>
          <p:cNvGrpSpPr/>
          <p:nvPr/>
        </p:nvGrpSpPr>
        <p:grpSpPr>
          <a:xfrm>
            <a:off x="1084332" y="3594369"/>
            <a:ext cx="4943158" cy="3089196"/>
            <a:chOff x="761912" y="1983618"/>
            <a:chExt cx="5932503" cy="30891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9742735-AF56-AF62-B55F-2206F5FACF90}"/>
                </a:ext>
              </a:extLst>
            </p:cNvPr>
            <p:cNvSpPr txBox="1"/>
            <p:nvPr/>
          </p:nvSpPr>
          <p:spPr>
            <a:xfrm>
              <a:off x="838199" y="2487491"/>
              <a:ext cx="5856216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fibonacci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*fib =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long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[n +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fib[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fib[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&lt;= n; 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 {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fib[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= fib[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+ fib[</a:t>
              </a:r>
              <a:r>
                <a:rPr lang="en-US" altLang="zh-CN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- </a:t>
              </a:r>
              <a:r>
                <a:rPr lang="en-US" altLang="zh-CN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CN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fib[n];</a:t>
              </a: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CD0F0CC-62B8-C518-C19E-7E81EBE3D7C4}"/>
                </a:ext>
              </a:extLst>
            </p:cNvPr>
            <p:cNvSpPr txBox="1"/>
            <p:nvPr/>
          </p:nvSpPr>
          <p:spPr>
            <a:xfrm>
              <a:off x="761912" y="1983618"/>
              <a:ext cx="5856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Fibonacci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数列问题 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–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动态规划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C5504B7-9B83-5A1B-5009-A6AD494B3E4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420220"/>
              <a:ext cx="58562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E9E69B7-94D0-2E8F-D7E3-D9BD3F57D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93820"/>
              </p:ext>
            </p:extLst>
          </p:nvPr>
        </p:nvGraphicFramePr>
        <p:xfrm>
          <a:off x="6408197" y="4098242"/>
          <a:ext cx="5030192" cy="1012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7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3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=0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…</a:t>
                      </a:r>
                      <a:endParaRPr lang="zh-CN" sz="1100" dirty="0"/>
                    </a:p>
                  </a:txBody>
                  <a:tcPr marL="52417" marR="52417" marT="0" marB="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fib</a:t>
                      </a:r>
                      <a:endParaRPr lang="zh-CN" sz="1100" i="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F(0)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F(1)</a:t>
                      </a:r>
                      <a:endParaRPr lang="zh-CN" sz="11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F(2)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F(3)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F(4)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F(5)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417" marR="5241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B4A736A-66E8-5EFF-9697-DD6F8566FA0B}"/>
              </a:ext>
            </a:extLst>
          </p:cNvPr>
          <p:cNvSpPr txBox="1"/>
          <p:nvPr/>
        </p:nvSpPr>
        <p:spPr>
          <a:xfrm>
            <a:off x="7247592" y="3594369"/>
            <a:ext cx="335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存储</a:t>
            </a:r>
            <a:r>
              <a:rPr lang="en-US" altLang="zh-CN" dirty="0"/>
              <a:t>Fibonacci</a:t>
            </a:r>
            <a:r>
              <a:rPr lang="zh-CN" altLang="en-US" dirty="0"/>
              <a:t>数列的数组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F94F11-448E-C69E-D4EF-15922A828970}"/>
              </a:ext>
            </a:extLst>
          </p:cNvPr>
          <p:cNvSpPr txBox="1"/>
          <p:nvPr/>
        </p:nvSpPr>
        <p:spPr>
          <a:xfrm>
            <a:off x="6408197" y="5336375"/>
            <a:ext cx="494560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动态规划的关键：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解决重叠子问题的重复计算。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8F1C76-B10D-BA8E-7959-2D970D0A56DF}"/>
              </a:ext>
            </a:extLst>
          </p:cNvPr>
          <p:cNvSpPr txBox="1"/>
          <p:nvPr/>
        </p:nvSpPr>
        <p:spPr>
          <a:xfrm>
            <a:off x="6408197" y="6037234"/>
            <a:ext cx="503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动态规划需要额外空间存储各子问题的解，空间复杂性大于其他算法 </a:t>
            </a:r>
            <a:r>
              <a:rPr lang="zh-CN" altLang="en-US" dirty="0">
                <a:solidFill>
                  <a:srgbClr val="FF0000"/>
                </a:solidFill>
              </a:rPr>
              <a:t>→ 以空间换时间的策略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55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886483"/>
            <a:ext cx="10123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问题定义</a:t>
            </a:r>
            <a:r>
              <a:rPr lang="zh-CN" altLang="en-US" sz="2000" dirty="0"/>
              <a:t>：设有两个序列</a:t>
            </a:r>
            <a:r>
              <a:rPr lang="en-US" altLang="zh-CN" sz="2000" dirty="0"/>
              <a:t>X[1:m]</a:t>
            </a:r>
            <a:r>
              <a:rPr lang="zh-CN" altLang="en-US" sz="2000" dirty="0"/>
              <a:t>和</a:t>
            </a:r>
            <a:r>
              <a:rPr lang="en-US" altLang="zh-CN" sz="2000" dirty="0"/>
              <a:t>Y[1:n]</a:t>
            </a:r>
            <a:r>
              <a:rPr lang="zh-CN" altLang="en-US" sz="2000" dirty="0"/>
              <a:t>，需要寻找它们之间的一个最长公共子序列。</a:t>
            </a:r>
            <a:endParaRPr lang="en-US" altLang="zh-CN" sz="2000" dirty="0"/>
          </a:p>
          <a:p>
            <a:r>
              <a:rPr lang="zh-CN" altLang="en-US" sz="2000" dirty="0"/>
              <a:t>例如，存在两个序列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X: </a:t>
            </a:r>
            <a:r>
              <a:rPr lang="en-US" altLang="zh-CN" sz="2000" dirty="0">
                <a:solidFill>
                  <a:srgbClr val="4472C4"/>
                </a:solidFill>
              </a:rPr>
              <a:t>A </a:t>
            </a:r>
            <a:r>
              <a:rPr lang="en-US" altLang="zh-CN" sz="2000" b="1" dirty="0">
                <a:solidFill>
                  <a:srgbClr val="4472C4"/>
                </a:solidFill>
              </a:rPr>
              <a:t>B</a:t>
            </a:r>
            <a:r>
              <a:rPr lang="en-US" altLang="zh-CN" sz="2000" dirty="0">
                <a:solidFill>
                  <a:srgbClr val="4472C4"/>
                </a:solidFill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</a:rPr>
              <a:t>C</a:t>
            </a:r>
            <a:r>
              <a:rPr lang="en-US" altLang="zh-CN" sz="2000" dirty="0">
                <a:solidFill>
                  <a:srgbClr val="4472C4"/>
                </a:solidFill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</a:rPr>
              <a:t>B</a:t>
            </a:r>
            <a:r>
              <a:rPr lang="en-US" altLang="zh-CN" sz="2000" dirty="0">
                <a:solidFill>
                  <a:srgbClr val="4472C4"/>
                </a:solidFill>
              </a:rPr>
              <a:t> D </a:t>
            </a:r>
            <a:r>
              <a:rPr lang="en-US" altLang="zh-CN" sz="2000" b="1" dirty="0">
                <a:solidFill>
                  <a:srgbClr val="4472C4"/>
                </a:solidFill>
              </a:rPr>
              <a:t>A</a:t>
            </a:r>
            <a:r>
              <a:rPr lang="en-US" altLang="zh-CN" sz="2000" dirty="0">
                <a:solidFill>
                  <a:srgbClr val="4472C4"/>
                </a:solidFill>
              </a:rPr>
              <a:t> B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Y: </a:t>
            </a:r>
            <a:r>
              <a:rPr lang="en-US" altLang="zh-CN" sz="2000" b="1" dirty="0">
                <a:solidFill>
                  <a:srgbClr val="4472C4"/>
                </a:solidFill>
              </a:rPr>
              <a:t>B</a:t>
            </a:r>
            <a:r>
              <a:rPr lang="en-US" altLang="zh-CN" sz="2000" dirty="0">
                <a:solidFill>
                  <a:srgbClr val="4472C4"/>
                </a:solidFill>
              </a:rPr>
              <a:t> D </a:t>
            </a:r>
            <a:r>
              <a:rPr lang="en-US" altLang="zh-CN" sz="2000" b="1" dirty="0">
                <a:solidFill>
                  <a:srgbClr val="4472C4"/>
                </a:solidFill>
              </a:rPr>
              <a:t>C</a:t>
            </a:r>
            <a:r>
              <a:rPr lang="en-US" altLang="zh-CN" sz="2000" dirty="0">
                <a:solidFill>
                  <a:srgbClr val="4472C4"/>
                </a:solidFill>
              </a:rPr>
              <a:t> A </a:t>
            </a:r>
            <a:r>
              <a:rPr lang="en-US" altLang="zh-CN" sz="2000" b="1" dirty="0">
                <a:solidFill>
                  <a:srgbClr val="4472C4"/>
                </a:solidFill>
              </a:rPr>
              <a:t>B</a:t>
            </a:r>
            <a:r>
              <a:rPr lang="en-US" altLang="zh-CN" sz="2000" dirty="0">
                <a:solidFill>
                  <a:srgbClr val="4472C4"/>
                </a:solidFill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</a:rPr>
              <a:t>A</a:t>
            </a:r>
          </a:p>
          <a:p>
            <a:r>
              <a:rPr lang="zh-CN" altLang="en-US" sz="2000" dirty="0"/>
              <a:t>其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的一个最长公共子序列为</a:t>
            </a:r>
            <a:r>
              <a:rPr lang="en-US" altLang="zh-CN" sz="2000" b="1" dirty="0">
                <a:solidFill>
                  <a:srgbClr val="4472C4"/>
                </a:solidFill>
              </a:rPr>
              <a:t>B</a:t>
            </a:r>
            <a:r>
              <a:rPr lang="en-US" altLang="zh-CN" sz="2000" dirty="0">
                <a:solidFill>
                  <a:srgbClr val="4472C4"/>
                </a:solidFill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</a:rPr>
              <a:t>C</a:t>
            </a:r>
            <a:r>
              <a:rPr lang="en-US" altLang="zh-CN" sz="2000" dirty="0">
                <a:solidFill>
                  <a:srgbClr val="4472C4"/>
                </a:solidFill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</a:rPr>
              <a:t>B</a:t>
            </a:r>
            <a:r>
              <a:rPr lang="en-US" altLang="zh-CN" sz="2000" dirty="0">
                <a:solidFill>
                  <a:srgbClr val="4472C4"/>
                </a:solidFill>
              </a:rPr>
              <a:t> </a:t>
            </a:r>
            <a:r>
              <a:rPr lang="en-US" altLang="zh-CN" sz="2000" b="1" dirty="0">
                <a:solidFill>
                  <a:srgbClr val="4472C4"/>
                </a:solidFill>
              </a:rPr>
              <a:t>A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子序列不一定必须连续，但元素需保留原先的先后顺序。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最长公共子序列不一定只有一个，仅需找出一个即可。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寻找序列间最大或最多共同点的问题，广泛应用于相似性比对方面。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0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886483"/>
            <a:ext cx="10123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对每一个可能的子序列进行检查，看看其是否是一个公共子序列，然后在所有公共子序列里面寻找最长的即可。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检查</a:t>
            </a:r>
            <a:r>
              <a:rPr lang="en-US" altLang="zh-CN" sz="2000" dirty="0"/>
              <a:t>X[1:m]</a:t>
            </a:r>
            <a:r>
              <a:rPr lang="zh-CN" altLang="en-US" sz="2000" dirty="0"/>
              <a:t>的每一个子序列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看看其是否也是</a:t>
            </a:r>
            <a:r>
              <a:rPr lang="en-US" altLang="zh-CN" sz="2000" dirty="0"/>
              <a:t>Y[1:n]</a:t>
            </a:r>
            <a:r>
              <a:rPr lang="zh-CN" altLang="en-US" sz="2000" dirty="0"/>
              <a:t>的子序列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在每一步，记录当前找到的子序列里面最长的子序列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2EABE-91CB-5E04-0FEE-016C72428B93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蛮力法求解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F046C-3C88-77D0-9C31-9990CCDA9492}"/>
              </a:ext>
            </a:extLst>
          </p:cNvPr>
          <p:cNvSpPr txBox="1"/>
          <p:nvPr/>
        </p:nvSpPr>
        <p:spPr>
          <a:xfrm>
            <a:off x="1195430" y="4874004"/>
            <a:ext cx="1015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最坏时间复杂度：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O(n×2</a:t>
            </a:r>
            <a:r>
              <a:rPr lang="en-US" altLang="zh-CN" sz="1800" baseline="30000" dirty="0">
                <a:solidFill>
                  <a:srgbClr val="FF0000"/>
                </a:solidFill>
              </a:rPr>
              <a:t>m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zh-CN" altLang="en-US" dirty="0"/>
              <a:t>。对每一个子序列的检查需要时间</a:t>
            </a:r>
            <a:r>
              <a:rPr lang="en-US" altLang="zh-CN" dirty="0"/>
              <a:t>O(n)</a:t>
            </a:r>
            <a:r>
              <a:rPr lang="zh-CN" altLang="en-US" dirty="0"/>
              <a:t>，而总共有</a:t>
            </a:r>
            <a:r>
              <a:rPr lang="en-US" altLang="zh-CN" dirty="0"/>
              <a:t>2</a:t>
            </a:r>
            <a:r>
              <a:rPr lang="en-US" altLang="zh-CN" baseline="30000" dirty="0"/>
              <a:t>m</a:t>
            </a:r>
            <a:r>
              <a:rPr lang="zh-CN" altLang="en-US" dirty="0"/>
              <a:t>个子序列需要检查</a:t>
            </a:r>
          </a:p>
        </p:txBody>
      </p:sp>
    </p:spTree>
    <p:extLst>
      <p:ext uri="{BB962C8B-B14F-4D97-AF65-F5344CB8AC3E}">
        <p14:creationId xmlns:p14="http://schemas.microsoft.com/office/powerpoint/2010/main" val="823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886483"/>
            <a:ext cx="10123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利用动态规划寻找最长公共子序列的步骤如下：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先寻找最长公共子序列的长度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扩展寻找长度的算法来获得最长公共子序列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策略：考虑序列</a:t>
            </a:r>
            <a:r>
              <a:rPr lang="en-US" altLang="zh-CN" sz="2000" dirty="0"/>
              <a:t>X[1:m]</a:t>
            </a:r>
            <a:r>
              <a:rPr lang="zh-CN" altLang="en-US" sz="2000" dirty="0"/>
              <a:t>和</a:t>
            </a:r>
            <a:r>
              <a:rPr lang="en-US" altLang="zh-CN" sz="2000" dirty="0"/>
              <a:t>Y[1:n]</a:t>
            </a:r>
            <a:r>
              <a:rPr lang="zh-CN" altLang="en-US" sz="2000" dirty="0"/>
              <a:t>的前缀序列。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2EABE-91CB-5E04-0FEE-016C72428B93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4F046C-3C88-77D0-9C31-9990CCDA9492}"/>
                  </a:ext>
                </a:extLst>
              </p:cNvPr>
              <p:cNvSpPr txBox="1"/>
              <p:nvPr/>
            </p:nvSpPr>
            <p:spPr>
              <a:xfrm>
                <a:off x="1084332" y="4874004"/>
                <a:ext cx="10269467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设</a:t>
                </a:r>
                <a:r>
                  <a:rPr lang="en-US" altLang="zh-CN" dirty="0"/>
                  <a:t>X[1:i]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Y[1:j]</a:t>
                </a:r>
                <a:r>
                  <a:rPr lang="zh-CN" altLang="en-US" dirty="0"/>
                  <a:t>的最长公共子序列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长度</a:t>
                </a:r>
                <a:r>
                  <a:rPr lang="zh-CN" altLang="en-US" dirty="0"/>
                  <a:t>标记为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c[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j]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j] = |LCS(X[1:i], Y[1:j])|</a:t>
                </a:r>
                <a:r>
                  <a:rPr lang="zh-CN" altLang="en-US" dirty="0"/>
                  <a:t>，则有</a:t>
                </a:r>
                <a:r>
                  <a:rPr lang="en-US" altLang="zh-CN" dirty="0"/>
                  <a:t>c[m, n] = |LCS(X[1:m], Y[1:n])|= |LCS(X, Y)|</a:t>
                </a:r>
                <a:r>
                  <a:rPr lang="zh-CN" altLang="en-US" dirty="0"/>
                  <a:t>。通过分析我们发现其递推公式如下：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𝐜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CN" sz="1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zh-CN" altLang="zh-CN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sz="18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4F046C-3C88-77D0-9C31-9990CCD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32" y="4874004"/>
                <a:ext cx="10269467" cy="1541191"/>
              </a:xfrm>
              <a:prstGeom prst="rect">
                <a:avLst/>
              </a:prstGeom>
              <a:blipFill>
                <a:blip r:embed="rId2"/>
                <a:stretch>
                  <a:fillRect l="-41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D81B-28FC-2731-3A98-AA67C76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7C9BD-96F9-109E-8360-276699F2823E}"/>
              </a:ext>
            </a:extLst>
          </p:cNvPr>
          <p:cNvSpPr txBox="1"/>
          <p:nvPr/>
        </p:nvSpPr>
        <p:spPr>
          <a:xfrm>
            <a:off x="1084332" y="2886483"/>
            <a:ext cx="101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递推公式归纳过程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EA7A3-48E8-266E-7C15-9FD9B619BB1C}"/>
              </a:ext>
            </a:extLst>
          </p:cNvPr>
          <p:cNvSpPr txBox="1"/>
          <p:nvPr/>
        </p:nvSpPr>
        <p:spPr>
          <a:xfrm>
            <a:off x="838200" y="193595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最长公共子序列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(LCS)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2EABE-91CB-5E04-0FEE-016C72428B93}"/>
              </a:ext>
            </a:extLst>
          </p:cNvPr>
          <p:cNvSpPr txBox="1"/>
          <p:nvPr/>
        </p:nvSpPr>
        <p:spPr>
          <a:xfrm>
            <a:off x="838200" y="2389228"/>
            <a:ext cx="970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动态规划法求解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F046C-3C88-77D0-9C31-9990CCDA9492}"/>
              </a:ext>
            </a:extLst>
          </p:cNvPr>
          <p:cNvSpPr txBox="1"/>
          <p:nvPr/>
        </p:nvSpPr>
        <p:spPr>
          <a:xfrm>
            <a:off x="1084332" y="3421134"/>
            <a:ext cx="1026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情况</a:t>
            </a:r>
            <a:r>
              <a:rPr lang="en-US" altLang="zh-CN" b="1" dirty="0"/>
              <a:t>1.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𝐗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𝐢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] = 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𝐘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𝐣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68BC4-1944-5C39-75CE-6044F53C67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0903" y="4013645"/>
            <a:ext cx="5519955" cy="12619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77074A-5860-AD46-4199-8334A5F1C54B}"/>
              </a:ext>
            </a:extLst>
          </p:cNvPr>
          <p:cNvSpPr txBox="1"/>
          <p:nvPr/>
        </p:nvSpPr>
        <p:spPr>
          <a:xfrm>
            <a:off x="6828638" y="3772235"/>
            <a:ext cx="5238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Z[1:k]</a:t>
            </a:r>
            <a:r>
              <a:rPr lang="zh-CN" altLang="en-US" dirty="0"/>
              <a:t>是</a:t>
            </a:r>
            <a:r>
              <a:rPr lang="en-US" altLang="zh-CN" dirty="0"/>
              <a:t>X[1:i]</a:t>
            </a:r>
            <a:r>
              <a:rPr lang="zh-CN" altLang="en-US" dirty="0"/>
              <a:t>与</a:t>
            </a:r>
            <a:r>
              <a:rPr lang="en-US" altLang="zh-CN" dirty="0"/>
              <a:t>Y[1:j]</a:t>
            </a:r>
            <a:r>
              <a:rPr lang="zh-CN" altLang="en-US" dirty="0"/>
              <a:t>的最长公共子序列，即</a:t>
            </a:r>
            <a:r>
              <a:rPr lang="pl-PL" altLang="zh-CN" dirty="0"/>
              <a:t>Z[1:k] = LCS(X[1:i], Y[1:j])</a:t>
            </a:r>
            <a:r>
              <a:rPr lang="zh-CN" altLang="en-US" dirty="0"/>
              <a:t>，那么</a:t>
            </a:r>
            <a:r>
              <a:rPr lang="en-US" altLang="zh-CN" b="1" dirty="0">
                <a:solidFill>
                  <a:srgbClr val="FF0000"/>
                </a:solidFill>
              </a:rPr>
              <a:t>c[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, j] = k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由于</a:t>
            </a:r>
            <a:r>
              <a:rPr lang="en-US" altLang="zh-CN" b="1" dirty="0">
                <a:solidFill>
                  <a:srgbClr val="FF0000"/>
                </a:solidFill>
              </a:rPr>
              <a:t>X[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]=Y[j]</a:t>
            </a:r>
            <a:r>
              <a:rPr lang="zh-CN" altLang="en-US" dirty="0"/>
              <a:t>，因此</a:t>
            </a:r>
            <a:r>
              <a:rPr lang="pl-PL" altLang="zh-CN" dirty="0"/>
              <a:t>Z[k]=X[i]=Y[j]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所以，</a:t>
            </a:r>
            <a:r>
              <a:rPr lang="pl-PL" altLang="zh-CN" dirty="0"/>
              <a:t>Z[1:k-1] = LCS(X[1:i-1], Y[1:j-1])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c[i-1, j-1] = k-1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于是得出：</a:t>
            </a:r>
            <a:r>
              <a:rPr lang="en-US" altLang="zh-CN" b="1" dirty="0">
                <a:solidFill>
                  <a:srgbClr val="FF0000"/>
                </a:solidFill>
              </a:rPr>
              <a:t> c[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, j] = c[i-1, j-1] + 1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9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4997</Words>
  <Application>Microsoft Office PowerPoint</Application>
  <PresentationFormat>宽屏</PresentationFormat>
  <Paragraphs>502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等线 Light</vt:lpstr>
      <vt:lpstr>黑体</vt:lpstr>
      <vt:lpstr>Arial</vt:lpstr>
      <vt:lpstr>Cambria Math</vt:lpstr>
      <vt:lpstr>Consolas</vt:lpstr>
      <vt:lpstr>Times New Roman</vt:lpstr>
      <vt:lpstr>Wingdings</vt:lpstr>
      <vt:lpstr>Office 主题​​</vt:lpstr>
      <vt:lpstr>程序设计与算法训练</vt:lpstr>
      <vt:lpstr>课程内容</vt:lpstr>
      <vt:lpstr>动态规划</vt:lpstr>
      <vt:lpstr>动态规划</vt:lpstr>
      <vt:lpstr>动态规划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最长公共子序列问题</vt:lpstr>
      <vt:lpstr>基本要素及求解步骤</vt:lpstr>
      <vt:lpstr>基本要素及求解步骤</vt:lpstr>
      <vt:lpstr>典型应用</vt:lpstr>
      <vt:lpstr>典型应用</vt:lpstr>
      <vt:lpstr>典型应用</vt:lpstr>
      <vt:lpstr>典型应用</vt:lpstr>
      <vt:lpstr>典型应用</vt:lpstr>
      <vt:lpstr>典型应用</vt:lpstr>
      <vt:lpstr>典型应用</vt:lpstr>
      <vt:lpstr>典型应用</vt:lpstr>
      <vt:lpstr>典型应用</vt:lpstr>
      <vt:lpstr>典型应用</vt:lpstr>
      <vt:lpstr>典型应用</vt:lpstr>
      <vt:lpstr>其他范例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程序设计与算法训练</dc:title>
  <dc:creator>smallblack</dc:creator>
  <cp:lastModifiedBy>Administrator</cp:lastModifiedBy>
  <cp:revision>395</cp:revision>
  <dcterms:created xsi:type="dcterms:W3CDTF">2022-09-04T17:52:31Z</dcterms:created>
  <dcterms:modified xsi:type="dcterms:W3CDTF">2022-10-10T11:48:57Z</dcterms:modified>
</cp:coreProperties>
</file>