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339" r:id="rId5"/>
    <p:sldId id="350" r:id="rId6"/>
    <p:sldId id="346" r:id="rId7"/>
    <p:sldId id="340" r:id="rId8"/>
    <p:sldId id="307" r:id="rId9"/>
    <p:sldId id="351" r:id="rId10"/>
    <p:sldId id="35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广度优先搜索" id="{0459405E-C1EB-483A-8774-8C3E3EA4EC39}">
          <p14:sldIdLst>
            <p14:sldId id="310"/>
            <p14:sldId id="339"/>
            <p14:sldId id="350"/>
          </p14:sldIdLst>
        </p14:section>
        <p14:section name="BFS应用" id="{7CB21584-493C-417C-BB3A-7B8636EF6562}">
          <p14:sldIdLst>
            <p14:sldId id="346"/>
            <p14:sldId id="340"/>
            <p14:sldId id="307"/>
            <p14:sldId id="351"/>
            <p14:sldId id="352"/>
          </p14:sldIdLst>
        </p14:section>
        <p14:section name="图的其他问题" id="{0FC477D9-7049-4FAB-BEB5-20CD2C5A70E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sZ59z6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n/problems/sZ59z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</a:t>
            </a:r>
            <a:r>
              <a:rPr lang="zh-CN" altLang="en-US" dirty="0"/>
              <a:t>六</a:t>
            </a:r>
            <a:r>
              <a:rPr lang="zh-CN" altLang="en-US" sz="2800" dirty="0"/>
              <a:t>章 </a:t>
            </a:r>
            <a:r>
              <a:rPr lang="zh-CN" altLang="en-US" dirty="0"/>
              <a:t>广</a:t>
            </a:r>
            <a:r>
              <a:rPr lang="zh-CN" altLang="en-US" sz="2800" dirty="0"/>
              <a:t>度优先搜索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拓展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有权图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最短路径问题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03404F-69C5-E404-E8F1-760BECB17FC0}"/>
              </a:ext>
            </a:extLst>
          </p:cNvPr>
          <p:cNvSpPr txBox="1"/>
          <p:nvPr/>
        </p:nvSpPr>
        <p:spPr>
          <a:xfrm>
            <a:off x="1294725" y="2524715"/>
            <a:ext cx="10059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Dijkstra </a:t>
            </a:r>
            <a:r>
              <a:rPr lang="zh-CN" altLang="en-US" b="1" dirty="0"/>
              <a:t>算法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</a:t>
            </a:r>
            <a:r>
              <a:rPr lang="zh-CN" altLang="en-US" dirty="0">
                <a:solidFill>
                  <a:srgbClr val="FF0000"/>
                </a:solidFill>
              </a:rPr>
              <a:t>权值为正</a:t>
            </a:r>
            <a:r>
              <a:rPr lang="zh-CN" altLang="en-US" dirty="0"/>
              <a:t>的的图。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属于单源算法，即只能求出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某点到其它点最短距离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，并不能得出任意两点之间的最短距离。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Floyd </a:t>
            </a:r>
            <a:r>
              <a:rPr lang="zh-CN" altLang="en-US" b="1" dirty="0"/>
              <a:t>算法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可以求出</a:t>
            </a:r>
            <a:r>
              <a:rPr lang="zh-CN" altLang="en-US" dirty="0">
                <a:solidFill>
                  <a:srgbClr val="FF0000"/>
                </a:solidFill>
              </a:rPr>
              <a:t>任意两点</a:t>
            </a:r>
            <a:r>
              <a:rPr lang="zh-CN" altLang="en-US" dirty="0"/>
              <a:t>的最短距离。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一个经典的动态规划算法。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1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8237-A812-FEFD-1664-CD67D9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图的其他经典问题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223E-5A30-9DA5-B5F3-A4C96CC6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9550"/>
          </a:xfrm>
        </p:spPr>
        <p:txBody>
          <a:bodyPr/>
          <a:lstStyle/>
          <a:p>
            <a:r>
              <a:rPr lang="zh-CN" altLang="en-US" dirty="0"/>
              <a:t>最小生成树 </a:t>
            </a:r>
            <a:r>
              <a:rPr lang="en-US" altLang="zh-CN" dirty="0"/>
              <a:t>(Minimum Spanning Trees MST)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56140-457D-CD35-E6C6-011BE7B792C3}"/>
              </a:ext>
            </a:extLst>
          </p:cNvPr>
          <p:cNvSpPr txBox="1"/>
          <p:nvPr/>
        </p:nvSpPr>
        <p:spPr>
          <a:xfrm>
            <a:off x="1294725" y="2524715"/>
            <a:ext cx="1005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Prim </a:t>
            </a:r>
            <a:r>
              <a:rPr lang="zh-CN" altLang="en-US" b="1" dirty="0"/>
              <a:t>算法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Kruskal </a:t>
            </a:r>
            <a:r>
              <a:rPr lang="zh-CN" altLang="en-US" b="1" dirty="0"/>
              <a:t>算法：需要一个集合用来升序存储所有边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758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6.5 </a:t>
            </a:r>
            <a:r>
              <a:rPr lang="zh-CN" altLang="en-US" b="1" dirty="0"/>
              <a:t>广度优先搜索（</a:t>
            </a:r>
            <a:r>
              <a:rPr lang="en-US" altLang="zh-CN" b="1" dirty="0"/>
              <a:t>BFS</a:t>
            </a:r>
            <a:r>
              <a:rPr lang="zh-CN" altLang="en-US" b="1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6.6 BFS</a:t>
            </a:r>
            <a:r>
              <a:rPr lang="zh-CN" altLang="en-US" dirty="0"/>
              <a:t>应用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6.7 </a:t>
            </a:r>
            <a:r>
              <a:rPr lang="zh-CN" altLang="en-US" dirty="0"/>
              <a:t>图的其他经典问题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896657"/>
            <a:ext cx="970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遍历或搜索树或图的算法：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深度优先搜索（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DFS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广度优先搜索（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BFS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00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667512"/>
            <a:ext cx="394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基本思路：</a:t>
            </a:r>
            <a:r>
              <a:rPr lang="zh-CN" altLang="en-US" sz="2000" dirty="0"/>
              <a:t>可以被形象地描述为 </a:t>
            </a:r>
            <a:r>
              <a:rPr lang="en-US" altLang="zh-CN" sz="2000" dirty="0"/>
              <a:t>"</a:t>
            </a:r>
            <a:r>
              <a:rPr lang="zh-CN" altLang="en-US" sz="2000" dirty="0"/>
              <a:t>浅尝辄止</a:t>
            </a:r>
            <a:r>
              <a:rPr lang="en-US" altLang="zh-CN" sz="2000" dirty="0"/>
              <a:t>"</a:t>
            </a:r>
            <a:r>
              <a:rPr lang="zh-CN" altLang="en-US" sz="2000" dirty="0"/>
              <a:t>，它也需要一个</a:t>
            </a:r>
            <a:r>
              <a:rPr lang="zh-CN" altLang="en-US" sz="2000" dirty="0">
                <a:solidFill>
                  <a:srgbClr val="FF0000"/>
                </a:solidFill>
              </a:rPr>
              <a:t>队列</a:t>
            </a:r>
            <a:r>
              <a:rPr lang="zh-CN" altLang="en-US" sz="2000" dirty="0"/>
              <a:t>以保持遍历过的顶点顺序，以便按出队的顺序</a:t>
            </a:r>
            <a:r>
              <a:rPr lang="zh-CN" altLang="en-US" sz="2000" dirty="0">
                <a:solidFill>
                  <a:srgbClr val="FF0000"/>
                </a:solidFill>
              </a:rPr>
              <a:t>再去访问这些顶点的邻接顶点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B672B9-B11C-DA19-9631-C52EBF37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522"/>
            <a:ext cx="10515600" cy="527487"/>
          </a:xfrm>
        </p:spPr>
        <p:txBody>
          <a:bodyPr/>
          <a:lstStyle/>
          <a:p>
            <a:r>
              <a:rPr lang="zh-CN" altLang="en-US" dirty="0"/>
              <a:t>广</a:t>
            </a:r>
            <a:r>
              <a:rPr lang="zh-CN" altLang="en-US"/>
              <a:t>度优先搜索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5D3598-1771-EAC4-01FC-E98727916C41}"/>
              </a:ext>
            </a:extLst>
          </p:cNvPr>
          <p:cNvSpPr txBox="1"/>
          <p:nvPr/>
        </p:nvSpPr>
        <p:spPr>
          <a:xfrm>
            <a:off x="5405480" y="2667512"/>
            <a:ext cx="5948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实现步骤：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顶点 </a:t>
            </a:r>
            <a:r>
              <a:rPr lang="en-US" altLang="zh-CN" sz="2000" dirty="0"/>
              <a:t>v </a:t>
            </a:r>
            <a:r>
              <a:rPr lang="zh-CN" altLang="en-US" sz="2000" dirty="0"/>
              <a:t>入队列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当</a:t>
            </a:r>
            <a:r>
              <a:rPr lang="zh-CN" altLang="en-US" sz="2000" dirty="0">
                <a:solidFill>
                  <a:srgbClr val="FF0000"/>
                </a:solidFill>
              </a:rPr>
              <a:t>队列非空</a:t>
            </a:r>
            <a:r>
              <a:rPr lang="zh-CN" altLang="en-US" sz="2000" dirty="0"/>
              <a:t>时则继续执行，否则算法结束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出队列取得队头顶点 </a:t>
            </a:r>
            <a:r>
              <a:rPr lang="en-US" altLang="zh-CN" sz="2000" dirty="0"/>
              <a:t>v</a:t>
            </a:r>
            <a:r>
              <a:rPr lang="zh-CN" altLang="en-US" sz="2000" dirty="0"/>
              <a:t>；访问顶点 </a:t>
            </a:r>
            <a:r>
              <a:rPr lang="en-US" altLang="zh-CN" sz="2000" dirty="0"/>
              <a:t>v </a:t>
            </a:r>
            <a:r>
              <a:rPr lang="zh-CN" altLang="en-US" sz="2000" dirty="0"/>
              <a:t>并标记顶点 </a:t>
            </a:r>
            <a:r>
              <a:rPr lang="en-US" altLang="zh-CN" sz="2000" dirty="0"/>
              <a:t>v </a:t>
            </a:r>
            <a:r>
              <a:rPr lang="zh-CN" altLang="en-US" sz="2000" dirty="0"/>
              <a:t>已被访问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查找顶点 </a:t>
            </a:r>
            <a:r>
              <a:rPr lang="en-US" altLang="zh-CN" sz="2000" dirty="0"/>
              <a:t>v </a:t>
            </a:r>
            <a:r>
              <a:rPr lang="zh-CN" altLang="en-US" sz="2000" dirty="0"/>
              <a:t>的第一个邻接顶点 </a:t>
            </a:r>
            <a:r>
              <a:rPr lang="en-US" altLang="zh-CN" sz="2000" dirty="0"/>
              <a:t>col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若 </a:t>
            </a:r>
            <a:r>
              <a:rPr lang="en-US" altLang="zh-CN" sz="2000" dirty="0">
                <a:solidFill>
                  <a:srgbClr val="FF0000"/>
                </a:solidFill>
              </a:rPr>
              <a:t>v </a:t>
            </a:r>
            <a:r>
              <a:rPr lang="zh-CN" altLang="en-US" sz="2000" dirty="0">
                <a:solidFill>
                  <a:srgbClr val="FF0000"/>
                </a:solidFill>
              </a:rPr>
              <a:t>的邻接顶点 </a:t>
            </a:r>
            <a:r>
              <a:rPr lang="en-US" altLang="zh-CN" sz="2000" dirty="0">
                <a:solidFill>
                  <a:srgbClr val="FF0000"/>
                </a:solidFill>
              </a:rPr>
              <a:t>col </a:t>
            </a:r>
            <a:r>
              <a:rPr lang="zh-CN" altLang="en-US" sz="2000" dirty="0">
                <a:solidFill>
                  <a:srgbClr val="FF0000"/>
                </a:solidFill>
              </a:rPr>
              <a:t>未被访问过</a:t>
            </a:r>
            <a:r>
              <a:rPr lang="zh-CN" altLang="en-US" sz="2000" dirty="0"/>
              <a:t>的，则 </a:t>
            </a:r>
            <a:r>
              <a:rPr lang="en-US" altLang="zh-CN" sz="2000" dirty="0"/>
              <a:t>col </a:t>
            </a:r>
            <a:r>
              <a:rPr lang="zh-CN" altLang="en-US" sz="2000" dirty="0"/>
              <a:t>继续</a:t>
            </a:r>
            <a:r>
              <a:rPr lang="zh-CN" altLang="en-US" sz="2000" dirty="0">
                <a:solidFill>
                  <a:srgbClr val="FF0000"/>
                </a:solidFill>
              </a:rPr>
              <a:t>入队列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查找顶点 </a:t>
            </a:r>
            <a:r>
              <a:rPr lang="en-US" altLang="zh-CN" sz="2000" dirty="0"/>
              <a:t>v </a:t>
            </a:r>
            <a:r>
              <a:rPr lang="zh-CN" altLang="en-US" sz="2000" dirty="0"/>
              <a:t>的另一个新的邻接顶点 </a:t>
            </a:r>
            <a:r>
              <a:rPr lang="en-US" altLang="zh-CN" sz="2000" dirty="0"/>
              <a:t>col</a:t>
            </a:r>
            <a:r>
              <a:rPr lang="zh-CN" altLang="en-US" sz="2000" dirty="0"/>
              <a:t>，转到步骤 </a:t>
            </a:r>
            <a:r>
              <a:rPr lang="en-US" altLang="zh-CN" sz="2000" dirty="0"/>
              <a:t>5 </a:t>
            </a:r>
            <a:r>
              <a:rPr lang="zh-CN" altLang="en-US" sz="2000" dirty="0"/>
              <a:t>入队列，直到顶点 </a:t>
            </a:r>
            <a:r>
              <a:rPr lang="en-US" altLang="zh-CN" sz="2000" dirty="0"/>
              <a:t>v </a:t>
            </a:r>
            <a:r>
              <a:rPr lang="zh-CN" altLang="en-US" sz="2000" dirty="0"/>
              <a:t>的所有未被访问过的邻接点处理完。转到步骤 </a:t>
            </a:r>
            <a:r>
              <a:rPr lang="en-US" altLang="zh-CN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55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B672B9-B11C-DA19-9631-C52EBF37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522"/>
            <a:ext cx="10515600" cy="527487"/>
          </a:xfrm>
        </p:spPr>
        <p:txBody>
          <a:bodyPr/>
          <a:lstStyle/>
          <a:p>
            <a:r>
              <a:rPr lang="zh-CN" altLang="en-US" dirty="0"/>
              <a:t>深搜 </a:t>
            </a:r>
            <a:r>
              <a:rPr lang="en-US" altLang="zh-CN" dirty="0"/>
              <a:t>vs </a:t>
            </a:r>
            <a:r>
              <a:rPr lang="zh-CN" altLang="en-US" dirty="0"/>
              <a:t>广搜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86ABE0D-F240-9DB1-6D28-0FEC87ED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14425"/>
              </p:ext>
            </p:extLst>
          </p:nvPr>
        </p:nvGraphicFramePr>
        <p:xfrm>
          <a:off x="1099376" y="2580187"/>
          <a:ext cx="9993248" cy="30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248">
                  <a:extLst>
                    <a:ext uri="{9D8B030D-6E8A-4147-A177-3AD203B41FA5}">
                      <a16:colId xmlns:a16="http://schemas.microsoft.com/office/drawing/2014/main" val="3792562456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711439145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8994011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深度优先搜索</a:t>
                      </a:r>
                      <a:r>
                        <a:rPr lang="en-US" altLang="zh-CN" sz="2400" dirty="0"/>
                        <a:t>(DFS)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广度优先搜索</a:t>
                      </a:r>
                      <a:r>
                        <a:rPr lang="en-US" altLang="zh-CN" sz="2400" dirty="0"/>
                        <a:t>(BFS)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58393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过程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递归过程，走到尽头回溯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每次尽可能向四周扩展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88486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实现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递归、栈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8849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优缺点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可以找到所有解决方案、内存占用少，但对深度较大的问题效率低下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一般用于解决最优化问题，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效率较高</a:t>
                      </a:r>
                      <a:r>
                        <a:rPr lang="zh-CN" altLang="en-US" sz="2400" dirty="0"/>
                        <a:t>（无回溯），但内存占用大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4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402451"/>
            <a:ext cx="1012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开幕式开始了，空中绽放了一颗二叉树形的巨型焰火。</a:t>
            </a:r>
            <a:endParaRPr lang="en-US" altLang="zh-CN" sz="2000" dirty="0"/>
          </a:p>
          <a:p>
            <a:r>
              <a:rPr lang="zh-CN" altLang="en-US" sz="2000" dirty="0"/>
              <a:t>给定一棵二叉树 </a:t>
            </a:r>
            <a:r>
              <a:rPr lang="en-US" altLang="zh-CN" sz="2000" dirty="0"/>
              <a:t>root </a:t>
            </a:r>
            <a:r>
              <a:rPr lang="zh-CN" altLang="en-US" sz="2000" dirty="0"/>
              <a:t>代表焰火，节点值表示巨型焰火这一位置的颜色种类。请帮小扣计算巨型焰火有多少种不同的颜色。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1】Leetcode 44.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开幕式焰火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376535-398D-7494-CA86-0075055F8646}"/>
              </a:ext>
            </a:extLst>
          </p:cNvPr>
          <p:cNvGrpSpPr/>
          <p:nvPr/>
        </p:nvGrpSpPr>
        <p:grpSpPr>
          <a:xfrm>
            <a:off x="1137991" y="3484497"/>
            <a:ext cx="7385224" cy="2258199"/>
            <a:chOff x="761912" y="1983618"/>
            <a:chExt cx="5932503" cy="225819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90C544-1C5C-719F-A48B-556511BDD73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*left;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*right;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x) :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(x), left(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right(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5D2EB7-15F2-1B47-3B61-A87DD36456DF}"/>
                </a:ext>
              </a:extLst>
            </p:cNvPr>
            <p:cNvSpPr txBox="1"/>
            <p:nvPr/>
          </p:nvSpPr>
          <p:spPr>
            <a:xfrm>
              <a:off x="761912" y="1983618"/>
              <a:ext cx="58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二叉树节点定义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6321796-C508-17CF-FEA4-BD02663F285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9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1】Leetcode 44.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开幕式焰火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8BF5C3-04D7-35D5-A127-2034CC5AE69D}"/>
              </a:ext>
            </a:extLst>
          </p:cNvPr>
          <p:cNvGrpSpPr/>
          <p:nvPr/>
        </p:nvGrpSpPr>
        <p:grpSpPr>
          <a:xfrm>
            <a:off x="949465" y="2464729"/>
            <a:ext cx="11140036" cy="3920193"/>
            <a:chOff x="949465" y="2383809"/>
            <a:chExt cx="11140036" cy="392019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DF75B9-2D63-3355-9267-4976A6860C7B}"/>
                </a:ext>
              </a:extLst>
            </p:cNvPr>
            <p:cNvSpPr txBox="1"/>
            <p:nvPr/>
          </p:nvSpPr>
          <p:spPr>
            <a:xfrm>
              <a:off x="1026417" y="2887682"/>
              <a:ext cx="4961689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bfs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node)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(node == null)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sum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Queue&lt;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queue =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LinkedList&lt;&gt;();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queue.offer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(node);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根节点添加入队列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8CC373-A412-DB0F-EB15-CF303E561D28}"/>
                </a:ext>
              </a:extLst>
            </p:cNvPr>
            <p:cNvSpPr txBox="1"/>
            <p:nvPr/>
          </p:nvSpPr>
          <p:spPr>
            <a:xfrm>
              <a:off x="949465" y="2383809"/>
              <a:ext cx="5907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广度优先搜索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队列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9A6A38-0A43-A718-8A37-9AE0531CC7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417" y="2820411"/>
              <a:ext cx="11063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014E8EE-DE8A-0CA6-179C-64506E6ADAB3}"/>
                </a:ext>
              </a:extLst>
            </p:cNvPr>
            <p:cNvSpPr txBox="1"/>
            <p:nvPr/>
          </p:nvSpPr>
          <p:spPr>
            <a:xfrm>
              <a:off x="5988106" y="2887682"/>
              <a:ext cx="610139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(!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queue.empty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queue.size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TreeNode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queue.poll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取出队列头部节点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sum +=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tn.val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tn.left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!=null)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queue.offer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tn.left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tn.right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!=null)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queue.offer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tn.right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END WHILE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sum;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45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402451"/>
            <a:ext cx="101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在图中找到某一个顶点到其它所有点的距离。</a:t>
            </a:r>
          </a:p>
          <a:p>
            <a:r>
              <a:rPr lang="zh-CN" altLang="en-US" sz="2000" dirty="0"/>
              <a:t>对于初始点 </a:t>
            </a:r>
            <a:r>
              <a:rPr lang="en-US" altLang="zh-CN" sz="2000" dirty="0"/>
              <a:t>v </a:t>
            </a:r>
            <a:r>
              <a:rPr lang="zh-CN" altLang="en-US" sz="2000" dirty="0"/>
              <a:t>来说，某个点的 </a:t>
            </a:r>
            <a:r>
              <a:rPr lang="en-US" altLang="zh-CN" sz="2000" dirty="0"/>
              <a:t>d </a:t>
            </a:r>
            <a:r>
              <a:rPr lang="zh-CN" altLang="en-US" sz="2000" dirty="0"/>
              <a:t>代表该点到初始点的距离。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无权图最短路径问题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CA7AC1-3DFC-CEEB-05F7-06C7C9F4BB6A}"/>
              </a:ext>
            </a:extLst>
          </p:cNvPr>
          <p:cNvSpPr txBox="1"/>
          <p:nvPr/>
        </p:nvSpPr>
        <p:spPr>
          <a:xfrm>
            <a:off x="838200" y="3237167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50BC03-DE96-ED13-80EA-14228614904A}"/>
              </a:ext>
            </a:extLst>
          </p:cNvPr>
          <p:cNvSpPr txBox="1"/>
          <p:nvPr/>
        </p:nvSpPr>
        <p:spPr>
          <a:xfrm>
            <a:off x="1084332" y="3830490"/>
            <a:ext cx="10123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将所有点的距离 </a:t>
            </a:r>
            <a:r>
              <a:rPr lang="en-US" altLang="zh-CN" sz="2000" dirty="0"/>
              <a:t>d </a:t>
            </a:r>
            <a:r>
              <a:rPr lang="zh-CN" altLang="en-US" sz="2000" dirty="0"/>
              <a:t>设为无穷大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挑选初始点 </a:t>
            </a:r>
            <a:r>
              <a:rPr lang="en-US" altLang="zh-CN" sz="2000" dirty="0"/>
              <a:t>s</a:t>
            </a:r>
            <a:r>
              <a:rPr lang="zh-CN" altLang="en-US" sz="2000" dirty="0"/>
              <a:t>，将 </a:t>
            </a:r>
            <a:r>
              <a:rPr lang="en-US" altLang="zh-CN" sz="2000" dirty="0"/>
              <a:t>ds </a:t>
            </a:r>
            <a:r>
              <a:rPr lang="zh-CN" altLang="en-US" sz="2000" dirty="0"/>
              <a:t>设为 </a:t>
            </a:r>
            <a:r>
              <a:rPr lang="en-US" altLang="zh-CN" sz="2000" dirty="0"/>
              <a:t>0</a:t>
            </a:r>
            <a:r>
              <a:rPr lang="zh-CN" altLang="en-US" sz="2000" dirty="0"/>
              <a:t>，将 </a:t>
            </a:r>
            <a:r>
              <a:rPr lang="en-US" altLang="zh-CN" sz="2000" dirty="0"/>
              <a:t>shortest </a:t>
            </a:r>
            <a:r>
              <a:rPr lang="zh-CN" altLang="en-US" sz="2000" dirty="0"/>
              <a:t>设为 </a:t>
            </a:r>
            <a:r>
              <a:rPr lang="en-US" altLang="zh-CN" sz="2000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找到所有距离为 </a:t>
            </a:r>
            <a:r>
              <a:rPr lang="en-US" altLang="zh-CN" sz="2000" dirty="0"/>
              <a:t>d </a:t>
            </a:r>
            <a:r>
              <a:rPr lang="zh-CN" altLang="en-US" sz="2000" dirty="0"/>
              <a:t>为 </a:t>
            </a:r>
            <a:r>
              <a:rPr lang="en-US" altLang="zh-CN" sz="2000" dirty="0"/>
              <a:t>shortest </a:t>
            </a:r>
            <a:r>
              <a:rPr lang="zh-CN" altLang="en-US" sz="2000" dirty="0"/>
              <a:t>的点，</a:t>
            </a:r>
            <a:r>
              <a:rPr lang="zh-CN" altLang="en-US" sz="2000" dirty="0">
                <a:solidFill>
                  <a:srgbClr val="FF0000"/>
                </a:solidFill>
              </a:rPr>
              <a:t>查找他们的邻接链表的下一个顶点 </a:t>
            </a: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zh-CN" altLang="en-US" sz="2000" dirty="0"/>
              <a:t>，如果 </a:t>
            </a:r>
            <a:r>
              <a:rPr lang="en-US" altLang="zh-CN" sz="2000" dirty="0" err="1"/>
              <a:t>dw</a:t>
            </a:r>
            <a:r>
              <a:rPr lang="en-US" altLang="zh-CN" sz="2000" dirty="0"/>
              <a:t> </a:t>
            </a:r>
            <a:r>
              <a:rPr lang="zh-CN" altLang="en-US" sz="2000" dirty="0"/>
              <a:t>的值为无穷大，则将 </a:t>
            </a:r>
            <a:r>
              <a:rPr lang="en-US" altLang="zh-CN" sz="2000" dirty="0" err="1"/>
              <a:t>dw</a:t>
            </a:r>
            <a:r>
              <a:rPr lang="en-US" altLang="zh-CN" sz="2000" dirty="0"/>
              <a:t> </a:t>
            </a:r>
            <a:r>
              <a:rPr lang="zh-CN" altLang="en-US" sz="2000" dirty="0"/>
              <a:t>设为 </a:t>
            </a:r>
            <a:r>
              <a:rPr lang="en-US" altLang="zh-CN" sz="2000" dirty="0"/>
              <a:t>shortest + 1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增加 </a:t>
            </a:r>
            <a:r>
              <a:rPr lang="en-US" altLang="zh-CN" sz="2000" dirty="0"/>
              <a:t>shortest </a:t>
            </a:r>
            <a:r>
              <a:rPr lang="zh-CN" altLang="en-US" sz="2000" dirty="0"/>
              <a:t>的值，重复步骤 </a:t>
            </a:r>
            <a:r>
              <a:rPr lang="en-US" altLang="zh-CN" sz="2000" dirty="0"/>
              <a:t>3</a:t>
            </a:r>
            <a:r>
              <a:rPr lang="zh-CN" altLang="en-US" sz="2000" dirty="0"/>
              <a:t>，直到没有顶点的距离值为无穷大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3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无权图最短路径问题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B6B42-F19B-FB83-1067-9E52CB8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2" y="2452307"/>
            <a:ext cx="6382078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729</Words>
  <Application>Microsoft Office PowerPoint</Application>
  <PresentationFormat>宽屏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等线 Light</vt:lpstr>
      <vt:lpstr>黑体</vt:lpstr>
      <vt:lpstr>Arial</vt:lpstr>
      <vt:lpstr>Consolas</vt:lpstr>
      <vt:lpstr>Wingdings</vt:lpstr>
      <vt:lpstr>Office 主题​​</vt:lpstr>
      <vt:lpstr>程序设计与算法训练</vt:lpstr>
      <vt:lpstr>课程内容</vt:lpstr>
      <vt:lpstr>广度优先搜索</vt:lpstr>
      <vt:lpstr>广度优先搜索</vt:lpstr>
      <vt:lpstr>广度优先搜索</vt:lpstr>
      <vt:lpstr>广度优先搜索应用</vt:lpstr>
      <vt:lpstr>广度优先搜索应用</vt:lpstr>
      <vt:lpstr>广度优先搜索应用</vt:lpstr>
      <vt:lpstr>广度优先搜索应用</vt:lpstr>
      <vt:lpstr>广度优先搜索应用</vt:lpstr>
      <vt:lpstr>图的其他经典问题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smallblack</cp:lastModifiedBy>
  <cp:revision>523</cp:revision>
  <dcterms:created xsi:type="dcterms:W3CDTF">2022-09-04T17:52:31Z</dcterms:created>
  <dcterms:modified xsi:type="dcterms:W3CDTF">2022-10-23T16:54:07Z</dcterms:modified>
</cp:coreProperties>
</file>