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34" r:id="rId5"/>
    <p:sldId id="335" r:id="rId6"/>
    <p:sldId id="287" r:id="rId7"/>
    <p:sldId id="306" r:id="rId8"/>
    <p:sldId id="336" r:id="rId9"/>
    <p:sldId id="337" r:id="rId10"/>
    <p:sldId id="338" r:id="rId11"/>
    <p:sldId id="310" r:id="rId12"/>
    <p:sldId id="339" r:id="rId13"/>
    <p:sldId id="346" r:id="rId14"/>
    <p:sldId id="340" r:id="rId15"/>
    <p:sldId id="307" r:id="rId16"/>
    <p:sldId id="347" r:id="rId17"/>
    <p:sldId id="348" r:id="rId18"/>
    <p:sldId id="349" r:id="rId19"/>
    <p:sldId id="341" r:id="rId20"/>
    <p:sldId id="342" r:id="rId21"/>
    <p:sldId id="343" r:id="rId22"/>
    <p:sldId id="344" r:id="rId23"/>
    <p:sldId id="345" r:id="rId24"/>
    <p:sldId id="268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3F9C4010-9AAF-44AA-8275-7CCC1324F4D5}">
          <p14:sldIdLst>
            <p14:sldId id="256"/>
          </p14:sldIdLst>
        </p14:section>
        <p14:section name="Summary" id="{DBC952F4-2625-414F-ABA0-95500F960801}">
          <p14:sldIdLst>
            <p14:sldId id="257"/>
          </p14:sldIdLst>
        </p14:section>
        <p14:section name="图论" id="{C51527F1-CB31-4250-B3F6-D8A669366E65}">
          <p14:sldIdLst>
            <p14:sldId id="258"/>
            <p14:sldId id="334"/>
            <p14:sldId id="335"/>
            <p14:sldId id="287"/>
            <p14:sldId id="306"/>
            <p14:sldId id="336"/>
            <p14:sldId id="337"/>
            <p14:sldId id="338"/>
          </p14:sldIdLst>
        </p14:section>
        <p14:section name="深度优先搜索" id="{0459405E-C1EB-483A-8774-8C3E3EA4EC39}">
          <p14:sldIdLst>
            <p14:sldId id="310"/>
            <p14:sldId id="339"/>
          </p14:sldIdLst>
        </p14:section>
        <p14:section name="DFS应用" id="{7CB21584-493C-417C-BB3A-7B8636EF6562}">
          <p14:sldIdLst>
            <p14:sldId id="346"/>
            <p14:sldId id="340"/>
            <p14:sldId id="307"/>
            <p14:sldId id="347"/>
            <p14:sldId id="348"/>
            <p14:sldId id="349"/>
            <p14:sldId id="341"/>
            <p14:sldId id="342"/>
            <p14:sldId id="343"/>
            <p14:sldId id="344"/>
            <p14:sldId id="345"/>
          </p14:sldIdLst>
        </p14:section>
        <p14:section name="其他范例" id="{0FC477D9-7049-4FAB-BEB5-20CD2C5A70EC}">
          <p14:sldIdLst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508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FEE39C49-856C-95F9-9085-07B7419C8806}"/>
              </a:ext>
            </a:extLst>
          </p:cNvPr>
          <p:cNvSpPr/>
          <p:nvPr userDrawn="1"/>
        </p:nvSpPr>
        <p:spPr>
          <a:xfrm>
            <a:off x="0" y="0"/>
            <a:ext cx="12192000" cy="48463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BD4C1AB-3F3A-23BA-84AB-FC7E924A2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746" y="1293755"/>
            <a:ext cx="11069294" cy="2387600"/>
          </a:xfrm>
        </p:spPr>
        <p:txBody>
          <a:bodyPr anchor="ctr">
            <a:noAutofit/>
          </a:bodyPr>
          <a:lstStyle>
            <a:lvl1pPr algn="l">
              <a:defRPr sz="8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E86FFB-5D6E-8BD1-1B3A-383E7662A5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746" y="5036070"/>
            <a:ext cx="9144000" cy="165576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A2EB31F-2FA5-0135-99C2-01E9EE7925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" y="1373073"/>
            <a:ext cx="520727" cy="222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606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E2D7A00D-B87B-C727-7EFA-2495B84608C2}"/>
              </a:ext>
            </a:extLst>
          </p:cNvPr>
          <p:cNvSpPr/>
          <p:nvPr userDrawn="1"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8E2507D-75F4-47D7-AEB8-1C5B44208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522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33BFE1-636C-3D4F-3BE5-ED451A3F8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E94312-BCDA-81EF-8A3D-9CBF831C9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68FB-470B-40E9-AE49-7932FE2A905C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DBC42F-742A-37C1-DDBD-9E9D3F290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92F81C-DCC9-2065-E42E-CE306D55A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D695-3353-4824-AD00-CE47E330CC7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3DEDC07-B5C2-4177-5887-B0636CD9AF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" y="266384"/>
            <a:ext cx="234983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46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21AD9E4-E142-CAA0-0D38-90794F929840}"/>
              </a:ext>
            </a:extLst>
          </p:cNvPr>
          <p:cNvSpPr/>
          <p:nvPr userDrawn="1"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910EF92-0578-884B-3C01-3D08F2F310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" y="266384"/>
            <a:ext cx="234983" cy="100584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6882C01-C212-E41D-6065-ABBE24E6A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522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A0C35D1-25CE-840D-8524-152308BD5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68FB-470B-40E9-AE49-7932FE2A905C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9BE79B-406B-E5DC-0F32-1B692AD22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FA1270-45D4-5585-C1F0-588D80FC1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D695-3353-4824-AD00-CE47E330C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165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BBA644B-8F73-9054-BC71-C36982398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68FB-470B-40E9-AE49-7932FE2A905C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DFE4A60-3943-1278-208E-6F8CD07A0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BED605-6246-F02F-D4EB-ED43A1C69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D695-3353-4824-AD00-CE47E330C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8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F25833-20ED-EA81-7C2E-DB6BA9AE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81FF3B-E8D6-2C7A-224B-AE512A250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385333-18B7-4F83-2009-435A291332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768FB-470B-40E9-AE49-7932FE2A905C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C0B260-C593-200E-E265-BD48C5DE71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8631B9-614B-6F34-A061-F7EF93F012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FD695-3353-4824-AD00-CE47E330C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797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n/problems/sZ59z6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n/problems/sZ59z6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n/problems/clone-graph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leetcode.cn/problems/clone-graph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n/problems/clone-graph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n/problems/number-of-province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B75438-9ACB-AFD7-731F-85A3CC26F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8800" dirty="0"/>
              <a:t>程序设计与算法训练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3C7AE54-3D15-1D3F-DF0B-E655C1A539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2800" dirty="0"/>
              <a:t>第</a:t>
            </a:r>
            <a:r>
              <a:rPr lang="zh-CN" altLang="en-US" dirty="0"/>
              <a:t>六</a:t>
            </a:r>
            <a:r>
              <a:rPr lang="zh-CN" altLang="en-US" sz="2800" dirty="0"/>
              <a:t>章 深度优先搜索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C4317E3-FA36-24B1-7853-5F9AF256F041}"/>
              </a:ext>
            </a:extLst>
          </p:cNvPr>
          <p:cNvSpPr txBox="1"/>
          <p:nvPr/>
        </p:nvSpPr>
        <p:spPr>
          <a:xfrm>
            <a:off x="8650385" y="5648241"/>
            <a:ext cx="258135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CN" altLang="en-US" sz="2400" dirty="0"/>
              <a:t>黄治国</a:t>
            </a:r>
          </a:p>
        </p:txBody>
      </p:sp>
    </p:spTree>
    <p:extLst>
      <p:ext uri="{BB962C8B-B14F-4D97-AF65-F5344CB8AC3E}">
        <p14:creationId xmlns:p14="http://schemas.microsoft.com/office/powerpoint/2010/main" val="3854458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3D81B-28FC-2731-3A98-AA67C7633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图论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F67EA10-367D-A78A-CDBD-175DD1D2F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50538"/>
          </a:xfrm>
        </p:spPr>
        <p:txBody>
          <a:bodyPr/>
          <a:lstStyle/>
          <a:p>
            <a:r>
              <a:rPr lang="zh-CN" altLang="en-US" dirty="0"/>
              <a:t>图的表示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A2AD434-C736-1191-8E30-8792BD43D142}"/>
              </a:ext>
            </a:extLst>
          </p:cNvPr>
          <p:cNvSpPr txBox="1"/>
          <p:nvPr/>
        </p:nvSpPr>
        <p:spPr>
          <a:xfrm>
            <a:off x="1084331" y="2625755"/>
            <a:ext cx="98633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邻接链表</a:t>
            </a:r>
            <a:r>
              <a:rPr lang="en-US" altLang="zh-CN" sz="2000" dirty="0"/>
              <a:t>vs</a:t>
            </a:r>
            <a:r>
              <a:rPr lang="zh-CN" altLang="en-US" sz="2000" dirty="0"/>
              <a:t>邻接矩阵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800100" lvl="1" indent="-342900"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rgbClr val="FF0000"/>
                </a:solidFill>
              </a:rPr>
              <a:t>邻接矩阵</a:t>
            </a:r>
            <a:r>
              <a:rPr lang="zh-CN" altLang="en-US" sz="2000" dirty="0"/>
              <a:t>由于没有相连的边也占有空间，因此存在</a:t>
            </a:r>
            <a:r>
              <a:rPr lang="zh-CN" altLang="en-US" sz="2000" dirty="0">
                <a:solidFill>
                  <a:srgbClr val="FF0000"/>
                </a:solidFill>
              </a:rPr>
              <a:t>浪费空间</a:t>
            </a:r>
            <a:r>
              <a:rPr lang="zh-CN" altLang="en-US" sz="2000" dirty="0"/>
              <a:t>的问题，而邻接链表则比较合理地利用空间</a:t>
            </a:r>
          </a:p>
          <a:p>
            <a:pPr marL="800100" lvl="1" indent="-342900"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rgbClr val="FF0000"/>
                </a:solidFill>
              </a:rPr>
              <a:t>邻接链表比较耗时</a:t>
            </a:r>
            <a:r>
              <a:rPr lang="zh-CN" altLang="en-US" sz="2000" dirty="0"/>
              <a:t>，牺牲很大的时间来查找，因此比较耗时，而邻接矩阵法相比邻接链表法来说，时间复杂度低。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478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3D81B-28FC-2731-3A98-AA67C7633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深度优先搜索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3FEA7A3-48E8-266E-7C15-9FD9B619BB1C}"/>
              </a:ext>
            </a:extLst>
          </p:cNvPr>
          <p:cNvSpPr txBox="1"/>
          <p:nvPr/>
        </p:nvSpPr>
        <p:spPr>
          <a:xfrm>
            <a:off x="838200" y="1896657"/>
            <a:ext cx="97057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遍历或搜索树或图的算法：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深度优先搜索（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DFS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广度优先搜索（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BFS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0007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3D81B-28FC-2731-3A98-AA67C7633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深度优先搜索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B37C9BD-96F9-109E-8360-276699F2823E}"/>
              </a:ext>
            </a:extLst>
          </p:cNvPr>
          <p:cNvSpPr txBox="1"/>
          <p:nvPr/>
        </p:nvSpPr>
        <p:spPr>
          <a:xfrm>
            <a:off x="1084332" y="2667512"/>
            <a:ext cx="509835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基本思路：深度优先遍历图的方法是，从图中某</a:t>
            </a:r>
            <a:r>
              <a:rPr lang="zh-CN" altLang="en-US" sz="2000" dirty="0">
                <a:solidFill>
                  <a:srgbClr val="FF0000"/>
                </a:solidFill>
              </a:rPr>
              <a:t>顶点 </a:t>
            </a:r>
            <a:r>
              <a:rPr lang="en-US" altLang="zh-CN" sz="2000" dirty="0">
                <a:solidFill>
                  <a:srgbClr val="FF0000"/>
                </a:solidFill>
              </a:rPr>
              <a:t>v </a:t>
            </a:r>
            <a:r>
              <a:rPr lang="zh-CN" altLang="en-US" sz="2000" dirty="0">
                <a:solidFill>
                  <a:srgbClr val="FF0000"/>
                </a:solidFill>
              </a:rPr>
              <a:t>出发</a:t>
            </a:r>
            <a:endParaRPr lang="en-US" altLang="zh-CN" sz="2000" dirty="0">
              <a:solidFill>
                <a:srgbClr val="FF0000"/>
              </a:solidFill>
            </a:endParaRPr>
          </a:p>
          <a:p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访问顶点</a:t>
            </a:r>
            <a:r>
              <a:rPr lang="en-US" altLang="zh-CN" sz="2000" dirty="0"/>
              <a:t>v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从 </a:t>
            </a:r>
            <a:r>
              <a:rPr lang="en-US" altLang="zh-CN" sz="2000" dirty="0"/>
              <a:t>v </a:t>
            </a:r>
            <a:r>
              <a:rPr lang="zh-CN" altLang="en-US" sz="2000" dirty="0"/>
              <a:t>的</a:t>
            </a:r>
            <a:r>
              <a:rPr lang="zh-CN" altLang="en-US" sz="2000" dirty="0">
                <a:solidFill>
                  <a:srgbClr val="FF0000"/>
                </a:solidFill>
              </a:rPr>
              <a:t>未被访问的邻接点</a:t>
            </a:r>
            <a:r>
              <a:rPr lang="zh-CN" altLang="en-US" sz="2000" dirty="0"/>
              <a:t>中选取一个顶点 </a:t>
            </a:r>
            <a:r>
              <a:rPr lang="en-US" altLang="zh-CN" sz="2000" dirty="0">
                <a:solidFill>
                  <a:srgbClr val="FF0000"/>
                </a:solidFill>
              </a:rPr>
              <a:t>w</a:t>
            </a:r>
            <a:r>
              <a:rPr lang="zh-CN" altLang="en-US" sz="2000" dirty="0"/>
              <a:t>，从 </a:t>
            </a:r>
            <a:r>
              <a:rPr lang="en-US" altLang="zh-CN" sz="2000" dirty="0"/>
              <a:t>w </a:t>
            </a:r>
            <a:r>
              <a:rPr lang="zh-CN" altLang="en-US" sz="2000" dirty="0"/>
              <a:t>出发进行</a:t>
            </a:r>
            <a:r>
              <a:rPr lang="zh-CN" altLang="en-US" sz="2000" dirty="0">
                <a:solidFill>
                  <a:srgbClr val="FF0000"/>
                </a:solidFill>
              </a:rPr>
              <a:t>深度优先遍历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重复上述两步，直至图中所有和</a:t>
            </a:r>
            <a:r>
              <a:rPr lang="en-US" altLang="zh-CN" sz="2000" dirty="0"/>
              <a:t>v</a:t>
            </a:r>
            <a:r>
              <a:rPr lang="zh-CN" altLang="en-US" sz="2000" dirty="0"/>
              <a:t>有路径相通的顶点都被访问到</a:t>
            </a:r>
            <a:endParaRPr lang="en-US" altLang="zh-CN" sz="20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3B672B9-B11C-DA19-9631-C52EBF376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3522"/>
            <a:ext cx="10515600" cy="527487"/>
          </a:xfrm>
        </p:spPr>
        <p:txBody>
          <a:bodyPr/>
          <a:lstStyle/>
          <a:p>
            <a:r>
              <a:rPr lang="zh-CN" altLang="en-US" dirty="0"/>
              <a:t>深度优先搜索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0E94AF6-8877-6710-DBA1-EFC167C56073}"/>
              </a:ext>
            </a:extLst>
          </p:cNvPr>
          <p:cNvGrpSpPr/>
          <p:nvPr/>
        </p:nvGrpSpPr>
        <p:grpSpPr>
          <a:xfrm>
            <a:off x="6767874" y="2600400"/>
            <a:ext cx="4553070" cy="3089196"/>
            <a:chOff x="761912" y="1983618"/>
            <a:chExt cx="5932503" cy="3089196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3CE059F-2E10-6838-FBDA-EC8F774B230A}"/>
                </a:ext>
              </a:extLst>
            </p:cNvPr>
            <p:cNvSpPr txBox="1"/>
            <p:nvPr/>
          </p:nvSpPr>
          <p:spPr>
            <a:xfrm>
              <a:off x="838199" y="2487491"/>
              <a:ext cx="5856216" cy="25853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t">
              <a:spAutoFit/>
            </a:bodyPr>
            <a:lstStyle/>
            <a:p>
              <a:r>
                <a:rPr lang="en-US" altLang="zh-CN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 </a:t>
              </a:r>
              <a:r>
                <a:rPr lang="zh-CN" altLang="en-US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类似于树的先序遍历</a:t>
              </a:r>
              <a:endPara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DFS(Vertex v) {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visited[v] =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true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(v </a:t>
              </a:r>
              <a:r>
                <a:rPr lang="zh-CN" alt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的每个邻接点 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W) {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(!visited[W]) {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DFS(W);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}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}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FF8B03F0-AE7C-B24C-E44F-54B64CDBBB8F}"/>
                </a:ext>
              </a:extLst>
            </p:cNvPr>
            <p:cNvSpPr txBox="1"/>
            <p:nvPr/>
          </p:nvSpPr>
          <p:spPr>
            <a:xfrm>
              <a:off x="761912" y="1983618"/>
              <a:ext cx="5856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深度优先遍历（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DFS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） 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- 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递归伪代码</a:t>
              </a: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45991A16-C8C0-B887-FD76-CCFDD29423B0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2420220"/>
              <a:ext cx="58562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5588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3D81B-28FC-2731-3A98-AA67C7633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深度优先搜索应用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B37C9BD-96F9-109E-8360-276699F2823E}"/>
              </a:ext>
            </a:extLst>
          </p:cNvPr>
          <p:cNvSpPr txBox="1"/>
          <p:nvPr/>
        </p:nvSpPr>
        <p:spPr>
          <a:xfrm>
            <a:off x="1084332" y="2402451"/>
            <a:ext cx="101233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开幕式开始了，空中绽放了一颗二叉树形的巨型焰火。</a:t>
            </a:r>
            <a:endParaRPr lang="en-US" altLang="zh-CN" sz="2000" dirty="0"/>
          </a:p>
          <a:p>
            <a:r>
              <a:rPr lang="zh-CN" altLang="en-US" sz="2000" dirty="0"/>
              <a:t>给定一棵二叉树 </a:t>
            </a:r>
            <a:r>
              <a:rPr lang="en-US" altLang="zh-CN" sz="2000" dirty="0"/>
              <a:t>root </a:t>
            </a:r>
            <a:r>
              <a:rPr lang="zh-CN" altLang="en-US" sz="2000" dirty="0"/>
              <a:t>代表焰火，节点值表示巨型焰火这一位置的颜色种类。请帮小扣计算巨型焰火有多少种不同的颜色。</a:t>
            </a:r>
            <a:endParaRPr lang="en-US" altLang="zh-CN" sz="2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3FEA7A3-48E8-266E-7C15-9FD9B619BB1C}"/>
              </a:ext>
            </a:extLst>
          </p:cNvPr>
          <p:cNvSpPr txBox="1"/>
          <p:nvPr/>
        </p:nvSpPr>
        <p:spPr>
          <a:xfrm>
            <a:off x="838200" y="1935958"/>
            <a:ext cx="970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1】Leetcode 44.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hlinkClick r:id="rId2"/>
              </a:rPr>
              <a:t>开幕式焰火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9376535-398D-7494-CA86-0075055F8646}"/>
              </a:ext>
            </a:extLst>
          </p:cNvPr>
          <p:cNvGrpSpPr/>
          <p:nvPr/>
        </p:nvGrpSpPr>
        <p:grpSpPr>
          <a:xfrm>
            <a:off x="1137991" y="3484497"/>
            <a:ext cx="7385224" cy="2258199"/>
            <a:chOff x="761912" y="1983618"/>
            <a:chExt cx="5932503" cy="2258199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790C544-1C5C-719F-A48B-556511BDD738}"/>
                </a:ext>
              </a:extLst>
            </p:cNvPr>
            <p:cNvSpPr txBox="1"/>
            <p:nvPr/>
          </p:nvSpPr>
          <p:spPr>
            <a:xfrm>
              <a:off x="838199" y="2487491"/>
              <a:ext cx="5856216" cy="17543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t">
              <a:spAutoFit/>
            </a:bodyPr>
            <a:lstStyle/>
            <a:p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struct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TreeNode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{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val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TreeNode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*left;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TreeNode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*right;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TreeNode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x) :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val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(x), left(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NULL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), right(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NULL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 {}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};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05D2EB7-15F2-1B47-3B61-A87DD36456DF}"/>
                </a:ext>
              </a:extLst>
            </p:cNvPr>
            <p:cNvSpPr txBox="1"/>
            <p:nvPr/>
          </p:nvSpPr>
          <p:spPr>
            <a:xfrm>
              <a:off x="761912" y="1983618"/>
              <a:ext cx="5856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二叉树节点定义</a:t>
              </a: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D6321796-C508-17CF-FEA4-BD02663F285E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2420220"/>
              <a:ext cx="58562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195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3D81B-28FC-2731-3A98-AA67C7633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深度优先搜索应用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3FEA7A3-48E8-266E-7C15-9FD9B619BB1C}"/>
              </a:ext>
            </a:extLst>
          </p:cNvPr>
          <p:cNvSpPr txBox="1"/>
          <p:nvPr/>
        </p:nvSpPr>
        <p:spPr>
          <a:xfrm>
            <a:off x="838200" y="1935958"/>
            <a:ext cx="970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1】Leetcode 44.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hlinkClick r:id="rId2"/>
              </a:rPr>
              <a:t>开幕式焰火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9376535-398D-7494-CA86-0075055F8646}"/>
              </a:ext>
            </a:extLst>
          </p:cNvPr>
          <p:cNvGrpSpPr/>
          <p:nvPr/>
        </p:nvGrpSpPr>
        <p:grpSpPr>
          <a:xfrm>
            <a:off x="1137991" y="2452651"/>
            <a:ext cx="4004460" cy="2535198"/>
            <a:chOff x="761912" y="1983618"/>
            <a:chExt cx="5932503" cy="2535198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790C544-1C5C-719F-A48B-556511BDD738}"/>
                </a:ext>
              </a:extLst>
            </p:cNvPr>
            <p:cNvSpPr txBox="1"/>
            <p:nvPr/>
          </p:nvSpPr>
          <p:spPr>
            <a:xfrm>
              <a:off x="838199" y="2487491"/>
              <a:ext cx="5856216" cy="20313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t">
              <a:spAutoFit/>
            </a:bodyPr>
            <a:lstStyle/>
            <a:p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dfs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TreeNode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node) {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(node == null)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node.val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+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 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dfs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node.left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 +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 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dfs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node.right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05D2EB7-15F2-1B47-3B61-A87DD36456DF}"/>
                </a:ext>
              </a:extLst>
            </p:cNvPr>
            <p:cNvSpPr txBox="1"/>
            <p:nvPr/>
          </p:nvSpPr>
          <p:spPr>
            <a:xfrm>
              <a:off x="761912" y="1983618"/>
              <a:ext cx="5856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深度优先搜索 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– 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递归</a:t>
              </a: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D6321796-C508-17CF-FEA4-BD02663F285E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2420220"/>
              <a:ext cx="58562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CFAA1EB0-258E-BEAB-7C79-055FCC468728}"/>
              </a:ext>
            </a:extLst>
          </p:cNvPr>
          <p:cNvGrpSpPr/>
          <p:nvPr/>
        </p:nvGrpSpPr>
        <p:grpSpPr>
          <a:xfrm>
            <a:off x="6095999" y="2000288"/>
            <a:ext cx="5984148" cy="4751190"/>
            <a:chOff x="761912" y="1983618"/>
            <a:chExt cx="5932503" cy="4751190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03DF75B9-2D63-3355-9267-4976A6860C7B}"/>
                </a:ext>
              </a:extLst>
            </p:cNvPr>
            <p:cNvSpPr txBox="1"/>
            <p:nvPr/>
          </p:nvSpPr>
          <p:spPr>
            <a:xfrm>
              <a:off x="838199" y="2487491"/>
              <a:ext cx="5856216" cy="42473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t">
              <a:spAutoFit/>
            </a:bodyPr>
            <a:lstStyle/>
            <a:p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dfs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TreeNode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node) {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sum =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TreeNode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tn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node;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Stack&lt;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TreeNode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&gt; stack =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Stack&lt;&gt;();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while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(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tn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!= null || !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stack.empty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()) {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(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tn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!= null) {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sum +=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tn.val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stack.push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tn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tn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tn.left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}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else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((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tn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stack.pop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()) != null) {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tn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tn.right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}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}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sum;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138CC373-A412-DB0F-EB15-CF303E561D28}"/>
                </a:ext>
              </a:extLst>
            </p:cNvPr>
            <p:cNvSpPr txBox="1"/>
            <p:nvPr/>
          </p:nvSpPr>
          <p:spPr>
            <a:xfrm>
              <a:off x="761912" y="1983618"/>
              <a:ext cx="5856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深度优先搜索 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– 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栈</a:t>
              </a: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059A6A38-0A43-A718-8A37-9AE0531CC75B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2420220"/>
              <a:ext cx="58562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5457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3D81B-28FC-2731-3A98-AA67C7633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深度优先搜索应用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B37C9BD-96F9-109E-8360-276699F2823E}"/>
              </a:ext>
            </a:extLst>
          </p:cNvPr>
          <p:cNvSpPr txBox="1"/>
          <p:nvPr/>
        </p:nvSpPr>
        <p:spPr>
          <a:xfrm>
            <a:off x="1084332" y="2402451"/>
            <a:ext cx="101233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给你无向 连通 图中一个节点的引用，请你返回该</a:t>
            </a:r>
            <a:r>
              <a:rPr lang="zh-CN" altLang="en-US" sz="2000" dirty="0">
                <a:solidFill>
                  <a:srgbClr val="FF0000"/>
                </a:solidFill>
              </a:rPr>
              <a:t>图的 深拷贝（克隆）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zh-CN" altLang="en-US" sz="2000" b="0" i="0" dirty="0">
                <a:solidFill>
                  <a:srgbClr val="262626"/>
                </a:solidFill>
                <a:effectLst/>
                <a:latin typeface="-apple-system"/>
              </a:rPr>
              <a:t>给定节点将始终是图中的第一个节点（值为 </a:t>
            </a:r>
            <a:r>
              <a:rPr lang="en-US" altLang="zh-CN" sz="2000" b="0" i="0" dirty="0">
                <a:solidFill>
                  <a:srgbClr val="262626"/>
                </a:solidFill>
                <a:effectLst/>
                <a:latin typeface="-apple-system"/>
              </a:rPr>
              <a:t>1</a:t>
            </a:r>
            <a:r>
              <a:rPr lang="zh-CN" altLang="en-US" sz="2000" b="0" i="0" dirty="0">
                <a:solidFill>
                  <a:srgbClr val="262626"/>
                </a:solidFill>
                <a:effectLst/>
                <a:latin typeface="-apple-system"/>
              </a:rPr>
              <a:t>）。你必须将 </a:t>
            </a:r>
            <a:r>
              <a:rPr lang="zh-CN" altLang="en-US" sz="2000" i="0" dirty="0">
                <a:solidFill>
                  <a:srgbClr val="FF0000"/>
                </a:solidFill>
                <a:effectLst/>
                <a:latin typeface="-apple-system"/>
              </a:rPr>
              <a:t>给定节点的拷贝 </a:t>
            </a:r>
            <a:r>
              <a:rPr lang="zh-CN" altLang="en-US" sz="2000" b="0" i="0" dirty="0">
                <a:solidFill>
                  <a:srgbClr val="262626"/>
                </a:solidFill>
                <a:effectLst/>
                <a:latin typeface="-apple-system"/>
              </a:rPr>
              <a:t>作为对克隆图的引用返回。</a:t>
            </a:r>
            <a:endParaRPr lang="en-US" altLang="zh-CN" sz="2000" dirty="0"/>
          </a:p>
          <a:p>
            <a:endParaRPr lang="zh-CN" altLang="en-US" sz="2000" dirty="0"/>
          </a:p>
          <a:p>
            <a:r>
              <a:rPr lang="zh-CN" altLang="en-US" sz="2000" dirty="0"/>
              <a:t>图中的每个节点都包含它的值 </a:t>
            </a:r>
            <a:r>
              <a:rPr lang="en-US" altLang="zh-CN" sz="2000" dirty="0" err="1"/>
              <a:t>val</a:t>
            </a:r>
            <a:r>
              <a:rPr lang="zh-CN" altLang="en-US" sz="2000" dirty="0"/>
              <a:t>（</a:t>
            </a:r>
            <a:r>
              <a:rPr lang="en-US" altLang="zh-CN" sz="2000" dirty="0"/>
              <a:t>int</a:t>
            </a:r>
            <a:r>
              <a:rPr lang="zh-CN" altLang="en-US" sz="2000" dirty="0"/>
              <a:t>） 和其邻居的列表（</a:t>
            </a:r>
            <a:r>
              <a:rPr lang="en-US" altLang="zh-CN" sz="2000" dirty="0"/>
              <a:t>list[Node]</a:t>
            </a:r>
            <a:r>
              <a:rPr lang="zh-CN" altLang="en-US" sz="2000" dirty="0"/>
              <a:t>）。</a:t>
            </a:r>
            <a:endParaRPr lang="en-US" altLang="zh-CN" sz="2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3FEA7A3-48E8-266E-7C15-9FD9B619BB1C}"/>
              </a:ext>
            </a:extLst>
          </p:cNvPr>
          <p:cNvSpPr txBox="1"/>
          <p:nvPr/>
        </p:nvSpPr>
        <p:spPr>
          <a:xfrm>
            <a:off x="838200" y="1935958"/>
            <a:ext cx="970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2】Leetcode 133.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hlinkClick r:id="rId2"/>
              </a:rPr>
              <a:t>克隆图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9376535-398D-7494-CA86-0075055F8646}"/>
              </a:ext>
            </a:extLst>
          </p:cNvPr>
          <p:cNvGrpSpPr/>
          <p:nvPr/>
        </p:nvGrpSpPr>
        <p:grpSpPr>
          <a:xfrm>
            <a:off x="1137990" y="3974944"/>
            <a:ext cx="7716590" cy="2812197"/>
            <a:chOff x="761912" y="1983618"/>
            <a:chExt cx="5932503" cy="2812197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790C544-1C5C-719F-A48B-556511BDD738}"/>
                </a:ext>
              </a:extLst>
            </p:cNvPr>
            <p:cNvSpPr txBox="1"/>
            <p:nvPr/>
          </p:nvSpPr>
          <p:spPr>
            <a:xfrm>
              <a:off x="838199" y="2487491"/>
              <a:ext cx="5856216" cy="23083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t">
              <a:spAutoFit/>
            </a:bodyPr>
            <a:lstStyle/>
            <a:p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class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Node {</a:t>
              </a:r>
            </a:p>
            <a:p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public:</a:t>
              </a:r>
              <a:endPara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val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vector&lt;Node*&gt; neighbors;</a:t>
              </a:r>
              <a:r>
                <a:rPr lang="en-US" altLang="zh-CN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  // </a:t>
              </a:r>
              <a:r>
                <a:rPr lang="zh-CN" altLang="en-US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邻接表</a:t>
              </a:r>
              <a:endPara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zh-CN" alt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Node() {...}</a:t>
              </a:r>
              <a:r>
                <a:rPr lang="en-US" altLang="zh-CN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  // </a:t>
              </a:r>
              <a:r>
                <a:rPr lang="zh-CN" altLang="en-US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构造函数</a:t>
              </a:r>
              <a:endPara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zh-CN" alt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Node(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_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val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 {...}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Node(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_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val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vector&lt;Node*&gt; _neighbors) {...}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};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05D2EB7-15F2-1B47-3B61-A87DD36456DF}"/>
                </a:ext>
              </a:extLst>
            </p:cNvPr>
            <p:cNvSpPr txBox="1"/>
            <p:nvPr/>
          </p:nvSpPr>
          <p:spPr>
            <a:xfrm>
              <a:off x="761912" y="1983618"/>
              <a:ext cx="5856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图节点的定义</a:t>
              </a: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D6321796-C508-17CF-FEA4-BD02663F285E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2420220"/>
              <a:ext cx="58562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31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3D81B-28FC-2731-3A98-AA67C7633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深度优先搜索应用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3FEA7A3-48E8-266E-7C15-9FD9B619BB1C}"/>
              </a:ext>
            </a:extLst>
          </p:cNvPr>
          <p:cNvSpPr txBox="1"/>
          <p:nvPr/>
        </p:nvSpPr>
        <p:spPr>
          <a:xfrm>
            <a:off x="838200" y="1935958"/>
            <a:ext cx="970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2】Leetcode 133.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hlinkClick r:id="rId2"/>
              </a:rPr>
              <a:t>克隆图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D206968-BFA4-C6E0-4DE1-66E36A14FB9B}"/>
              </a:ext>
            </a:extLst>
          </p:cNvPr>
          <p:cNvSpPr txBox="1"/>
          <p:nvPr/>
        </p:nvSpPr>
        <p:spPr>
          <a:xfrm>
            <a:off x="838200" y="2373583"/>
            <a:ext cx="4417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实例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1】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9A4C6AA-14B4-F370-571B-5C45D8499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078" y="2773693"/>
            <a:ext cx="3376132" cy="3715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0ABF06C-21BB-C4BC-60DF-31B52EBB58B5}"/>
              </a:ext>
            </a:extLst>
          </p:cNvPr>
          <p:cNvSpPr txBox="1"/>
          <p:nvPr/>
        </p:nvSpPr>
        <p:spPr>
          <a:xfrm>
            <a:off x="5834088" y="2373583"/>
            <a:ext cx="4417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解析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272EDB5-7C9E-5622-21FF-BE5A2C066FCA}"/>
              </a:ext>
            </a:extLst>
          </p:cNvPr>
          <p:cNvSpPr txBox="1"/>
          <p:nvPr/>
        </p:nvSpPr>
        <p:spPr>
          <a:xfrm>
            <a:off x="5987697" y="2839941"/>
            <a:ext cx="583658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对于一张图而言，它的</a:t>
            </a:r>
            <a:r>
              <a:rPr lang="zh-CN" altLang="en-US" sz="2000" dirty="0">
                <a:solidFill>
                  <a:srgbClr val="FF0000"/>
                </a:solidFill>
              </a:rPr>
              <a:t>深拷贝</a:t>
            </a:r>
            <a:r>
              <a:rPr lang="zh-CN" altLang="en-US" sz="2000" dirty="0"/>
              <a:t>即构建一张与原图结构，值均一样的图，但是其中的节点</a:t>
            </a:r>
            <a:r>
              <a:rPr lang="zh-CN" altLang="en-US" sz="2000" dirty="0">
                <a:solidFill>
                  <a:srgbClr val="FF0000"/>
                </a:solidFill>
              </a:rPr>
              <a:t>不再是原来图节点的引用</a:t>
            </a:r>
            <a:r>
              <a:rPr lang="zh-CN" altLang="en-US" sz="2000" dirty="0"/>
              <a:t>。因此，为了深拷贝出整张图，我们需要知道整张图的结构以及对应节点的值。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由于题目只给了我们一个节点的引用，因此为了知道整张图的结构以及对应节点的值，我们需要从给定的节点出发，进行「</a:t>
            </a:r>
            <a:r>
              <a:rPr lang="zh-CN" altLang="en-US" sz="2000" dirty="0">
                <a:solidFill>
                  <a:srgbClr val="FF0000"/>
                </a:solidFill>
              </a:rPr>
              <a:t>图的遍历</a:t>
            </a:r>
            <a:r>
              <a:rPr lang="zh-CN" altLang="en-US" sz="2000" dirty="0"/>
              <a:t>」，并在遍历的过程中完成</a:t>
            </a:r>
            <a:r>
              <a:rPr lang="zh-CN" altLang="en-US" sz="2000" dirty="0">
                <a:solidFill>
                  <a:srgbClr val="FF0000"/>
                </a:solidFill>
              </a:rPr>
              <a:t>图的深拷贝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0" i="0" dirty="0">
                <a:solidFill>
                  <a:srgbClr val="262626"/>
                </a:solidFill>
                <a:effectLst/>
                <a:latin typeface="Helvetica" panose="020B0604020202020204" pitchFamily="34" charset="0"/>
              </a:rPr>
              <a:t>为了防止多次遍历同一个节点，陷入死循环，我们需要用一种数据结构记录已经被克隆过的节点。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693631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3D81B-28FC-2731-3A98-AA67C7633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深度优先搜索应用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3FEA7A3-48E8-266E-7C15-9FD9B619BB1C}"/>
              </a:ext>
            </a:extLst>
          </p:cNvPr>
          <p:cNvSpPr txBox="1"/>
          <p:nvPr/>
        </p:nvSpPr>
        <p:spPr>
          <a:xfrm>
            <a:off x="838200" y="1935958"/>
            <a:ext cx="970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2】Leetcode 133.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hlinkClick r:id="rId2"/>
              </a:rPr>
              <a:t>克隆图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0ABF06C-21BB-C4BC-60DF-31B52EBB58B5}"/>
              </a:ext>
            </a:extLst>
          </p:cNvPr>
          <p:cNvSpPr txBox="1"/>
          <p:nvPr/>
        </p:nvSpPr>
        <p:spPr>
          <a:xfrm>
            <a:off x="838200" y="2373583"/>
            <a:ext cx="4417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272EDB5-7C9E-5622-21FF-BE5A2C066FCA}"/>
              </a:ext>
            </a:extLst>
          </p:cNvPr>
          <p:cNvSpPr txBox="1"/>
          <p:nvPr/>
        </p:nvSpPr>
        <p:spPr>
          <a:xfrm>
            <a:off x="994095" y="2839941"/>
            <a:ext cx="102261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使用一个</a:t>
            </a:r>
            <a:r>
              <a:rPr lang="zh-CN" altLang="en-US" sz="2000" dirty="0">
                <a:solidFill>
                  <a:srgbClr val="FF0000"/>
                </a:solidFill>
              </a:rPr>
              <a:t>哈希表存储</a:t>
            </a:r>
            <a:r>
              <a:rPr lang="zh-CN" altLang="en-US" sz="2000" dirty="0"/>
              <a:t>所有</a:t>
            </a:r>
            <a:r>
              <a:rPr lang="zh-CN" altLang="en-US" sz="2000" dirty="0">
                <a:solidFill>
                  <a:srgbClr val="FF0000"/>
                </a:solidFill>
              </a:rPr>
              <a:t>已被访问和克隆</a:t>
            </a:r>
            <a:r>
              <a:rPr lang="zh-CN" altLang="en-US" sz="2000" dirty="0"/>
              <a:t>的节点。哈希表中的 </a:t>
            </a:r>
            <a:r>
              <a:rPr lang="en-US" altLang="zh-CN" sz="2000" dirty="0"/>
              <a:t>key </a:t>
            </a:r>
            <a:r>
              <a:rPr lang="zh-CN" altLang="en-US" sz="2000" dirty="0"/>
              <a:t>是原始图中的节点，</a:t>
            </a:r>
            <a:r>
              <a:rPr lang="en-US" altLang="zh-CN" sz="2000" dirty="0"/>
              <a:t>value </a:t>
            </a:r>
            <a:r>
              <a:rPr lang="zh-CN" altLang="en-US" sz="2000" dirty="0"/>
              <a:t>是克隆图中的对应节点。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从给定节点开始</a:t>
            </a:r>
            <a:r>
              <a:rPr lang="zh-CN" altLang="en-US" sz="2000" dirty="0">
                <a:solidFill>
                  <a:srgbClr val="FF0000"/>
                </a:solidFill>
              </a:rPr>
              <a:t>遍历图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如果某个节点已经被</a:t>
            </a:r>
            <a:r>
              <a:rPr lang="zh-CN" altLang="en-US" sz="2000" dirty="0">
                <a:solidFill>
                  <a:srgbClr val="FF0000"/>
                </a:solidFill>
              </a:rPr>
              <a:t>访问过</a:t>
            </a:r>
            <a:r>
              <a:rPr lang="zh-CN" altLang="en-US" sz="2000" dirty="0"/>
              <a:t>，则返回其克隆图中的对应节点。</a:t>
            </a:r>
            <a:endParaRPr lang="en-US" altLang="zh-CN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如果当前访问的节点不在哈希表中，则</a:t>
            </a:r>
            <a:r>
              <a:rPr lang="zh-CN" altLang="en-US" sz="2000" dirty="0">
                <a:solidFill>
                  <a:srgbClr val="FF0000"/>
                </a:solidFill>
              </a:rPr>
              <a:t>创建它的克隆节点</a:t>
            </a:r>
            <a:r>
              <a:rPr lang="zh-CN" altLang="en-US" sz="2000" dirty="0"/>
              <a:t>并存储在哈希表中。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solidFill>
                  <a:srgbClr val="FF0000"/>
                </a:solidFill>
              </a:rPr>
              <a:t>递归</a:t>
            </a:r>
            <a:r>
              <a:rPr lang="zh-CN" altLang="en-US" sz="2000" dirty="0"/>
              <a:t>调用每个节点的</a:t>
            </a:r>
            <a:r>
              <a:rPr lang="zh-CN" altLang="en-US" sz="2000" dirty="0">
                <a:solidFill>
                  <a:srgbClr val="FF0000"/>
                </a:solidFill>
              </a:rPr>
              <a:t>邻接点</a:t>
            </a:r>
            <a:r>
              <a:rPr lang="zh-CN" altLang="en-US" sz="2000" dirty="0"/>
              <a:t>。每个节点递归调用的次数等于邻接点的数量，每一次调用返回其对应邻接点的克隆节点，最终返回这些克隆邻接点的列表，将其放入对应克隆节点的邻接表中。这样就可以克隆给定的节点和其邻接点。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628623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3D81B-28FC-2731-3A98-AA67C7633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深度优先搜索应用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702BF20-1634-9820-EBCF-2D629728CA76}"/>
              </a:ext>
            </a:extLst>
          </p:cNvPr>
          <p:cNvGrpSpPr/>
          <p:nvPr/>
        </p:nvGrpSpPr>
        <p:grpSpPr>
          <a:xfrm>
            <a:off x="938868" y="1769811"/>
            <a:ext cx="8622600" cy="4905078"/>
            <a:chOff x="761912" y="1983618"/>
            <a:chExt cx="5932503" cy="4905078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37DCE639-552E-F700-C072-B82B283A400F}"/>
                </a:ext>
              </a:extLst>
            </p:cNvPr>
            <p:cNvSpPr txBox="1"/>
            <p:nvPr/>
          </p:nvSpPr>
          <p:spPr>
            <a:xfrm>
              <a:off x="838199" y="2487491"/>
              <a:ext cx="5856216" cy="44012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t">
              <a:spAutoFit/>
            </a:bodyPr>
            <a:lstStyle/>
            <a:p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unordered_map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&lt;Node *, Node *&gt; visited;</a:t>
              </a: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Node </a:t>
              </a: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*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cloneGraph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(Node </a:t>
              </a: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*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node) {</a:t>
              </a: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(node == </a:t>
              </a:r>
              <a:r>
                <a:rPr lang="en-US" altLang="zh-CN" sz="1400" b="0" dirty="0" err="1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nullptr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  </a:t>
              </a: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node;</a:t>
              </a:r>
            </a:p>
            <a:p>
              <a:b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CN" sz="14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  // </a:t>
              </a:r>
              <a:r>
                <a:rPr lang="zh-CN" altLang="en-US" sz="14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如果该节点已经被访问过了，则直接从哈希表中取出对应的克隆节点返回</a:t>
              </a:r>
              <a:endPara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zh-CN" alt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(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visited.find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(node) != 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visited.end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()) {</a:t>
              </a: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visited[node];</a:t>
              </a: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}</a:t>
              </a:r>
            </a:p>
            <a:p>
              <a:b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CN" sz="14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  // </a:t>
              </a:r>
              <a:r>
                <a:rPr lang="zh-CN" altLang="en-US" sz="14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克隆节点，注意到为了深拷贝我们不会克隆它的邻居的列表</a:t>
              </a:r>
              <a:endPara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zh-CN" alt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Node *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cloneNode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Node(node-&gt;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val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</a:p>
            <a:p>
              <a:r>
                <a:rPr lang="en-US" altLang="zh-CN" sz="14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  // </a:t>
              </a:r>
              <a:r>
                <a:rPr lang="zh-CN" altLang="en-US" sz="14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哈希表存储</a:t>
              </a:r>
              <a:endPara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zh-CN" alt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visited[node] = 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cloneNode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b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CN" sz="14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  // </a:t>
              </a:r>
              <a:r>
                <a:rPr lang="zh-CN" altLang="en-US" sz="14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遍历该节点的邻居并更新克隆节点的邻居列表</a:t>
              </a:r>
              <a:endPara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zh-CN" alt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(</a:t>
              </a: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auto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&amp;neighbor : node-&gt;neighbors) {</a:t>
              </a: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cloneNode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-&gt;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neighbors.emplace_back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cloneGraph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(neighbor));</a:t>
              </a: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}</a:t>
              </a: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cloneNode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125A7C2-D7BA-E650-B6A1-3767B9FDBBD6}"/>
                </a:ext>
              </a:extLst>
            </p:cNvPr>
            <p:cNvSpPr txBox="1"/>
            <p:nvPr/>
          </p:nvSpPr>
          <p:spPr>
            <a:xfrm>
              <a:off x="761912" y="1983618"/>
              <a:ext cx="5856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latin typeface="黑体" panose="02010609060101010101" pitchFamily="49" charset="-122"/>
                  <a:ea typeface="黑体" panose="02010609060101010101" pitchFamily="49" charset="-122"/>
                </a:rPr>
                <a:t>克隆图 </a:t>
              </a:r>
              <a:r>
                <a:rPr lang="en-US" altLang="zh-CN" sz="1800" dirty="0">
                  <a:latin typeface="黑体" panose="02010609060101010101" pitchFamily="49" charset="-122"/>
                  <a:ea typeface="黑体" panose="02010609060101010101" pitchFamily="49" charset="-122"/>
                </a:rPr>
                <a:t>- DFS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E16A71A7-4C75-9CDA-91AB-5146648988D8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2420220"/>
              <a:ext cx="58562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6BC31425-EAAB-46FA-5093-B12001C0E477}"/>
              </a:ext>
            </a:extLst>
          </p:cNvPr>
          <p:cNvGrpSpPr/>
          <p:nvPr/>
        </p:nvGrpSpPr>
        <p:grpSpPr>
          <a:xfrm>
            <a:off x="7257759" y="3057511"/>
            <a:ext cx="4730110" cy="2535198"/>
            <a:chOff x="761912" y="1983618"/>
            <a:chExt cx="5932503" cy="2535198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C89C50E-C26F-8706-13BF-122857BA0E03}"/>
                </a:ext>
              </a:extLst>
            </p:cNvPr>
            <p:cNvSpPr txBox="1"/>
            <p:nvPr/>
          </p:nvSpPr>
          <p:spPr>
            <a:xfrm>
              <a:off x="838199" y="2487491"/>
              <a:ext cx="5856216" cy="2031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t">
              <a:spAutoFit/>
            </a:bodyPr>
            <a:lstStyle/>
            <a:p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class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Node {</a:t>
              </a:r>
            </a:p>
            <a:p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public:</a:t>
              </a:r>
              <a:endPara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val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vector&lt;Node*&gt; neighbors;</a:t>
              </a:r>
              <a:r>
                <a:rPr lang="en-US" altLang="zh-CN" sz="14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  // </a:t>
              </a:r>
              <a:r>
                <a:rPr lang="zh-CN" altLang="en-US" sz="14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邻接表</a:t>
              </a:r>
              <a:endPara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zh-CN" alt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Node(</a:t>
              </a: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_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val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 {</a:t>
              </a:r>
              <a:r>
                <a:rPr lang="en-US" altLang="zh-CN" sz="14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  // </a:t>
              </a:r>
              <a:r>
                <a:rPr lang="zh-CN" altLang="en-US" sz="14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构造函数</a:t>
              </a:r>
              <a:endPara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zh-CN" alt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val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_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val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neighbors = vector&lt;Node*&gt;();</a:t>
              </a: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}</a:t>
              </a: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};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ECA45C1-D1FC-9E28-6ADC-70A59F9F42CD}"/>
                </a:ext>
              </a:extLst>
            </p:cNvPr>
            <p:cNvSpPr txBox="1"/>
            <p:nvPr/>
          </p:nvSpPr>
          <p:spPr>
            <a:xfrm>
              <a:off x="761912" y="1983618"/>
              <a:ext cx="5856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图节点的定义</a:t>
              </a: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5A05D880-0BDD-3164-8A48-0584E686519C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2420220"/>
              <a:ext cx="58562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箭头: 右 13">
            <a:extLst>
              <a:ext uri="{FF2B5EF4-FFF2-40B4-BE49-F238E27FC236}">
                <a16:creationId xmlns:a16="http://schemas.microsoft.com/office/drawing/2014/main" id="{71AF9493-8864-68D0-2573-6E4FBC3F8FFA}"/>
              </a:ext>
            </a:extLst>
          </p:cNvPr>
          <p:cNvSpPr/>
          <p:nvPr/>
        </p:nvSpPr>
        <p:spPr>
          <a:xfrm>
            <a:off x="5234030" y="4500715"/>
            <a:ext cx="2521592" cy="142431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491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3D81B-28FC-2731-3A98-AA67C7633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深度优先搜索应用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3FEA7A3-48E8-266E-7C15-9FD9B619BB1C}"/>
              </a:ext>
            </a:extLst>
          </p:cNvPr>
          <p:cNvSpPr txBox="1"/>
          <p:nvPr/>
        </p:nvSpPr>
        <p:spPr>
          <a:xfrm>
            <a:off x="838200" y="1935958"/>
            <a:ext cx="970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6.3.3】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走迷宫问题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7AA37E6-4A29-1D10-9EAB-78BDDDF45F8C}"/>
              </a:ext>
            </a:extLst>
          </p:cNvPr>
          <p:cNvSpPr txBox="1"/>
          <p:nvPr/>
        </p:nvSpPr>
        <p:spPr>
          <a:xfrm>
            <a:off x="1084332" y="2402451"/>
            <a:ext cx="101233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定义一个二维数组：</a:t>
            </a:r>
          </a:p>
          <a:p>
            <a:r>
              <a:rPr lang="en-US" altLang="zh-CN" sz="2000" dirty="0"/>
              <a:t>int maze[5][5] = {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>
                <a:solidFill>
                  <a:srgbClr val="00B050"/>
                </a:solidFill>
              </a:rPr>
              <a:t>0</a:t>
            </a:r>
            <a:r>
              <a:rPr lang="en-US" altLang="zh-CN" sz="2000" dirty="0"/>
              <a:t>, </a:t>
            </a:r>
            <a:r>
              <a:rPr lang="en-US" altLang="zh-CN" sz="2000" dirty="0">
                <a:highlight>
                  <a:srgbClr val="808080"/>
                </a:highlight>
              </a:rPr>
              <a:t>1</a:t>
            </a:r>
            <a:r>
              <a:rPr lang="en-US" altLang="zh-CN" sz="2000" dirty="0"/>
              <a:t>, 0, 0, 0,</a:t>
            </a:r>
          </a:p>
          <a:p>
            <a:r>
              <a:rPr lang="en-US" altLang="zh-CN" sz="2000" dirty="0"/>
              <a:t>	0, </a:t>
            </a:r>
            <a:r>
              <a:rPr lang="en-US" altLang="zh-CN" sz="2000" dirty="0">
                <a:highlight>
                  <a:srgbClr val="808080"/>
                </a:highlight>
              </a:rPr>
              <a:t>1</a:t>
            </a:r>
            <a:r>
              <a:rPr lang="en-US" altLang="zh-CN" sz="2000" dirty="0"/>
              <a:t>, 0, </a:t>
            </a:r>
            <a:r>
              <a:rPr lang="en-US" altLang="zh-CN" sz="2000" dirty="0">
                <a:highlight>
                  <a:srgbClr val="808080"/>
                </a:highlight>
              </a:rPr>
              <a:t>1</a:t>
            </a:r>
            <a:r>
              <a:rPr lang="en-US" altLang="zh-CN" sz="2000" dirty="0"/>
              <a:t>, 0,</a:t>
            </a:r>
          </a:p>
          <a:p>
            <a:r>
              <a:rPr lang="en-US" altLang="zh-CN" sz="2000" dirty="0"/>
              <a:t>	0, 0, 0, 0, 0,</a:t>
            </a:r>
          </a:p>
          <a:p>
            <a:r>
              <a:rPr lang="en-US" altLang="zh-CN" sz="2000" dirty="0"/>
              <a:t>	0, </a:t>
            </a:r>
            <a:r>
              <a:rPr lang="en-US" altLang="zh-CN" sz="2000" dirty="0">
                <a:highlight>
                  <a:srgbClr val="808080"/>
                </a:highlight>
              </a:rPr>
              <a:t>1, 1, 1</a:t>
            </a:r>
            <a:r>
              <a:rPr lang="en-US" altLang="zh-CN" sz="2000" dirty="0"/>
              <a:t>, 0,</a:t>
            </a:r>
          </a:p>
          <a:p>
            <a:r>
              <a:rPr lang="en-US" altLang="zh-CN" sz="2000" dirty="0"/>
              <a:t>	0, 0, 0, </a:t>
            </a:r>
            <a:r>
              <a:rPr lang="en-US" altLang="zh-CN" sz="2000" dirty="0">
                <a:highlight>
                  <a:srgbClr val="808080"/>
                </a:highlight>
              </a:rPr>
              <a:t>1</a:t>
            </a:r>
            <a:r>
              <a:rPr lang="en-US" altLang="zh-CN" sz="2000" dirty="0"/>
              <a:t>, </a:t>
            </a:r>
            <a:r>
              <a:rPr lang="en-US" altLang="zh-CN" sz="2000" dirty="0">
                <a:solidFill>
                  <a:srgbClr val="00B050"/>
                </a:solidFill>
              </a:rPr>
              <a:t>0</a:t>
            </a:r>
            <a:r>
              <a:rPr lang="en-US" altLang="zh-CN" sz="2000" dirty="0"/>
              <a:t>,</a:t>
            </a:r>
          </a:p>
          <a:p>
            <a:r>
              <a:rPr lang="en-US" altLang="zh-CN" sz="2000" dirty="0"/>
              <a:t>};</a:t>
            </a:r>
          </a:p>
          <a:p>
            <a:r>
              <a:rPr lang="zh-CN" altLang="en-US" sz="2000" dirty="0"/>
              <a:t>它表示一个迷宫，其中的</a:t>
            </a:r>
            <a:r>
              <a:rPr lang="en-US" altLang="zh-CN" sz="2000" dirty="0"/>
              <a:t>1</a:t>
            </a:r>
            <a:r>
              <a:rPr lang="zh-CN" altLang="en-US" sz="2000" dirty="0"/>
              <a:t>表示墙壁，</a:t>
            </a:r>
            <a:r>
              <a:rPr lang="en-US" altLang="zh-CN" sz="2000" dirty="0"/>
              <a:t>0</a:t>
            </a:r>
            <a:r>
              <a:rPr lang="zh-CN" altLang="en-US" sz="2000" dirty="0"/>
              <a:t>表示可以走的路，</a:t>
            </a:r>
            <a:r>
              <a:rPr lang="zh-CN" altLang="en-US" sz="2000" dirty="0">
                <a:solidFill>
                  <a:srgbClr val="FF0000"/>
                </a:solidFill>
              </a:rPr>
              <a:t>只能横着走或竖着走</a:t>
            </a:r>
            <a:r>
              <a:rPr lang="zh-CN" altLang="en-US" sz="2000" dirty="0"/>
              <a:t>，不能斜着走，要求编程序找出从左上角到右下角的</a:t>
            </a:r>
            <a:r>
              <a:rPr lang="zh-CN" altLang="en-US" sz="2000" dirty="0">
                <a:solidFill>
                  <a:srgbClr val="FF0000"/>
                </a:solidFill>
              </a:rPr>
              <a:t>路线</a:t>
            </a:r>
            <a:r>
              <a:rPr lang="zh-CN" altLang="en-US" sz="20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208827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03CC5A-9F71-6B18-40AC-2CFE980C9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课程内容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5E1723E-DC10-6C10-62E8-DD378ED0C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6.1 </a:t>
            </a:r>
            <a:r>
              <a:rPr lang="zh-CN" altLang="en-US" dirty="0"/>
              <a:t>图论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/>
              <a:t>图的基本概念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/>
              <a:t>图的表示：邻接链表、邻接矩阵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6.2 </a:t>
            </a:r>
            <a:r>
              <a:rPr lang="zh-CN" altLang="en-US" b="1" dirty="0"/>
              <a:t>深度优先搜索（</a:t>
            </a:r>
            <a:r>
              <a:rPr lang="en-US" altLang="zh-CN" b="1" dirty="0"/>
              <a:t>DFS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6.3 DFS</a:t>
            </a:r>
            <a:r>
              <a:rPr lang="zh-CN" altLang="en-US" dirty="0"/>
              <a:t>应用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6.4 </a:t>
            </a:r>
            <a:r>
              <a:rPr lang="zh-CN" altLang="en-US" dirty="0"/>
              <a:t>其他范例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82097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3D81B-28FC-2731-3A98-AA67C7633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深度优先搜索应用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3FEA7A3-48E8-266E-7C15-9FD9B619BB1C}"/>
              </a:ext>
            </a:extLst>
          </p:cNvPr>
          <p:cNvSpPr txBox="1"/>
          <p:nvPr/>
        </p:nvSpPr>
        <p:spPr>
          <a:xfrm>
            <a:off x="838200" y="1935958"/>
            <a:ext cx="970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6.3.3】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走迷宫问题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C038FA41-9D9A-1AAD-C2EB-AE433556DA10}"/>
              </a:ext>
            </a:extLst>
          </p:cNvPr>
          <p:cNvGrpSpPr/>
          <p:nvPr/>
        </p:nvGrpSpPr>
        <p:grpSpPr>
          <a:xfrm>
            <a:off x="953433" y="2336068"/>
            <a:ext cx="5636119" cy="4474191"/>
            <a:chOff x="761912" y="1983618"/>
            <a:chExt cx="5932503" cy="4474191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D109154-AC04-3F54-7BD7-C77C9D5F0CBE}"/>
                </a:ext>
              </a:extLst>
            </p:cNvPr>
            <p:cNvSpPr txBox="1"/>
            <p:nvPr/>
          </p:nvSpPr>
          <p:spPr>
            <a:xfrm>
              <a:off x="838199" y="2487491"/>
              <a:ext cx="5856216" cy="3970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t">
              <a:spAutoFit/>
            </a:bodyPr>
            <a:lstStyle/>
            <a:p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#define ROW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5</a:t>
              </a:r>
              <a:endPara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#define COLUMN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5</a:t>
              </a:r>
              <a:endPara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#define ROAD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</a:t>
              </a:r>
              <a:endPara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#define WALL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endPara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#define PASS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</a:t>
              </a:r>
              <a:b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typedef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struct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{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x;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y;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maze_path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maze_path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path[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25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];</a:t>
              </a:r>
            </a:p>
            <a:p>
              <a:b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step =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r>
                <a:rPr lang="zh-CN" altLang="en-US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  </a:t>
              </a:r>
              <a:r>
                <a:rPr lang="en-US" altLang="zh-CN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 </a:t>
              </a:r>
              <a:r>
                <a:rPr lang="zh-CN" altLang="en-US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走到第几步</a:t>
              </a:r>
              <a:endPara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dx[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4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 = {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-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};</a:t>
              </a:r>
              <a:r>
                <a:rPr lang="en-US" altLang="zh-CN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  //</a:t>
              </a:r>
              <a:r>
                <a:rPr lang="zh-CN" altLang="en-US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四个方向步进</a:t>
              </a:r>
              <a:endPara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dy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4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 = {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-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};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105C0C8A-7AB9-F339-E1DA-8B3DD01C24AE}"/>
                </a:ext>
              </a:extLst>
            </p:cNvPr>
            <p:cNvSpPr txBox="1"/>
            <p:nvPr/>
          </p:nvSpPr>
          <p:spPr>
            <a:xfrm>
              <a:off x="761912" y="1983618"/>
              <a:ext cx="5856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宏定义与结构体定义</a:t>
              </a: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38C191DB-AB0E-613E-76C1-8FC4D0B648DF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2420220"/>
              <a:ext cx="58562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71691D9-3895-890D-2AA1-0B325A64D66D}"/>
              </a:ext>
            </a:extLst>
          </p:cNvPr>
          <p:cNvGrpSpPr/>
          <p:nvPr/>
        </p:nvGrpSpPr>
        <p:grpSpPr>
          <a:xfrm>
            <a:off x="6947368" y="2336068"/>
            <a:ext cx="4630953" cy="3089196"/>
            <a:chOff x="761912" y="1983618"/>
            <a:chExt cx="5932503" cy="3089196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A904189F-5B01-808B-2BF7-BD6A44ECD010}"/>
                </a:ext>
              </a:extLst>
            </p:cNvPr>
            <p:cNvSpPr txBox="1"/>
            <p:nvPr/>
          </p:nvSpPr>
          <p:spPr>
            <a:xfrm>
              <a:off x="838199" y="2487491"/>
              <a:ext cx="5856216" cy="25853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t">
              <a:spAutoFit/>
            </a:bodyPr>
            <a:lstStyle/>
            <a:p>
              <a:r>
                <a:rPr lang="en-US" altLang="zh-CN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 (0,0)-&gt;(1,1)-&gt;...-&gt;(4,4)</a:t>
              </a:r>
              <a:endPara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print_path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 {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cout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&lt;&lt; </a:t>
              </a:r>
              <a:r>
                <a:rPr lang="en-US" altLang="zh-CN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"(0,0)"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(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&lt; step;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++) {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cout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&lt;&lt; </a:t>
              </a:r>
              <a:r>
                <a:rPr lang="en-US" altLang="zh-CN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"-&gt;("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&lt;&lt; path[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].x &lt;&lt; </a:t>
              </a:r>
              <a:r>
                <a:rPr lang="en-US" altLang="zh-CN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","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&lt;&lt; path[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].y &lt;&lt; </a:t>
              </a:r>
              <a:r>
                <a:rPr lang="en-US" altLang="zh-CN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")"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}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cout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&lt;&lt;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endl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C5CD3621-F8FE-30B0-E10E-A50E0FCF23A0}"/>
                </a:ext>
              </a:extLst>
            </p:cNvPr>
            <p:cNvSpPr txBox="1"/>
            <p:nvPr/>
          </p:nvSpPr>
          <p:spPr>
            <a:xfrm>
              <a:off x="761912" y="1983618"/>
              <a:ext cx="5856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打印结果</a:t>
              </a:r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B00F40CD-4DC8-2C54-BB1A-0EB071970F5E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2420220"/>
              <a:ext cx="58562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3076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3D81B-28FC-2731-3A98-AA67C7633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深度优先搜索应用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C038FA41-9D9A-1AAD-C2EB-AE433556DA10}"/>
              </a:ext>
            </a:extLst>
          </p:cNvPr>
          <p:cNvGrpSpPr/>
          <p:nvPr/>
        </p:nvGrpSpPr>
        <p:grpSpPr>
          <a:xfrm>
            <a:off x="838200" y="1736255"/>
            <a:ext cx="8622600" cy="4905078"/>
            <a:chOff x="761912" y="1983618"/>
            <a:chExt cx="5932503" cy="4905078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D109154-AC04-3F54-7BD7-C77C9D5F0CBE}"/>
                </a:ext>
              </a:extLst>
            </p:cNvPr>
            <p:cNvSpPr txBox="1"/>
            <p:nvPr/>
          </p:nvSpPr>
          <p:spPr>
            <a:xfrm>
              <a:off x="838199" y="2487491"/>
              <a:ext cx="5856216" cy="44012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t">
              <a:spAutoFit/>
            </a:bodyPr>
            <a:lstStyle/>
            <a:p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dfs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x, </a:t>
              </a: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y, </a:t>
              </a: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maze[</a:t>
              </a: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ROW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COLUMN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]) {</a:t>
              </a:r>
              <a:r>
                <a:rPr lang="en-US" altLang="zh-CN" sz="14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 // </a:t>
              </a:r>
              <a:r>
                <a:rPr lang="zh-CN" altLang="en-US" sz="14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当前位置</a:t>
              </a:r>
              <a:r>
                <a:rPr lang="en-US" altLang="zh-CN" sz="14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CN" sz="1400" b="0" dirty="0" err="1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x,y</a:t>
              </a:r>
              <a:r>
                <a:rPr lang="en-US" altLang="zh-CN" sz="14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)</a:t>
              </a:r>
              <a:endPara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(</a:t>
              </a: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k = </a:t>
              </a:r>
              <a:r>
                <a:rPr lang="en-US" altLang="zh-CN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 k &lt; </a:t>
              </a:r>
              <a:r>
                <a:rPr lang="en-US" altLang="zh-CN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4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 k++) {</a:t>
              </a:r>
              <a:r>
                <a:rPr lang="en-US" altLang="zh-CN" sz="14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 // 4</a:t>
              </a:r>
              <a:r>
                <a:rPr lang="zh-CN" altLang="en-US" sz="14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个方向</a:t>
              </a:r>
              <a:endPara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zh-CN" alt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(x + dx[k] &gt;= </a:t>
              </a:r>
              <a:r>
                <a:rPr lang="en-US" altLang="zh-CN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&amp;&amp; x + dx[k] &lt; </a:t>
              </a: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ROW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&amp;&amp; y + 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dy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[k] &gt;= </a:t>
              </a:r>
              <a:r>
                <a:rPr lang="en-US" altLang="zh-CN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&amp;&amp; y + 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dy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[k] &lt; </a:t>
              </a: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COLUMN</a:t>
              </a:r>
              <a:endPara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&amp;&amp; maze[x + dx[k]][y + 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dy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[k]] == </a:t>
              </a: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ROAD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 {</a:t>
              </a: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maze[x + dx[k]][y + 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dy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[k]] = </a:t>
              </a: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PASS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path[step].x = x + dx[k]; path[step].y = y + 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dy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[k];</a:t>
              </a: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step++;</a:t>
              </a: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</a:t>
              </a: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(x + dx[k] == </a:t>
              </a:r>
              <a:r>
                <a:rPr lang="en-US" altLang="zh-CN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4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&amp;&amp; y + 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dy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[k] == </a:t>
              </a:r>
              <a:r>
                <a:rPr lang="en-US" altLang="zh-CN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4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 {</a:t>
              </a:r>
              <a:r>
                <a:rPr lang="en-US" altLang="zh-CN" sz="14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 // </a:t>
              </a:r>
              <a:r>
                <a:rPr lang="zh-CN" altLang="en-US" sz="14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出口</a:t>
              </a:r>
              <a:r>
                <a:rPr lang="en-US" altLang="zh-CN" sz="14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(4,4)</a:t>
              </a:r>
              <a:endPara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zh-CN" alt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print_path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();</a:t>
              </a: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exit(</a:t>
              </a:r>
              <a:r>
                <a:rPr lang="en-US" altLang="zh-CN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} </a:t>
              </a: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else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{</a:t>
              </a: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dfs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(x + dx[k], y + 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dy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[k], maze);</a:t>
              </a:r>
              <a:r>
                <a:rPr lang="en-US" altLang="zh-CN" sz="14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  // </a:t>
              </a:r>
              <a:r>
                <a:rPr lang="zh-CN" altLang="en-US" sz="14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找到出口会执行</a:t>
              </a:r>
              <a:r>
                <a:rPr lang="en-US" altLang="zh-CN" sz="14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exit(0)</a:t>
              </a:r>
              <a:endPara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}</a:t>
              </a:r>
            </a:p>
            <a:p>
              <a:r>
                <a:rPr lang="en-US" altLang="zh-CN" sz="14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      // </a:t>
              </a:r>
              <a:r>
                <a:rPr lang="zh-CN" altLang="en-US" sz="14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在后续的搜索中未找到路径，撤回这一步</a:t>
              </a:r>
              <a:r>
                <a:rPr lang="en-US" altLang="zh-CN" sz="14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zh-CN" altLang="en-US" sz="14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回溯</a:t>
              </a:r>
              <a:r>
                <a:rPr lang="en-US" altLang="zh-CN" sz="14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)</a:t>
              </a:r>
              <a:endPara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zh-CN" alt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maze[x + dx[k]][y + 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dy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[k]] = </a:t>
              </a: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ROAD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path[step].x = </a:t>
              </a:r>
              <a:r>
                <a:rPr lang="en-US" altLang="zh-CN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 path[step].y = </a:t>
              </a:r>
              <a:r>
                <a:rPr lang="en-US" altLang="zh-CN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step--;</a:t>
              </a: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}</a:t>
              </a:r>
              <a:r>
                <a:rPr lang="en-US" altLang="zh-CN" sz="14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 // END IF</a:t>
              </a:r>
              <a:endPara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} </a:t>
              </a:r>
              <a:r>
                <a:rPr lang="en-US" altLang="zh-CN" sz="14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 END FOR</a:t>
              </a:r>
              <a:endPara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105C0C8A-7AB9-F339-E1DA-8B3DD01C24AE}"/>
                </a:ext>
              </a:extLst>
            </p:cNvPr>
            <p:cNvSpPr txBox="1"/>
            <p:nvPr/>
          </p:nvSpPr>
          <p:spPr>
            <a:xfrm>
              <a:off x="761912" y="1983618"/>
              <a:ext cx="5856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latin typeface="黑体" panose="02010609060101010101" pitchFamily="49" charset="-122"/>
                  <a:ea typeface="黑体" panose="02010609060101010101" pitchFamily="49" charset="-122"/>
                </a:rPr>
                <a:t>走迷宫问题 </a:t>
              </a:r>
              <a:r>
                <a:rPr lang="en-US" altLang="zh-CN" sz="1800" dirty="0">
                  <a:latin typeface="黑体" panose="02010609060101010101" pitchFamily="49" charset="-122"/>
                  <a:ea typeface="黑体" panose="02010609060101010101" pitchFamily="49" charset="-122"/>
                </a:rPr>
                <a:t>- DFS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38C191DB-AB0E-613E-76C1-8FC4D0B648DF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2420220"/>
              <a:ext cx="58562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41764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3D81B-28FC-2731-3A98-AA67C7633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深度优先搜索应用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3FEA7A3-48E8-266E-7C15-9FD9B619BB1C}"/>
              </a:ext>
            </a:extLst>
          </p:cNvPr>
          <p:cNvSpPr txBox="1"/>
          <p:nvPr/>
        </p:nvSpPr>
        <p:spPr>
          <a:xfrm>
            <a:off x="838200" y="1935958"/>
            <a:ext cx="970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6.3.4】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全排列问题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7AA37E6-4A29-1D10-9EAB-78BDDDF45F8C}"/>
              </a:ext>
            </a:extLst>
          </p:cNvPr>
          <p:cNvSpPr txBox="1"/>
          <p:nvPr/>
        </p:nvSpPr>
        <p:spPr>
          <a:xfrm>
            <a:off x="1084332" y="2402451"/>
            <a:ext cx="101233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输入一个数</a:t>
            </a:r>
            <a:r>
              <a:rPr lang="en-US" altLang="zh-CN" sz="2000" dirty="0"/>
              <a:t>n</a:t>
            </a:r>
            <a:r>
              <a:rPr lang="zh-CN" altLang="en-US" sz="2000" dirty="0"/>
              <a:t>，输出</a:t>
            </a:r>
            <a:r>
              <a:rPr lang="en-US" altLang="zh-CN" sz="2000" dirty="0"/>
              <a:t>1~n</a:t>
            </a:r>
            <a:r>
              <a:rPr lang="zh-CN" altLang="en-US" sz="2000" dirty="0"/>
              <a:t>的全排列。</a:t>
            </a:r>
            <a:endParaRPr lang="en-US" altLang="zh-CN" sz="2000" dirty="0"/>
          </a:p>
          <a:p>
            <a:r>
              <a:rPr lang="zh-CN" altLang="en-US" sz="2000" dirty="0"/>
              <a:t>比如一个数</a:t>
            </a:r>
            <a:r>
              <a:rPr lang="en-US" altLang="zh-CN" sz="2000" dirty="0"/>
              <a:t>3</a:t>
            </a:r>
            <a:r>
              <a:rPr lang="zh-CN" altLang="en-US" sz="2000" dirty="0"/>
              <a:t>，其全排列为：</a:t>
            </a:r>
          </a:p>
          <a:p>
            <a:pPr lvl="1"/>
            <a:r>
              <a:rPr lang="en-US" altLang="zh-CN" sz="2000" dirty="0"/>
              <a:t>1 2 3</a:t>
            </a:r>
          </a:p>
          <a:p>
            <a:pPr lvl="1"/>
            <a:r>
              <a:rPr lang="en-US" altLang="zh-CN" sz="2000" dirty="0"/>
              <a:t>1 3 2</a:t>
            </a:r>
          </a:p>
          <a:p>
            <a:pPr lvl="1"/>
            <a:r>
              <a:rPr lang="en-US" altLang="zh-CN" sz="2000" dirty="0"/>
              <a:t>2 1 3</a:t>
            </a:r>
          </a:p>
          <a:p>
            <a:pPr lvl="1"/>
            <a:r>
              <a:rPr lang="en-US" altLang="zh-CN" sz="2000" dirty="0"/>
              <a:t>2 3 1</a:t>
            </a:r>
          </a:p>
          <a:p>
            <a:pPr lvl="1"/>
            <a:r>
              <a:rPr lang="en-US" altLang="zh-CN" sz="2000" dirty="0"/>
              <a:t>3 1 2</a:t>
            </a:r>
          </a:p>
          <a:p>
            <a:pPr lvl="1"/>
            <a:r>
              <a:rPr lang="en-US" altLang="zh-CN" sz="2000" dirty="0"/>
              <a:t>3 2 1</a:t>
            </a:r>
          </a:p>
          <a:p>
            <a:r>
              <a:rPr lang="zh-CN" altLang="en-US" sz="2000" dirty="0"/>
              <a:t>共有</a:t>
            </a:r>
            <a:r>
              <a:rPr lang="en-US" altLang="zh-CN" sz="2000" dirty="0"/>
              <a:t>3*2*1=6</a:t>
            </a:r>
            <a:r>
              <a:rPr lang="zh-CN" altLang="en-US" sz="2000" dirty="0"/>
              <a:t>种组合。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4576893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3D81B-28FC-2731-3A98-AA67C7633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深度优先搜索应用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C038FA41-9D9A-1AAD-C2EB-AE433556DA10}"/>
              </a:ext>
            </a:extLst>
          </p:cNvPr>
          <p:cNvGrpSpPr/>
          <p:nvPr/>
        </p:nvGrpSpPr>
        <p:grpSpPr>
          <a:xfrm>
            <a:off x="955646" y="2445125"/>
            <a:ext cx="6804171" cy="4043303"/>
            <a:chOff x="761912" y="1983618"/>
            <a:chExt cx="5932503" cy="4043303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D109154-AC04-3F54-7BD7-C77C9D5F0CBE}"/>
                </a:ext>
              </a:extLst>
            </p:cNvPr>
            <p:cNvSpPr txBox="1"/>
            <p:nvPr/>
          </p:nvSpPr>
          <p:spPr>
            <a:xfrm>
              <a:off x="838199" y="2487491"/>
              <a:ext cx="5856216" cy="35394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t">
              <a:spAutoFit/>
            </a:bodyPr>
            <a:lstStyle/>
            <a:p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dfs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step) {</a:t>
              </a:r>
              <a:r>
                <a:rPr lang="en-US" altLang="zh-CN" sz="14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 //</a:t>
              </a:r>
              <a:r>
                <a:rPr lang="zh-CN" altLang="en-US" sz="14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深度优先搜索</a:t>
              </a:r>
              <a:r>
                <a:rPr lang="en-US" altLang="zh-CN" sz="14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step</a:t>
              </a:r>
              <a:r>
                <a:rPr lang="zh-CN" altLang="en-US" sz="14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从</a:t>
              </a:r>
              <a:r>
                <a:rPr lang="en-US" altLang="zh-CN" sz="14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zh-CN" altLang="en-US" sz="14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开始</a:t>
              </a:r>
              <a:endPara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zh-CN" alt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(step == n) {</a:t>
              </a:r>
              <a:r>
                <a:rPr lang="en-US" altLang="zh-CN" sz="14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 //</a:t>
              </a:r>
              <a:r>
                <a:rPr lang="zh-CN" altLang="en-US" sz="14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已经结束输出结果</a:t>
              </a:r>
              <a:endPara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zh-CN" alt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count++;</a:t>
              </a: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print_array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();</a:t>
              </a:r>
              <a:r>
                <a:rPr lang="en-US" altLang="zh-CN" sz="14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  // </a:t>
              </a:r>
              <a:r>
                <a:rPr lang="zh-CN" altLang="en-US" sz="14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打印</a:t>
              </a:r>
              <a:r>
                <a:rPr lang="en-US" altLang="zh-CN" sz="14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array</a:t>
              </a:r>
              <a:r>
                <a:rPr lang="zh-CN" altLang="en-US" sz="14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排列数组</a:t>
              </a:r>
              <a:endPara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zh-CN" alt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}</a:t>
              </a: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(</a:t>
              </a: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altLang="zh-CN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&lt;= n; 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++) {</a:t>
              </a:r>
              <a:r>
                <a:rPr lang="en-US" altLang="zh-CN" sz="14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  // </a:t>
              </a:r>
              <a:r>
                <a:rPr lang="zh-CN" altLang="en-US" sz="14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找一个未排列的数作为当前</a:t>
              </a:r>
              <a:r>
                <a:rPr lang="en-US" altLang="zh-CN" sz="14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step</a:t>
              </a:r>
              <a:r>
                <a:rPr lang="zh-CN" altLang="en-US" sz="14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的值</a:t>
              </a:r>
              <a:endPara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zh-CN" alt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(visited[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 == </a:t>
              </a:r>
              <a:r>
                <a:rPr lang="en-US" altLang="zh-CN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 {</a:t>
              </a: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visited[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 = </a:t>
              </a:r>
              <a:r>
                <a:rPr lang="en-US" altLang="zh-CN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array[step] = 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r>
                <a:rPr lang="en-US" altLang="zh-CN" sz="14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  //</a:t>
              </a:r>
              <a:r>
                <a:rPr lang="zh-CN" altLang="en-US" sz="14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排列的数值</a:t>
              </a:r>
              <a:endPara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zh-CN" alt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dfs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(step + </a:t>
              </a:r>
              <a:r>
                <a:rPr lang="en-US" altLang="zh-CN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  <a:r>
                <a:rPr lang="en-US" altLang="zh-CN" sz="14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    //</a:t>
              </a:r>
              <a:r>
                <a:rPr lang="zh-CN" altLang="en-US" sz="14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排列下一个数</a:t>
              </a:r>
              <a:endPara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zh-CN" alt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visited[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 = </a:t>
              </a:r>
              <a:r>
                <a:rPr lang="en-US" altLang="zh-CN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r>
                <a:rPr lang="en-US" altLang="zh-CN" sz="14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   //</a:t>
              </a:r>
              <a:r>
                <a:rPr lang="zh-CN" altLang="en-US" sz="14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回到前一步</a:t>
              </a:r>
              <a:endPara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zh-CN" alt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}</a:t>
              </a: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105C0C8A-7AB9-F339-E1DA-8B3DD01C24AE}"/>
                </a:ext>
              </a:extLst>
            </p:cNvPr>
            <p:cNvSpPr txBox="1"/>
            <p:nvPr/>
          </p:nvSpPr>
          <p:spPr>
            <a:xfrm>
              <a:off x="761912" y="1983618"/>
              <a:ext cx="5856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latin typeface="黑体" panose="02010609060101010101" pitchFamily="49" charset="-122"/>
                  <a:ea typeface="黑体" panose="02010609060101010101" pitchFamily="49" charset="-122"/>
                </a:rPr>
                <a:t>全排列问题 </a:t>
              </a:r>
              <a:r>
                <a:rPr lang="en-US" altLang="zh-CN" sz="1800" dirty="0">
                  <a:latin typeface="黑体" panose="02010609060101010101" pitchFamily="49" charset="-122"/>
                  <a:ea typeface="黑体" panose="02010609060101010101" pitchFamily="49" charset="-122"/>
                </a:rPr>
                <a:t>- DFS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38C191DB-AB0E-613E-76C1-8FC4D0B648DF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2420220"/>
              <a:ext cx="58562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A515A39E-23F2-2871-184E-ED41D44885DD}"/>
              </a:ext>
            </a:extLst>
          </p:cNvPr>
          <p:cNvGrpSpPr/>
          <p:nvPr/>
        </p:nvGrpSpPr>
        <p:grpSpPr>
          <a:xfrm>
            <a:off x="5902354" y="2332888"/>
            <a:ext cx="5451446" cy="1827312"/>
            <a:chOff x="761912" y="1983618"/>
            <a:chExt cx="5932503" cy="1827312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FB57179-021F-389C-B0CF-F594D0521B85}"/>
                </a:ext>
              </a:extLst>
            </p:cNvPr>
            <p:cNvSpPr txBox="1"/>
            <p:nvPr/>
          </p:nvSpPr>
          <p:spPr>
            <a:xfrm>
              <a:off x="838199" y="2487491"/>
              <a:ext cx="5856216" cy="13234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t">
              <a:spAutoFit/>
            </a:bodyPr>
            <a:lstStyle/>
            <a:p>
              <a:r>
                <a:rPr lang="en-US" altLang="zh-CN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#define MAX_SIZE </a:t>
              </a:r>
              <a:r>
                <a:rPr lang="en-US" altLang="zh-CN" sz="16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10</a:t>
              </a:r>
              <a:endPara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CN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n;</a:t>
              </a:r>
              <a:r>
                <a:rPr lang="en-US" altLang="zh-CN" sz="16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               //</a:t>
              </a:r>
              <a:r>
                <a:rPr lang="zh-CN" altLang="en-US" sz="16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要进行排列的大小</a:t>
              </a:r>
              <a:endPara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CN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array[</a:t>
              </a:r>
              <a:r>
                <a:rPr lang="en-US" altLang="zh-CN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MAX_SIZE</a:t>
              </a:r>
              <a:r>
                <a:rPr lang="en-US" altLang="zh-C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];</a:t>
              </a:r>
              <a:r>
                <a:rPr lang="en-US" altLang="zh-CN" sz="16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 //</a:t>
              </a:r>
              <a:r>
                <a:rPr lang="zh-CN" altLang="en-US" sz="16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记录排列的顺序</a:t>
              </a:r>
              <a:endPara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CN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visited[</a:t>
              </a:r>
              <a:r>
                <a:rPr lang="en-US" altLang="zh-CN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MAX_SIZE</a:t>
              </a:r>
              <a:r>
                <a:rPr lang="en-US" altLang="zh-C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];</a:t>
              </a:r>
              <a:r>
                <a:rPr lang="en-US" altLang="zh-CN" sz="16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  //</a:t>
              </a:r>
              <a:r>
                <a:rPr lang="zh-CN" altLang="en-US" sz="16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记录某数是否已经排列过</a:t>
              </a:r>
              <a:endPara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CN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count;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357D676C-6192-7BAF-EACE-3ABE207C23DD}"/>
                </a:ext>
              </a:extLst>
            </p:cNvPr>
            <p:cNvSpPr txBox="1"/>
            <p:nvPr/>
          </p:nvSpPr>
          <p:spPr>
            <a:xfrm>
              <a:off x="761912" y="1983618"/>
              <a:ext cx="5856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宏定义与结构体定义</a:t>
              </a:r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96DFC38E-82F3-3167-5CE2-D69137422B79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2420220"/>
              <a:ext cx="58562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9FA404CB-3285-D1E0-9839-F294161F2EC6}"/>
              </a:ext>
            </a:extLst>
          </p:cNvPr>
          <p:cNvSpPr txBox="1"/>
          <p:nvPr/>
        </p:nvSpPr>
        <p:spPr>
          <a:xfrm>
            <a:off x="838200" y="1935958"/>
            <a:ext cx="970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6.3.4】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全排列问题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72242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A98237-A812-FEFD-1664-CD67D94C7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其他范例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17223E-5A30-9DA5-B5F3-A4C96CC6D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课外学习例题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 err="1"/>
              <a:t>Leetcode</a:t>
            </a:r>
            <a:r>
              <a:rPr lang="en-US" altLang="zh-CN" dirty="0"/>
              <a:t> 547. </a:t>
            </a:r>
            <a:r>
              <a:rPr lang="zh-CN" altLang="en-US" dirty="0">
                <a:hlinkClick r:id="rId2"/>
              </a:rPr>
              <a:t>省份数量</a:t>
            </a:r>
            <a:r>
              <a:rPr lang="zh-CN" altLang="en-US" dirty="0"/>
              <a:t>（邻接矩阵）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75891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3D81B-28FC-2731-3A98-AA67C7633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图论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F67EA10-367D-A78A-CDBD-175DD1D2F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50538"/>
          </a:xfrm>
        </p:spPr>
        <p:txBody>
          <a:bodyPr/>
          <a:lstStyle/>
          <a:p>
            <a:r>
              <a:rPr lang="zh-CN" altLang="en-US" dirty="0"/>
              <a:t>图的基本概念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4A6874C-EB88-7A78-C30D-E2ACA040C126}"/>
              </a:ext>
            </a:extLst>
          </p:cNvPr>
          <p:cNvSpPr txBox="1"/>
          <p:nvPr/>
        </p:nvSpPr>
        <p:spPr>
          <a:xfrm>
            <a:off x="1086374" y="2476163"/>
            <a:ext cx="754327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图论（</a:t>
            </a:r>
            <a:r>
              <a:rPr lang="en-US" altLang="zh-CN" dirty="0"/>
              <a:t>Graph Theory</a:t>
            </a:r>
            <a:r>
              <a:rPr lang="zh-CN" altLang="en-US" dirty="0"/>
              <a:t>）是数学的一个分支。它以图为研究对象。图论中的图是由若干给定的点及连接两点的线所构成的图形，这种图形通常用来描述某些事物之间的某种特定关系，用</a:t>
            </a:r>
            <a:r>
              <a:rPr lang="zh-CN" altLang="en-US" dirty="0">
                <a:solidFill>
                  <a:srgbClr val="FF0000"/>
                </a:solidFill>
              </a:rPr>
              <a:t>点</a:t>
            </a:r>
            <a:r>
              <a:rPr lang="zh-CN" altLang="en-US" dirty="0"/>
              <a:t>代表事物，用</a:t>
            </a:r>
            <a:r>
              <a:rPr lang="zh-CN" altLang="en-US" dirty="0">
                <a:solidFill>
                  <a:srgbClr val="FF0000"/>
                </a:solidFill>
              </a:rPr>
              <a:t>连接两点的线</a:t>
            </a:r>
            <a:r>
              <a:rPr lang="zh-CN" altLang="en-US" dirty="0"/>
              <a:t>表示相应两个事物间具有这种关系。</a:t>
            </a:r>
            <a:endParaRPr lang="en-US" altLang="zh-CN" dirty="0"/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图论是一种表示 </a:t>
            </a:r>
            <a:r>
              <a:rPr lang="en-US" altLang="zh-CN" dirty="0"/>
              <a:t>“</a:t>
            </a:r>
            <a:r>
              <a:rPr lang="zh-CN" altLang="en-US" dirty="0">
                <a:solidFill>
                  <a:srgbClr val="FF0000"/>
                </a:solidFill>
              </a:rPr>
              <a:t>多对多</a:t>
            </a:r>
            <a:r>
              <a:rPr lang="en-US" altLang="zh-CN" dirty="0"/>
              <a:t>” </a:t>
            </a:r>
            <a:r>
              <a:rPr lang="zh-CN" altLang="en-US" dirty="0"/>
              <a:t>的关系。</a:t>
            </a:r>
            <a:endParaRPr lang="en-US" altLang="zh-CN" dirty="0"/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图是由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-apple-system"/>
              </a:rPr>
              <a:t>顶点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和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-apple-system"/>
              </a:rPr>
              <a:t>边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组成的：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(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可以无边，但至少包含一个顶点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)</a:t>
            </a:r>
          </a:p>
          <a:p>
            <a:pPr marL="800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一组顶点：通常用 </a:t>
            </a:r>
            <a:r>
              <a:rPr lang="en-US" altLang="zh-CN" dirty="0"/>
              <a:t>V(vertex) </a:t>
            </a:r>
            <a:r>
              <a:rPr lang="zh-CN" altLang="en-US" dirty="0"/>
              <a:t>表示顶点集合</a:t>
            </a:r>
          </a:p>
          <a:p>
            <a:pPr marL="800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一组边：通常用 </a:t>
            </a:r>
            <a:r>
              <a:rPr lang="en-US" altLang="zh-CN" dirty="0"/>
              <a:t>E(edge) </a:t>
            </a:r>
            <a:r>
              <a:rPr lang="zh-CN" altLang="en-US" dirty="0"/>
              <a:t>表示边的集合</a:t>
            </a:r>
            <a:endParaRPr lang="en-US" altLang="zh-CN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D395275-F589-706C-A3F5-A1EAFB6E3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824" y="2476163"/>
            <a:ext cx="2724150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6645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3D81B-28FC-2731-3A98-AA67C7633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图论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F67EA10-367D-A78A-CDBD-175DD1D2F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50538"/>
          </a:xfrm>
        </p:spPr>
        <p:txBody>
          <a:bodyPr/>
          <a:lstStyle/>
          <a:p>
            <a:r>
              <a:rPr lang="zh-CN" altLang="en-US" dirty="0"/>
              <a:t>图的基本概念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4A6874C-EB88-7A78-C30D-E2ACA040C126}"/>
              </a:ext>
            </a:extLst>
          </p:cNvPr>
          <p:cNvSpPr txBox="1"/>
          <p:nvPr/>
        </p:nvSpPr>
        <p:spPr>
          <a:xfrm>
            <a:off x="1086374" y="2476163"/>
            <a:ext cx="754327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图可以分为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-apple-system"/>
              </a:rPr>
              <a:t>有向图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和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-apple-system"/>
              </a:rPr>
              <a:t>无向图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，在图中：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800100" lvl="1" indent="-342900">
              <a:spcBef>
                <a:spcPts val="1200"/>
              </a:spcBef>
              <a:buFont typeface="Wingdings" panose="05000000000000000000" pitchFamily="2" charset="2"/>
              <a:buChar char="n"/>
            </a:pPr>
            <a:r>
              <a:rPr lang="en-US" altLang="zh-CN" dirty="0"/>
              <a:t>(v, w) </a:t>
            </a:r>
            <a:r>
              <a:rPr lang="zh-CN" altLang="en-US" dirty="0"/>
              <a:t>表示无向边，即 </a:t>
            </a:r>
            <a:r>
              <a:rPr lang="en-US" altLang="zh-CN" dirty="0"/>
              <a:t>v </a:t>
            </a:r>
            <a:r>
              <a:rPr lang="zh-CN" altLang="en-US" dirty="0"/>
              <a:t>和 </a:t>
            </a:r>
            <a:r>
              <a:rPr lang="en-US" altLang="zh-CN" dirty="0"/>
              <a:t>w </a:t>
            </a:r>
            <a:r>
              <a:rPr lang="zh-CN" altLang="en-US" dirty="0"/>
              <a:t>是互通的</a:t>
            </a:r>
          </a:p>
          <a:p>
            <a:pPr marL="800100" lvl="1" indent="-342900">
              <a:spcBef>
                <a:spcPts val="1200"/>
              </a:spcBef>
              <a:buFont typeface="Wingdings" panose="05000000000000000000" pitchFamily="2" charset="2"/>
              <a:buChar char="n"/>
            </a:pPr>
            <a:r>
              <a:rPr lang="en-US" altLang="zh-CN" dirty="0"/>
              <a:t>&lt;v, w&gt; </a:t>
            </a:r>
            <a:r>
              <a:rPr lang="zh-CN" altLang="en-US" dirty="0"/>
              <a:t>表示有向边，该边始于 </a:t>
            </a:r>
            <a:r>
              <a:rPr lang="en-US" altLang="zh-CN" dirty="0"/>
              <a:t>v</a:t>
            </a:r>
            <a:r>
              <a:rPr lang="zh-CN" altLang="en-US" dirty="0"/>
              <a:t>，终于 </a:t>
            </a:r>
            <a:r>
              <a:rPr lang="en-US" altLang="zh-CN" dirty="0"/>
              <a:t>w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DAD16DA-26FC-D45A-CB81-1F70A5472E41}"/>
              </a:ext>
            </a:extLst>
          </p:cNvPr>
          <p:cNvSpPr txBox="1"/>
          <p:nvPr/>
        </p:nvSpPr>
        <p:spPr>
          <a:xfrm>
            <a:off x="1086374" y="3902292"/>
            <a:ext cx="754327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图可以分为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-apple-system"/>
              </a:rPr>
              <a:t>有权图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和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-apple-system"/>
              </a:rPr>
              <a:t>无权图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：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800100" lvl="1" indent="-342900">
              <a:spcBef>
                <a:spcPts val="1200"/>
              </a:spcBef>
              <a:buFont typeface="Wingdings" panose="05000000000000000000" pitchFamily="2" charset="2"/>
              <a:buChar char="n"/>
            </a:pPr>
            <a:r>
              <a:rPr lang="zh-CN" altLang="en-US" dirty="0"/>
              <a:t>有权图：每条边具有一定的权重</a:t>
            </a:r>
            <a:r>
              <a:rPr lang="en-US" altLang="zh-CN" dirty="0"/>
              <a:t>(weight)</a:t>
            </a:r>
            <a:r>
              <a:rPr lang="zh-CN" altLang="en-US" dirty="0"/>
              <a:t>，通常是一个数字</a:t>
            </a:r>
          </a:p>
          <a:p>
            <a:pPr marL="800100" lvl="1" indent="-342900">
              <a:spcBef>
                <a:spcPts val="1200"/>
              </a:spcBef>
              <a:buFont typeface="Wingdings" panose="05000000000000000000" pitchFamily="2" charset="2"/>
              <a:buChar char="n"/>
            </a:pPr>
            <a:r>
              <a:rPr lang="zh-CN" altLang="en-US" dirty="0"/>
              <a:t>无权图：每条边均没有权重，也可以理解为权为 </a:t>
            </a:r>
            <a:r>
              <a:rPr lang="en-US" altLang="zh-CN" dirty="0"/>
              <a:t>1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CE9EE70-63EE-DDDF-45EF-2537098B2AE7}"/>
              </a:ext>
            </a:extLst>
          </p:cNvPr>
          <p:cNvSpPr txBox="1"/>
          <p:nvPr/>
        </p:nvSpPr>
        <p:spPr>
          <a:xfrm>
            <a:off x="1086374" y="5252920"/>
            <a:ext cx="754327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图又可以分为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-apple-system"/>
              </a:rPr>
              <a:t>连通图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和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-apple-system"/>
              </a:rPr>
              <a:t>非连通图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：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800100" lvl="1" indent="-342900">
              <a:spcBef>
                <a:spcPts val="1200"/>
              </a:spcBef>
              <a:buFont typeface="Wingdings" panose="05000000000000000000" pitchFamily="2" charset="2"/>
              <a:buChar char="n"/>
            </a:pPr>
            <a:r>
              <a:rPr lang="zh-CN" altLang="en-US" dirty="0"/>
              <a:t>连通图：所有的点都有路径相连</a:t>
            </a:r>
          </a:p>
          <a:p>
            <a:pPr marL="800100" lvl="1" indent="-342900">
              <a:spcBef>
                <a:spcPts val="1200"/>
              </a:spcBef>
              <a:buFont typeface="Wingdings" panose="05000000000000000000" pitchFamily="2" charset="2"/>
              <a:buChar char="n"/>
            </a:pPr>
            <a:r>
              <a:rPr lang="zh-CN" altLang="en-US" dirty="0"/>
              <a:t>非连通图：存在某两个点没有路径相连</a:t>
            </a: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7DB63B3-3D47-F91C-4E4C-CFD6E03D1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7921" y="2388510"/>
            <a:ext cx="3927609" cy="1601436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23DF2CF9-D6A3-32E4-7EDB-5506D86F7596}"/>
              </a:ext>
            </a:extLst>
          </p:cNvPr>
          <p:cNvGrpSpPr/>
          <p:nvPr/>
        </p:nvGrpSpPr>
        <p:grpSpPr>
          <a:xfrm>
            <a:off x="8264035" y="3864540"/>
            <a:ext cx="3567937" cy="1640825"/>
            <a:chOff x="6217820" y="3902292"/>
            <a:chExt cx="4422159" cy="2033665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E9DA9D26-05CA-1D6F-7B78-729FBFC19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96779" y="3902292"/>
              <a:ext cx="1943200" cy="1866996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B358D609-A4C9-3560-91EB-491F72367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17820" y="3914992"/>
              <a:ext cx="2019404" cy="1841595"/>
            </a:xfrm>
            <a:prstGeom prst="rect">
              <a:avLst/>
            </a:prstGeom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ACD25196-38DC-7E23-6EC8-FF5FC932ECF9}"/>
                </a:ext>
              </a:extLst>
            </p:cNvPr>
            <p:cNvSpPr txBox="1"/>
            <p:nvPr/>
          </p:nvSpPr>
          <p:spPr>
            <a:xfrm>
              <a:off x="9263349" y="5630785"/>
              <a:ext cx="1023593" cy="3051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/>
                <a:t>有向无权图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68216FA0-0EDA-7039-2ADC-8B3CB83CB382}"/>
                </a:ext>
              </a:extLst>
            </p:cNvPr>
            <p:cNvSpPr txBox="1"/>
            <p:nvPr/>
          </p:nvSpPr>
          <p:spPr>
            <a:xfrm>
              <a:off x="6723708" y="5630787"/>
              <a:ext cx="1023593" cy="3051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/>
                <a:t>有向有权图</a:t>
              </a:r>
            </a:p>
          </p:txBody>
        </p:sp>
      </p:grpSp>
      <p:pic>
        <p:nvPicPr>
          <p:cNvPr id="18" name="图片 17">
            <a:extLst>
              <a:ext uri="{FF2B5EF4-FFF2-40B4-BE49-F238E27FC236}">
                <a16:creationId xmlns:a16="http://schemas.microsoft.com/office/drawing/2014/main" id="{8493B6DD-7DF7-D479-49CD-FAEB0712DE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1995" y="5555667"/>
            <a:ext cx="4079460" cy="106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08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3D81B-28FC-2731-3A98-AA67C7633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图论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F67EA10-367D-A78A-CDBD-175DD1D2F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50538"/>
          </a:xfrm>
        </p:spPr>
        <p:txBody>
          <a:bodyPr/>
          <a:lstStyle/>
          <a:p>
            <a:r>
              <a:rPr lang="zh-CN" altLang="en-US" dirty="0"/>
              <a:t>图的基本概念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4A6874C-EB88-7A78-C30D-E2ACA040C126}"/>
              </a:ext>
            </a:extLst>
          </p:cNvPr>
          <p:cNvSpPr txBox="1"/>
          <p:nvPr/>
        </p:nvSpPr>
        <p:spPr>
          <a:xfrm>
            <a:off x="1086374" y="2476163"/>
            <a:ext cx="754327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图中的顶点有度的概念：</a:t>
            </a:r>
            <a:endParaRPr lang="zh-CN" altLang="en-US" dirty="0"/>
          </a:p>
          <a:p>
            <a:pPr marL="800100" lvl="1" indent="-342900">
              <a:spcBef>
                <a:spcPts val="1200"/>
              </a:spcBef>
              <a:buFont typeface="Wingdings" panose="05000000000000000000" pitchFamily="2" charset="2"/>
              <a:buChar char="n"/>
            </a:pPr>
            <a:r>
              <a:rPr lang="zh-CN" altLang="en-US" dirty="0"/>
              <a:t>度</a:t>
            </a:r>
            <a:r>
              <a:rPr lang="en-US" altLang="zh-CN" dirty="0"/>
              <a:t>(Degree)</a:t>
            </a:r>
            <a:r>
              <a:rPr lang="zh-CN" altLang="en-US" dirty="0"/>
              <a:t>：所有与它连接点的个数之和</a:t>
            </a:r>
          </a:p>
          <a:p>
            <a:pPr marL="800100" lvl="1" indent="-342900">
              <a:spcBef>
                <a:spcPts val="1200"/>
              </a:spcBef>
              <a:buFont typeface="Wingdings" panose="05000000000000000000" pitchFamily="2" charset="2"/>
              <a:buChar char="n"/>
            </a:pPr>
            <a:r>
              <a:rPr lang="zh-CN" altLang="en-US" dirty="0"/>
              <a:t>入度</a:t>
            </a:r>
            <a:r>
              <a:rPr lang="en-US" altLang="zh-CN" dirty="0"/>
              <a:t>(Indegree)</a:t>
            </a:r>
            <a:r>
              <a:rPr lang="zh-CN" altLang="en-US" dirty="0"/>
              <a:t>：存在于</a:t>
            </a:r>
            <a:r>
              <a:rPr lang="zh-CN" altLang="en-US" dirty="0">
                <a:solidFill>
                  <a:srgbClr val="FF0000"/>
                </a:solidFill>
              </a:rPr>
              <a:t>有向图中</a:t>
            </a:r>
            <a:r>
              <a:rPr lang="zh-CN" altLang="en-US" dirty="0"/>
              <a:t>，所有接入该点的边数之和</a:t>
            </a:r>
          </a:p>
          <a:p>
            <a:pPr marL="800100" lvl="1" indent="-342900">
              <a:spcBef>
                <a:spcPts val="1200"/>
              </a:spcBef>
              <a:buFont typeface="Wingdings" panose="05000000000000000000" pitchFamily="2" charset="2"/>
              <a:buChar char="n"/>
            </a:pPr>
            <a:r>
              <a:rPr lang="zh-CN" altLang="en-US" dirty="0"/>
              <a:t>出度</a:t>
            </a:r>
            <a:r>
              <a:rPr lang="en-US" altLang="zh-CN" dirty="0"/>
              <a:t>(Outdegree)</a:t>
            </a:r>
            <a:r>
              <a:rPr lang="zh-CN" altLang="en-US" dirty="0"/>
              <a:t>：存在于</a:t>
            </a:r>
            <a:r>
              <a:rPr lang="zh-CN" altLang="en-US" dirty="0">
                <a:solidFill>
                  <a:srgbClr val="FF0000"/>
                </a:solidFill>
              </a:rPr>
              <a:t>有向图中</a:t>
            </a:r>
            <a:r>
              <a:rPr lang="zh-CN" altLang="en-US" dirty="0"/>
              <a:t>，所有接出该点的边数之和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2E34C9E-27CF-1FBA-01BC-FE72E4C95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986" y="4384478"/>
            <a:ext cx="3683189" cy="200670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7FF5E33-41B7-328E-6F46-6F966FCCC8C3}"/>
              </a:ext>
            </a:extLst>
          </p:cNvPr>
          <p:cNvSpPr txBox="1"/>
          <p:nvPr/>
        </p:nvSpPr>
        <p:spPr>
          <a:xfrm>
            <a:off x="5837340" y="5203163"/>
            <a:ext cx="3389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</a:t>
            </a:r>
            <a:r>
              <a:rPr lang="zh-CN" altLang="en-US" dirty="0"/>
              <a:t>的入度</a:t>
            </a:r>
            <a:r>
              <a:rPr lang="en-US" altLang="zh-CN" dirty="0"/>
              <a:t>=4</a:t>
            </a:r>
            <a:r>
              <a:rPr lang="zh-CN" altLang="en-US" dirty="0"/>
              <a:t>，出度</a:t>
            </a:r>
            <a:r>
              <a:rPr lang="en-US" altLang="zh-CN" dirty="0"/>
              <a:t>=3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4088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3D81B-28FC-2731-3A98-AA67C7633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图论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F67EA10-367D-A78A-CDBD-175DD1D2F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50538"/>
          </a:xfrm>
        </p:spPr>
        <p:txBody>
          <a:bodyPr/>
          <a:lstStyle/>
          <a:p>
            <a:r>
              <a:rPr lang="zh-CN" altLang="en-US" dirty="0"/>
              <a:t>图的表示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B37C9BD-96F9-109E-8360-276699F2823E}"/>
              </a:ext>
            </a:extLst>
          </p:cNvPr>
          <p:cNvSpPr txBox="1"/>
          <p:nvPr/>
        </p:nvSpPr>
        <p:spPr>
          <a:xfrm>
            <a:off x="1084331" y="2625755"/>
            <a:ext cx="9863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邻接链表</a:t>
            </a:r>
            <a:endParaRPr lang="en-US" altLang="zh-CN" sz="2000" dirty="0"/>
          </a:p>
          <a:p>
            <a:pPr marL="800100" lvl="1" indent="-342900">
              <a:buFont typeface="Wingdings" panose="05000000000000000000" pitchFamily="2" charset="2"/>
              <a:buChar char="n"/>
            </a:pPr>
            <a:r>
              <a:rPr lang="zh-CN" altLang="en-US" sz="2000" dirty="0"/>
              <a:t>对于每个点，存储着一个</a:t>
            </a:r>
            <a:r>
              <a:rPr lang="zh-CN" altLang="en-US" sz="2000" dirty="0">
                <a:solidFill>
                  <a:srgbClr val="FF0000"/>
                </a:solidFill>
              </a:rPr>
              <a:t>链表</a:t>
            </a:r>
            <a:r>
              <a:rPr lang="zh-CN" altLang="en-US" sz="2000" dirty="0"/>
              <a:t>，用来指向所有</a:t>
            </a:r>
            <a:r>
              <a:rPr lang="zh-CN" altLang="en-US" sz="2000" dirty="0">
                <a:solidFill>
                  <a:srgbClr val="FF0000"/>
                </a:solidFill>
              </a:rPr>
              <a:t>与该点直接相连的点</a:t>
            </a:r>
          </a:p>
          <a:p>
            <a:pPr marL="800100" lvl="1" indent="-342900">
              <a:buFont typeface="Wingdings" panose="05000000000000000000" pitchFamily="2" charset="2"/>
              <a:buChar char="n"/>
            </a:pPr>
            <a:r>
              <a:rPr lang="zh-CN" altLang="en-US" sz="2000" dirty="0"/>
              <a:t>对于有权图来说，链表中元素值对应着</a:t>
            </a:r>
            <a:r>
              <a:rPr lang="zh-CN" altLang="en-US" sz="2000" dirty="0">
                <a:solidFill>
                  <a:srgbClr val="FF0000"/>
                </a:solidFill>
              </a:rPr>
              <a:t>权重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3152880-0ABB-15CD-F044-310DB3171CC4}"/>
              </a:ext>
            </a:extLst>
          </p:cNvPr>
          <p:cNvSpPr txBox="1"/>
          <p:nvPr/>
        </p:nvSpPr>
        <p:spPr>
          <a:xfrm>
            <a:off x="1084331" y="4020670"/>
            <a:ext cx="98633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邻接矩阵</a:t>
            </a:r>
            <a:endParaRPr lang="en-US" altLang="zh-CN" sz="2000" dirty="0"/>
          </a:p>
          <a:p>
            <a:pPr marL="800100" lvl="1" indent="-342900">
              <a:buFont typeface="Wingdings" panose="05000000000000000000" pitchFamily="2" charset="2"/>
              <a:buChar char="n"/>
            </a:pPr>
            <a:r>
              <a:rPr lang="zh-CN" altLang="en-US" sz="2000" dirty="0"/>
              <a:t>在 </a:t>
            </a:r>
            <a:r>
              <a:rPr lang="en-US" altLang="zh-CN" sz="2000" dirty="0"/>
              <a:t>n </a:t>
            </a:r>
            <a:r>
              <a:rPr lang="zh-CN" altLang="en-US" sz="2000" dirty="0"/>
              <a:t>个顶点的图需要有一个 </a:t>
            </a:r>
            <a:r>
              <a:rPr lang="en-US" altLang="zh-CN" sz="2000" dirty="0">
                <a:solidFill>
                  <a:srgbClr val="FF0000"/>
                </a:solidFill>
              </a:rPr>
              <a:t>n × n </a:t>
            </a:r>
            <a:r>
              <a:rPr lang="zh-CN" altLang="en-US" sz="2000" dirty="0"/>
              <a:t>大小的矩阵</a:t>
            </a:r>
          </a:p>
          <a:p>
            <a:pPr marL="800100" lvl="1" indent="-342900">
              <a:buFont typeface="Wingdings" panose="05000000000000000000" pitchFamily="2" charset="2"/>
              <a:buChar char="n"/>
            </a:pPr>
            <a:r>
              <a:rPr lang="zh-CN" altLang="en-US" sz="2000" dirty="0"/>
              <a:t>在一个</a:t>
            </a:r>
            <a:r>
              <a:rPr lang="zh-CN" altLang="en-US" sz="2000" dirty="0">
                <a:solidFill>
                  <a:srgbClr val="FF0000"/>
                </a:solidFill>
              </a:rPr>
              <a:t>无权图</a:t>
            </a:r>
            <a:r>
              <a:rPr lang="zh-CN" altLang="en-US" sz="2000" dirty="0"/>
              <a:t>中，矩阵坐标中每个位置值为 </a:t>
            </a:r>
            <a:r>
              <a:rPr lang="en-US" altLang="zh-CN" sz="2000" dirty="0">
                <a:solidFill>
                  <a:srgbClr val="FF0000"/>
                </a:solidFill>
              </a:rPr>
              <a:t>1 </a:t>
            </a:r>
            <a:r>
              <a:rPr lang="zh-CN" altLang="en-US" sz="2000" dirty="0">
                <a:solidFill>
                  <a:srgbClr val="FF0000"/>
                </a:solidFill>
              </a:rPr>
              <a:t>代表</a:t>
            </a:r>
            <a:r>
              <a:rPr lang="zh-CN" altLang="en-US" sz="2000" dirty="0"/>
              <a:t>两个点是</a:t>
            </a:r>
            <a:r>
              <a:rPr lang="zh-CN" altLang="en-US" sz="2000" dirty="0">
                <a:solidFill>
                  <a:srgbClr val="FF0000"/>
                </a:solidFill>
              </a:rPr>
              <a:t>相连</a:t>
            </a:r>
            <a:r>
              <a:rPr lang="zh-CN" altLang="en-US" sz="2000" dirty="0"/>
              <a:t>的，</a:t>
            </a:r>
            <a:r>
              <a:rPr lang="en-US" altLang="zh-CN" sz="2000" dirty="0"/>
              <a:t>0 </a:t>
            </a:r>
            <a:r>
              <a:rPr lang="zh-CN" altLang="en-US" sz="2000" dirty="0"/>
              <a:t>表示两点是不相连的</a:t>
            </a:r>
          </a:p>
          <a:p>
            <a:pPr marL="800100" lvl="1" indent="-342900">
              <a:buFont typeface="Wingdings" panose="05000000000000000000" pitchFamily="2" charset="2"/>
              <a:buChar char="n"/>
            </a:pPr>
            <a:r>
              <a:rPr lang="zh-CN" altLang="en-US" sz="2000" dirty="0"/>
              <a:t>在一个</a:t>
            </a:r>
            <a:r>
              <a:rPr lang="zh-CN" altLang="en-US" sz="2000" dirty="0">
                <a:solidFill>
                  <a:srgbClr val="FF0000"/>
                </a:solidFill>
              </a:rPr>
              <a:t>有权图</a:t>
            </a:r>
            <a:r>
              <a:rPr lang="zh-CN" altLang="en-US" sz="2000" dirty="0"/>
              <a:t>中，矩阵坐标中每个位置</a:t>
            </a:r>
            <a:r>
              <a:rPr lang="zh-CN" altLang="en-US" sz="2000" dirty="0">
                <a:solidFill>
                  <a:srgbClr val="FF0000"/>
                </a:solidFill>
              </a:rPr>
              <a:t>值代表</a:t>
            </a:r>
            <a:r>
              <a:rPr lang="zh-CN" altLang="en-US" sz="2000" dirty="0"/>
              <a:t>该两点之间的</a:t>
            </a:r>
            <a:r>
              <a:rPr lang="zh-CN" altLang="en-US" sz="2000" dirty="0">
                <a:solidFill>
                  <a:srgbClr val="FF0000"/>
                </a:solidFill>
              </a:rPr>
              <a:t>权重</a:t>
            </a:r>
            <a:r>
              <a:rPr lang="zh-CN" altLang="en-US" sz="2000" dirty="0"/>
              <a:t>，</a:t>
            </a:r>
            <a:r>
              <a:rPr lang="en-US" altLang="zh-CN" sz="2000" dirty="0"/>
              <a:t>0 </a:t>
            </a:r>
            <a:r>
              <a:rPr lang="zh-CN" altLang="en-US" sz="2000" dirty="0"/>
              <a:t>表示该两点不相连</a:t>
            </a:r>
          </a:p>
          <a:p>
            <a:pPr marL="800100" lvl="1" indent="-342900">
              <a:buFont typeface="Wingdings" panose="05000000000000000000" pitchFamily="2" charset="2"/>
              <a:buChar char="n"/>
            </a:pPr>
            <a:r>
              <a:rPr lang="zh-CN" altLang="en-US" sz="2000" dirty="0"/>
              <a:t>在无向图中，邻接矩阵关于对角线相等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579674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3D81B-28FC-2731-3A98-AA67C7633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图论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F67EA10-367D-A78A-CDBD-175DD1D2F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50538"/>
          </a:xfrm>
        </p:spPr>
        <p:txBody>
          <a:bodyPr/>
          <a:lstStyle/>
          <a:p>
            <a:r>
              <a:rPr lang="zh-CN" altLang="en-US" dirty="0"/>
              <a:t>图的表示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9921CB4-3FF7-9D48-055D-DDC87B8CEE38}"/>
              </a:ext>
            </a:extLst>
          </p:cNvPr>
          <p:cNvSpPr txBox="1"/>
          <p:nvPr/>
        </p:nvSpPr>
        <p:spPr>
          <a:xfrm>
            <a:off x="1086375" y="250037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例如在</a:t>
            </a:r>
            <a:r>
              <a:rPr lang="zh-CN" altLang="en-US" b="1" dirty="0"/>
              <a:t>无向无权图</a:t>
            </a:r>
            <a:r>
              <a:rPr lang="zh-CN" altLang="en-US" dirty="0"/>
              <a:t>中：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637C175-E970-E25C-B8A1-363336735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034" y="2893911"/>
            <a:ext cx="5910044" cy="311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8550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3D81B-28FC-2731-3A98-AA67C7633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图论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F67EA10-367D-A78A-CDBD-175DD1D2F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50538"/>
          </a:xfrm>
        </p:spPr>
        <p:txBody>
          <a:bodyPr/>
          <a:lstStyle/>
          <a:p>
            <a:r>
              <a:rPr lang="zh-CN" altLang="en-US" dirty="0"/>
              <a:t>图的表示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9921CB4-3FF7-9D48-055D-DDC87B8CEE38}"/>
              </a:ext>
            </a:extLst>
          </p:cNvPr>
          <p:cNvSpPr txBox="1"/>
          <p:nvPr/>
        </p:nvSpPr>
        <p:spPr>
          <a:xfrm>
            <a:off x="1086375" y="250037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</a:t>
            </a:r>
            <a:r>
              <a:rPr lang="zh-CN" altLang="en-US" b="1" dirty="0"/>
              <a:t>无向有权图</a:t>
            </a:r>
            <a:r>
              <a:rPr lang="zh-CN" altLang="en-US" dirty="0"/>
              <a:t>中：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996FA01-9FA3-47C8-BFC2-28B821CFC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169" y="2936148"/>
            <a:ext cx="5851325" cy="313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628ADDD-BB30-0E7E-6A52-E90B832508A4}"/>
              </a:ext>
            </a:extLst>
          </p:cNvPr>
          <p:cNvSpPr txBox="1"/>
          <p:nvPr/>
        </p:nvSpPr>
        <p:spPr>
          <a:xfrm>
            <a:off x="1086374" y="6075140"/>
            <a:ext cx="9890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可以看出在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无向图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中，邻接矩阵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关于对角线对称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，而邻接链表总有两条对称的边</a:t>
            </a:r>
          </a:p>
        </p:txBody>
      </p:sp>
    </p:spTree>
    <p:extLst>
      <p:ext uri="{BB962C8B-B14F-4D97-AF65-F5344CB8AC3E}">
        <p14:creationId xmlns:p14="http://schemas.microsoft.com/office/powerpoint/2010/main" val="928664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3D81B-28FC-2731-3A98-AA67C7633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图论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F67EA10-367D-A78A-CDBD-175DD1D2F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50538"/>
          </a:xfrm>
        </p:spPr>
        <p:txBody>
          <a:bodyPr/>
          <a:lstStyle/>
          <a:p>
            <a:r>
              <a:rPr lang="zh-CN" altLang="en-US" dirty="0"/>
              <a:t>图的表示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9921CB4-3FF7-9D48-055D-DDC87B8CEE38}"/>
              </a:ext>
            </a:extLst>
          </p:cNvPr>
          <p:cNvSpPr txBox="1"/>
          <p:nvPr/>
        </p:nvSpPr>
        <p:spPr>
          <a:xfrm>
            <a:off x="1086375" y="250037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而在</a:t>
            </a:r>
            <a:r>
              <a:rPr lang="zh-CN" altLang="en-US" b="1" dirty="0"/>
              <a:t>有向无权图</a:t>
            </a:r>
            <a:r>
              <a:rPr lang="zh-CN" altLang="en-US" dirty="0"/>
              <a:t>中：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E634D90-D0D9-477C-9C64-8A779EDEC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310" y="2885898"/>
            <a:ext cx="5390056" cy="313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8403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4332</TotalTime>
  <Words>2566</Words>
  <Application>Microsoft Office PowerPoint</Application>
  <PresentationFormat>宽屏</PresentationFormat>
  <Paragraphs>278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-apple-system</vt:lpstr>
      <vt:lpstr>等线</vt:lpstr>
      <vt:lpstr>等线 Light</vt:lpstr>
      <vt:lpstr>黑体</vt:lpstr>
      <vt:lpstr>Arial</vt:lpstr>
      <vt:lpstr>Consolas</vt:lpstr>
      <vt:lpstr>Helvetica</vt:lpstr>
      <vt:lpstr>Wingdings</vt:lpstr>
      <vt:lpstr>Office 主题​​</vt:lpstr>
      <vt:lpstr>程序设计与算法训练</vt:lpstr>
      <vt:lpstr>课程内容</vt:lpstr>
      <vt:lpstr>图论</vt:lpstr>
      <vt:lpstr>图论</vt:lpstr>
      <vt:lpstr>图论</vt:lpstr>
      <vt:lpstr>图论</vt:lpstr>
      <vt:lpstr>图论</vt:lpstr>
      <vt:lpstr>图论</vt:lpstr>
      <vt:lpstr>图论</vt:lpstr>
      <vt:lpstr>图论</vt:lpstr>
      <vt:lpstr>深度优先搜索</vt:lpstr>
      <vt:lpstr>深度优先搜索</vt:lpstr>
      <vt:lpstr>深度优先搜索应用</vt:lpstr>
      <vt:lpstr>深度优先搜索应用</vt:lpstr>
      <vt:lpstr>深度优先搜索应用</vt:lpstr>
      <vt:lpstr>深度优先搜索应用</vt:lpstr>
      <vt:lpstr>深度优先搜索应用</vt:lpstr>
      <vt:lpstr>深度优先搜索应用</vt:lpstr>
      <vt:lpstr>深度优先搜索应用</vt:lpstr>
      <vt:lpstr>深度优先搜索应用</vt:lpstr>
      <vt:lpstr>深度优先搜索应用</vt:lpstr>
      <vt:lpstr>深度优先搜索应用</vt:lpstr>
      <vt:lpstr>深度优先搜索应用</vt:lpstr>
      <vt:lpstr>其他范例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程序设计与算法训练</dc:title>
  <dc:creator>smallblack</dc:creator>
  <cp:lastModifiedBy>smallblack</cp:lastModifiedBy>
  <cp:revision>494</cp:revision>
  <dcterms:created xsi:type="dcterms:W3CDTF">2022-09-04T17:52:31Z</dcterms:created>
  <dcterms:modified xsi:type="dcterms:W3CDTF">2022-10-16T20:33:20Z</dcterms:modified>
</cp:coreProperties>
</file>