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75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466" name="Group 2"/>
          <p:cNvGrpSpPr>
            <a:grpSpLocks/>
          </p:cNvGrpSpPr>
          <p:nvPr/>
        </p:nvGrpSpPr>
        <p:grpSpPr bwMode="auto">
          <a:xfrm>
            <a:off x="0" y="2438400"/>
            <a:ext cx="9144000" cy="4046538"/>
            <a:chOff x="0" y="1536"/>
            <a:chExt cx="5760" cy="2549"/>
          </a:xfrm>
        </p:grpSpPr>
        <p:sp>
          <p:nvSpPr>
            <p:cNvPr id="446467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6468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469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470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471" name="Freeform 7"/>
            <p:cNvSpPr>
              <a:spLocks/>
            </p:cNvSpPr>
            <p:nvPr userDrawn="1"/>
          </p:nvSpPr>
          <p:spPr bwMode="hidden">
            <a:xfrm>
              <a:off x="3599" y="2477"/>
              <a:ext cx="186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85 w 185"/>
                <a:gd name="T5" fmla="*/ 18 h 120"/>
                <a:gd name="T6" fmla="*/ 185 w 185"/>
                <a:gd name="T7" fmla="*/ 36 h 120"/>
                <a:gd name="T8" fmla="*/ 179 w 185"/>
                <a:gd name="T9" fmla="*/ 54 h 120"/>
                <a:gd name="T10" fmla="*/ 161 w 185"/>
                <a:gd name="T11" fmla="*/ 72 h 120"/>
                <a:gd name="T12" fmla="*/ 137 w 185"/>
                <a:gd name="T13" fmla="*/ 96 h 120"/>
                <a:gd name="T14" fmla="*/ 101 w 185"/>
                <a:gd name="T15" fmla="*/ 108 h 120"/>
                <a:gd name="T16" fmla="*/ 47 w 185"/>
                <a:gd name="T17" fmla="*/ 120 h 120"/>
                <a:gd name="T18" fmla="*/ 29 w 185"/>
                <a:gd name="T19" fmla="*/ 120 h 120"/>
                <a:gd name="T20" fmla="*/ 17 w 185"/>
                <a:gd name="T21" fmla="*/ 114 h 120"/>
                <a:gd name="T22" fmla="*/ 0 w 185"/>
                <a:gd name="T23" fmla="*/ 96 h 120"/>
                <a:gd name="T24" fmla="*/ 0 w 185"/>
                <a:gd name="T25" fmla="*/ 78 h 120"/>
                <a:gd name="T26" fmla="*/ 0 w 185"/>
                <a:gd name="T27" fmla="*/ 72 h 120"/>
                <a:gd name="T28" fmla="*/ 185 w 185"/>
                <a:gd name="T29" fmla="*/ 0 h 120"/>
                <a:gd name="T30" fmla="*/ 185 w 185"/>
                <a:gd name="T3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472" name="Freeform 8"/>
            <p:cNvSpPr>
              <a:spLocks/>
            </p:cNvSpPr>
            <p:nvPr userDrawn="1"/>
          </p:nvSpPr>
          <p:spPr bwMode="hidden">
            <a:xfrm>
              <a:off x="3779" y="2393"/>
              <a:ext cx="185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79 w 185"/>
                <a:gd name="T5" fmla="*/ 24 h 120"/>
                <a:gd name="T6" fmla="*/ 167 w 185"/>
                <a:gd name="T7" fmla="*/ 42 h 120"/>
                <a:gd name="T8" fmla="*/ 149 w 185"/>
                <a:gd name="T9" fmla="*/ 66 h 120"/>
                <a:gd name="T10" fmla="*/ 131 w 185"/>
                <a:gd name="T11" fmla="*/ 90 h 120"/>
                <a:gd name="T12" fmla="*/ 102 w 185"/>
                <a:gd name="T13" fmla="*/ 108 h 120"/>
                <a:gd name="T14" fmla="*/ 66 w 185"/>
                <a:gd name="T15" fmla="*/ 120 h 120"/>
                <a:gd name="T16" fmla="*/ 18 w 185"/>
                <a:gd name="T17" fmla="*/ 120 h 120"/>
                <a:gd name="T18" fmla="*/ 0 w 185"/>
                <a:gd name="T19" fmla="*/ 60 h 120"/>
                <a:gd name="T20" fmla="*/ 185 w 185"/>
                <a:gd name="T21" fmla="*/ 0 h 120"/>
                <a:gd name="T22" fmla="*/ 185 w 185"/>
                <a:gd name="T2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473" name="Freeform 9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37 w 526"/>
                <a:gd name="T17" fmla="*/ 179 h 275"/>
                <a:gd name="T18" fmla="*/ 209 w 526"/>
                <a:gd name="T19" fmla="*/ 143 h 275"/>
                <a:gd name="T20" fmla="*/ 251 w 526"/>
                <a:gd name="T21" fmla="*/ 120 h 275"/>
                <a:gd name="T22" fmla="*/ 299 w 526"/>
                <a:gd name="T23" fmla="*/ 96 h 275"/>
                <a:gd name="T24" fmla="*/ 394 w 526"/>
                <a:gd name="T25" fmla="*/ 48 h 275"/>
                <a:gd name="T26" fmla="*/ 442 w 526"/>
                <a:gd name="T27" fmla="*/ 30 h 275"/>
                <a:gd name="T28" fmla="*/ 478 w 526"/>
                <a:gd name="T29" fmla="*/ 12 h 275"/>
                <a:gd name="T30" fmla="*/ 502 w 526"/>
                <a:gd name="T31" fmla="*/ 6 h 275"/>
                <a:gd name="T32" fmla="*/ 520 w 526"/>
                <a:gd name="T33" fmla="*/ 0 h 275"/>
                <a:gd name="T34" fmla="*/ 526 w 526"/>
                <a:gd name="T35" fmla="*/ 0 h 275"/>
                <a:gd name="T36" fmla="*/ 520 w 526"/>
                <a:gd name="T37" fmla="*/ 6 h 275"/>
                <a:gd name="T38" fmla="*/ 508 w 526"/>
                <a:gd name="T39" fmla="*/ 12 h 275"/>
                <a:gd name="T40" fmla="*/ 484 w 526"/>
                <a:gd name="T41" fmla="*/ 24 h 275"/>
                <a:gd name="T42" fmla="*/ 460 w 526"/>
                <a:gd name="T43" fmla="*/ 42 h 275"/>
                <a:gd name="T44" fmla="*/ 436 w 526"/>
                <a:gd name="T45" fmla="*/ 54 h 275"/>
                <a:gd name="T46" fmla="*/ 394 w 526"/>
                <a:gd name="T47" fmla="*/ 78 h 275"/>
                <a:gd name="T48" fmla="*/ 340 w 526"/>
                <a:gd name="T49" fmla="*/ 108 h 275"/>
                <a:gd name="T50" fmla="*/ 275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474" name="Freeform 10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20 w 718"/>
                <a:gd name="T17" fmla="*/ 228 h 306"/>
                <a:gd name="T18" fmla="*/ 126 w 718"/>
                <a:gd name="T19" fmla="*/ 228 h 306"/>
                <a:gd name="T20" fmla="*/ 144 w 718"/>
                <a:gd name="T21" fmla="*/ 222 h 306"/>
                <a:gd name="T22" fmla="*/ 168 w 718"/>
                <a:gd name="T23" fmla="*/ 216 h 306"/>
                <a:gd name="T24" fmla="*/ 198 w 718"/>
                <a:gd name="T25" fmla="*/ 204 h 306"/>
                <a:gd name="T26" fmla="*/ 275 w 718"/>
                <a:gd name="T27" fmla="*/ 180 h 306"/>
                <a:gd name="T28" fmla="*/ 371 w 718"/>
                <a:gd name="T29" fmla="*/ 156 h 306"/>
                <a:gd name="T30" fmla="*/ 461 w 718"/>
                <a:gd name="T31" fmla="*/ 126 h 306"/>
                <a:gd name="T32" fmla="*/ 544 w 718"/>
                <a:gd name="T33" fmla="*/ 102 h 306"/>
                <a:gd name="T34" fmla="*/ 574 w 718"/>
                <a:gd name="T35" fmla="*/ 90 h 306"/>
                <a:gd name="T36" fmla="*/ 604 w 718"/>
                <a:gd name="T37" fmla="*/ 84 h 306"/>
                <a:gd name="T38" fmla="*/ 622 w 718"/>
                <a:gd name="T39" fmla="*/ 78 h 306"/>
                <a:gd name="T40" fmla="*/ 628 w 718"/>
                <a:gd name="T41" fmla="*/ 72 h 306"/>
                <a:gd name="T42" fmla="*/ 634 w 718"/>
                <a:gd name="T43" fmla="*/ 66 h 306"/>
                <a:gd name="T44" fmla="*/ 652 w 718"/>
                <a:gd name="T45" fmla="*/ 60 h 306"/>
                <a:gd name="T46" fmla="*/ 694 w 718"/>
                <a:gd name="T47" fmla="*/ 30 h 306"/>
                <a:gd name="T48" fmla="*/ 712 w 718"/>
                <a:gd name="T49" fmla="*/ 18 h 306"/>
                <a:gd name="T50" fmla="*/ 718 w 718"/>
                <a:gd name="T51" fmla="*/ 6 h 306"/>
                <a:gd name="T52" fmla="*/ 712 w 718"/>
                <a:gd name="T53" fmla="*/ 0 h 306"/>
                <a:gd name="T54" fmla="*/ 688 w 718"/>
                <a:gd name="T55" fmla="*/ 0 h 306"/>
                <a:gd name="T56" fmla="*/ 628 w 718"/>
                <a:gd name="T57" fmla="*/ 0 h 306"/>
                <a:gd name="T58" fmla="*/ 580 w 718"/>
                <a:gd name="T59" fmla="*/ 0 h 306"/>
                <a:gd name="T60" fmla="*/ 544 w 718"/>
                <a:gd name="T61" fmla="*/ 0 h 306"/>
                <a:gd name="T62" fmla="*/ 514 w 718"/>
                <a:gd name="T63" fmla="*/ 18 h 306"/>
                <a:gd name="T64" fmla="*/ 485 w 718"/>
                <a:gd name="T65" fmla="*/ 42 h 306"/>
                <a:gd name="T66" fmla="*/ 467 w 718"/>
                <a:gd name="T67" fmla="*/ 54 h 306"/>
                <a:gd name="T68" fmla="*/ 449 w 718"/>
                <a:gd name="T69" fmla="*/ 60 h 306"/>
                <a:gd name="T70" fmla="*/ 425 w 718"/>
                <a:gd name="T71" fmla="*/ 60 h 306"/>
                <a:gd name="T72" fmla="*/ 389 w 718"/>
                <a:gd name="T73" fmla="*/ 66 h 306"/>
                <a:gd name="T74" fmla="*/ 347 w 718"/>
                <a:gd name="T75" fmla="*/ 84 h 306"/>
                <a:gd name="T76" fmla="*/ 311 w 718"/>
                <a:gd name="T77" fmla="*/ 108 h 306"/>
                <a:gd name="T78" fmla="*/ 287 w 718"/>
                <a:gd name="T79" fmla="*/ 126 h 306"/>
                <a:gd name="T80" fmla="*/ 275 w 718"/>
                <a:gd name="T81" fmla="*/ 132 h 306"/>
                <a:gd name="T82" fmla="*/ 257 w 718"/>
                <a:gd name="T83" fmla="*/ 138 h 306"/>
                <a:gd name="T84" fmla="*/ 221 w 718"/>
                <a:gd name="T85" fmla="*/ 138 h 306"/>
                <a:gd name="T86" fmla="*/ 186 w 718"/>
                <a:gd name="T87" fmla="*/ 138 h 306"/>
                <a:gd name="T88" fmla="*/ 180 w 718"/>
                <a:gd name="T89" fmla="*/ 138 h 306"/>
                <a:gd name="T90" fmla="*/ 174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475" name="Freeform 11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231 w 2392"/>
                <a:gd name="T1" fmla="*/ 54 h 881"/>
                <a:gd name="T2" fmla="*/ 2189 w 2392"/>
                <a:gd name="T3" fmla="*/ 54 h 881"/>
                <a:gd name="T4" fmla="*/ 2147 w 2392"/>
                <a:gd name="T5" fmla="*/ 66 h 881"/>
                <a:gd name="T6" fmla="*/ 2021 w 2392"/>
                <a:gd name="T7" fmla="*/ 101 h 881"/>
                <a:gd name="T8" fmla="*/ 1956 w 2392"/>
                <a:gd name="T9" fmla="*/ 119 h 881"/>
                <a:gd name="T10" fmla="*/ 1860 w 2392"/>
                <a:gd name="T11" fmla="*/ 167 h 881"/>
                <a:gd name="T12" fmla="*/ 1836 w 2392"/>
                <a:gd name="T13" fmla="*/ 245 h 881"/>
                <a:gd name="T14" fmla="*/ 1842 w 2392"/>
                <a:gd name="T15" fmla="*/ 305 h 881"/>
                <a:gd name="T16" fmla="*/ 1758 w 2392"/>
                <a:gd name="T17" fmla="*/ 317 h 881"/>
                <a:gd name="T18" fmla="*/ 1597 w 2392"/>
                <a:gd name="T19" fmla="*/ 263 h 881"/>
                <a:gd name="T20" fmla="*/ 1507 w 2392"/>
                <a:gd name="T21" fmla="*/ 257 h 881"/>
                <a:gd name="T22" fmla="*/ 1399 w 2392"/>
                <a:gd name="T23" fmla="*/ 311 h 881"/>
                <a:gd name="T24" fmla="*/ 1334 w 2392"/>
                <a:gd name="T25" fmla="*/ 353 h 881"/>
                <a:gd name="T26" fmla="*/ 1310 w 2392"/>
                <a:gd name="T27" fmla="*/ 359 h 881"/>
                <a:gd name="T28" fmla="*/ 1214 w 2392"/>
                <a:gd name="T29" fmla="*/ 371 h 881"/>
                <a:gd name="T30" fmla="*/ 1160 w 2392"/>
                <a:gd name="T31" fmla="*/ 365 h 881"/>
                <a:gd name="T32" fmla="*/ 1053 w 2392"/>
                <a:gd name="T33" fmla="*/ 371 h 881"/>
                <a:gd name="T34" fmla="*/ 957 w 2392"/>
                <a:gd name="T35" fmla="*/ 383 h 881"/>
                <a:gd name="T36" fmla="*/ 921 w 2392"/>
                <a:gd name="T37" fmla="*/ 401 h 881"/>
                <a:gd name="T38" fmla="*/ 819 w 2392"/>
                <a:gd name="T39" fmla="*/ 419 h 881"/>
                <a:gd name="T40" fmla="*/ 778 w 2392"/>
                <a:gd name="T41" fmla="*/ 419 h 881"/>
                <a:gd name="T42" fmla="*/ 664 w 2392"/>
                <a:gd name="T43" fmla="*/ 437 h 881"/>
                <a:gd name="T44" fmla="*/ 598 w 2392"/>
                <a:gd name="T45" fmla="*/ 473 h 881"/>
                <a:gd name="T46" fmla="*/ 503 w 2392"/>
                <a:gd name="T47" fmla="*/ 467 h 881"/>
                <a:gd name="T48" fmla="*/ 431 w 2392"/>
                <a:gd name="T49" fmla="*/ 491 h 881"/>
                <a:gd name="T50" fmla="*/ 413 w 2392"/>
                <a:gd name="T51" fmla="*/ 539 h 881"/>
                <a:gd name="T52" fmla="*/ 347 w 2392"/>
                <a:gd name="T53" fmla="*/ 569 h 881"/>
                <a:gd name="T54" fmla="*/ 222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63 w 2392"/>
                <a:gd name="T65" fmla="*/ 653 h 881"/>
                <a:gd name="T66" fmla="*/ 473 w 2392"/>
                <a:gd name="T67" fmla="*/ 569 h 881"/>
                <a:gd name="T68" fmla="*/ 568 w 2392"/>
                <a:gd name="T69" fmla="*/ 521 h 881"/>
                <a:gd name="T70" fmla="*/ 646 w 2392"/>
                <a:gd name="T71" fmla="*/ 515 h 881"/>
                <a:gd name="T72" fmla="*/ 873 w 2392"/>
                <a:gd name="T73" fmla="*/ 461 h 881"/>
                <a:gd name="T74" fmla="*/ 1148 w 2392"/>
                <a:gd name="T75" fmla="*/ 425 h 881"/>
                <a:gd name="T76" fmla="*/ 1292 w 2392"/>
                <a:gd name="T77" fmla="*/ 461 h 881"/>
                <a:gd name="T78" fmla="*/ 1417 w 2392"/>
                <a:gd name="T79" fmla="*/ 533 h 881"/>
                <a:gd name="T80" fmla="*/ 1435 w 2392"/>
                <a:gd name="T81" fmla="*/ 617 h 881"/>
                <a:gd name="T82" fmla="*/ 1376 w 2392"/>
                <a:gd name="T83" fmla="*/ 653 h 881"/>
                <a:gd name="T84" fmla="*/ 1226 w 2392"/>
                <a:gd name="T85" fmla="*/ 701 h 881"/>
                <a:gd name="T86" fmla="*/ 1112 w 2392"/>
                <a:gd name="T87" fmla="*/ 755 h 881"/>
                <a:gd name="T88" fmla="*/ 1065 w 2392"/>
                <a:gd name="T89" fmla="*/ 809 h 881"/>
                <a:gd name="T90" fmla="*/ 1077 w 2392"/>
                <a:gd name="T91" fmla="*/ 869 h 881"/>
                <a:gd name="T92" fmla="*/ 1106 w 2392"/>
                <a:gd name="T93" fmla="*/ 881 h 881"/>
                <a:gd name="T94" fmla="*/ 1208 w 2392"/>
                <a:gd name="T95" fmla="*/ 869 h 881"/>
                <a:gd name="T96" fmla="*/ 1388 w 2392"/>
                <a:gd name="T97" fmla="*/ 857 h 881"/>
                <a:gd name="T98" fmla="*/ 1441 w 2392"/>
                <a:gd name="T99" fmla="*/ 851 h 881"/>
                <a:gd name="T100" fmla="*/ 1483 w 2392"/>
                <a:gd name="T101" fmla="*/ 833 h 881"/>
                <a:gd name="T102" fmla="*/ 1675 w 2392"/>
                <a:gd name="T103" fmla="*/ 743 h 881"/>
                <a:gd name="T104" fmla="*/ 1806 w 2392"/>
                <a:gd name="T105" fmla="*/ 689 h 881"/>
                <a:gd name="T106" fmla="*/ 1884 w 2392"/>
                <a:gd name="T107" fmla="*/ 581 h 881"/>
                <a:gd name="T108" fmla="*/ 2039 w 2392"/>
                <a:gd name="T109" fmla="*/ 389 h 881"/>
                <a:gd name="T110" fmla="*/ 2207 w 2392"/>
                <a:gd name="T111" fmla="*/ 269 h 881"/>
                <a:gd name="T112" fmla="*/ 2249 w 2392"/>
                <a:gd name="T113" fmla="*/ 239 h 881"/>
                <a:gd name="T114" fmla="*/ 2392 w 2392"/>
                <a:gd name="T115" fmla="*/ 0 h 881"/>
                <a:gd name="T116" fmla="*/ 2302 w 2392"/>
                <a:gd name="T117" fmla="*/ 36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476" name="Freeform 12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477" name="Freeform 13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5 w 5"/>
                <a:gd name="T2" fmla="*/ 0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478" name="Freeform 14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479" name="Freeform 15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480" name="Freeform 16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481" name="Freeform 17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6482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46483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46484" name="Rectangle 20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46485" name="Rectangle 2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46486" name="Rectangle 2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886F69B-9CE3-48FB-8199-0AF3424A5A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5930F-81A6-4EED-809A-1915522E1E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AFE0F5-6502-4664-BA97-290B0F741A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75748D-3DD5-40B5-9CB1-A7F15DB28E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C9602-F735-4AE3-8DD3-C67AD13DFF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3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75350D-620F-48A2-9473-46A30DCB4B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9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7B609C-C66B-44A4-9626-E730A4E80C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2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6F55AA-B4ED-4AA9-A508-BC5962DA97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DD00A6-17D8-4F79-B342-B42CF887AD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0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3F6743-43A8-431B-AF65-587F4C265A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3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A3AFB3-4034-410A-A22F-1C316C8122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1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442" name="Group 2"/>
          <p:cNvGrpSpPr>
            <a:grpSpLocks/>
          </p:cNvGrpSpPr>
          <p:nvPr/>
        </p:nvGrpSpPr>
        <p:grpSpPr bwMode="auto">
          <a:xfrm>
            <a:off x="0" y="2438400"/>
            <a:ext cx="9144000" cy="4046538"/>
            <a:chOff x="0" y="1536"/>
            <a:chExt cx="5760" cy="2549"/>
          </a:xfrm>
        </p:grpSpPr>
        <p:sp>
          <p:nvSpPr>
            <p:cNvPr id="44544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44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44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44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447" name="Freeform 7"/>
            <p:cNvSpPr>
              <a:spLocks/>
            </p:cNvSpPr>
            <p:nvPr userDrawn="1"/>
          </p:nvSpPr>
          <p:spPr bwMode="hidden">
            <a:xfrm>
              <a:off x="3599" y="2477"/>
              <a:ext cx="186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85 w 185"/>
                <a:gd name="T5" fmla="*/ 18 h 120"/>
                <a:gd name="T6" fmla="*/ 185 w 185"/>
                <a:gd name="T7" fmla="*/ 36 h 120"/>
                <a:gd name="T8" fmla="*/ 179 w 185"/>
                <a:gd name="T9" fmla="*/ 54 h 120"/>
                <a:gd name="T10" fmla="*/ 161 w 185"/>
                <a:gd name="T11" fmla="*/ 72 h 120"/>
                <a:gd name="T12" fmla="*/ 137 w 185"/>
                <a:gd name="T13" fmla="*/ 96 h 120"/>
                <a:gd name="T14" fmla="*/ 101 w 185"/>
                <a:gd name="T15" fmla="*/ 108 h 120"/>
                <a:gd name="T16" fmla="*/ 47 w 185"/>
                <a:gd name="T17" fmla="*/ 120 h 120"/>
                <a:gd name="T18" fmla="*/ 29 w 185"/>
                <a:gd name="T19" fmla="*/ 120 h 120"/>
                <a:gd name="T20" fmla="*/ 17 w 185"/>
                <a:gd name="T21" fmla="*/ 114 h 120"/>
                <a:gd name="T22" fmla="*/ 0 w 185"/>
                <a:gd name="T23" fmla="*/ 96 h 120"/>
                <a:gd name="T24" fmla="*/ 0 w 185"/>
                <a:gd name="T25" fmla="*/ 78 h 120"/>
                <a:gd name="T26" fmla="*/ 0 w 185"/>
                <a:gd name="T27" fmla="*/ 72 h 120"/>
                <a:gd name="T28" fmla="*/ 185 w 185"/>
                <a:gd name="T29" fmla="*/ 0 h 120"/>
                <a:gd name="T30" fmla="*/ 185 w 185"/>
                <a:gd name="T3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448" name="Freeform 8"/>
            <p:cNvSpPr>
              <a:spLocks/>
            </p:cNvSpPr>
            <p:nvPr userDrawn="1"/>
          </p:nvSpPr>
          <p:spPr bwMode="hidden">
            <a:xfrm>
              <a:off x="3779" y="2393"/>
              <a:ext cx="185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79 w 185"/>
                <a:gd name="T5" fmla="*/ 24 h 120"/>
                <a:gd name="T6" fmla="*/ 167 w 185"/>
                <a:gd name="T7" fmla="*/ 42 h 120"/>
                <a:gd name="T8" fmla="*/ 149 w 185"/>
                <a:gd name="T9" fmla="*/ 66 h 120"/>
                <a:gd name="T10" fmla="*/ 131 w 185"/>
                <a:gd name="T11" fmla="*/ 90 h 120"/>
                <a:gd name="T12" fmla="*/ 102 w 185"/>
                <a:gd name="T13" fmla="*/ 108 h 120"/>
                <a:gd name="T14" fmla="*/ 66 w 185"/>
                <a:gd name="T15" fmla="*/ 120 h 120"/>
                <a:gd name="T16" fmla="*/ 18 w 185"/>
                <a:gd name="T17" fmla="*/ 120 h 120"/>
                <a:gd name="T18" fmla="*/ 0 w 185"/>
                <a:gd name="T19" fmla="*/ 60 h 120"/>
                <a:gd name="T20" fmla="*/ 185 w 185"/>
                <a:gd name="T21" fmla="*/ 0 h 120"/>
                <a:gd name="T22" fmla="*/ 185 w 185"/>
                <a:gd name="T2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449" name="Freeform 9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37 w 526"/>
                <a:gd name="T17" fmla="*/ 179 h 275"/>
                <a:gd name="T18" fmla="*/ 209 w 526"/>
                <a:gd name="T19" fmla="*/ 143 h 275"/>
                <a:gd name="T20" fmla="*/ 251 w 526"/>
                <a:gd name="T21" fmla="*/ 120 h 275"/>
                <a:gd name="T22" fmla="*/ 299 w 526"/>
                <a:gd name="T23" fmla="*/ 96 h 275"/>
                <a:gd name="T24" fmla="*/ 394 w 526"/>
                <a:gd name="T25" fmla="*/ 48 h 275"/>
                <a:gd name="T26" fmla="*/ 442 w 526"/>
                <a:gd name="T27" fmla="*/ 30 h 275"/>
                <a:gd name="T28" fmla="*/ 478 w 526"/>
                <a:gd name="T29" fmla="*/ 12 h 275"/>
                <a:gd name="T30" fmla="*/ 502 w 526"/>
                <a:gd name="T31" fmla="*/ 6 h 275"/>
                <a:gd name="T32" fmla="*/ 520 w 526"/>
                <a:gd name="T33" fmla="*/ 0 h 275"/>
                <a:gd name="T34" fmla="*/ 526 w 526"/>
                <a:gd name="T35" fmla="*/ 0 h 275"/>
                <a:gd name="T36" fmla="*/ 520 w 526"/>
                <a:gd name="T37" fmla="*/ 6 h 275"/>
                <a:gd name="T38" fmla="*/ 508 w 526"/>
                <a:gd name="T39" fmla="*/ 12 h 275"/>
                <a:gd name="T40" fmla="*/ 484 w 526"/>
                <a:gd name="T41" fmla="*/ 24 h 275"/>
                <a:gd name="T42" fmla="*/ 460 w 526"/>
                <a:gd name="T43" fmla="*/ 42 h 275"/>
                <a:gd name="T44" fmla="*/ 436 w 526"/>
                <a:gd name="T45" fmla="*/ 54 h 275"/>
                <a:gd name="T46" fmla="*/ 394 w 526"/>
                <a:gd name="T47" fmla="*/ 78 h 275"/>
                <a:gd name="T48" fmla="*/ 340 w 526"/>
                <a:gd name="T49" fmla="*/ 108 h 275"/>
                <a:gd name="T50" fmla="*/ 275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450" name="Freeform 10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20 w 718"/>
                <a:gd name="T17" fmla="*/ 228 h 306"/>
                <a:gd name="T18" fmla="*/ 126 w 718"/>
                <a:gd name="T19" fmla="*/ 228 h 306"/>
                <a:gd name="T20" fmla="*/ 144 w 718"/>
                <a:gd name="T21" fmla="*/ 222 h 306"/>
                <a:gd name="T22" fmla="*/ 168 w 718"/>
                <a:gd name="T23" fmla="*/ 216 h 306"/>
                <a:gd name="T24" fmla="*/ 198 w 718"/>
                <a:gd name="T25" fmla="*/ 204 h 306"/>
                <a:gd name="T26" fmla="*/ 275 w 718"/>
                <a:gd name="T27" fmla="*/ 180 h 306"/>
                <a:gd name="T28" fmla="*/ 371 w 718"/>
                <a:gd name="T29" fmla="*/ 156 h 306"/>
                <a:gd name="T30" fmla="*/ 461 w 718"/>
                <a:gd name="T31" fmla="*/ 126 h 306"/>
                <a:gd name="T32" fmla="*/ 544 w 718"/>
                <a:gd name="T33" fmla="*/ 102 h 306"/>
                <a:gd name="T34" fmla="*/ 574 w 718"/>
                <a:gd name="T35" fmla="*/ 90 h 306"/>
                <a:gd name="T36" fmla="*/ 604 w 718"/>
                <a:gd name="T37" fmla="*/ 84 h 306"/>
                <a:gd name="T38" fmla="*/ 622 w 718"/>
                <a:gd name="T39" fmla="*/ 78 h 306"/>
                <a:gd name="T40" fmla="*/ 628 w 718"/>
                <a:gd name="T41" fmla="*/ 72 h 306"/>
                <a:gd name="T42" fmla="*/ 634 w 718"/>
                <a:gd name="T43" fmla="*/ 66 h 306"/>
                <a:gd name="T44" fmla="*/ 652 w 718"/>
                <a:gd name="T45" fmla="*/ 60 h 306"/>
                <a:gd name="T46" fmla="*/ 694 w 718"/>
                <a:gd name="T47" fmla="*/ 30 h 306"/>
                <a:gd name="T48" fmla="*/ 712 w 718"/>
                <a:gd name="T49" fmla="*/ 18 h 306"/>
                <a:gd name="T50" fmla="*/ 718 w 718"/>
                <a:gd name="T51" fmla="*/ 6 h 306"/>
                <a:gd name="T52" fmla="*/ 712 w 718"/>
                <a:gd name="T53" fmla="*/ 0 h 306"/>
                <a:gd name="T54" fmla="*/ 688 w 718"/>
                <a:gd name="T55" fmla="*/ 0 h 306"/>
                <a:gd name="T56" fmla="*/ 628 w 718"/>
                <a:gd name="T57" fmla="*/ 0 h 306"/>
                <a:gd name="T58" fmla="*/ 580 w 718"/>
                <a:gd name="T59" fmla="*/ 0 h 306"/>
                <a:gd name="T60" fmla="*/ 544 w 718"/>
                <a:gd name="T61" fmla="*/ 0 h 306"/>
                <a:gd name="T62" fmla="*/ 514 w 718"/>
                <a:gd name="T63" fmla="*/ 18 h 306"/>
                <a:gd name="T64" fmla="*/ 485 w 718"/>
                <a:gd name="T65" fmla="*/ 42 h 306"/>
                <a:gd name="T66" fmla="*/ 467 w 718"/>
                <a:gd name="T67" fmla="*/ 54 h 306"/>
                <a:gd name="T68" fmla="*/ 449 w 718"/>
                <a:gd name="T69" fmla="*/ 60 h 306"/>
                <a:gd name="T70" fmla="*/ 425 w 718"/>
                <a:gd name="T71" fmla="*/ 60 h 306"/>
                <a:gd name="T72" fmla="*/ 389 w 718"/>
                <a:gd name="T73" fmla="*/ 66 h 306"/>
                <a:gd name="T74" fmla="*/ 347 w 718"/>
                <a:gd name="T75" fmla="*/ 84 h 306"/>
                <a:gd name="T76" fmla="*/ 311 w 718"/>
                <a:gd name="T77" fmla="*/ 108 h 306"/>
                <a:gd name="T78" fmla="*/ 287 w 718"/>
                <a:gd name="T79" fmla="*/ 126 h 306"/>
                <a:gd name="T80" fmla="*/ 275 w 718"/>
                <a:gd name="T81" fmla="*/ 132 h 306"/>
                <a:gd name="T82" fmla="*/ 257 w 718"/>
                <a:gd name="T83" fmla="*/ 138 h 306"/>
                <a:gd name="T84" fmla="*/ 221 w 718"/>
                <a:gd name="T85" fmla="*/ 138 h 306"/>
                <a:gd name="T86" fmla="*/ 186 w 718"/>
                <a:gd name="T87" fmla="*/ 138 h 306"/>
                <a:gd name="T88" fmla="*/ 180 w 718"/>
                <a:gd name="T89" fmla="*/ 138 h 306"/>
                <a:gd name="T90" fmla="*/ 174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451" name="Freeform 11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231 w 2392"/>
                <a:gd name="T1" fmla="*/ 54 h 881"/>
                <a:gd name="T2" fmla="*/ 2189 w 2392"/>
                <a:gd name="T3" fmla="*/ 54 h 881"/>
                <a:gd name="T4" fmla="*/ 2147 w 2392"/>
                <a:gd name="T5" fmla="*/ 66 h 881"/>
                <a:gd name="T6" fmla="*/ 2021 w 2392"/>
                <a:gd name="T7" fmla="*/ 101 h 881"/>
                <a:gd name="T8" fmla="*/ 1956 w 2392"/>
                <a:gd name="T9" fmla="*/ 119 h 881"/>
                <a:gd name="T10" fmla="*/ 1860 w 2392"/>
                <a:gd name="T11" fmla="*/ 167 h 881"/>
                <a:gd name="T12" fmla="*/ 1836 w 2392"/>
                <a:gd name="T13" fmla="*/ 245 h 881"/>
                <a:gd name="T14" fmla="*/ 1842 w 2392"/>
                <a:gd name="T15" fmla="*/ 305 h 881"/>
                <a:gd name="T16" fmla="*/ 1758 w 2392"/>
                <a:gd name="T17" fmla="*/ 317 h 881"/>
                <a:gd name="T18" fmla="*/ 1597 w 2392"/>
                <a:gd name="T19" fmla="*/ 263 h 881"/>
                <a:gd name="T20" fmla="*/ 1507 w 2392"/>
                <a:gd name="T21" fmla="*/ 257 h 881"/>
                <a:gd name="T22" fmla="*/ 1399 w 2392"/>
                <a:gd name="T23" fmla="*/ 311 h 881"/>
                <a:gd name="T24" fmla="*/ 1334 w 2392"/>
                <a:gd name="T25" fmla="*/ 353 h 881"/>
                <a:gd name="T26" fmla="*/ 1310 w 2392"/>
                <a:gd name="T27" fmla="*/ 359 h 881"/>
                <a:gd name="T28" fmla="*/ 1214 w 2392"/>
                <a:gd name="T29" fmla="*/ 371 h 881"/>
                <a:gd name="T30" fmla="*/ 1160 w 2392"/>
                <a:gd name="T31" fmla="*/ 365 h 881"/>
                <a:gd name="T32" fmla="*/ 1053 w 2392"/>
                <a:gd name="T33" fmla="*/ 371 h 881"/>
                <a:gd name="T34" fmla="*/ 957 w 2392"/>
                <a:gd name="T35" fmla="*/ 383 h 881"/>
                <a:gd name="T36" fmla="*/ 921 w 2392"/>
                <a:gd name="T37" fmla="*/ 401 h 881"/>
                <a:gd name="T38" fmla="*/ 819 w 2392"/>
                <a:gd name="T39" fmla="*/ 419 h 881"/>
                <a:gd name="T40" fmla="*/ 778 w 2392"/>
                <a:gd name="T41" fmla="*/ 419 h 881"/>
                <a:gd name="T42" fmla="*/ 664 w 2392"/>
                <a:gd name="T43" fmla="*/ 437 h 881"/>
                <a:gd name="T44" fmla="*/ 598 w 2392"/>
                <a:gd name="T45" fmla="*/ 473 h 881"/>
                <a:gd name="T46" fmla="*/ 503 w 2392"/>
                <a:gd name="T47" fmla="*/ 467 h 881"/>
                <a:gd name="T48" fmla="*/ 431 w 2392"/>
                <a:gd name="T49" fmla="*/ 491 h 881"/>
                <a:gd name="T50" fmla="*/ 413 w 2392"/>
                <a:gd name="T51" fmla="*/ 539 h 881"/>
                <a:gd name="T52" fmla="*/ 347 w 2392"/>
                <a:gd name="T53" fmla="*/ 569 h 881"/>
                <a:gd name="T54" fmla="*/ 222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63 w 2392"/>
                <a:gd name="T65" fmla="*/ 653 h 881"/>
                <a:gd name="T66" fmla="*/ 473 w 2392"/>
                <a:gd name="T67" fmla="*/ 569 h 881"/>
                <a:gd name="T68" fmla="*/ 568 w 2392"/>
                <a:gd name="T69" fmla="*/ 521 h 881"/>
                <a:gd name="T70" fmla="*/ 646 w 2392"/>
                <a:gd name="T71" fmla="*/ 515 h 881"/>
                <a:gd name="T72" fmla="*/ 873 w 2392"/>
                <a:gd name="T73" fmla="*/ 461 h 881"/>
                <a:gd name="T74" fmla="*/ 1148 w 2392"/>
                <a:gd name="T75" fmla="*/ 425 h 881"/>
                <a:gd name="T76" fmla="*/ 1292 w 2392"/>
                <a:gd name="T77" fmla="*/ 461 h 881"/>
                <a:gd name="T78" fmla="*/ 1417 w 2392"/>
                <a:gd name="T79" fmla="*/ 533 h 881"/>
                <a:gd name="T80" fmla="*/ 1435 w 2392"/>
                <a:gd name="T81" fmla="*/ 617 h 881"/>
                <a:gd name="T82" fmla="*/ 1376 w 2392"/>
                <a:gd name="T83" fmla="*/ 653 h 881"/>
                <a:gd name="T84" fmla="*/ 1226 w 2392"/>
                <a:gd name="T85" fmla="*/ 701 h 881"/>
                <a:gd name="T86" fmla="*/ 1112 w 2392"/>
                <a:gd name="T87" fmla="*/ 755 h 881"/>
                <a:gd name="T88" fmla="*/ 1065 w 2392"/>
                <a:gd name="T89" fmla="*/ 809 h 881"/>
                <a:gd name="T90" fmla="*/ 1077 w 2392"/>
                <a:gd name="T91" fmla="*/ 869 h 881"/>
                <a:gd name="T92" fmla="*/ 1106 w 2392"/>
                <a:gd name="T93" fmla="*/ 881 h 881"/>
                <a:gd name="T94" fmla="*/ 1208 w 2392"/>
                <a:gd name="T95" fmla="*/ 869 h 881"/>
                <a:gd name="T96" fmla="*/ 1388 w 2392"/>
                <a:gd name="T97" fmla="*/ 857 h 881"/>
                <a:gd name="T98" fmla="*/ 1441 w 2392"/>
                <a:gd name="T99" fmla="*/ 851 h 881"/>
                <a:gd name="T100" fmla="*/ 1483 w 2392"/>
                <a:gd name="T101" fmla="*/ 833 h 881"/>
                <a:gd name="T102" fmla="*/ 1675 w 2392"/>
                <a:gd name="T103" fmla="*/ 743 h 881"/>
                <a:gd name="T104" fmla="*/ 1806 w 2392"/>
                <a:gd name="T105" fmla="*/ 689 h 881"/>
                <a:gd name="T106" fmla="*/ 1884 w 2392"/>
                <a:gd name="T107" fmla="*/ 581 h 881"/>
                <a:gd name="T108" fmla="*/ 2039 w 2392"/>
                <a:gd name="T109" fmla="*/ 389 h 881"/>
                <a:gd name="T110" fmla="*/ 2207 w 2392"/>
                <a:gd name="T111" fmla="*/ 269 h 881"/>
                <a:gd name="T112" fmla="*/ 2249 w 2392"/>
                <a:gd name="T113" fmla="*/ 239 h 881"/>
                <a:gd name="T114" fmla="*/ 2392 w 2392"/>
                <a:gd name="T115" fmla="*/ 0 h 881"/>
                <a:gd name="T116" fmla="*/ 2302 w 2392"/>
                <a:gd name="T117" fmla="*/ 36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452" name="Freeform 12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453" name="Freeform 13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5 w 5"/>
                <a:gd name="T2" fmla="*/ 0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454" name="Freeform 14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455" name="Freeform 15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456" name="Freeform 16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457" name="Freeform 17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5458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45459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45460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45461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A030F30-6833-4E98-980E-51E7E8FBE06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45462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89" t="21811" r="29315" b="11704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3666993"/>
            <a:ext cx="7772400" cy="1736725"/>
          </a:xfrm>
        </p:spPr>
        <p:txBody>
          <a:bodyPr/>
          <a:lstStyle/>
          <a:p>
            <a:r>
              <a:rPr lang="en-US" dirty="0" smtClean="0"/>
              <a:t>University Admission System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9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 Relational Database Management System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MySQL Database Server is very fast, reliable, and easy to use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MySQL software is open source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1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Welcome To Our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8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Registration Page</a:t>
            </a:r>
            <a:endParaRPr lang="en-US" dirty="0"/>
          </a:p>
        </p:txBody>
      </p:sp>
      <p:pic>
        <p:nvPicPr>
          <p:cNvPr id="470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1447800"/>
            <a:ext cx="635317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69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Registration Page</a:t>
            </a:r>
            <a:endParaRPr lang="en-US" dirty="0"/>
          </a:p>
        </p:txBody>
      </p:sp>
      <p:pic>
        <p:nvPicPr>
          <p:cNvPr id="471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6043792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7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472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14528"/>
            <a:ext cx="6018343" cy="498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292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Application Window</a:t>
            </a:r>
            <a:endParaRPr lang="en-US" dirty="0"/>
          </a:p>
        </p:txBody>
      </p:sp>
      <p:pic>
        <p:nvPicPr>
          <p:cNvPr id="473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13497"/>
            <a:ext cx="7133409" cy="476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515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Application Window</a:t>
            </a:r>
            <a:endParaRPr lang="en-US" dirty="0"/>
          </a:p>
        </p:txBody>
      </p:sp>
      <p:pic>
        <p:nvPicPr>
          <p:cNvPr id="474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400800" cy="5238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8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33400" y="1219200"/>
            <a:ext cx="2057400" cy="1143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172200" y="1219199"/>
            <a:ext cx="2057400" cy="1143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33400" y="3429000"/>
            <a:ext cx="2057400" cy="1143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4" name="Diamond 3"/>
          <p:cNvSpPr/>
          <p:nvPr/>
        </p:nvSpPr>
        <p:spPr bwMode="auto">
          <a:xfrm>
            <a:off x="3429000" y="762000"/>
            <a:ext cx="2057400" cy="2057400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900" y="16060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3" idx="3"/>
            <a:endCxn id="4" idx="1"/>
          </p:cNvCxnSpPr>
          <p:nvPr/>
        </p:nvCxnSpPr>
        <p:spPr bwMode="auto">
          <a:xfrm>
            <a:off x="2590800" y="1790700"/>
            <a:ext cx="838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716055" y="1467534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If(</a:t>
            </a:r>
            <a:r>
              <a:rPr lang="en-US" dirty="0" err="1" smtClean="0"/>
              <a:t>user.equals</a:t>
            </a:r>
            <a:r>
              <a:rPr lang="en-US" dirty="0" smtClean="0"/>
              <a:t>(Student))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6155" y="3538835"/>
            <a:ext cx="1694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Student Registration Form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" idx="3"/>
            <a:endCxn id="5" idx="1"/>
          </p:cNvCxnSpPr>
          <p:nvPr/>
        </p:nvCxnSpPr>
        <p:spPr bwMode="auto">
          <a:xfrm flipV="1">
            <a:off x="5486400" y="1790699"/>
            <a:ext cx="6858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6324600" y="146753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 Registration Page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3352800" y="3429000"/>
            <a:ext cx="2057400" cy="1143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475136" name="TextBox 475135"/>
          <p:cNvSpPr txBox="1"/>
          <p:nvPr/>
        </p:nvSpPr>
        <p:spPr>
          <a:xfrm>
            <a:off x="3619500" y="376738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Login Page</a:t>
            </a:r>
            <a:endParaRPr lang="en-US" dirty="0"/>
          </a:p>
        </p:txBody>
      </p:sp>
      <p:cxnSp>
        <p:nvCxnSpPr>
          <p:cNvPr id="475143" name="Straight Arrow Connector 475142"/>
          <p:cNvCxnSpPr>
            <a:stCxn id="6" idx="3"/>
            <a:endCxn id="33" idx="1"/>
          </p:cNvCxnSpPr>
          <p:nvPr/>
        </p:nvCxnSpPr>
        <p:spPr bwMode="auto">
          <a:xfrm>
            <a:off x="2590800" y="4000500"/>
            <a:ext cx="762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5153" name="Elbow Connector 475152"/>
          <p:cNvCxnSpPr>
            <a:stCxn id="4" idx="2"/>
            <a:endCxn id="6" idx="0"/>
          </p:cNvCxnSpPr>
          <p:nvPr/>
        </p:nvCxnSpPr>
        <p:spPr bwMode="auto">
          <a:xfrm rot="5400000">
            <a:off x="2705100" y="1676400"/>
            <a:ext cx="609600" cy="28956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5159" name="Elbow Connector 475158"/>
          <p:cNvCxnSpPr>
            <a:stCxn id="5" idx="2"/>
            <a:endCxn id="33" idx="3"/>
          </p:cNvCxnSpPr>
          <p:nvPr/>
        </p:nvCxnSpPr>
        <p:spPr bwMode="auto">
          <a:xfrm rot="5400000">
            <a:off x="5486400" y="2285999"/>
            <a:ext cx="1638301" cy="17907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Diamond 58"/>
          <p:cNvSpPr/>
          <p:nvPr/>
        </p:nvSpPr>
        <p:spPr bwMode="auto">
          <a:xfrm>
            <a:off x="1772955" y="5076173"/>
            <a:ext cx="1198845" cy="1295400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05208" y="5402696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new user</a:t>
            </a:r>
            <a:endParaRPr lang="en-US" dirty="0"/>
          </a:p>
        </p:txBody>
      </p:sp>
      <p:cxnSp>
        <p:nvCxnSpPr>
          <p:cNvPr id="36" name="Elbow Connector 35"/>
          <p:cNvCxnSpPr>
            <a:stCxn id="59" idx="1"/>
          </p:cNvCxnSpPr>
          <p:nvPr/>
        </p:nvCxnSpPr>
        <p:spPr bwMode="auto">
          <a:xfrm rot="10800000">
            <a:off x="1338721" y="4572001"/>
            <a:ext cx="434234" cy="115187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Elbow Connector 41"/>
          <p:cNvCxnSpPr>
            <a:stCxn id="33" idx="2"/>
            <a:endCxn id="59" idx="0"/>
          </p:cNvCxnSpPr>
          <p:nvPr/>
        </p:nvCxnSpPr>
        <p:spPr bwMode="auto">
          <a:xfrm rot="5400000">
            <a:off x="3124853" y="3819525"/>
            <a:ext cx="504173" cy="200912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Diamond 76"/>
          <p:cNvSpPr/>
          <p:nvPr/>
        </p:nvSpPr>
        <p:spPr bwMode="auto">
          <a:xfrm>
            <a:off x="3261987" y="5068867"/>
            <a:ext cx="1198845" cy="1295400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cxnSp>
        <p:nvCxnSpPr>
          <p:cNvPr id="45" name="Elbow Connector 44"/>
          <p:cNvCxnSpPr>
            <a:stCxn id="59" idx="2"/>
            <a:endCxn id="77" idx="1"/>
          </p:cNvCxnSpPr>
          <p:nvPr/>
        </p:nvCxnSpPr>
        <p:spPr bwMode="auto">
          <a:xfrm rot="5400000" flipH="1" flipV="1">
            <a:off x="2489679" y="5599265"/>
            <a:ext cx="655006" cy="889609"/>
          </a:xfrm>
          <a:prstGeom prst="bentConnector4">
            <a:avLst>
              <a:gd name="adj1" fmla="val -34900"/>
              <a:gd name="adj2" fmla="val 8369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Rectangle 46"/>
          <p:cNvSpPr/>
          <p:nvPr/>
        </p:nvSpPr>
        <p:spPr>
          <a:xfrm>
            <a:off x="3325319" y="5531900"/>
            <a:ext cx="111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If Student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 bwMode="auto">
          <a:xfrm>
            <a:off x="5603178" y="4629028"/>
            <a:ext cx="2016821" cy="9028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5584129" y="5716566"/>
            <a:ext cx="2035870" cy="7736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cxnSp>
        <p:nvCxnSpPr>
          <p:cNvPr id="49" name="Elbow Connector 48"/>
          <p:cNvCxnSpPr>
            <a:stCxn id="77" idx="3"/>
            <a:endCxn id="82" idx="1"/>
          </p:cNvCxnSpPr>
          <p:nvPr/>
        </p:nvCxnSpPr>
        <p:spPr bwMode="auto">
          <a:xfrm flipV="1">
            <a:off x="4460832" y="5080464"/>
            <a:ext cx="1142346" cy="63610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Elbow Connector 51"/>
          <p:cNvCxnSpPr>
            <a:stCxn id="77" idx="2"/>
            <a:endCxn id="83" idx="1"/>
          </p:cNvCxnSpPr>
          <p:nvPr/>
        </p:nvCxnSpPr>
        <p:spPr bwMode="auto">
          <a:xfrm rot="5400000" flipH="1" flipV="1">
            <a:off x="4592335" y="5372474"/>
            <a:ext cx="260867" cy="1722719"/>
          </a:xfrm>
          <a:prstGeom prst="bentConnector4">
            <a:avLst>
              <a:gd name="adj1" fmla="val -87631"/>
              <a:gd name="adj2" fmla="val 6739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TextBox 53"/>
          <p:cNvSpPr txBox="1"/>
          <p:nvPr/>
        </p:nvSpPr>
        <p:spPr>
          <a:xfrm>
            <a:off x="5669232" y="4629028"/>
            <a:ext cx="1884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Application Window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603178" y="5641735"/>
            <a:ext cx="17246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Admin Application Window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817182" y="1467534"/>
            <a:ext cx="44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584128" y="1442220"/>
            <a:ext cx="293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863065" y="2754961"/>
            <a:ext cx="293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824965" y="3613666"/>
            <a:ext cx="293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878530" y="3595341"/>
            <a:ext cx="293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863065" y="4444362"/>
            <a:ext cx="293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338721" y="4906027"/>
            <a:ext cx="293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625938" y="6242230"/>
            <a:ext cx="293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5933" y="5402696"/>
            <a:ext cx="293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4313997" y="6209964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1000" y="304800"/>
            <a:ext cx="5924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Flow</a:t>
            </a:r>
            <a:r>
              <a:rPr lang="en-US" dirty="0" smtClean="0"/>
              <a:t> </a:t>
            </a:r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427325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Flow Diagram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 err="1" smtClean="0"/>
              <a:t>User:We</a:t>
            </a:r>
            <a:r>
              <a:rPr lang="en-US" dirty="0" smtClean="0"/>
              <a:t> will check if user is a student or admin(1)</a:t>
            </a:r>
          </a:p>
          <a:p>
            <a:r>
              <a:rPr lang="en-US" dirty="0" smtClean="0"/>
              <a:t>If user is student then it will be directed to Student Registration Form(3)</a:t>
            </a:r>
          </a:p>
          <a:p>
            <a:r>
              <a:rPr lang="en-US" dirty="0" smtClean="0"/>
              <a:t>Else it will be directed to Admin Registration Form(2)</a:t>
            </a:r>
          </a:p>
          <a:p>
            <a:r>
              <a:rPr lang="en-US" dirty="0" smtClean="0"/>
              <a:t>Now both Student and Admin will Login and will be directed to Login page(4 &amp; 5 </a:t>
            </a:r>
            <a:r>
              <a:rPr lang="en-US" dirty="0" err="1" smtClean="0"/>
              <a:t>respectivley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1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Login window we have two choice login or new user</a:t>
            </a:r>
          </a:p>
          <a:p>
            <a:r>
              <a:rPr lang="en-US" dirty="0" smtClean="0"/>
              <a:t>If it is a new user (6) then we will redirected student registration form(7)</a:t>
            </a:r>
          </a:p>
          <a:p>
            <a:r>
              <a:rPr lang="en-US" dirty="0" smtClean="0"/>
              <a:t>Else we will check the enter login credentials(8) is of Student or Admin then accordingly redirected to Student Application Window(9) or Admin Application Window(10) </a:t>
            </a:r>
          </a:p>
        </p:txBody>
      </p:sp>
    </p:spTree>
    <p:extLst>
      <p:ext uri="{BB962C8B-B14F-4D97-AF65-F5344CB8AC3E}">
        <p14:creationId xmlns:p14="http://schemas.microsoft.com/office/powerpoint/2010/main" val="163908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Vistaar</a:t>
            </a:r>
          </a:p>
          <a:p>
            <a:r>
              <a:rPr lang="en-US" dirty="0" err="1" smtClean="0"/>
              <a:t>Vijai</a:t>
            </a:r>
            <a:endParaRPr lang="en-US" dirty="0" smtClean="0"/>
          </a:p>
          <a:p>
            <a:r>
              <a:rPr lang="en-US" dirty="0" err="1" smtClean="0"/>
              <a:t>Karthika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839200" cy="65532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425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2 Enterprise Edition</a:t>
            </a:r>
          </a:p>
          <a:p>
            <a:r>
              <a:rPr lang="en-US" dirty="0" smtClean="0"/>
              <a:t>SwingGUI</a:t>
            </a:r>
          </a:p>
          <a:p>
            <a:r>
              <a:rPr lang="en-US" dirty="0" smtClean="0"/>
              <a:t>Windows Builder tool for creating SwingGUI project</a:t>
            </a:r>
          </a:p>
          <a:p>
            <a:r>
              <a:rPr lang="en-US" dirty="0" err="1" smtClean="0"/>
              <a:t>EclipseIDE</a:t>
            </a:r>
            <a:endParaRPr lang="en-US" dirty="0" smtClean="0"/>
          </a:p>
          <a:p>
            <a:r>
              <a:rPr lang="en-US" dirty="0" smtClean="0"/>
              <a:t>MySQL for Database Connectivity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is a popular programming language, created in 1995</a:t>
            </a:r>
            <a:r>
              <a:rPr lang="en-US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dirty="0" smtClean="0">
                <a:effectLst/>
              </a:rPr>
              <a:t>A general purpose object-oriented language</a:t>
            </a:r>
          </a:p>
          <a:p>
            <a:r>
              <a:rPr lang="en-US" dirty="0" smtClean="0">
                <a:effectLst/>
              </a:rPr>
              <a:t>Write Once Run Anywhere(WORA)</a:t>
            </a:r>
          </a:p>
          <a:p>
            <a:r>
              <a:rPr lang="en-US" dirty="0" smtClean="0">
                <a:effectLst/>
              </a:rPr>
              <a:t>Designed for easy Web/Internet Application</a:t>
            </a:r>
          </a:p>
          <a:p>
            <a:r>
              <a:rPr lang="en-US" dirty="0" smtClean="0">
                <a:effectLst/>
              </a:rPr>
              <a:t>Widespread acceptance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9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r>
              <a:rPr lang="en-US" dirty="0" smtClean="0"/>
              <a:t>Simple			</a:t>
            </a:r>
          </a:p>
          <a:p>
            <a:r>
              <a:rPr lang="en-US" dirty="0" smtClean="0"/>
              <a:t>Object-oriented</a:t>
            </a:r>
          </a:p>
          <a:p>
            <a:r>
              <a:rPr lang="en-US" dirty="0" smtClean="0"/>
              <a:t>Distributed</a:t>
            </a:r>
          </a:p>
          <a:p>
            <a:r>
              <a:rPr lang="en-US" dirty="0" smtClean="0"/>
              <a:t>Interpreted</a:t>
            </a:r>
          </a:p>
          <a:p>
            <a:r>
              <a:rPr lang="en-US" dirty="0" smtClean="0"/>
              <a:t>Robust</a:t>
            </a:r>
          </a:p>
          <a:p>
            <a:r>
              <a:rPr lang="en-US" dirty="0" smtClean="0"/>
              <a:t>Portable</a:t>
            </a:r>
          </a:p>
          <a:p>
            <a:r>
              <a:rPr lang="en-US" dirty="0" smtClean="0"/>
              <a:t>Secure</a:t>
            </a:r>
          </a:p>
          <a:p>
            <a:r>
              <a:rPr lang="en-US" dirty="0" smtClean="0"/>
              <a:t>Multithreading</a:t>
            </a:r>
          </a:p>
          <a:p>
            <a:r>
              <a:rPr lang="en-US" dirty="0" smtClean="0"/>
              <a:t>Secure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9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J2SE(Java 2 Standard Edition): </a:t>
            </a:r>
            <a:r>
              <a:rPr lang="en-US" dirty="0" smtClean="0"/>
              <a:t>To develop client-side standalone applications or applets</a:t>
            </a:r>
          </a:p>
          <a:p>
            <a:r>
              <a:rPr lang="en-US" b="1" dirty="0" smtClean="0"/>
              <a:t>J2ME(Java 2 Micro Edition): </a:t>
            </a:r>
            <a:r>
              <a:rPr lang="en-US" dirty="0" smtClean="0"/>
              <a:t>To develop applications for mobile devices such as cell phones.</a:t>
            </a:r>
          </a:p>
          <a:p>
            <a:r>
              <a:rPr lang="en-US" b="1" dirty="0" smtClean="0"/>
              <a:t>J2EE(Java 2 Enterprise Edition): </a:t>
            </a:r>
            <a:r>
              <a:rPr lang="en-US" dirty="0" smtClean="0"/>
              <a:t>To develop server-side applications such as Java Servlets and Java Server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11" y="2030251"/>
            <a:ext cx="7549989" cy="39895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43000" y="381000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WORA(Write Once Run </a:t>
            </a:r>
            <a:r>
              <a:rPr lang="en-US" sz="4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AnyWhere</a:t>
            </a:r>
            <a:endParaRPr lang="en-US" sz="44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67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dirty="0"/>
              <a:t>WORA(Write Once Run </a:t>
            </a:r>
            <a:r>
              <a:rPr lang="en-US" dirty="0" err="1" smtClean="0"/>
              <a:t>AnyWhere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en-US" dirty="0" smtClean="0"/>
              <a:t>We create a java source code with extension </a:t>
            </a:r>
            <a:r>
              <a:rPr lang="en-US" b="1" dirty="0" smtClean="0"/>
              <a:t>.java</a:t>
            </a:r>
          </a:p>
          <a:p>
            <a:r>
              <a:rPr lang="en-US" dirty="0" smtClean="0"/>
              <a:t>After that we compile our source code</a:t>
            </a:r>
          </a:p>
          <a:p>
            <a:r>
              <a:rPr lang="en-US" dirty="0" smtClean="0"/>
              <a:t>The compiler converts our source code(.java) into byte code(.class)</a:t>
            </a:r>
          </a:p>
          <a:p>
            <a:r>
              <a:rPr lang="en-US" dirty="0" smtClean="0"/>
              <a:t>And this byte code makes java platform independent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5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SwingGUI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It is an Application Programming Interface(API) for providing Graphical User Interface(GUI)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Swing is built on the foundation of AWT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Swing </a:t>
            </a:r>
            <a:r>
              <a:rPr lang="en-US" dirty="0" err="1" smtClean="0"/>
              <a:t>suppors</a:t>
            </a:r>
            <a:r>
              <a:rPr lang="en-US" dirty="0" smtClean="0"/>
              <a:t> pluggable Look and Feel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Swing Components are 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9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203796_win32">
  <a:themeElements>
    <a:clrScheme name="Office Theme 4">
      <a:dk1>
        <a:srgbClr val="006E6B"/>
      </a:dk1>
      <a:lt1>
        <a:srgbClr val="FFFFFF"/>
      </a:lt1>
      <a:dk2>
        <a:srgbClr val="006666"/>
      </a:dk2>
      <a:lt2>
        <a:srgbClr val="B9EFEE"/>
      </a:lt2>
      <a:accent1>
        <a:srgbClr val="33CCCC"/>
      </a:accent1>
      <a:accent2>
        <a:srgbClr val="6AB475"/>
      </a:accent2>
      <a:accent3>
        <a:srgbClr val="AAB8B8"/>
      </a:accent3>
      <a:accent4>
        <a:srgbClr val="DADADA"/>
      </a:accent4>
      <a:accent5>
        <a:srgbClr val="ADE2E2"/>
      </a:accent5>
      <a:accent6>
        <a:srgbClr val="5FA369"/>
      </a:accent6>
      <a:hlink>
        <a:srgbClr val="00FF99"/>
      </a:hlink>
      <a:folHlink>
        <a:srgbClr val="CCFF66"/>
      </a:folHlink>
    </a:clrScheme>
    <a:fontScheme name="Office Theme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Office Theme 1">
        <a:dk1>
          <a:srgbClr val="000078"/>
        </a:dk1>
        <a:lt1>
          <a:srgbClr val="FFFFFF"/>
        </a:lt1>
        <a:dk2>
          <a:srgbClr val="000066"/>
        </a:dk2>
        <a:lt2>
          <a:srgbClr val="CCECFF"/>
        </a:lt2>
        <a:accent1>
          <a:srgbClr val="0099CC"/>
        </a:accent1>
        <a:accent2>
          <a:srgbClr val="008080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007373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A6"/>
        </a:dk1>
        <a:lt1>
          <a:srgbClr val="FFFFFF"/>
        </a:lt1>
        <a:dk2>
          <a:srgbClr val="000099"/>
        </a:dk2>
        <a:lt2>
          <a:srgbClr val="CCFFFF"/>
        </a:lt2>
        <a:accent1>
          <a:srgbClr val="00CCFF"/>
        </a:accent1>
        <a:accent2>
          <a:srgbClr val="FFE701"/>
        </a:accent2>
        <a:accent3>
          <a:srgbClr val="AAAACA"/>
        </a:accent3>
        <a:accent4>
          <a:srgbClr val="DADADA"/>
        </a:accent4>
        <a:accent5>
          <a:srgbClr val="AAE2FF"/>
        </a:accent5>
        <a:accent6>
          <a:srgbClr val="E7D101"/>
        </a:accent6>
        <a:hlink>
          <a:srgbClr val="FFCC66"/>
        </a:hlink>
        <a:folHlink>
          <a:srgbClr val="00CA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E0EBF6"/>
        </a:lt1>
        <a:dk2>
          <a:srgbClr val="77A4AF"/>
        </a:dk2>
        <a:lt2>
          <a:srgbClr val="F3F7FB"/>
        </a:lt2>
        <a:accent1>
          <a:srgbClr val="B9C4D7"/>
        </a:accent1>
        <a:accent2>
          <a:srgbClr val="B1A1C5"/>
        </a:accent2>
        <a:accent3>
          <a:srgbClr val="EDF3FA"/>
        </a:accent3>
        <a:accent4>
          <a:srgbClr val="000000"/>
        </a:accent4>
        <a:accent5>
          <a:srgbClr val="D9DEE8"/>
        </a:accent5>
        <a:accent6>
          <a:srgbClr val="A091B2"/>
        </a:accent6>
        <a:hlink>
          <a:srgbClr val="3F2FB5"/>
        </a:hlink>
        <a:folHlink>
          <a:srgbClr val="3189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6E6B"/>
        </a:dk1>
        <a:lt1>
          <a:srgbClr val="FFFFFF"/>
        </a:lt1>
        <a:dk2>
          <a:srgbClr val="006666"/>
        </a:dk2>
        <a:lt2>
          <a:srgbClr val="B9EFEE"/>
        </a:lt2>
        <a:accent1>
          <a:srgbClr val="33CCCC"/>
        </a:accent1>
        <a:accent2>
          <a:srgbClr val="6AB475"/>
        </a:accent2>
        <a:accent3>
          <a:srgbClr val="AAB8B8"/>
        </a:accent3>
        <a:accent4>
          <a:srgbClr val="DADADA"/>
        </a:accent4>
        <a:accent5>
          <a:srgbClr val="ADE2E2"/>
        </a:accent5>
        <a:accent6>
          <a:srgbClr val="5FA369"/>
        </a:accent6>
        <a:hlink>
          <a:srgbClr val="00FF99"/>
        </a:hlink>
        <a:folHlink>
          <a:srgbClr val="CC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ABA8D"/>
        </a:dk1>
        <a:lt1>
          <a:srgbClr val="FFFFFF"/>
        </a:lt1>
        <a:dk2>
          <a:srgbClr val="6FB56D"/>
        </a:dk2>
        <a:lt2>
          <a:srgbClr val="DCF1F4"/>
        </a:lt2>
        <a:accent1>
          <a:srgbClr val="2E7E2E"/>
        </a:accent1>
        <a:accent2>
          <a:srgbClr val="25735D"/>
        </a:accent2>
        <a:accent3>
          <a:srgbClr val="BBD7BA"/>
        </a:accent3>
        <a:accent4>
          <a:srgbClr val="DADADA"/>
        </a:accent4>
        <a:accent5>
          <a:srgbClr val="ADC0AD"/>
        </a:accent5>
        <a:accent6>
          <a:srgbClr val="206853"/>
        </a:accent6>
        <a:hlink>
          <a:srgbClr val="FFFF00"/>
        </a:hlink>
        <a:folHlink>
          <a:srgbClr val="FFF4B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400"/>
        </a:dk1>
        <a:lt1>
          <a:srgbClr val="FFFFFF"/>
        </a:lt1>
        <a:dk2>
          <a:srgbClr val="004800"/>
        </a:dk2>
        <a:lt2>
          <a:srgbClr val="D6D8C0"/>
        </a:lt2>
        <a:accent1>
          <a:srgbClr val="339933"/>
        </a:accent1>
        <a:accent2>
          <a:srgbClr val="7D8C70"/>
        </a:accent2>
        <a:accent3>
          <a:srgbClr val="AAB1AA"/>
        </a:accent3>
        <a:accent4>
          <a:srgbClr val="DADADA"/>
        </a:accent4>
        <a:accent5>
          <a:srgbClr val="ADCAAD"/>
        </a:accent5>
        <a:accent6>
          <a:srgbClr val="717E65"/>
        </a:accent6>
        <a:hlink>
          <a:srgbClr val="CCCC00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5F0BD"/>
        </a:lt1>
        <a:dk2>
          <a:srgbClr val="BD9D69"/>
        </a:dk2>
        <a:lt2>
          <a:srgbClr val="FFFFCC"/>
        </a:lt2>
        <a:accent1>
          <a:srgbClr val="CDBB77"/>
        </a:accent1>
        <a:accent2>
          <a:srgbClr val="F8EBD0"/>
        </a:accent2>
        <a:accent3>
          <a:srgbClr val="F9F6DB"/>
        </a:accent3>
        <a:accent4>
          <a:srgbClr val="000000"/>
        </a:accent4>
        <a:accent5>
          <a:srgbClr val="E3DABD"/>
        </a:accent5>
        <a:accent6>
          <a:srgbClr val="E1D5BC"/>
        </a:accent6>
        <a:hlink>
          <a:srgbClr val="FF9900"/>
        </a:hlink>
        <a:folHlink>
          <a:srgbClr val="C64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E2DDD4"/>
        </a:lt1>
        <a:dk2>
          <a:srgbClr val="000000"/>
        </a:dk2>
        <a:lt2>
          <a:srgbClr val="EFEBE3"/>
        </a:lt2>
        <a:accent1>
          <a:srgbClr val="F2F2F2"/>
        </a:accent1>
        <a:accent2>
          <a:srgbClr val="C4AD74"/>
        </a:accent2>
        <a:accent3>
          <a:srgbClr val="EEEBE6"/>
        </a:accent3>
        <a:accent4>
          <a:srgbClr val="000000"/>
        </a:accent4>
        <a:accent5>
          <a:srgbClr val="F7F7F7"/>
        </a:accent5>
        <a:accent6>
          <a:srgbClr val="B19C68"/>
        </a:accent6>
        <a:hlink>
          <a:srgbClr val="A46032"/>
        </a:hlink>
        <a:folHlink>
          <a:srgbClr val="8F8E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8A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5831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4AD"/>
        </a:accent5>
        <a:accent6>
          <a:srgbClr val="B24B36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tf10203796_win32</Template>
  <TotalTime>532</TotalTime>
  <Words>384</Words>
  <Application>Microsoft Office PowerPoint</Application>
  <PresentationFormat>On-screen Show (4:3)</PresentationFormat>
  <Paragraphs>81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tf10203796_win32</vt:lpstr>
      <vt:lpstr>University Admission System  Presentation</vt:lpstr>
      <vt:lpstr>Group Members</vt:lpstr>
      <vt:lpstr>Tools and Technologies</vt:lpstr>
      <vt:lpstr>Introduction To Java</vt:lpstr>
      <vt:lpstr>Characteristics of Java</vt:lpstr>
      <vt:lpstr>Java Edition</vt:lpstr>
      <vt:lpstr>PowerPoint Presentation</vt:lpstr>
      <vt:lpstr>WORA(Write Once Run AnyWhere </vt:lpstr>
      <vt:lpstr>Introduction To SwingGUI</vt:lpstr>
      <vt:lpstr>Introduction to MySQL</vt:lpstr>
      <vt:lpstr>Welcome To Our University</vt:lpstr>
      <vt:lpstr>Student Registration Page</vt:lpstr>
      <vt:lpstr>Admin Registration Page</vt:lpstr>
      <vt:lpstr>Login Page</vt:lpstr>
      <vt:lpstr>Admin Application Window</vt:lpstr>
      <vt:lpstr>Student Application Window</vt:lpstr>
      <vt:lpstr>PowerPoint Presentation</vt:lpstr>
      <vt:lpstr> Flow Diagram</vt:lpstr>
      <vt:lpstr>Cont……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  Presentation</dc:title>
  <dc:creator>pc</dc:creator>
  <cp:lastModifiedBy>pc</cp:lastModifiedBy>
  <cp:revision>38</cp:revision>
  <cp:lastPrinted>1601-01-01T00:00:00Z</cp:lastPrinted>
  <dcterms:created xsi:type="dcterms:W3CDTF">2021-11-02T04:32:58Z</dcterms:created>
  <dcterms:modified xsi:type="dcterms:W3CDTF">2021-11-02T18:44:41Z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TC102037961033</vt:lpwstr>
  </property>
</Properties>
</file>