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8" r:id="rId6"/>
    <p:sldId id="271" r:id="rId7"/>
    <p:sldId id="259" r:id="rId8"/>
    <p:sldId id="260" r:id="rId9"/>
    <p:sldId id="265" r:id="rId10"/>
    <p:sldId id="263" r:id="rId11"/>
    <p:sldId id="261" r:id="rId12"/>
    <p:sldId id="262" r:id="rId13"/>
    <p:sldId id="269" r:id="rId14"/>
    <p:sldId id="278" r:id="rId15"/>
    <p:sldId id="264" r:id="rId16"/>
    <p:sldId id="279" r:id="rId17"/>
    <p:sldId id="281" r:id="rId18"/>
    <p:sldId id="282" r:id="rId19"/>
    <p:sldId id="283" r:id="rId20"/>
    <p:sldId id="284" r:id="rId21"/>
    <p:sldId id="276" r:id="rId22"/>
    <p:sldId id="277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72" y="-246"/>
      </p:cViewPr>
      <p:guideLst>
        <p:guide orient="horz" pos="2160"/>
        <p:guide orient="horz" pos="311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en-US" noProof="0" smtClean="0"/>
              <a:pPr/>
              <a:t>11/2/2021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xmlns="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xmlns="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xmlns="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xmlns="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xmlns="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xmlns="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xmlns="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xmlns="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xmlns="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xmlns="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xmlns="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xmlns="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xmlns="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xmlns="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xmlns="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xmlns="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xmlns="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xmlns="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xmlns="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xmlns="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xmlns="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xmlns="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xmlns="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xmlns="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xmlns="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xmlns="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xmlns="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xmlns="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xmlns="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xmlns="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xmlns="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xmlns="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xmlns="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xmlns="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xmlns="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xmlns="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xmlns="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xmlns="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xmlns="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xmlns="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xmlns="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xmlns="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xmlns="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xmlns="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xmlns="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xmlns="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xmlns="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xmlns="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xmlns="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xmlns="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xmlns="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xmlns="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xmlns="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xmlns="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xmlns="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xmlns="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xmlns="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xmlns="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xmlns="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xmlns="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xmlns="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xmlns="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xmlns="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xmlns="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xmlns="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xmlns="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xmlns="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xmlns="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xmlns="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xmlns="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xmlns="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xmlns="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xmlns="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xmlns="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xmlns="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xmlns="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xmlns="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+7 888 999-000-11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xmlns="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xmlns="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xmlns="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Website: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xmlns="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www.vanarsdelltd.com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xmlns="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xmlns="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xmlns="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xmlns="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xmlns="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APPENDIX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xmlns="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xmlns="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TESTIMONIALS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xmlns="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xmlns="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xmlns="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xmlns="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xmlns="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xmlns="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xmlns="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xmlns="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xmlns="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xmlns="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xmlns="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xmlns="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xmlns="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xmlns="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xmlns="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xmlns="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xmlns="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xmlns="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xmlns="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xmlns="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xmlns="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xmlns="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xmlns="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xmlns="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xmlns="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xmlns="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xmlns="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xmlns="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xmlns="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xmlns="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xmlns="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xmlns="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xmlns="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xmlns="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xmlns="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xmlns="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xmlns="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FE102DC0-E499-4C34-9CD9-CDABF7108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819" y="2355057"/>
            <a:ext cx="9250363" cy="2147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530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xmlns="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xmlns="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xmlns="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xmlns="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xmlns="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xmlns="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xmlns="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xmlns="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xmlns="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xmlns="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7FEF1588-F385-48F3-800A-554A9423E77A}"/>
              </a:ext>
            </a:extLst>
          </p:cNvPr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440B0943-F568-4674-8FA4-B435B1E466AF}"/>
              </a:ext>
            </a:extLst>
          </p:cNvPr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62DE7FD5-7941-43A1-8663-42AE40546A4F}"/>
              </a:ext>
            </a:extLst>
          </p:cNvPr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7791EE5-EF06-4BF8-84C6-EC24114E73F5}"/>
              </a:ext>
            </a:extLst>
          </p:cNvPr>
          <p:cNvCxnSpPr>
            <a:cxnSpLocks/>
          </p:cNvCxnSpPr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92" r:id="rId36"/>
    <p:sldLayoutId id="2147483689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1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19.svg"/><Relationship Id="rId10" Type="http://schemas.openxmlformats.org/officeDocument/2006/relationships/image" Target="../media/image9.png"/><Relationship Id="rId9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6600" b="0" dirty="0" smtClean="0"/>
              <a:t>Hotel Management System</a:t>
            </a:r>
            <a:endParaRPr lang="ru-RU" sz="6600" b="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Using Core Java and Swing...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D6457C-A61F-46C0-8266-0BBA6BBC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" y="1028700"/>
            <a:ext cx="3067595" cy="1770409"/>
          </a:xfrm>
        </p:spPr>
        <p:txBody>
          <a:bodyPr/>
          <a:lstStyle/>
          <a:p>
            <a:r>
              <a:rPr lang="en-US" dirty="0" smtClean="0"/>
              <a:t>Future Scope Of Improvement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0035A84C-449C-4CF8-B16B-6646515E75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775CF4E1-948D-4002-A94F-4BA8543DF1C4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3120786" y="3710940"/>
            <a:ext cx="2589369" cy="1922688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tx1"/>
                </a:solidFill>
              </a:rPr>
              <a:t>Database will be much more efficient and faster than the one developed and easier to maintain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6B1A0A9B-D4E2-459E-998F-4F014D0CE1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CD77B647-E767-4BF7-9BBB-4670F75C62E5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6186021" y="3110419"/>
            <a:ext cx="2589369" cy="1786953"/>
          </a:xfrm>
        </p:spPr>
        <p:txBody>
          <a:bodyPr>
            <a:noAutofit/>
          </a:bodyPr>
          <a:lstStyle/>
          <a:p>
            <a:r>
              <a:rPr lang="en-IN" sz="1800" dirty="0" smtClean="0">
                <a:solidFill>
                  <a:schemeClr val="tx1"/>
                </a:solidFill>
              </a:rPr>
              <a:t>The proposed Offline Hotel Management System is much more efficient in terms of human and monetary resources.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67777536-862A-4117-99A6-08D618025F3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ED753487-20C4-4668-BE91-11BEE80F5B0C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9196139" y="2331830"/>
            <a:ext cx="2589369" cy="2311934"/>
          </a:xfrm>
        </p:spPr>
        <p:txBody>
          <a:bodyPr>
            <a:normAutofit/>
          </a:bodyPr>
          <a:lstStyle/>
          <a:p>
            <a:r>
              <a:rPr lang="en-IN" sz="1800" dirty="0" smtClean="0">
                <a:solidFill>
                  <a:schemeClr val="tx1"/>
                </a:solidFill>
              </a:rPr>
              <a:t>Allocation of rooms based on expected vacancies is also difficult as it requires extra work.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77F7BB-ABDC-47FC-A794-3AB13968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 of our project</a:t>
            </a:r>
            <a:endParaRPr lang="en-IN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27"/>
          </p:nvPr>
        </p:nvSpPr>
        <p:spPr>
          <a:xfrm>
            <a:off x="3102669" y="1763814"/>
            <a:ext cx="5678300" cy="978407"/>
          </a:xfrm>
        </p:spPr>
        <p:txBody>
          <a:bodyPr>
            <a:normAutofit fontScale="92500"/>
          </a:bodyPr>
          <a:lstStyle/>
          <a:p>
            <a:r>
              <a:rPr lang="en-IN" sz="2400" dirty="0" smtClean="0">
                <a:solidFill>
                  <a:schemeClr val="tx1">
                    <a:lumMod val="75000"/>
                  </a:schemeClr>
                </a:solidFill>
              </a:rPr>
              <a:t>Attractive GUI for Admin interaction. Admin will feel more freedom to access our software.</a:t>
            </a:r>
            <a:endParaRPr lang="en-IN" sz="2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29"/>
          </p:nvPr>
        </p:nvSpPr>
        <p:spPr>
          <a:xfrm>
            <a:off x="1221156" y="1885734"/>
            <a:ext cx="1399099" cy="978407"/>
          </a:xfrm>
        </p:spPr>
        <p:txBody>
          <a:bodyPr/>
          <a:lstStyle/>
          <a:p>
            <a:r>
              <a:rPr lang="en-IN" dirty="0" smtClean="0"/>
              <a:t>GUI</a:t>
            </a:r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31"/>
          </p:nvPr>
        </p:nvSpPr>
        <p:spPr>
          <a:xfrm>
            <a:off x="3110289" y="2980336"/>
            <a:ext cx="5678300" cy="978407"/>
          </a:xfrm>
        </p:spPr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tx1">
                    <a:lumMod val="75000"/>
                  </a:schemeClr>
                </a:solidFill>
              </a:rPr>
              <a:t>File System is used in our project to ensure easy record management for  the admin.</a:t>
            </a:r>
            <a:endParaRPr lang="en-IN" sz="2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32"/>
          </p:nvPr>
        </p:nvSpPr>
        <p:spPr>
          <a:xfrm>
            <a:off x="807720" y="3094636"/>
            <a:ext cx="2041135" cy="978407"/>
          </a:xfrm>
        </p:spPr>
        <p:txBody>
          <a:bodyPr>
            <a:normAutofit/>
          </a:bodyPr>
          <a:lstStyle/>
          <a:p>
            <a:r>
              <a:rPr lang="en-IN" dirty="0" smtClean="0"/>
              <a:t>Effective file management</a:t>
            </a:r>
            <a:endParaRPr lang="en-IN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idx="32"/>
          </p:nvPr>
        </p:nvSpPr>
        <p:spPr>
          <a:xfrm>
            <a:off x="685800" y="4321456"/>
            <a:ext cx="2041135" cy="978407"/>
          </a:xfrm>
        </p:spPr>
        <p:txBody>
          <a:bodyPr>
            <a:normAutofit/>
          </a:bodyPr>
          <a:lstStyle/>
          <a:p>
            <a:r>
              <a:rPr lang="en-IN" dirty="0" smtClean="0"/>
              <a:t>Validation to ensure error free System</a:t>
            </a:r>
            <a:endParaRPr lang="en-IN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idx="31"/>
          </p:nvPr>
        </p:nvSpPr>
        <p:spPr>
          <a:xfrm>
            <a:off x="3171249" y="4283356"/>
            <a:ext cx="5678300" cy="978407"/>
          </a:xfrm>
        </p:spPr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tx1">
                    <a:lumMod val="75000"/>
                  </a:schemeClr>
                </a:solidFill>
              </a:rPr>
              <a:t>Validation of the code is done to ensure error free records.</a:t>
            </a:r>
            <a:endParaRPr lang="en-IN" sz="24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9E676396-C21D-4B70-9D79-1F2D37C2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Learnt ?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E943C05-E8A8-4207-AB61-8217865756BB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1122096" y="1801914"/>
            <a:ext cx="1613484" cy="978407"/>
          </a:xfrm>
        </p:spPr>
        <p:txBody>
          <a:bodyPr/>
          <a:lstStyle/>
          <a:p>
            <a:r>
              <a:rPr lang="en-US" dirty="0" smtClean="0"/>
              <a:t>Concepts of OOP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3BD6AF2B-2B9F-4A90-84C1-72B44208817D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3764280" y="1657134"/>
            <a:ext cx="7193279" cy="1604226"/>
          </a:xfrm>
        </p:spPr>
        <p:txBody>
          <a:bodyPr>
            <a:noAutofit/>
          </a:bodyPr>
          <a:lstStyle/>
          <a:p>
            <a:pPr fontAlgn="base">
              <a:lnSpc>
                <a:spcPct val="150000"/>
              </a:lnSpc>
            </a:pPr>
            <a:r>
              <a:rPr lang="en-IN" sz="1800" dirty="0" smtClean="0">
                <a:solidFill>
                  <a:schemeClr val="tx1"/>
                </a:solidFill>
              </a:rPr>
              <a:t>Polymorphism      Inheritance      Encapsulation</a:t>
            </a:r>
          </a:p>
          <a:p>
            <a:pPr fontAlgn="base">
              <a:lnSpc>
                <a:spcPct val="150000"/>
              </a:lnSpc>
            </a:pPr>
            <a:r>
              <a:rPr lang="en-IN" sz="1800" dirty="0" smtClean="0">
                <a:solidFill>
                  <a:schemeClr val="tx1"/>
                </a:solidFill>
              </a:rPr>
              <a:t>Abstraction            Classes           Objects    </a:t>
            </a:r>
          </a:p>
          <a:p>
            <a:pPr fontAlgn="base">
              <a:lnSpc>
                <a:spcPct val="150000"/>
              </a:lnSpc>
            </a:pPr>
            <a:r>
              <a:rPr lang="en-IN" sz="1800" dirty="0" smtClean="0">
                <a:solidFill>
                  <a:schemeClr val="tx1"/>
                </a:solidFill>
              </a:rPr>
              <a:t>Methods                Message Passing    Dynamic Initialization</a:t>
            </a: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30B38FE9-8092-4507-832E-F26E6C7B971B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1144956" y="4283356"/>
            <a:ext cx="1399099" cy="978407"/>
          </a:xfrm>
        </p:spPr>
        <p:txBody>
          <a:bodyPr/>
          <a:lstStyle/>
          <a:p>
            <a:r>
              <a:rPr lang="en-US" dirty="0" smtClean="0"/>
              <a:t>Designing </a:t>
            </a:r>
          </a:p>
          <a:p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3D9668B5-C557-4960-A190-E6D7AB94F51D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3803709" y="4169056"/>
            <a:ext cx="6254692" cy="1225904"/>
          </a:xfrm>
        </p:spPr>
        <p:txBody>
          <a:bodyPr>
            <a:normAutofit/>
          </a:bodyPr>
          <a:lstStyle/>
          <a:p>
            <a:r>
              <a:rPr lang="en-IN" sz="1800" dirty="0" smtClean="0">
                <a:solidFill>
                  <a:schemeClr val="tx1"/>
                </a:solidFill>
              </a:rPr>
              <a:t>Used to create window-based applications. It is built on the top of AWT API and entirely written in java.</a:t>
            </a:r>
          </a:p>
          <a:p>
            <a:r>
              <a:rPr lang="en-IN" sz="1800" dirty="0" smtClean="0">
                <a:solidFill>
                  <a:schemeClr val="tx1"/>
                </a:solidFill>
              </a:rPr>
              <a:t>Unlike AWT, Java Swing provides platform-independent and lightweight components.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259A383-0866-4407-8C26-55CD13DC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3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400" y="1181100"/>
            <a:ext cx="94107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Placeholder 7"/>
          <p:cNvSpPr>
            <a:spLocks noGrp="1"/>
          </p:cNvSpPr>
          <p:nvPr>
            <p:ph type="body" idx="14"/>
          </p:nvPr>
        </p:nvSpPr>
        <p:spPr>
          <a:xfrm>
            <a:off x="8178799" y="1422401"/>
            <a:ext cx="1714501" cy="444499"/>
          </a:xfrm>
          <a:solidFill>
            <a:schemeClr val="tx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IN" sz="1600" dirty="0" smtClean="0"/>
              <a:t>Login _Page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691960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018" y="749300"/>
            <a:ext cx="9148464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Placeholder 7"/>
          <p:cNvSpPr>
            <a:spLocks noGrp="1"/>
          </p:cNvSpPr>
          <p:nvPr>
            <p:ph type="body" idx="14"/>
          </p:nvPr>
        </p:nvSpPr>
        <p:spPr>
          <a:xfrm>
            <a:off x="8305799" y="4210051"/>
            <a:ext cx="1714501" cy="444499"/>
          </a:xfrm>
          <a:solidFill>
            <a:schemeClr val="tx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IN" sz="1600" dirty="0" err="1" smtClean="0"/>
              <a:t>Admin_Page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89210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7418" y="723900"/>
            <a:ext cx="9148464" cy="514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Placeholder 7"/>
          <p:cNvSpPr>
            <a:spLocks noGrp="1"/>
          </p:cNvSpPr>
          <p:nvPr>
            <p:ph type="body" idx="14"/>
          </p:nvPr>
        </p:nvSpPr>
        <p:spPr>
          <a:xfrm>
            <a:off x="8280399" y="1016001"/>
            <a:ext cx="1714501" cy="444499"/>
          </a:xfrm>
          <a:solidFill>
            <a:schemeClr val="tx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IN" sz="1600" dirty="0" err="1" smtClean="0"/>
              <a:t>Employee_Page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530187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5018" y="1181099"/>
            <a:ext cx="9148463" cy="514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Placeholder 7"/>
          <p:cNvSpPr>
            <a:spLocks noGrp="1"/>
          </p:cNvSpPr>
          <p:nvPr>
            <p:ph type="body" idx="14"/>
          </p:nvPr>
        </p:nvSpPr>
        <p:spPr>
          <a:xfrm>
            <a:off x="8288980" y="1435101"/>
            <a:ext cx="1714501" cy="444499"/>
          </a:xfrm>
          <a:solidFill>
            <a:schemeClr val="tx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IN" sz="1600" dirty="0" err="1" smtClean="0"/>
              <a:t>House_Keeping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39917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7067" y="800100"/>
            <a:ext cx="9148463" cy="5143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Placeholder 7"/>
          <p:cNvSpPr>
            <a:spLocks noGrp="1"/>
          </p:cNvSpPr>
          <p:nvPr>
            <p:ph type="body" idx="14"/>
          </p:nvPr>
        </p:nvSpPr>
        <p:spPr>
          <a:xfrm>
            <a:off x="8181029" y="1054101"/>
            <a:ext cx="1714501" cy="444499"/>
          </a:xfrm>
          <a:solidFill>
            <a:schemeClr val="tx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 err="1" smtClean="0"/>
              <a:t>Room_Reservation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580930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bstract background">
            <a:extLst>
              <a:ext uri="{FF2B5EF4-FFF2-40B4-BE49-F238E27FC236}">
                <a16:creationId xmlns:a16="http://schemas.microsoft.com/office/drawing/2014/main" xmlns="" id="{B9CF847D-0BA8-4D40-B95D-DAC8A415A56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953F70E9-6111-446A-BD49-B6A996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3221DE2-465E-4B89-BDBB-17EC72793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0031" y="888387"/>
            <a:ext cx="4473108" cy="56908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Hotel Management System</a:t>
            </a:r>
            <a:endParaRPr lang="en-US" sz="2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7F9E6494-1485-4A3D-8CD3-31B5FAC1689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492240" y="2644140"/>
            <a:ext cx="4885347" cy="2978031"/>
          </a:xfrm>
        </p:spPr>
        <p:txBody>
          <a:bodyPr>
            <a:noAutofit/>
          </a:bodyPr>
          <a:lstStyle/>
          <a:p>
            <a:r>
              <a:rPr lang="en-IN" sz="1800" dirty="0" smtClean="0"/>
              <a:t> </a:t>
            </a:r>
            <a:r>
              <a:rPr lang="en-IN" sz="1800" dirty="0" smtClean="0">
                <a:solidFill>
                  <a:schemeClr val="tx1"/>
                </a:solidFill>
              </a:rPr>
              <a:t>The hotel management system also helps in maintaining the overall activities that take place in the hotel to run smoothly. </a:t>
            </a:r>
          </a:p>
          <a:p>
            <a:r>
              <a:rPr lang="en-IN" sz="1800" dirty="0" smtClean="0">
                <a:solidFill>
                  <a:schemeClr val="tx1"/>
                </a:solidFill>
              </a:rPr>
              <a:t>Through this hotel management system application even people or the customers can enjoy a very good way of service that they would get. </a:t>
            </a:r>
          </a:p>
          <a:p>
            <a:r>
              <a:rPr lang="en-IN" sz="1800" dirty="0" smtClean="0">
                <a:solidFill>
                  <a:schemeClr val="tx1"/>
                </a:solidFill>
              </a:rPr>
              <a:t>It will also help the customers to enjoy a smart way of service that they would get from the particular hotel.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9EB9F42-DBAC-4200-A2A6-96F4D943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8804881-51D2-4A81-BABB-704FBED23E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85875" y="2964180"/>
            <a:ext cx="3648075" cy="850232"/>
          </a:xfrm>
        </p:spPr>
        <p:txBody>
          <a:bodyPr/>
          <a:lstStyle/>
          <a:p>
            <a:r>
              <a:rPr lang="en-IN" dirty="0" smtClean="0"/>
              <a:t>    Have a Good Day!!</a:t>
            </a:r>
            <a:endParaRPr lang="ru-RU" dirty="0"/>
          </a:p>
        </p:txBody>
      </p:sp>
      <p:pic>
        <p:nvPicPr>
          <p:cNvPr id="15" name="Picture Placeholder 14" descr="Abstract background">
            <a:extLst>
              <a:ext uri="{FF2B5EF4-FFF2-40B4-BE49-F238E27FC236}">
                <a16:creationId xmlns:a16="http://schemas.microsoft.com/office/drawing/2014/main" xmlns="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936" y="1801463"/>
            <a:ext cx="5021940" cy="804338"/>
          </a:xfrm>
        </p:spPr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4145279"/>
            <a:ext cx="3848100" cy="132985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Anil </a:t>
            </a:r>
            <a:r>
              <a:rPr lang="en-US" dirty="0" err="1" smtClean="0"/>
              <a:t>Yadav</a:t>
            </a:r>
            <a:endParaRPr lang="en-US" dirty="0" smtClean="0"/>
          </a:p>
          <a:p>
            <a:pPr algn="just"/>
            <a:r>
              <a:rPr lang="en-US" dirty="0" err="1" smtClean="0"/>
              <a:t>Nidhi</a:t>
            </a:r>
            <a:endParaRPr lang="en-US" dirty="0" smtClean="0"/>
          </a:p>
          <a:p>
            <a:pPr algn="just"/>
            <a:r>
              <a:rPr lang="en-US" dirty="0" smtClean="0"/>
              <a:t>Jaya Kumar S</a:t>
            </a:r>
          </a:p>
          <a:p>
            <a:pPr algn="just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" name="Picture Placeholder 19" descr="Abstract background">
            <a:extLst>
              <a:ext uri="{FF2B5EF4-FFF2-40B4-BE49-F238E27FC236}">
                <a16:creationId xmlns:a16="http://schemas.microsoft.com/office/drawing/2014/main" xmlns="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3003" y="819150"/>
            <a:ext cx="6083300" cy="4800600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xmlns="" id="{F40A11AA-C85D-4AF4-92B2-0F4E36F4EC91}"/>
              </a:ext>
            </a:extLst>
          </p:cNvPr>
          <p:cNvSpPr txBox="1">
            <a:spLocks/>
          </p:cNvSpPr>
          <p:nvPr/>
        </p:nvSpPr>
        <p:spPr>
          <a:xfrm flipV="1">
            <a:off x="-1177290" y="990600"/>
            <a:ext cx="11551920" cy="5882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AC56A32D-C8BF-4477-BA62-2022E57EF22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6064" y="487547"/>
            <a:ext cx="2616212" cy="978408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85197C78-259E-4657-A444-966F58562A59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3223260" y="641857"/>
            <a:ext cx="2255520" cy="524003"/>
          </a:xfrm>
        </p:spPr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xmlns="" id="{F07C18CC-1A8F-4E9F-9484-DF4AB33E559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575788" y="4942486"/>
            <a:ext cx="2616212" cy="978408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A26FF1D7-38F0-4FAF-8052-B8AEE66978E8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2592681" y="1774956"/>
            <a:ext cx="2810591" cy="389124"/>
          </a:xfrm>
        </p:spPr>
        <p:txBody>
          <a:bodyPr/>
          <a:lstStyle/>
          <a:p>
            <a:r>
              <a:rPr lang="en-US" dirty="0" smtClean="0"/>
              <a:t>System Requirements</a:t>
            </a:r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xmlns="" id="{743B3E0E-6E1F-4AD2-A122-C5828866A33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0" y="4970205"/>
            <a:ext cx="2616212" cy="978408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4957D0D1-5961-4504-9B04-2E7192A7384F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021681" y="1795535"/>
            <a:ext cx="2810591" cy="498085"/>
          </a:xfrm>
        </p:spPr>
        <p:txBody>
          <a:bodyPr/>
          <a:lstStyle/>
          <a:p>
            <a:r>
              <a:rPr lang="en-US" dirty="0" smtClean="0"/>
              <a:t>Project Scope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6B2559C2-1BA3-4140-AE36-D940D09218E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2607921" y="4490735"/>
            <a:ext cx="2680359" cy="408925"/>
          </a:xfrm>
        </p:spPr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CBA8DB52-EFD1-490F-9D30-DA1BE125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FA37053-6323-4E13-BED7-2CAB467A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xmlns="" id="{85197C78-259E-4657-A444-966F58562A59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831181" y="655321"/>
            <a:ext cx="2810591" cy="324928"/>
          </a:xfrm>
        </p:spPr>
        <p:txBody>
          <a:bodyPr/>
          <a:lstStyle/>
          <a:p>
            <a:r>
              <a:rPr lang="en-US" dirty="0" smtClean="0"/>
              <a:t>Project Objective</a:t>
            </a:r>
            <a:endParaRPr lang="en-US" dirty="0"/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xmlns="" id="{85197C78-259E-4657-A444-966F58562A59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998821" y="2971801"/>
            <a:ext cx="3655719" cy="370648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 Flow Diagram</a:t>
            </a:r>
            <a:endParaRPr lang="en-US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xmlns="" id="{85197C78-259E-4657-A444-966F58562A59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1845921" y="2996437"/>
            <a:ext cx="3587139" cy="447803"/>
          </a:xfrm>
        </p:spPr>
        <p:txBody>
          <a:bodyPr>
            <a:normAutofit/>
          </a:bodyPr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xmlns="" id="{85197C78-259E-4657-A444-966F58562A59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2493621" y="5556757"/>
            <a:ext cx="2810591" cy="292671"/>
          </a:xfrm>
        </p:spPr>
        <p:txBody>
          <a:bodyPr/>
          <a:lstStyle/>
          <a:p>
            <a:r>
              <a:rPr lang="en-US" dirty="0" smtClean="0"/>
              <a:t>What We Learnt ?</a:t>
            </a:r>
            <a:endParaRPr lang="en-US" dirty="0"/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xmlns="" id="{85197C78-259E-4657-A444-966F58562A59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356961" y="5532121"/>
            <a:ext cx="2810591" cy="454468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xmlns="" id="{6B2559C2-1BA3-4140-AE36-D940D09218E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196941" y="4498355"/>
            <a:ext cx="2680359" cy="408925"/>
          </a:xfrm>
        </p:spPr>
        <p:txBody>
          <a:bodyPr>
            <a:normAutofit/>
          </a:bodyPr>
          <a:lstStyle/>
          <a:p>
            <a:r>
              <a:rPr lang="en-US" dirty="0" smtClean="0"/>
              <a:t>Benefits of our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bstract background&#10;">
            <a:extLst>
              <a:ext uri="{FF2B5EF4-FFF2-40B4-BE49-F238E27FC236}">
                <a16:creationId xmlns:a16="http://schemas.microsoft.com/office/drawing/2014/main" xmlns="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6711" y="1045464"/>
            <a:ext cx="3246204" cy="5385816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002779" y="2270761"/>
            <a:ext cx="5029201" cy="3030286"/>
          </a:xfrm>
        </p:spPr>
        <p:txBody>
          <a:bodyPr>
            <a:normAutofit fontScale="92500"/>
          </a:bodyPr>
          <a:lstStyle/>
          <a:p>
            <a:r>
              <a:rPr lang="en-US" sz="1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This project aims at creating on Hotel Management System which can be used by Admin</a:t>
            </a:r>
            <a:r>
              <a:rPr lang="en-IN" sz="1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.</a:t>
            </a:r>
            <a:r>
              <a:rPr lang="en-US" sz="1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The admin to advise the availability of rooms in hotels </a:t>
            </a:r>
            <a:r>
              <a:rPr lang="en-US" sz="1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 </a:t>
            </a:r>
            <a:r>
              <a:rPr lang="en-US" sz="1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They should be able to reserve the available rooms according to their need in advance to make their stay comfortable. The Admin hands the booking information of </a:t>
            </a:r>
            <a:r>
              <a:rPr lang="en-US" sz="1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customers</a:t>
            </a:r>
            <a:endParaRPr lang="en-IN" sz="18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endParaRPr lang="en-IN" sz="18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</a:t>
            </a:r>
            <a:r>
              <a:rPr lang="en-US" sz="1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administrator will know the details of reservation </a:t>
            </a:r>
            <a:r>
              <a:rPr lang="en-US" sz="1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</a:t>
            </a:r>
            <a:r>
              <a:rPr lang="en-US" sz="1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hotel department maintain the seat availability and booking details in </a:t>
            </a:r>
            <a:r>
              <a:rPr lang="en-US" sz="1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certain </a:t>
            </a:r>
            <a:r>
              <a:rPr lang="en-US" sz="1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0816" y="413419"/>
            <a:ext cx="5021940" cy="804338"/>
          </a:xfrm>
        </p:spPr>
        <p:txBody>
          <a:bodyPr/>
          <a:lstStyle/>
          <a:p>
            <a:pPr algn="ctr"/>
            <a:r>
              <a:rPr lang="en-US" dirty="0" smtClean="0"/>
              <a:t>Project Objective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937640" y="1524000"/>
            <a:ext cx="10934320" cy="410885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To develop a interactive Hotel management System using Java and Swing which  :-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IN" sz="2400" dirty="0" smtClean="0">
                <a:solidFill>
                  <a:schemeClr val="tx1"/>
                </a:solidFill>
              </a:rPr>
              <a:t>Operate a record management system for admin to view available rooms.</a:t>
            </a:r>
          </a:p>
          <a:p>
            <a:pPr lvl="0"/>
            <a:endParaRPr lang="en-IN" sz="2400" dirty="0" smtClean="0">
              <a:solidFill>
                <a:schemeClr val="tx1"/>
              </a:solidFill>
            </a:endParaRPr>
          </a:p>
          <a:p>
            <a:pPr lvl="0"/>
            <a:r>
              <a:rPr lang="en-IN" sz="2400" dirty="0" smtClean="0">
                <a:solidFill>
                  <a:schemeClr val="tx1"/>
                </a:solidFill>
              </a:rPr>
              <a:t>Maintain a record of guest who are logging in 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  <a:endParaRPr lang="en-IN" sz="2400" dirty="0" smtClean="0">
              <a:solidFill>
                <a:schemeClr val="tx1"/>
              </a:solidFill>
            </a:endParaRPr>
          </a:p>
          <a:p>
            <a:pPr lvl="0"/>
            <a:r>
              <a:rPr lang="en-IN" sz="2400" dirty="0" smtClean="0">
                <a:solidFill>
                  <a:schemeClr val="tx1"/>
                </a:solidFill>
              </a:rPr>
              <a:t>The admin has the power to add, delete, Search and clear the status of the rooms in the hotel.</a:t>
            </a:r>
          </a:p>
          <a:p>
            <a:pPr lvl="0"/>
            <a:r>
              <a:rPr lang="en-IN" sz="2400" dirty="0" smtClean="0">
                <a:solidFill>
                  <a:schemeClr val="tx1"/>
                </a:solidFill>
              </a:rPr>
              <a:t>The records of the added rooms with their availability are stored in the records of the admin.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8276" y="670560"/>
            <a:ext cx="4464049" cy="5255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Requirements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9580" y="624840"/>
            <a:ext cx="4660335" cy="2606041"/>
          </a:xfrm>
        </p:spPr>
        <p:txBody>
          <a:bodyPr>
            <a:noAutofit/>
          </a:bodyPr>
          <a:lstStyle/>
          <a:p>
            <a:r>
              <a:rPr lang="en-US" sz="1600" dirty="0" smtClean="0"/>
              <a:t>Hardware Specs:-</a:t>
            </a:r>
          </a:p>
          <a:p>
            <a:r>
              <a:rPr lang="en-IN" sz="1600" dirty="0" smtClean="0"/>
              <a:t> </a:t>
            </a:r>
          </a:p>
          <a:p>
            <a:pPr>
              <a:buFont typeface="Courier New" pitchFamily="49" charset="0"/>
              <a:buChar char="o"/>
            </a:pPr>
            <a:r>
              <a:rPr lang="en-IN" sz="1600" dirty="0" smtClean="0"/>
              <a:t> </a:t>
            </a:r>
            <a:r>
              <a:rPr lang="en-IN" dirty="0" smtClean="0"/>
              <a:t>CPU -   Dual core 64-bit 2.8 GHz 8.00 GT/s    	CPUs </a:t>
            </a:r>
          </a:p>
          <a:p>
            <a:pPr>
              <a:buFont typeface="Courier New" pitchFamily="49" charset="0"/>
              <a:buChar char="o"/>
            </a:pPr>
            <a:r>
              <a:rPr lang="en-IN" dirty="0" smtClean="0"/>
              <a:t> Ram- 2 GB (minimum) or more.</a:t>
            </a:r>
          </a:p>
          <a:p>
            <a:pPr>
              <a:buFont typeface="Courier New" pitchFamily="49" charset="0"/>
              <a:buChar char="o"/>
            </a:pPr>
            <a:r>
              <a:rPr lang="en-IN" dirty="0" smtClean="0"/>
              <a:t> Free Disk Space- 2 GB or more.</a:t>
            </a:r>
          </a:p>
          <a:p>
            <a:r>
              <a:rPr lang="en-IN" dirty="0" smtClean="0"/>
              <a:t>                             </a:t>
            </a:r>
          </a:p>
          <a:p>
            <a:endParaRPr lang="en-IN" sz="1400" dirty="0" smtClean="0"/>
          </a:p>
          <a:p>
            <a:endParaRPr lang="en-US" sz="1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18540" y="3451860"/>
            <a:ext cx="4541140" cy="22936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Software Specs :-</a:t>
            </a:r>
          </a:p>
          <a:p>
            <a:pPr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IN" sz="2000" dirty="0" smtClean="0">
                <a:solidFill>
                  <a:schemeClr val="tx1"/>
                </a:solidFill>
              </a:rPr>
              <a:t>Operating system-   Any OS because Java is Platform independent.</a:t>
            </a:r>
          </a:p>
          <a:p>
            <a:r>
              <a:rPr lang="en-IN" sz="2000" dirty="0" smtClean="0">
                <a:solidFill>
                  <a:schemeClr val="tx1"/>
                </a:solidFill>
              </a:rPr>
              <a:t>Runtime Environment - JRE 1.7 or more</a:t>
            </a:r>
          </a:p>
          <a:p>
            <a:r>
              <a:rPr lang="en-IN" sz="2000" dirty="0" smtClean="0">
                <a:solidFill>
                  <a:schemeClr val="tx1"/>
                </a:solidFill>
              </a:rPr>
              <a:t>Applications- Eclipse IDE and Java development Toolkit.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4" name="Picture Placeholder 13" descr="2-2.png"/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13004" b="13709"/>
          <a:stretch>
            <a:fillRect/>
          </a:stretch>
        </p:blipFill>
        <p:spPr>
          <a:xfrm>
            <a:off x="6362700" y="1668780"/>
            <a:ext cx="4845143" cy="3138948"/>
          </a:xfrm>
        </p:spPr>
      </p:pic>
    </p:spTree>
    <p:extLst>
      <p:ext uri="{BB962C8B-B14F-4D97-AF65-F5344CB8AC3E}">
        <p14:creationId xmlns:p14="http://schemas.microsoft.com/office/powerpoint/2010/main" val="376680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9FFA9230-37E2-4CEB-A3E5-B704CE27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4CE41FD-E209-4A5A-A2E8-544E35CFA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122" y="1709641"/>
            <a:ext cx="9968097" cy="569085"/>
          </a:xfrm>
        </p:spPr>
        <p:txBody>
          <a:bodyPr/>
          <a:lstStyle/>
          <a:p>
            <a:pPr algn="ctr"/>
            <a:r>
              <a:rPr lang="en-IN" dirty="0" smtClean="0"/>
              <a:t>Scope of the project involves  Admin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89BE0DA3-3A03-418B-B7CF-0D4107499B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D5450AF9-6A8E-4054-A832-F7BF5DA0E16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89560" y="3794760"/>
            <a:ext cx="3970019" cy="1927860"/>
          </a:xfrm>
        </p:spPr>
        <p:txBody>
          <a:bodyPr>
            <a:noAutofit/>
          </a:bodyPr>
          <a:lstStyle/>
          <a:p>
            <a:r>
              <a:rPr lang="en-IN" sz="1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Lets you manage all your operations from a single location, thereby increasing work efficiency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CC46A248-3DD2-4083-A410-269D3C38BC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D02433E8-0DB5-41D8-8B35-D76C17922FE5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4450080" y="3810000"/>
            <a:ext cx="3268980" cy="1881118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An increasing number of </a:t>
            </a:r>
            <a:r>
              <a:rPr lang="en-IN" sz="18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travelers</a:t>
            </a:r>
            <a:r>
              <a:rPr lang="en-IN" sz="1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are relying solely on online reservations in order to book their accommodations, and without this capability, you will lose a significant amount of business</a:t>
            </a:r>
            <a:endParaRPr lang="en-US" sz="1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A0DE6855-935C-4D9C-A6CA-A30ED4BC73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1A32FF73-A652-43C6-96BD-425851F591BC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7818120" y="3825240"/>
            <a:ext cx="4000500" cy="1668780"/>
          </a:xfrm>
        </p:spPr>
        <p:txBody>
          <a:bodyPr>
            <a:normAutofit lnSpcReduction="10000"/>
          </a:bodyPr>
          <a:lstStyle/>
          <a:p>
            <a:r>
              <a:rPr lang="en-IN" sz="1900" dirty="0" smtClean="0">
                <a:solidFill>
                  <a:schemeClr val="tx1"/>
                </a:solidFill>
              </a:rPr>
              <a:t>Admin has more power and control over the software. He can add the rooms of his desire. After adding a new room its status is by default false means available and after the checkout the status becomes true.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0CD95F8-281D-4A11-99F2-9795C526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17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66">
            <a:extLst>
              <a:ext uri="{FF2B5EF4-FFF2-40B4-BE49-F238E27FC236}">
                <a16:creationId xmlns:a16="http://schemas.microsoft.com/office/drawing/2014/main" xmlns="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1" y="707529"/>
            <a:ext cx="6156959" cy="569086"/>
          </a:xfrm>
        </p:spPr>
        <p:txBody>
          <a:bodyPr>
            <a:normAutofit/>
          </a:bodyPr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xmlns="" id="{1411656D-4971-4CC0-9065-8DA32BB87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Modules Of The Program</a:t>
            </a:r>
            <a:endParaRPr lang="en-US" sz="280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C214C1BB-D845-4DB6-B4FC-B7AD5F5E0C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384607" y="2606040"/>
            <a:ext cx="1209357" cy="640080"/>
          </a:xfrm>
        </p:spPr>
        <p:txBody>
          <a:bodyPr/>
          <a:lstStyle/>
          <a:p>
            <a:r>
              <a:rPr lang="en-US" dirty="0" smtClean="0"/>
              <a:t>Admin Module</a:t>
            </a:r>
            <a:endParaRPr lang="en-US" dirty="0"/>
          </a:p>
        </p:txBody>
      </p:sp>
      <p:pic>
        <p:nvPicPr>
          <p:cNvPr id="12" name="Picture Placeholder 11" descr="Cubes icon">
            <a:extLst>
              <a:ext uri="{FF2B5EF4-FFF2-40B4-BE49-F238E27FC236}">
                <a16:creationId xmlns:a16="http://schemas.microsoft.com/office/drawing/2014/main" xmlns="" id="{92015B7B-96EB-42A1-A654-5DE5377A52C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1446" r="1446"/>
          <a:stretch>
            <a:fillRect/>
          </a:stretch>
        </p:blipFill>
        <p:spPr>
          <a:xfrm>
            <a:off x="7696557" y="2557272"/>
            <a:ext cx="640080" cy="658368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B9B92F0C-3A1D-438E-B581-C1A63389DAF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549426" y="2514600"/>
            <a:ext cx="3261574" cy="2590800"/>
          </a:xfrm>
        </p:spPr>
        <p:txBody>
          <a:bodyPr>
            <a:noAutofit/>
          </a:bodyPr>
          <a:lstStyle/>
          <a:p>
            <a:r>
              <a:rPr lang="en-IN" sz="1800" dirty="0" smtClean="0">
                <a:solidFill>
                  <a:schemeClr val="tx1"/>
                </a:solidFill>
              </a:rPr>
              <a:t>Admin can add the rooms, display the available room, delete the rooms , view the guest login as well as the guest booking details and also can the search the booking details of the user from the available record details here user id.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B457CA9C-196E-494C-85C7-9B4861053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488950" y="4006603"/>
            <a:ext cx="1209357" cy="640080"/>
          </a:xfrm>
        </p:spPr>
        <p:txBody>
          <a:bodyPr/>
          <a:lstStyle/>
          <a:p>
            <a:r>
              <a:rPr lang="en-US" dirty="0" smtClean="0"/>
              <a:t>Signup Module</a:t>
            </a:r>
            <a:endParaRPr lang="en-US" dirty="0"/>
          </a:p>
        </p:txBody>
      </p:sp>
      <p:pic>
        <p:nvPicPr>
          <p:cNvPr id="18" name="Picture Placeholder 17" descr="Microprocessor icon">
            <a:extLst>
              <a:ext uri="{FF2B5EF4-FFF2-40B4-BE49-F238E27FC236}">
                <a16:creationId xmlns:a16="http://schemas.microsoft.com/office/drawing/2014/main" xmlns="" id="{2714DCC9-F1D9-4D7B-9452-B6DF9693F66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l="1329" r="1329"/>
          <a:stretch>
            <a:fillRect/>
          </a:stretch>
        </p:blipFill>
        <p:spPr>
          <a:xfrm>
            <a:off x="1692315" y="4056895"/>
            <a:ext cx="640080" cy="658368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CE2783CF-764B-4358-9D88-FAC1CFEBE20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2663294" y="3924300"/>
            <a:ext cx="5034812" cy="1280160"/>
          </a:xfrm>
        </p:spPr>
        <p:txBody>
          <a:bodyPr>
            <a:normAutofit/>
          </a:bodyPr>
          <a:lstStyle/>
          <a:p>
            <a:r>
              <a:rPr lang="en-IN" sz="1800" dirty="0" smtClean="0">
                <a:solidFill>
                  <a:schemeClr val="tx1"/>
                </a:solidFill>
              </a:rPr>
              <a:t>Signup module is the frame of the Home. Here from one window admin can create  account to perform all the respective operation of room booking.</a:t>
            </a:r>
          </a:p>
          <a:p>
            <a:endParaRPr lang="en-US" dirty="0"/>
          </a:p>
        </p:txBody>
      </p:sp>
      <p:pic>
        <p:nvPicPr>
          <p:cNvPr id="21" name="Picture Placeholder 20" descr="Atom icon">
            <a:extLst>
              <a:ext uri="{FF2B5EF4-FFF2-40B4-BE49-F238E27FC236}">
                <a16:creationId xmlns:a16="http://schemas.microsoft.com/office/drawing/2014/main" xmlns="" id="{E6E2A99D-9A76-4170-84C5-E8E895DEA55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l="1329" r="1329"/>
          <a:stretch>
            <a:fillRect/>
          </a:stretch>
        </p:blipFill>
        <p:spPr>
          <a:xfrm>
            <a:off x="8405217" y="629800"/>
            <a:ext cx="640080" cy="65836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3581DBA-A3EE-4E75-90A6-DC25DF9D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7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260" y="658484"/>
            <a:ext cx="8991600" cy="569086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 Flow Diagram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1587501"/>
            <a:ext cx="8305799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1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56488565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TF56488565_Futuristic pitch deck_AAS_v4" id="{81C854B4-8588-4171-B50E-9B042741D072}" vid="{97BC3161-E59E-4E12-8009-433621174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26A944-A9F4-4295-9B5E-C397EB1318B9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1743C61-8CA7-48FF-B2A3-6055DA854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2965D8-9C19-4E48-8421-5D6B21FC44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645</Words>
  <Application>Microsoft Office PowerPoint</Application>
  <PresentationFormat>Custom</PresentationFormat>
  <Paragraphs>124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TF56488565</vt:lpstr>
      <vt:lpstr>Hotel Management System</vt:lpstr>
      <vt:lpstr>ABOUT US</vt:lpstr>
      <vt:lpstr>Contents</vt:lpstr>
      <vt:lpstr>Abstract</vt:lpstr>
      <vt:lpstr>Project Objective</vt:lpstr>
      <vt:lpstr>System Requirements</vt:lpstr>
      <vt:lpstr>Project Scope</vt:lpstr>
      <vt:lpstr>Functional Requirements</vt:lpstr>
      <vt:lpstr>Application Flow Diagram</vt:lpstr>
      <vt:lpstr>Future Scope Of Improvement</vt:lpstr>
      <vt:lpstr>Benefits of our project</vt:lpstr>
      <vt:lpstr>What We Learnt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2019-07-21T16:47:04Z</dcterms:created>
  <dcterms:modified xsi:type="dcterms:W3CDTF">2021-11-02T17:40:59Z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