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 flipH="1" flipV="1">
            <a:off x="5054215" y="7875"/>
            <a:ext cx="2243654" cy="6849349"/>
          </a:xfrm>
          <a:prstGeom prst="rect">
            <a:avLst/>
          </a:prstGeom>
          <a:solidFill>
            <a:srgbClr val="6E9A26">
              <a:alpha val="35000"/>
            </a:srgbClr>
          </a:solidFill>
          <a:ln>
            <a:noFill/>
          </a:ln>
        </p:spPr>
      </p:sp>
      <p:sp>
        <p:nvSpPr>
          <p:cNvPr id="17" name="Прямоугольник 16"/>
          <p:cNvSpPr/>
          <p:nvPr userDrawn="1"/>
        </p:nvSpPr>
        <p:spPr bwMode="auto">
          <a:xfrm flipH="1" flipV="1">
            <a:off x="6667265" y="12899"/>
            <a:ext cx="410085" cy="68450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</p:sp>
      <p:sp>
        <p:nvSpPr>
          <p:cNvPr id="19" name="Прямоугольник 18"/>
          <p:cNvSpPr/>
          <p:nvPr userDrawn="1"/>
        </p:nvSpPr>
        <p:spPr bwMode="auto">
          <a:xfrm flipH="1" flipV="1">
            <a:off x="4863529" y="7871"/>
            <a:ext cx="1052082" cy="6849349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0" name="Прямоугольник 19"/>
          <p:cNvSpPr/>
          <p:nvPr userDrawn="1"/>
        </p:nvSpPr>
        <p:spPr bwMode="auto">
          <a:xfrm flipH="1" flipV="1">
            <a:off x="7620393" y="-6675"/>
            <a:ext cx="386031" cy="6861650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22" name="Прямоугольник 21"/>
          <p:cNvSpPr/>
          <p:nvPr userDrawn="1"/>
        </p:nvSpPr>
        <p:spPr bwMode="auto">
          <a:xfrm flipH="1" flipV="1">
            <a:off x="5915613" y="7866"/>
            <a:ext cx="260426" cy="6849349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</p:sp>
      <p:sp>
        <p:nvSpPr>
          <p:cNvPr id="23" name="Прямоугольник 22"/>
          <p:cNvSpPr/>
          <p:nvPr userDrawn="1"/>
        </p:nvSpPr>
        <p:spPr bwMode="auto">
          <a:xfrm flipH="1" flipV="1">
            <a:off x="2639615" y="7871"/>
            <a:ext cx="1053141" cy="6849349"/>
          </a:xfrm>
          <a:prstGeom prst="rect">
            <a:avLst/>
          </a:prstGeom>
          <a:solidFill>
            <a:srgbClr val="6E9A26">
              <a:alpha val="41000"/>
            </a:srgbClr>
          </a:solidFill>
          <a:ln>
            <a:noFill/>
          </a:ln>
        </p:spPr>
      </p:sp>
      <p:sp>
        <p:nvSpPr>
          <p:cNvPr id="25" name="Прямоугольник 24"/>
          <p:cNvSpPr/>
          <p:nvPr userDrawn="1"/>
        </p:nvSpPr>
        <p:spPr bwMode="auto">
          <a:xfrm flipH="1" flipV="1">
            <a:off x="8392459" y="7875"/>
            <a:ext cx="1447954" cy="6849349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</p:sp>
      <p:sp>
        <p:nvSpPr>
          <p:cNvPr id="27" name="Прямоугольник 26"/>
          <p:cNvSpPr/>
          <p:nvPr userDrawn="1"/>
        </p:nvSpPr>
        <p:spPr bwMode="auto">
          <a:xfrm flipH="1" flipV="1">
            <a:off x="8440069" y="7875"/>
            <a:ext cx="390538" cy="6849349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</p:sp>
      <p:sp>
        <p:nvSpPr>
          <p:cNvPr id="28" name="Прямоугольник 27"/>
          <p:cNvSpPr/>
          <p:nvPr userDrawn="1"/>
        </p:nvSpPr>
        <p:spPr bwMode="auto">
          <a:xfrm flipH="1" flipV="1">
            <a:off x="4863530" y="7871"/>
            <a:ext cx="381367" cy="68493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29" name="Прямоугольник 28"/>
          <p:cNvSpPr/>
          <p:nvPr userDrawn="1"/>
        </p:nvSpPr>
        <p:spPr bwMode="auto">
          <a:xfrm flipH="1" flipV="1">
            <a:off x="7085130" y="7873"/>
            <a:ext cx="425481" cy="6849349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</p:sp>
      <p:sp>
        <p:nvSpPr>
          <p:cNvPr id="26" name="Прямоугольник 25"/>
          <p:cNvSpPr/>
          <p:nvPr userDrawn="1"/>
        </p:nvSpPr>
        <p:spPr bwMode="auto">
          <a:xfrm flipH="1" flipV="1">
            <a:off x="3236819" y="-6675"/>
            <a:ext cx="704949" cy="686165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</p:sp>
      <p:sp>
        <p:nvSpPr>
          <p:cNvPr id="21" name="Прямоугольник 20"/>
          <p:cNvSpPr/>
          <p:nvPr userDrawn="1"/>
        </p:nvSpPr>
        <p:spPr bwMode="auto">
          <a:xfrm flipH="1" flipV="1">
            <a:off x="4192885" y="7875"/>
            <a:ext cx="567910" cy="684934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4" name="Прямоугольник 43"/>
          <p:cNvSpPr/>
          <p:nvPr userDrawn="1"/>
        </p:nvSpPr>
        <p:spPr bwMode="auto">
          <a:xfrm flipH="1" flipV="1">
            <a:off x="9363825" y="7873"/>
            <a:ext cx="307005" cy="6849349"/>
          </a:xfrm>
          <a:prstGeom prst="rect">
            <a:avLst/>
          </a:prstGeom>
          <a:solidFill>
            <a:schemeClr val="bg1">
              <a:alpha val="58999"/>
            </a:schemeClr>
          </a:solidFill>
          <a:ln>
            <a:noFill/>
          </a:ln>
        </p:spPr>
      </p:sp>
      <p:sp>
        <p:nvSpPr>
          <p:cNvPr id="46" name="Прямоугольник 45"/>
          <p:cNvSpPr/>
          <p:nvPr userDrawn="1"/>
        </p:nvSpPr>
        <p:spPr bwMode="auto">
          <a:xfrm flipH="1" flipV="1">
            <a:off x="2796586" y="7874"/>
            <a:ext cx="60958" cy="684934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45" name="Прямоугольник 44"/>
          <p:cNvSpPr/>
          <p:nvPr userDrawn="1"/>
        </p:nvSpPr>
        <p:spPr bwMode="auto">
          <a:xfrm>
            <a:off x="2447594" y="1844823"/>
            <a:ext cx="7776864" cy="3672407"/>
          </a:xfrm>
          <a:prstGeom prst="rect">
            <a:avLst/>
          </a:prstGeom>
          <a:solidFill>
            <a:schemeClr val="bg1"/>
          </a:solidFill>
          <a:ln w="57150" cap="rnd" cmpd="sng">
            <a:noFill/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3166186" y="4077071"/>
            <a:ext cx="6197638" cy="1152127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 cap="none" spc="119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auto">
          <a:xfrm>
            <a:off x="3181594" y="2204863"/>
            <a:ext cx="6182230" cy="1584175"/>
          </a:xfrm>
        </p:spPr>
        <p:txBody>
          <a:bodyPr>
            <a:normAutofit/>
          </a:bodyPr>
          <a:lstStyle>
            <a:lvl1pPr algn="ctr">
              <a:defRPr sz="4000" cap="small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cxnSp>
        <p:nvCxnSpPr>
          <p:cNvPr id="49" name="Прямая соединительная линия 48"/>
          <p:cNvCxnSpPr>
            <a:cxnSpLocks/>
          </p:cNvCxnSpPr>
          <p:nvPr userDrawn="1"/>
        </p:nvCxnSpPr>
        <p:spPr bwMode="auto">
          <a:xfrm>
            <a:off x="3166186" y="3933055"/>
            <a:ext cx="2879640" cy="0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 userDrawn="1"/>
        </p:nvSpPr>
        <p:spPr bwMode="auto">
          <a:xfrm>
            <a:off x="6172818" y="3896087"/>
            <a:ext cx="96010" cy="72009"/>
          </a:xfrm>
          <a:prstGeom prst="ellipse">
            <a:avLst/>
          </a:prstGeom>
          <a:solidFill>
            <a:srgbClr val="6E9A26"/>
          </a:solidFill>
          <a:ln>
            <a:noFill/>
          </a:ln>
          <a:effectLst/>
        </p:spPr>
      </p:sp>
      <p:cxnSp>
        <p:nvCxnSpPr>
          <p:cNvPr id="54" name="Прямая соединительная линия 53"/>
          <p:cNvCxnSpPr>
            <a:cxnSpLocks/>
          </p:cNvCxnSpPr>
          <p:nvPr userDrawn="1"/>
        </p:nvCxnSpPr>
        <p:spPr bwMode="auto">
          <a:xfrm>
            <a:off x="6384031" y="3932091"/>
            <a:ext cx="3005061" cy="1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1196751"/>
            <a:ext cx="10363199" cy="489654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196753"/>
            <a:ext cx="5384799" cy="4929410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196753"/>
            <a:ext cx="5384799" cy="4929410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268759"/>
            <a:ext cx="5386917" cy="639762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060849"/>
            <a:ext cx="5386917" cy="4065314"/>
          </a:xfrm>
          <a:prstGeom prst="rect">
            <a:avLst/>
          </a:prstGeo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268759"/>
            <a:ext cx="5389033" cy="639762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68" y="2060849"/>
            <a:ext cx="5389033" cy="4065314"/>
          </a:xfrm>
          <a:prstGeom prst="rect">
            <a:avLst/>
          </a:prstGeo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1196753"/>
            <a:ext cx="6815666" cy="49294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1" y="1196751"/>
            <a:ext cx="4011084" cy="49294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1196751"/>
            <a:ext cx="7315200" cy="34563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Вставка рисунка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4869159"/>
            <a:ext cx="7315200" cy="130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719402" y="188640"/>
            <a:ext cx="10753194" cy="864095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19402" y="188640"/>
            <a:ext cx="10753194" cy="86409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402" y="1340767"/>
            <a:ext cx="10753194" cy="4968551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719402" y="6442061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7920202" y="6416499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Номер слайда 8"/>
          <p:cNvSpPr>
            <a:spLocks noGrp="1"/>
          </p:cNvSpPr>
          <p:nvPr>
            <p:ph type="sldNum" sz="quarter" idx="4"/>
          </p:nvPr>
        </p:nvSpPr>
        <p:spPr bwMode="auto">
          <a:xfrm>
            <a:off x="5511799" y="6453335"/>
            <a:ext cx="1168399" cy="29209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398"/>
        </a:spcBef>
        <a:buNone/>
        <a:defRPr sz="3600" b="0" cap="none" spc="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599"/>
        </a:spcBef>
        <a:spcAft>
          <a:spcPts val="0"/>
        </a:spcAft>
        <a:buClr>
          <a:schemeClr val="accent1"/>
        </a:buClr>
        <a:buFont typeface="Arial"/>
        <a:buChar char="•"/>
        <a:defRPr sz="2200" b="0" i="0" cap="none" spc="28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1pPr>
      <a:lvl2pPr marL="513651" indent="-342900" algn="l" defTabSz="914400">
        <a:spcBef>
          <a:spcPts val="599"/>
        </a:spcBef>
        <a:buClr>
          <a:schemeClr val="accent1"/>
        </a:buClr>
        <a:buFont typeface="Times New Roman"/>
        <a:buChar char="–"/>
        <a:defRPr sz="20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2pPr>
      <a:lvl3pPr marL="627951" indent="-285750" algn="l" defTabSz="914400">
        <a:spcBef>
          <a:spcPts val="599"/>
        </a:spcBef>
        <a:buClr>
          <a:schemeClr val="accent1"/>
        </a:buClr>
        <a:buFont typeface="Arial"/>
        <a:buChar char="•"/>
        <a:defRPr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3pPr>
      <a:lvl4pPr marL="800988" indent="-285750" algn="l" defTabSz="914400">
        <a:spcBef>
          <a:spcPts val="599"/>
        </a:spcBef>
        <a:buClr>
          <a:schemeClr val="accent1"/>
        </a:buClr>
        <a:buFont typeface="Times New Roman"/>
        <a:buChar char="–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4pPr>
      <a:lvl5pPr marL="972438" indent="-285750" algn="l" defTabSz="914400">
        <a:spcBef>
          <a:spcPts val="599"/>
        </a:spcBef>
        <a:buClr>
          <a:schemeClr val="accent1"/>
        </a:buClr>
        <a:buFont typeface="Times New Roman"/>
        <a:buChar char="»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5pPr>
      <a:lvl6pPr marL="105156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7pPr>
      <a:lvl8pPr marL="1417319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5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ifeDrainingCoding/ExcelTablesManagment/tree/master/app/src/main/java/com/kursach/ckursach" TargetMode="Externa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000" b="0" i="0" u="none" strike="noStrike" cap="small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Разработка локальной базы данных. SQLite для учета данных пользователей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 algn="r">
              <a:defRPr/>
            </a:pPr>
            <a:r>
              <a:rPr lang="ru-RU" sz="2400"/>
              <a:t>Выполнил: Янченко Кирилл Вячеславович Курса 3,Группы ИП</a:t>
            </a:r>
            <a:br>
              <a:rPr lang="ru-RU" sz="2400"/>
            </a:br>
            <a:r>
              <a:rPr lang="ru-RU" sz="2400"/>
              <a:t>Специальности информационные системы и программирование</a:t>
            </a:r>
            <a:endParaRPr sz="2400"/>
          </a:p>
          <a:p>
            <a:pPr algn="r">
              <a:defRPr/>
            </a:pPr>
            <a:br>
              <a:rPr lang="ru-RU" sz="2400"/>
            </a:br>
            <a:r>
              <a:rPr lang="ru-RU" sz="2400"/>
              <a:t>Рукововодитель: преподователь Храпов Алексей Борисови</a:t>
            </a:r>
            <a:r>
              <a:rPr lang="ru-RU" sz="2400"/>
              <a:t>ч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4245448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Краткий обзор ЯП и систем для разработки мобильных приложений</a:t>
            </a:r>
            <a:endParaRPr sz="3600"/>
          </a:p>
        </p:txBody>
      </p:sp>
      <p:sp>
        <p:nvSpPr>
          <p:cNvPr id="25711264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719401" y="1340766"/>
            <a:ext cx="5376596" cy="496855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sz="3600"/>
              <a:t>Gradle: Gradle - это популярный инструмент сборки для Android-разработки. IntelliJ IDEA глубоко интегрирована с Gradle, что позволяет разработчикам легко управлять зависимостями, конфигурацией сборки и процессом сборки проектов.</a:t>
            </a:r>
            <a:endParaRPr/>
          </a:p>
        </p:txBody>
      </p:sp>
      <p:pic>
        <p:nvPicPr>
          <p:cNvPr id="188884991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417499" y="1839990"/>
            <a:ext cx="5648853" cy="3493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038818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Обзор системы управления базами данных  SQLite в мобильном приложении на J</a:t>
            </a:r>
            <a:r>
              <a:rPr lang="en-US"/>
              <a:t>ava. </a:t>
            </a:r>
            <a:endParaRPr/>
          </a:p>
        </p:txBody>
      </p:sp>
      <p:sp>
        <p:nvSpPr>
          <p:cNvPr id="709270265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719401" y="1340766"/>
            <a:ext cx="5376596" cy="496855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35000" lnSpcReduction="13000"/>
          </a:bodyPr>
          <a:lstStyle/>
          <a:p>
            <a:pPr>
              <a:defRPr/>
            </a:pPr>
            <a:r>
              <a:rPr sz="7200"/>
              <a:t>S</a:t>
            </a:r>
            <a:r>
              <a:rPr sz="7200"/>
              <a:t>QLite - это встраиваемая система управления базами данных, которая может быть полностью размещена в небольшой исполняемый файл. Она не требует отдельного сервера и может быть включена непосредственно в приложение. SQLite является популярным выбором для моб</a:t>
            </a:r>
            <a:r>
              <a:rPr sz="7200"/>
              <a:t>ильных приложений, поскольку она легковесна, проста в использовании и не требует сложной настройки.</a:t>
            </a:r>
            <a:r>
              <a:rPr sz="7200"/>
              <a:t> </a:t>
            </a:r>
            <a:endParaRPr/>
          </a:p>
        </p:txBody>
      </p:sp>
      <p:pic>
        <p:nvPicPr>
          <p:cNvPr id="16679158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643485" y="2407708"/>
            <a:ext cx="4829110" cy="2150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2388520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Особенности SQLite в контексте мобильных приложений на Java</a:t>
            </a:r>
            <a:endParaRPr/>
          </a:p>
        </p:txBody>
      </p:sp>
      <p:sp>
        <p:nvSpPr>
          <p:cNvPr id="48871327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Простота использования: SQLite предоставляет простой SQL-подобный интерфейс для работы с базой данных. Это означает, что разработчики, знакомые с SQL, могут легко начать работу с SQLite.</a:t>
            </a:r>
            <a:endParaRPr/>
          </a:p>
          <a:p>
            <a:pPr>
              <a:defRPr/>
            </a:pPr>
            <a:r>
              <a:rPr/>
              <a:t>Не требуется настройка: Поскольку SQLite является встраиваемой системой, она не требует установки дополнительного программного обеспечения или сервера. Это упрощает процесс разработки и развертывания.</a:t>
            </a:r>
            <a:endParaRPr/>
          </a:p>
          <a:p>
            <a:pPr>
              <a:defRPr/>
            </a:pPr>
            <a:r>
              <a:rPr/>
              <a:t>Легковесность: SQLite занимает очень мало места и может быть легко включена в любое приложение. Это делает ее идеальной для мобильных устройств с ограниченными ресурсами.</a:t>
            </a:r>
            <a:endParaRPr/>
          </a:p>
          <a:p>
            <a:pPr>
              <a:defRPr/>
            </a:pPr>
            <a:r>
              <a:rPr/>
              <a:t>Автоматическое управление памятью: SQLite управляет всеми ресурсами, связанными с базой данных, что освобождает разработчика от необходимости вручную управлять памятью.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3797136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ОБЛАЧНЫЕ ТЕХНОЛОГИИ В РАЗРАБОТКЕ МОБИЛЬНЫХ ПРИЛОЖЕНИЙ</a:t>
            </a:r>
            <a:endParaRPr/>
          </a:p>
        </p:txBody>
      </p:sp>
      <p:sp>
        <p:nvSpPr>
          <p:cNvPr id="120173185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719401" y="1340766"/>
            <a:ext cx="10753193" cy="1093399"/>
          </a:xfrm>
        </p:spPr>
        <p:txBody>
          <a:bodyPr/>
          <a:lstStyle/>
          <a:p>
            <a:pPr>
              <a:defRPr/>
            </a:pPr>
            <a:r>
              <a:rPr/>
              <a:t>В данном приложение широко будет использована облачная технология от компании </a:t>
            </a:r>
            <a:r>
              <a:rPr lang="en-US"/>
              <a:t>Google - </a:t>
            </a:r>
            <a:r>
              <a:rPr lang="en-US"/>
              <a:t>Firebase.</a:t>
            </a:r>
            <a:endParaRPr/>
          </a:p>
        </p:txBody>
      </p:sp>
      <p:pic>
        <p:nvPicPr>
          <p:cNvPr id="143702514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77128" y="2764895"/>
            <a:ext cx="10295466" cy="28955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884699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Использованные облачные сервисы </a:t>
            </a:r>
            <a:r>
              <a:rPr lang="en-US"/>
              <a:t>Firebase:</a:t>
            </a:r>
            <a:endParaRPr/>
          </a:p>
        </p:txBody>
      </p:sp>
      <p:sp>
        <p:nvSpPr>
          <p:cNvPr id="305989097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719401" y="1340766"/>
            <a:ext cx="10753193" cy="430808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3600"/>
              <a:t>Firebase Authentication: Firebase Authentication позволяет легко добавить аутентификацию в  приложение. Сервис поддерживает множество методов аутентификации, включая Google,  GitHub и Email/Password.</a:t>
            </a:r>
            <a:endParaRPr sz="3600"/>
          </a:p>
          <a:p>
            <a:pPr>
              <a:defRPr/>
            </a:pPr>
            <a:r>
              <a:rPr sz="3600"/>
              <a:t>Firebase Storage: Firebase Storage предоставляет безопасное облачное </a:t>
            </a:r>
            <a:r>
              <a:rPr sz="3600"/>
              <a:t>хранилище для файлов, связанных с  приложениями. Вы можете загружать, скачивать и управлять файлами любого типа.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3109940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Непосредственно разработка мобильного приложения</a:t>
            </a:r>
            <a:endParaRPr/>
          </a:p>
        </p:txBody>
      </p:sp>
      <p:sp>
        <p:nvSpPr>
          <p:cNvPr id="18382570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Приложение разрабатывалось для операционн</a:t>
            </a:r>
            <a:r>
              <a:rPr lang="ru-RU"/>
              <a:t>ых систем </a:t>
            </a:r>
            <a:r>
              <a:rPr lang="en-US"/>
              <a:t>Android </a:t>
            </a:r>
            <a:r>
              <a:rPr lang="ru-RU"/>
              <a:t>версий </a:t>
            </a:r>
            <a:r>
              <a:rPr lang="en-US"/>
              <a:t>API c </a:t>
            </a:r>
            <a:r>
              <a:rPr lang="ru-RU"/>
              <a:t>26 по 34.  Использованная интегрированная среда для разработки </a:t>
            </a:r>
            <a:r>
              <a:rPr lang="en-US"/>
              <a:t>Intelij IDEA  </a:t>
            </a:r>
            <a:r>
              <a:rPr lang="ru-RU"/>
              <a:t>с плагин</a:t>
            </a:r>
            <a:r>
              <a:rPr lang="ru-RU"/>
              <a:t>ами </a:t>
            </a:r>
            <a:r>
              <a:rPr lang="en-US"/>
              <a:t>Android </a:t>
            </a:r>
            <a:r>
              <a:rPr lang="ru-RU"/>
              <a:t>и </a:t>
            </a:r>
            <a:r>
              <a:rPr lang="en-US"/>
              <a:t>Android design tools </a:t>
            </a:r>
            <a:r>
              <a:rPr lang="ru-RU"/>
              <a:t>от </a:t>
            </a:r>
            <a:r>
              <a:rPr lang="en-US"/>
              <a:t>Google </a:t>
            </a:r>
            <a:r>
              <a:rPr lang="ru-RU"/>
              <a:t>и </a:t>
            </a:r>
            <a:r>
              <a:rPr lang="en-US"/>
              <a:t>JetBrains. </a:t>
            </a:r>
            <a:endParaRPr lang="en-US"/>
          </a:p>
          <a:p>
            <a:pPr>
              <a:defRPr/>
            </a:pPr>
            <a:r>
              <a:rPr lang="ru-RU"/>
              <a:t>Использованные библиотеки: </a:t>
            </a:r>
            <a:endParaRPr lang="ru-RU"/>
          </a:p>
          <a:p>
            <a:pPr marL="0" indent="539749">
              <a:defRPr/>
            </a:pPr>
            <a:r>
              <a:rPr lang="en-US"/>
              <a:t>Firebase Storage – </a:t>
            </a:r>
            <a:r>
              <a:rPr lang="ru-RU"/>
              <a:t>Облачное хранилище от гугла.</a:t>
            </a:r>
            <a:endParaRPr/>
          </a:p>
          <a:p>
            <a:pPr marL="0" indent="539749">
              <a:defRPr/>
            </a:pPr>
            <a:r>
              <a:rPr lang="en-US"/>
              <a:t>Firebase Authentication </a:t>
            </a:r>
            <a:r>
              <a:rPr lang="en-US"/>
              <a:t>–</a:t>
            </a:r>
            <a:r>
              <a:rPr lang="en-US"/>
              <a:t> </a:t>
            </a:r>
            <a:r>
              <a:rPr lang="ru-RU"/>
              <a:t>Облачный учет аккаунтов от гугла.</a:t>
            </a:r>
            <a:endParaRPr/>
          </a:p>
          <a:p>
            <a:pPr marL="0" indent="539749">
              <a:defRPr/>
            </a:pPr>
            <a:r>
              <a:rPr lang="en-US"/>
              <a:t>Apache commons IO </a:t>
            </a:r>
            <a:r>
              <a:rPr lang="en-US"/>
              <a:t>–</a:t>
            </a:r>
            <a:r>
              <a:rPr lang="en-US"/>
              <a:t> </a:t>
            </a:r>
            <a:r>
              <a:rPr lang="ru-RU"/>
              <a:t>Библиотека от </a:t>
            </a:r>
            <a:r>
              <a:rPr lang="en-US"/>
              <a:t>Apache </a:t>
            </a:r>
            <a:r>
              <a:rPr lang="ru-RU"/>
              <a:t>, упрощающая работу с </a:t>
            </a:r>
            <a:r>
              <a:rPr lang="ru-RU"/>
              <a:t>файлами </a:t>
            </a:r>
            <a:r>
              <a:rPr lang="ru-RU"/>
              <a:t>и их именами.</a:t>
            </a:r>
            <a:endParaRPr/>
          </a:p>
          <a:p>
            <a:pPr marL="0" indent="539749">
              <a:defRPr/>
            </a:pPr>
            <a:r>
              <a:rPr lang="en-US"/>
              <a:t>Android S</a:t>
            </a:r>
            <a:r>
              <a:rPr lang="en-US"/>
              <a:t>DK -  </a:t>
            </a:r>
            <a:r>
              <a:rPr lang="ru-RU"/>
              <a:t>Комплекс библиотек для разработки на </a:t>
            </a:r>
            <a:r>
              <a:rPr lang="en-US"/>
              <a:t>Android(</a:t>
            </a:r>
            <a:r>
              <a:rPr lang="ru-RU"/>
              <a:t>Включая </a:t>
            </a:r>
            <a:r>
              <a:rPr lang="en-US"/>
              <a:t>SQLite</a:t>
            </a:r>
            <a:r>
              <a:rPr lang="en-US"/>
              <a:t>).</a:t>
            </a:r>
            <a:endParaRPr lang="en-US"/>
          </a:p>
          <a:p>
            <a:pPr>
              <a:defRPr/>
            </a:pPr>
            <a:r>
              <a:rPr lang="ru-RU"/>
              <a:t>Система сборки приложения</a:t>
            </a:r>
            <a:r>
              <a:rPr lang="en-US"/>
              <a:t> </a:t>
            </a:r>
            <a:r>
              <a:rPr lang="en-US"/>
              <a:t>–</a:t>
            </a:r>
            <a:r>
              <a:rPr lang="en-US"/>
              <a:t> </a:t>
            </a:r>
            <a:r>
              <a:rPr lang="en-US"/>
              <a:t>Gradle. </a:t>
            </a:r>
            <a:r>
              <a:rPr lang="ru-RU"/>
              <a:t> 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8672507" name="Заголовок 1"/>
          <p:cNvSpPr>
            <a:spLocks noGrp="1"/>
          </p:cNvSpPr>
          <p:nvPr>
            <p:ph type="title"/>
          </p:nvPr>
        </p:nvSpPr>
        <p:spPr bwMode="auto">
          <a:xfrm>
            <a:off x="719401" y="3138743"/>
            <a:ext cx="10753193" cy="864094"/>
          </a:xfrm>
        </p:spPr>
        <p:txBody>
          <a:bodyPr/>
          <a:lstStyle/>
          <a:p>
            <a:pPr>
              <a:defRPr/>
            </a:pPr>
            <a:r>
              <a:rPr u="sng">
                <a:solidFill>
                  <a:schemeClr val="bg1"/>
                </a:solidFill>
                <a:hlinkClick r:id="rId2" tooltip="https://github.com/LifeDrainingCoding/ExcelTablesManagment/tree/master/app/src/main/java/com/kursach/ckursach"/>
              </a:rPr>
              <a:t>Разбор и объяснение работы приложения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996858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Подведение итогов </a:t>
            </a:r>
            <a:endParaRPr/>
          </a:p>
        </p:txBody>
      </p:sp>
      <p:sp>
        <p:nvSpPr>
          <p:cNvPr id="100268614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800"/>
              <a:t>На разработку данного приложения было потрачено: 7 бессонных ночей, миллиарды нервных клеток, а также 0 Российских рублей.</a:t>
            </a:r>
            <a:endParaRPr sz="2800"/>
          </a:p>
          <a:p>
            <a:pPr>
              <a:defRPr/>
            </a:pPr>
            <a:endParaRPr sz="2800"/>
          </a:p>
          <a:p>
            <a:pPr>
              <a:defRPr/>
            </a:pPr>
            <a:r>
              <a:rPr sz="2800"/>
              <a:t>В будущем запланировано много обновлений на данное приложение.</a:t>
            </a:r>
            <a:br>
              <a:rPr sz="2800"/>
            </a:br>
            <a:endParaRPr sz="2800"/>
          </a:p>
          <a:p>
            <a:pPr>
              <a:defRPr/>
            </a:pPr>
            <a:r>
              <a:rPr lang="ru-RU" sz="2800"/>
              <a:t>В долгосрочной перспективе сотрудники предприятия использующее данное приложение по назначению сэкономят много важного времени, из за решения проблемы захламленности </a:t>
            </a:r>
            <a:r>
              <a:rPr lang="en-US" sz="2800"/>
              <a:t>Excel </a:t>
            </a:r>
            <a:r>
              <a:rPr lang="ru-RU" sz="2800"/>
              <a:t>таблиц.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3795525" name="Заголовок 1"/>
          <p:cNvSpPr>
            <a:spLocks noGrp="1"/>
          </p:cNvSpPr>
          <p:nvPr>
            <p:ph type="title"/>
          </p:nvPr>
        </p:nvSpPr>
        <p:spPr bwMode="auto">
          <a:xfrm>
            <a:off x="719401" y="2741869"/>
            <a:ext cx="10753193" cy="864094"/>
          </a:xfrm>
        </p:spPr>
        <p:txBody>
          <a:bodyPr/>
          <a:lstStyle/>
          <a:p>
            <a:pPr>
              <a:defRPr/>
            </a:pPr>
            <a:r>
              <a:rPr/>
              <a:t>Конец вещания курсовой презентации.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6638708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Проблема захламленности </a:t>
            </a:r>
            <a:r>
              <a:rPr lang="en-US"/>
              <a:t>Excel </a:t>
            </a:r>
            <a:r>
              <a:rPr lang="ru-RU"/>
              <a:t>таблиц в современном мире</a:t>
            </a:r>
            <a:endParaRPr/>
          </a:p>
        </p:txBody>
      </p:sp>
      <p:sp>
        <p:nvSpPr>
          <p:cNvPr id="84044173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3600"/>
              <a:t>В современном мире мы часто можем наблюдать захламленность </a:t>
            </a:r>
            <a:r>
              <a:rPr lang="en-US" sz="3600"/>
              <a:t>excel </a:t>
            </a:r>
            <a:r>
              <a:rPr lang="ru-RU" sz="3600"/>
              <a:t>таблиц на предприятиях к примеру в связи с неимением централизованной системы хранения и управления таблицами.</a:t>
            </a:r>
            <a:endParaRPr lang="ru-RU" sz="3600"/>
          </a:p>
          <a:p>
            <a:pPr>
              <a:defRPr/>
            </a:pPr>
            <a:endParaRPr lang="ru-RU" sz="3600"/>
          </a:p>
          <a:p>
            <a:pPr marL="0" indent="0" algn="ctr">
              <a:buClr>
                <a:schemeClr val="accent1"/>
              </a:buClr>
              <a:buFont typeface="Arial"/>
              <a:buNone/>
              <a:defRPr/>
            </a:pPr>
            <a:r>
              <a:rPr lang="ru-RU" sz="3600"/>
              <a:t>Знакомо?</a:t>
            </a:r>
            <a:endParaRPr lang="ru-RU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077619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Решение проблемы</a:t>
            </a:r>
            <a:endParaRPr/>
          </a:p>
        </p:txBody>
      </p:sp>
      <p:sp>
        <p:nvSpPr>
          <p:cNvPr id="244683015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4800"/>
              <a:t>Данная проблема решается очень просто -  создание системы, в которой пользователи смогут загружать и осуществлять управление </a:t>
            </a:r>
            <a:r>
              <a:rPr lang="en-US" sz="4800"/>
              <a:t>excel  </a:t>
            </a:r>
            <a:r>
              <a:rPr lang="ru-RU" sz="4800"/>
              <a:t>таблицами.</a:t>
            </a:r>
            <a:r>
              <a:rPr lang="ru-RU" sz="4800"/>
              <a:t> В данном случае это будет мобильное приложение </a:t>
            </a:r>
            <a:r>
              <a:rPr lang="en-US" sz="4800"/>
              <a:t>c </a:t>
            </a:r>
            <a:r>
              <a:rPr lang="ru-RU" sz="4800"/>
              <a:t>централизованной системой хранения и управления таблицами </a:t>
            </a:r>
            <a:r>
              <a:rPr lang="en-US" sz="4800"/>
              <a:t>Excel. </a:t>
            </a:r>
            <a:br>
              <a:rPr lang="ru-RU" sz="7200"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745211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Краткий обзор ЯП и систем для разработки мобильных приложений</a:t>
            </a:r>
            <a:endParaRPr/>
          </a:p>
        </p:txBody>
      </p:sp>
      <p:sp>
        <p:nvSpPr>
          <p:cNvPr id="1569839742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1294901" y="1415520"/>
            <a:ext cx="5835618" cy="4814424"/>
          </a:xfrm>
        </p:spPr>
        <p:txBody>
          <a:bodyPr/>
          <a:lstStyle/>
          <a:p>
            <a:pPr>
              <a:defRPr/>
            </a:pPr>
            <a:r>
              <a:rPr/>
              <a:t>A</a:t>
            </a:r>
            <a:r>
              <a:rPr/>
              <a:t>ndroid Studio: IntelliJ IDEA тесно интегрирована с Android Studio, официальной IDE для разработки Android-приложений. Это позволяет разработчикам использовать все преимущества IntelliJ IDEA, такие как умное автодополнение кода, рефакторинг, интеграция с си</a:t>
            </a:r>
            <a:r>
              <a:rPr/>
              <a:t>стемами контроля версий и</a:t>
            </a:r>
            <a:r>
              <a:rPr/>
              <a:t> многое другое, вместе с расширенными возможностями Android Studio, такими как Android SDK Manager, эмулятор Android и инструменты для тестирования.</a:t>
            </a:r>
            <a:endParaRPr/>
          </a:p>
        </p:txBody>
      </p:sp>
      <p:pic>
        <p:nvPicPr>
          <p:cNvPr id="92506101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209895" y="1217083"/>
            <a:ext cx="4876799" cy="4876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0444045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+mj-lt"/>
                <a:ea typeface="+mj-ea"/>
                <a:cs typeface="Arial"/>
              </a:rPr>
              <a:t>Краткий обзор ЯП и систем для разработки мобильных приложений</a:t>
            </a:r>
            <a:endParaRPr sz="3600"/>
          </a:p>
        </p:txBody>
      </p:sp>
      <p:sp>
        <p:nvSpPr>
          <p:cNvPr id="905108187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314869" y="1577445"/>
            <a:ext cx="4446555" cy="4156603"/>
          </a:xfrm>
        </p:spPr>
        <p:txBody>
          <a:bodyPr/>
          <a:lstStyle/>
          <a:p>
            <a:pPr>
              <a:defRPr/>
            </a:pPr>
            <a:r>
              <a:rPr/>
              <a:t>K</a:t>
            </a:r>
            <a:r>
              <a:rPr/>
              <a:t>otlin: Kotlin - это современный язык программирования, который официально поддерживается Google для разработки Android-приложений. IntelliJ IDEA предлагает полную поддержку Kotlin, включая встроенную компиляцию, отладку и интеграцию с другими языками, таки</a:t>
            </a:r>
            <a:r>
              <a:rPr/>
              <a:t>ми как Java.</a:t>
            </a:r>
            <a:endParaRPr/>
          </a:p>
        </p:txBody>
      </p:sp>
      <p:pic>
        <p:nvPicPr>
          <p:cNvPr id="164282596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677319" y="145785"/>
            <a:ext cx="6566429" cy="6566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4252648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Краткий обзор ЯП и систем для разработки мобильных приложений</a:t>
            </a:r>
            <a:endParaRPr sz="3600"/>
          </a:p>
        </p:txBody>
      </p:sp>
      <p:sp>
        <p:nvSpPr>
          <p:cNvPr id="421079398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459149" y="1562099"/>
            <a:ext cx="5717547" cy="43243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sz="3600"/>
              <a:t>Swift: Для разработки iOS-приложений IntelliJ IDEA предлагает поддержку Swift через плагин, такой как JetBrains' AppCode. Это позволяет разработчикам использовать IntelliJ IDEA для создания и отладки приложений на Swift.</a:t>
            </a:r>
            <a:endParaRPr sz="3600"/>
          </a:p>
        </p:txBody>
      </p:sp>
      <p:pic>
        <p:nvPicPr>
          <p:cNvPr id="36332507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631947" y="1303949"/>
            <a:ext cx="4840649" cy="4840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015850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Краткий обзор ЯП и систем для разработки мобильных приложений</a:t>
            </a:r>
            <a:endParaRPr sz="3600"/>
          </a:p>
        </p:txBody>
      </p:sp>
      <p:sp>
        <p:nvSpPr>
          <p:cNvPr id="153091492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719402" y="1340767"/>
            <a:ext cx="5454747" cy="496855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800"/>
              <a:t>Xamarin: Xamarin - это платформа для разработки кроссплатформенных мобильных приложений с использованием C# и .NET. IntelliJ IDEA поддерживает Xamarin через плагин, позволяющий разработчикам создавать приложения для Android, iOS и других платформ.</a:t>
            </a:r>
            <a:endParaRPr/>
          </a:p>
        </p:txBody>
      </p:sp>
      <p:pic>
        <p:nvPicPr>
          <p:cNvPr id="145037008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695949" y="2152649"/>
            <a:ext cx="6790245" cy="2847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4667467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Краткий обзор ЯП и систем для разработки мобильных приложений</a:t>
            </a:r>
            <a:endParaRPr sz="3600"/>
          </a:p>
        </p:txBody>
      </p:sp>
      <p:sp>
        <p:nvSpPr>
          <p:cNvPr id="157007384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719402" y="1340767"/>
            <a:ext cx="5035647" cy="496855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sz="2800"/>
              <a:t>F</a:t>
            </a:r>
            <a:r>
              <a:rPr sz="2800"/>
              <a:t>lutter: Flutter - это кроссплатформенный фреймворк от Google для создания мобильных приложений с использованием Dart. IntelliJ IDEA поддерживает Flutter через плагин, предоставляя разработчикам возможность создавать приложения для Android и iOS с единой ко</a:t>
            </a:r>
            <a:r>
              <a:rPr sz="2800"/>
              <a:t>довой базой.</a:t>
            </a:r>
            <a:endParaRPr/>
          </a:p>
        </p:txBody>
      </p:sp>
      <p:pic>
        <p:nvPicPr>
          <p:cNvPr id="211269514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191249" y="2876549"/>
            <a:ext cx="5572125" cy="1619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3874637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Краткий обзор ЯП и систем для разработки мобильных приложений</a:t>
            </a:r>
            <a:endParaRPr sz="3600"/>
          </a:p>
        </p:txBody>
      </p:sp>
      <p:sp>
        <p:nvSpPr>
          <p:cNvPr id="156428929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719402" y="1340767"/>
            <a:ext cx="5376597" cy="496855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600"/>
              <a:t>J</a:t>
            </a:r>
            <a:r>
              <a:rPr sz="2600"/>
              <a:t>ava: Хотя Java больше не является основным языком для разработки Android-приложений, она все еще широко используется в различных аспектах разработки, таких как создание серверных API и сервисов. IntelliJ IDEA предлагает полную поддержку Java, включая расши</a:t>
            </a:r>
            <a:r>
              <a:rPr sz="2600"/>
              <a:t>ренные возможности редактирования кода и отладки.</a:t>
            </a:r>
            <a:endParaRPr sz="2600"/>
          </a:p>
        </p:txBody>
      </p:sp>
      <p:pic>
        <p:nvPicPr>
          <p:cNvPr id="85333262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342187" y="1243541"/>
            <a:ext cx="3917187" cy="45756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Green leaf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SOHO">
      <a:fillStyleLst>
        <a:solidFill>
          <a:schemeClr val="phClr"/>
        </a:solidFill>
        <a:gradFill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/>
        </a:gradFill>
        <a:blipFill>
          <a:blip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2024-05-15T09:57:32Z</dcterms:modified>
  <cp:category/>
  <cp:contentStatus/>
  <cp:version/>
</cp:coreProperties>
</file>