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95B440-FECB-4242-887C-DAF1FD12FD1D}">
  <a:tblStyle styleId="{8995B440-FECB-4242-887C-DAF1FD12F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5B51E53-CFB9-4C87-925B-FF43918AE19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d851403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fd851403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is not that important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fd8514031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fd851403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faced several challenges over the course of this project which were not just limited to cluster inefficiencies and dearth and time.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were unlucky in not being able to work with the full dataset due to unexplainable technical difficulties but we made sure that our data (of 2 million rows) was a good representative sample of the total population of 26 million rows.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t/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fd851403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fd851403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is not that important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21d4b7c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21d4b7c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21d4b7c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21d4b7c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features removed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~4900 cancelled flights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~387 diverted flights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f91b971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f91b971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21d4b7ce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21d4b7ce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correl if?: More Missing data + non important weather stations, Less missing data + more important weather stations?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Vini: Fill in the dataset </a:t>
            </a:r>
            <a:r>
              <a:rPr b="1" lang="en"/>
              <a:t>after joining. Backward fill only. </a:t>
            </a:r>
            <a:r>
              <a:rPr lang="en"/>
              <a:t>No forward fill.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Vini: Focus on </a:t>
            </a:r>
            <a:r>
              <a:rPr b="1" lang="en"/>
              <a:t>imbalance</a:t>
            </a:r>
            <a:r>
              <a:rPr b="1" lang="en"/>
              <a:t> </a:t>
            </a:r>
            <a:r>
              <a:rPr lang="en"/>
              <a:t>for the full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Vini: On weather: temperature is ok to take the nearest. However, for </a:t>
            </a:r>
            <a:r>
              <a:rPr b="1" lang="en">
                <a:solidFill>
                  <a:schemeClr val="dk1"/>
                </a:solidFill>
              </a:rPr>
              <a:t>rain/snow, </a:t>
            </a:r>
            <a:r>
              <a:rPr lang="en">
                <a:solidFill>
                  <a:schemeClr val="dk1"/>
                </a:solidFill>
              </a:rPr>
              <a:t>take the max(period of time) as opposed to just the nearest. So Max might be more important than Avg.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Vini: </a:t>
            </a:r>
            <a:r>
              <a:rPr b="1" lang="en">
                <a:solidFill>
                  <a:schemeClr val="dk1"/>
                </a:solidFill>
              </a:rPr>
              <a:t>Do a correlation matrix. </a:t>
            </a:r>
            <a:r>
              <a:rPr lang="en">
                <a:solidFill>
                  <a:schemeClr val="dk1"/>
                </a:solidFill>
              </a:rPr>
              <a:t>eg. Dew point and Temp are highly correlated.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bda035f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bda035f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Wind speed: 44 meters/second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Visibility: 12500 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Air Temp: 9.4 degrees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half of Sea level pressure data is missing (99999 = Missing). However, I dont want to destroy other data pieces that might be useful by deleting the whole row.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bda035f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bda035f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order of importance in terms of predictiveness/importance, weather is 4th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david said, airplane’s tail number prob more predictive than weather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Aggregated </a:t>
            </a:r>
            <a:r>
              <a:rPr lang="en"/>
              <a:t>weather</a:t>
            </a:r>
            <a:r>
              <a:rPr lang="en"/>
              <a:t> condition = Bad weather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21d4b7ce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21d4b7ce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1d4b7c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1d4b7c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1d4b7c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1d4b7c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21d4b7ce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21d4b7ce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91b971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91b971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d851403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fd851403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 we will go into more detail later, the airline dataset proved to be the most predictive dataset out of the 3 datasets, even compared to the overwhelmingly larger weather dataset.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addition, we did not take a deep dive into </a:t>
            </a:r>
            <a:r>
              <a:rPr lang="en" sz="1000"/>
              <a:t>Aviation</a:t>
            </a:r>
            <a:r>
              <a:rPr lang="en" sz="1000"/>
              <a:t> Support Table because: we used the Google Maps API to calculate distance from the airport to the weather station, which we deem to be more accurate than the data in the </a:t>
            </a:r>
            <a:r>
              <a:rPr lang="en" sz="1000"/>
              <a:t>Aviation</a:t>
            </a:r>
            <a:r>
              <a:rPr lang="en" sz="1000"/>
              <a:t> Support Table.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d851403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d851403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630m -&gt; 42m. </a:t>
            </a:r>
            <a:r>
              <a:rPr lang="en" sz="900"/>
              <a:t>177 -&gt; 7 features.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As expected, overwhelming amt of weather data = Skewed towards normal weather conditions. </a:t>
            </a:r>
            <a:r>
              <a:rPr lang="en" sz="900"/>
              <a:t>To illustrate, here’s a glimpse of the summary stats.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4.2 m/s = Gentle Breeze category on the Beaufort Scale (measures severity of wind speed)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Bad Weather Predictor: Yielded 4m rows (10% of dataset) - in line with root </a:t>
            </a:r>
            <a:r>
              <a:rPr lang="en" sz="900"/>
              <a:t>causes</a:t>
            </a:r>
            <a:r>
              <a:rPr lang="en" sz="900"/>
              <a:t> of flight delays (~7-10%) as we will see later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RH: </a:t>
            </a:r>
            <a:r>
              <a:rPr lang="en" sz="900"/>
              <a:t>&lt;50%: Dry, &gt;50%: Rain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Challenges: Reading the Federal Climate Complex document and making sense of the geophysical weather lingo.</a:t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2811456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2811456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d85140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d85140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1d4b7c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1d4b7c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Haversine formula - standard method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fd8514031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fd851403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is not that important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348450" y="179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Flight Delay Prediction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8775" y="914400"/>
            <a:ext cx="8191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MIDS w261: Machine Learning at Scale | UC Berkeley School of Information | Summer 2021</a:t>
            </a:r>
            <a:endParaRPr sz="1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Team 07: Atreyi Dasmahapatra, Kanika Mahajan, Kevin Fu, Lucas Barbosa</a:t>
            </a:r>
            <a:endParaRPr sz="19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5" y="1541100"/>
            <a:ext cx="7517124" cy="31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2552689" y="2259544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80.8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107256" y="2910369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53.2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7628450" y="3233044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39.7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7102396" y="3275032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38.2%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064327" y="2619550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65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.6%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594786" y="3209726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48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.3%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6590342" y="3400995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33.6%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4082311" y="3209726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48.1%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530985" y="2177123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84.5%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065073" y="3331015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36.9%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548842" y="3223722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47.8%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996807" y="2579117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68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.0%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>
            <a:off x="943144" y="3334150"/>
            <a:ext cx="2127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/>
          <p:nvPr/>
        </p:nvCxnSpPr>
        <p:spPr>
          <a:xfrm>
            <a:off x="3577300" y="3224569"/>
            <a:ext cx="2127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/>
          <p:nvPr/>
        </p:nvCxnSpPr>
        <p:spPr>
          <a:xfrm>
            <a:off x="6157975" y="3188042"/>
            <a:ext cx="2127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" name="Google Shape;226;p22"/>
          <p:cNvSpPr txBox="1"/>
          <p:nvPr/>
        </p:nvSpPr>
        <p:spPr>
          <a:xfrm>
            <a:off x="2997439" y="3194894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46.7</a:t>
            </a: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632570" y="3071319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49.6%</a:t>
            </a:r>
            <a:endParaRPr sz="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8228797" y="3029332"/>
            <a:ext cx="4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52</a:t>
            </a: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.9%</a:t>
            </a:r>
            <a:endParaRPr sz="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 flipH="1" rot="10800000">
            <a:off x="7371875" y="2238625"/>
            <a:ext cx="323400" cy="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0" name="Google Shape;230;p22"/>
          <p:cNvSpPr txBox="1"/>
          <p:nvPr/>
        </p:nvSpPr>
        <p:spPr>
          <a:xfrm>
            <a:off x="7690772" y="2081502"/>
            <a:ext cx="116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Mid-point presentation baseline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Challenges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520200" y="1941775"/>
            <a:ext cx="66894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highlight>
                  <a:srgbClr val="FFFFFF"/>
                </a:highlight>
              </a:rPr>
              <a:t>First ever ML project with datasets that couldn’t be tweaked in Pandas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highlight>
                  <a:srgbClr val="FFFFFF"/>
                </a:highlight>
              </a:rPr>
              <a:t>Application of LR, RF, SVM and GBT algorithms 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highlight>
                  <a:srgbClr val="FFFFFF"/>
                </a:highlight>
              </a:rPr>
              <a:t>LR from scratch: </a:t>
            </a:r>
            <a:r>
              <a:rPr lang="en">
                <a:highlight>
                  <a:srgbClr val="FFFFFF"/>
                </a:highlight>
              </a:rPr>
              <a:t>recall of 0.43 (vs 0.68) and a precision of 0.29 (vs. 0.37)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Flight data lacked timestamps and had local time  - calculate local time zones convert both flight &amp; weather data to unix timestamps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common column between the two data tables to join did not exist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joined dataframe gets saved as a parquet file without any complaints but count of the data frame is drastically lower upon reloading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525" y="3083300"/>
            <a:ext cx="1437401" cy="14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SLIDES REPOSITORY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Flight delays cause extra costs for passengers and airlines </a:t>
            </a:r>
            <a:endParaRPr sz="2040"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76" y="1938450"/>
            <a:ext cx="1686875" cy="221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650" y="1939845"/>
            <a:ext cx="2546400" cy="174906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1615750" y="2003700"/>
            <a:ext cx="26514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Longer trips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Missed connections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Lengthy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stays at airports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6714525" y="1978875"/>
            <a:ext cx="21450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Crew/aircraft availability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Passenger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reaccommodation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Penalties/fines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2197825" y="3786925"/>
            <a:ext cx="207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Personal and professional costs</a:t>
            </a:r>
            <a:endParaRPr b="1" sz="1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619300" y="3851100"/>
            <a:ext cx="220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Operational costs and brand reputation</a:t>
            </a:r>
            <a:endParaRPr b="1" sz="1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2799175" y="3628825"/>
            <a:ext cx="867900" cy="15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7279425" y="3616175"/>
            <a:ext cx="867900" cy="158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27650" y="593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Airlines Dataset: EDA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727650" y="1431525"/>
            <a:ext cx="8216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 Overview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</a:rPr>
              <a:t>Started with airlines 3 months data: Total 109 features and 161057 rows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Missing Data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</a:rPr>
              <a:t>Removed features that had &gt; 96% of data missing (mostly diverted flights)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</a:rPr>
              <a:t>Usable features went down to 61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Data Cleaning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</a:rPr>
              <a:t>Cancelled flights removed from dataset (unable to classify if delayed or not)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</a:rPr>
              <a:t>Diverted flights left as such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816075" y="1210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Airlines data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563075" y="1689225"/>
            <a:ext cx="84246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00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Part of the day ( snowball effect of delayed flights early in the day)</a:t>
            </a:r>
            <a:endParaRPr sz="1400">
              <a:solidFill>
                <a:srgbClr val="000000"/>
              </a:solidFill>
            </a:endParaRPr>
          </a:p>
          <a:p>
            <a:pPr indent="-337005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</a:rPr>
              <a:t>Average delayed flights by aircraft (tail_num) - rolling window 30 days</a:t>
            </a:r>
            <a:endParaRPr sz="1400">
              <a:solidFill>
                <a:srgbClr val="000000"/>
              </a:solidFill>
            </a:endParaRPr>
          </a:p>
          <a:p>
            <a:pPr indent="-343355" lvl="0" marL="457200" rtl="0" algn="l">
              <a:spcBef>
                <a:spcPts val="0"/>
              </a:spcBef>
              <a:spcAft>
                <a:spcPts val="0"/>
              </a:spcAft>
              <a:buSzPts val="1807"/>
              <a:buChar char="-"/>
            </a:pPr>
            <a:r>
              <a:rPr lang="en" sz="1400">
                <a:solidFill>
                  <a:srgbClr val="000000"/>
                </a:solidFill>
              </a:rPr>
              <a:t>Frequency of delays in the departure airport (for all airlines) in the past 2, 4, 8 and 12 hours</a:t>
            </a:r>
            <a:endParaRPr sz="1400">
              <a:solidFill>
                <a:srgbClr val="000000"/>
              </a:solidFill>
            </a:endParaRPr>
          </a:p>
          <a:p>
            <a:pPr indent="-343355" lvl="0" marL="457200" rtl="0" algn="l">
              <a:spcBef>
                <a:spcPts val="0"/>
              </a:spcBef>
              <a:spcAft>
                <a:spcPts val="0"/>
              </a:spcAft>
              <a:buSzPts val="1807"/>
              <a:buChar char="-"/>
            </a:pPr>
            <a:r>
              <a:rPr lang="en" sz="1400">
                <a:solidFill>
                  <a:srgbClr val="000000"/>
                </a:solidFill>
              </a:rPr>
              <a:t>Frequency of delays in the destination airport (for all airlines) in the past 2, 4, 8 and 12 hours</a:t>
            </a:r>
            <a:endParaRPr sz="1400">
              <a:solidFill>
                <a:srgbClr val="000000"/>
              </a:solidFill>
            </a:endParaRPr>
          </a:p>
          <a:p>
            <a:pPr indent="-343355" lvl="0" marL="457200" rtl="0" algn="l">
              <a:spcBef>
                <a:spcPts val="0"/>
              </a:spcBef>
              <a:spcAft>
                <a:spcPts val="0"/>
              </a:spcAft>
              <a:buSzPts val="1807"/>
              <a:buChar char="-"/>
            </a:pPr>
            <a:r>
              <a:rPr lang="en" sz="1400">
                <a:solidFill>
                  <a:srgbClr val="000000"/>
                </a:solidFill>
              </a:rPr>
              <a:t> Frequency of delays of the same airline (in the departure airport) in the past 2, 4, 8 and 12 hours</a:t>
            </a:r>
            <a:endParaRPr sz="1400">
              <a:solidFill>
                <a:srgbClr val="000000"/>
              </a:solidFill>
            </a:endParaRPr>
          </a:p>
          <a:p>
            <a:pPr indent="-375105" lvl="0" marL="457200" rtl="0" algn="l">
              <a:spcBef>
                <a:spcPts val="0"/>
              </a:spcBef>
              <a:spcAft>
                <a:spcPts val="0"/>
              </a:spcAft>
              <a:buSzPts val="2307"/>
              <a:buChar char="-"/>
            </a:pPr>
            <a:r>
              <a:rPr lang="en" sz="1400">
                <a:solidFill>
                  <a:srgbClr val="000000"/>
                </a:solidFill>
              </a:rPr>
              <a:t>Frequency of late arrivals in the departure airport (for all airlines) in the past 2, 4, 8 and 12 hours</a:t>
            </a:r>
            <a:endParaRPr sz="2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29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r>
              <a:rPr lang="en"/>
              <a:t> Dataset: EDA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729450" y="2078875"/>
            <a:ext cx="76887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Missing/Erroneous Features (Columns)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161 out of 177 features had 50%+ missing data (91% reduction)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Missing/Erroneous Rows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11,588,530 rows remain out of 29,823,926 (61% reduction)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Cleaning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Total of 19 useable features, un-</a:t>
            </a:r>
            <a:r>
              <a:rPr lang="en" sz="1600"/>
              <a:t>nested from 6 columns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Dataset: EDA</a:t>
            </a:r>
            <a:endParaRPr/>
          </a:p>
        </p:txBody>
      </p:sp>
      <p:pic>
        <p:nvPicPr>
          <p:cNvPr id="279" name="Google Shape;2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475" y="1853850"/>
            <a:ext cx="3286525" cy="21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700" y="540350"/>
            <a:ext cx="3452693" cy="2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475" y="2843810"/>
            <a:ext cx="3405999" cy="229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729450" y="4042925"/>
            <a:ext cx="7688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0.70 correl(air temp, dew temp)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-0.23 </a:t>
            </a:r>
            <a:r>
              <a:rPr lang="en" sz="1600"/>
              <a:t>correl(</a:t>
            </a:r>
            <a:r>
              <a:rPr lang="en" sz="1600"/>
              <a:t>sea level, visibility)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Weather data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729450" y="1853850"/>
            <a:ext cx="7688700" cy="29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 out of the 19 features could be predictive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Others were identifying features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use Lasso as final judge to determine if var is sig predictor for flight delays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Filling in vs. Removing x million rows may make features more significant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Good vs. Bad Weather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Within explicitly labeled variables, 90%+ “Good”, &lt;10% “Bad”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Need more “Bad” weather data points: must look into 6m/Full dataset for a complete Season/more Winter data points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Joined Dataset: EDA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605900" y="1869250"/>
            <a:ext cx="38448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26513705 rows and 128  features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Very few empty rows (as expected)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850" y="1385700"/>
            <a:ext cx="3982775" cy="332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p31"/>
          <p:cNvGraphicFramePr/>
          <p:nvPr/>
        </p:nvGraphicFramePr>
        <p:xfrm>
          <a:off x="664375" y="27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{8995B440-FECB-4242-887C-DAF1FD12FD1D}</a:tableStyleId>
              </a:tblPr>
              <a:tblGrid>
                <a:gridCol w="1642525"/>
                <a:gridCol w="2085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 of Origin 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Bad Weather 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Chicago, IL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53932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DFW, 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Atlanta, 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Phoenix, AZ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29293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11300" y="1621763"/>
            <a:ext cx="43704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Predicting flight delays allow airlines to do </a:t>
            </a:r>
            <a:r>
              <a:rPr b="1" lang="en" sz="1500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better delay management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optimizing their operations and saving costs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Ex. should a connecting flight be intentionally delayed if a feeder flight arrives with a delay?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not, transferring passengers will lose their connection; if yes, another delay might cause ripple effects in the 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058049" y="4085400"/>
            <a:ext cx="484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With in advance delay predictions, airlines do have more flexibility to reschedule in an optimized way</a:t>
            </a:r>
            <a:endParaRPr b="1" sz="1600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830844" y="3925846"/>
            <a:ext cx="1258200" cy="17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61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25" y="1945420"/>
            <a:ext cx="3577476" cy="24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baseline results</a:t>
            </a:r>
            <a:endParaRPr/>
          </a:p>
        </p:txBody>
      </p:sp>
      <p:graphicFrame>
        <p:nvGraphicFramePr>
          <p:cNvPr id="302" name="Google Shape;302;p32"/>
          <p:cNvGraphicFramePr/>
          <p:nvPr/>
        </p:nvGraphicFramePr>
        <p:xfrm>
          <a:off x="367375" y="22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{95B51E53-CFB9-4C87-925B-FF43918AE19B}</a:tableStyleId>
              </a:tblPr>
              <a:tblGrid>
                <a:gridCol w="2285675"/>
                <a:gridCol w="1220900"/>
              </a:tblGrid>
              <a:tr h="3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Features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Weights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Intercept</a:t>
                      </a:r>
                      <a:endParaRPr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-1.680632</a:t>
                      </a:r>
                      <a:endParaRPr sz="900"/>
                    </a:p>
                  </a:txBody>
                  <a:tcPr marT="69850" marB="69850" marR="69850" marL="6985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number of </a:t>
                      </a:r>
                      <a:r>
                        <a:rPr b="1" lang="en" sz="900"/>
                        <a:t>departure </a:t>
                      </a:r>
                      <a:r>
                        <a:rPr b="1" lang="en" sz="900"/>
                        <a:t>delays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previous 2hrs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origin airport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0.002778</a:t>
                      </a:r>
                      <a:endParaRPr sz="900"/>
                    </a:p>
                  </a:txBody>
                  <a:tcPr marT="69850" marB="69850" marR="69850" marL="6985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number of </a:t>
                      </a:r>
                      <a:r>
                        <a:rPr b="1" lang="en" sz="900"/>
                        <a:t>departure delays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previous 4hrs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destination airport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0.228222</a:t>
                      </a:r>
                      <a:endParaRPr sz="900"/>
                    </a:p>
                  </a:txBody>
                  <a:tcPr marT="69850" marB="69850" marR="69850" marL="6985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number of a</a:t>
                      </a:r>
                      <a:r>
                        <a:rPr b="1" lang="en" sz="900"/>
                        <a:t>rrival delays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previous 2hrs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origin airport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0.008814</a:t>
                      </a:r>
                      <a:endParaRPr sz="900"/>
                    </a:p>
                  </a:txBody>
                  <a:tcPr marT="69850" marB="69850" marR="69850" marL="6985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number of </a:t>
                      </a:r>
                      <a:r>
                        <a:rPr b="1" lang="en" sz="900"/>
                        <a:t>arrival delays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previous 4hrs</a:t>
                      </a:r>
                      <a:r>
                        <a:rPr lang="en" sz="900"/>
                        <a:t> in the </a:t>
                      </a:r>
                      <a:r>
                        <a:rPr b="1" lang="en" sz="900"/>
                        <a:t>origin airport</a:t>
                      </a:r>
                      <a:endParaRPr b="1" sz="900"/>
                    </a:p>
                  </a:txBody>
                  <a:tcPr marT="69850" marB="69850" marR="69850" marL="6985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900"/>
                        <a:t>0.000651</a:t>
                      </a:r>
                      <a:endParaRPr sz="900"/>
                    </a:p>
                  </a:txBody>
                  <a:tcPr marT="69850" marB="69850" marR="69850" marL="69850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2"/>
          <p:cNvSpPr txBox="1"/>
          <p:nvPr/>
        </p:nvSpPr>
        <p:spPr>
          <a:xfrm>
            <a:off x="4494275" y="2266950"/>
            <a:ext cx="400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Performance metrics</a:t>
            </a:r>
            <a:endParaRPr b="1"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Accuracy: 0.7984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Precision: 0.7902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Weighted Recall: 0.7984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0.7938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Precision By Label: [0.8607, 0.5286]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Recall By Label: [0.8878, </a:t>
            </a:r>
            <a:r>
              <a:rPr b="1" lang="en" sz="1000">
                <a:solidFill>
                  <a:srgbClr val="85200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0.4670</a:t>
            </a: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rgbClr val="5555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F1-Score by Label: [0.8740, 0.4959]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342900" y="1536450"/>
            <a:ext cx="35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Only 4 features survived after L1 reg.;  none from the weather dataset</a:t>
            </a:r>
            <a:endParaRPr b="1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4549875" y="1746000"/>
            <a:ext cx="35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Recall of ~60%: too good to be true?</a:t>
            </a:r>
            <a:endParaRPr b="1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6" name="Google Shape;306;p32"/>
          <p:cNvCxnSpPr/>
          <p:nvPr/>
        </p:nvCxnSpPr>
        <p:spPr>
          <a:xfrm flipH="1" rot="10800000">
            <a:off x="286925" y="2099475"/>
            <a:ext cx="3765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2"/>
          <p:cNvCxnSpPr/>
          <p:nvPr/>
        </p:nvCxnSpPr>
        <p:spPr>
          <a:xfrm flipH="1" rot="10800000">
            <a:off x="4455375" y="2099475"/>
            <a:ext cx="3765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649700" y="2078875"/>
            <a:ext cx="803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EDA and join on complete dataset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f</a:t>
            </a:r>
            <a:r>
              <a:rPr lang="en" sz="1600"/>
              <a:t>eature engineering - Airport hubs and frequency of delays, Late arrivals and airports, Weather features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Lasso on additional combinations of features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 on ensemble models based on classification trees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is key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4187500" y="1853850"/>
            <a:ext cx="44901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Since most of flights do not delay, a classifier that simply predicts that no flights will be delayed can achieve remarkably high accuracy rates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Thus, our main challenge is to instead </a:t>
            </a:r>
            <a:r>
              <a:rPr b="1" lang="en" sz="1500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improve recall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the percentage of delayed flights that are correctly classified as delayed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Lato"/>
              <a:buChar char="●"/>
            </a:pPr>
            <a:r>
              <a:rPr b="1"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 assumption: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costs incurred in 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anticipation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a potentially delayed flight that doesn’t delay are lower than the costs of a delayed flight for which the airline has not prepared itself</a:t>
            </a:r>
            <a:endParaRPr b="1" sz="1700">
              <a:solidFill>
                <a:srgbClr val="85200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25" y="2045724"/>
            <a:ext cx="3404075" cy="2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we used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917975"/>
            <a:ext cx="7856700" cy="28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Airline Dataset: Bureau of Transportation Statistics (BTS).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31 million 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109 potential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Weather Dataset: Integrated Surface Data (ISD)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630 million 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177 potential features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Aviation Support Tables: Office of Airline Information, Bureau of Transportation Statistics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18K rows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10 potential features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41025" y="60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EDA: weather data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80650" y="1368850"/>
            <a:ext cx="42312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Many unusable/null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7 predictive features, 42 million rows remain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 one single feature indicates bad weather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98.6% normal wind conditions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4.2 m/s avg wind speed (gentle breeze)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0.8 correl (air temp, dew temp)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Led to creation of Bad Weather Predictor: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&gt;50% relative humidity &amp;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Wind speed &gt;15.2 m/s |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Required visibility &lt;1609 m |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sea pressure (bottom 10%)</a:t>
            </a:r>
            <a:endParaRPr sz="14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75" y="1478775"/>
            <a:ext cx="3091950" cy="3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41025" y="60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EDA: airlines data 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0" y="1351150"/>
            <a:ext cx="5639700" cy="18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Duplicate  and Missing Data (61 </a:t>
            </a:r>
            <a:r>
              <a:rPr lang="en" sz="1400"/>
              <a:t>potential</a:t>
            </a:r>
            <a:r>
              <a:rPr lang="en" sz="1400"/>
              <a:t> features)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Cancelled and Diverted Flights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delay time ~ 12 minutes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Average flight duration (~800 miles, 2.5 hours)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Imbalance in outcome of interest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Delayed flights not </a:t>
            </a:r>
            <a:r>
              <a:rPr lang="en" sz="1400"/>
              <a:t>uniform</a:t>
            </a:r>
            <a:r>
              <a:rPr lang="en" sz="1400"/>
              <a:t> across days, airlines, airports</a:t>
            </a:r>
            <a:endParaRPr sz="1400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0" y="3014775"/>
            <a:ext cx="4303099" cy="19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350" y="3243150"/>
            <a:ext cx="3626900" cy="16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775" y="1327163"/>
            <a:ext cx="3899224" cy="16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313800" y="2997625"/>
            <a:ext cx="2864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Delay Incidence per Single Airport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695025" y="1289725"/>
            <a:ext cx="2864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Departure delay incidence over time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579575" y="3211225"/>
            <a:ext cx="2864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Delay incidence per airline carrier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843600" y="4804800"/>
            <a:ext cx="1513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Origin Airport</a:t>
            </a:r>
            <a:endParaRPr sz="9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255175" y="4804800"/>
            <a:ext cx="1513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Airline ID</a:t>
            </a:r>
            <a:endParaRPr sz="9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 rot="5400000">
            <a:off x="4112425" y="3806875"/>
            <a:ext cx="19416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Pct of flights with delays &gt; 15 min</a:t>
            </a:r>
            <a:endParaRPr sz="9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 rot="5400000">
            <a:off x="-562025" y="3929638"/>
            <a:ext cx="19416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Pct of flights with delays &gt; 15 min</a:t>
            </a:r>
            <a:endParaRPr sz="9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 rot="5400000">
            <a:off x="4326150" y="1948425"/>
            <a:ext cx="19416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Pct of flights with delays &gt; 15 min</a:t>
            </a:r>
            <a:endParaRPr sz="9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11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delays and feature creation 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358450" y="1657800"/>
            <a:ext cx="4674300" cy="3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</a:t>
            </a:r>
            <a:r>
              <a:rPr lang="en" sz="1400"/>
              <a:t>ir Carrier delays: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Average delayed flights (rolling window 30 days) for every aircraft.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Late Aircraft delays: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Frequency of delayed flights at origin, destination airport and by airline carrier in the past 2, 4, 8 and 12 hours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NAS </a:t>
            </a:r>
            <a:r>
              <a:rPr lang="en" sz="1400"/>
              <a:t>delays: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Frequency of late arrivals in the departure airports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Delays in hubs in the past 2,4,8 and 12 hours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 of Day (Morning, Afternoon etc.</a:t>
            </a:r>
            <a:r>
              <a:rPr lang="en" sz="1400"/>
              <a:t>)</a:t>
            </a:r>
            <a:endParaRPr sz="14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0" y="1845175"/>
            <a:ext cx="3962400" cy="29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7650" y="1243575"/>
            <a:ext cx="314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Data Tables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35250" y="1778775"/>
            <a:ext cx="5108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Nearest weather station to departing airport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Use Google geocode api to get latitude and longitude of departing city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</a:rPr>
              <a:t>Map back to matching weather station latitude and longitude using Haversine formula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Cross Join first and then inner join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 sz="1400">
                <a:solidFill>
                  <a:srgbClr val="000000"/>
                </a:solidFill>
              </a:rPr>
              <a:t>Latest weather timestamp 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26513705 rows and 128  features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400">
                <a:solidFill>
                  <a:schemeClr val="dk2"/>
                </a:solidFill>
                <a:highlight>
                  <a:schemeClr val="lt1"/>
                </a:highlight>
              </a:rPr>
              <a:t>Very few empty rows (as expected)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750" y="953350"/>
            <a:ext cx="1618400" cy="16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6462348" y="2650850"/>
            <a:ext cx="244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Great-circle distance between two points on a sphere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27562" l="0" r="0" t="0"/>
          <a:stretch/>
        </p:blipFill>
        <p:spPr>
          <a:xfrm>
            <a:off x="6083775" y="3443677"/>
            <a:ext cx="2126251" cy="1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modelling pipeline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94525" y="1761200"/>
            <a:ext cx="9900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Raw airlines data</a:t>
            </a:r>
            <a:endParaRPr sz="1000"/>
          </a:p>
        </p:txBody>
      </p:sp>
      <p:sp>
        <p:nvSpPr>
          <p:cNvPr id="157" name="Google Shape;157;p21"/>
          <p:cNvSpPr/>
          <p:nvPr/>
        </p:nvSpPr>
        <p:spPr>
          <a:xfrm>
            <a:off x="188275" y="4295175"/>
            <a:ext cx="9900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Raw weather data</a:t>
            </a:r>
            <a:endParaRPr sz="1000"/>
          </a:p>
        </p:txBody>
      </p:sp>
      <p:sp>
        <p:nvSpPr>
          <p:cNvPr id="158" name="Google Shape;158;p21"/>
          <p:cNvSpPr/>
          <p:nvPr/>
        </p:nvSpPr>
        <p:spPr>
          <a:xfrm>
            <a:off x="194375" y="2716775"/>
            <a:ext cx="9900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Ready-to-join airlines data</a:t>
            </a:r>
            <a:endParaRPr sz="1000"/>
          </a:p>
        </p:txBody>
      </p:sp>
      <p:sp>
        <p:nvSpPr>
          <p:cNvPr id="159" name="Google Shape;159;p21"/>
          <p:cNvSpPr/>
          <p:nvPr/>
        </p:nvSpPr>
        <p:spPr>
          <a:xfrm>
            <a:off x="194375" y="3299950"/>
            <a:ext cx="9900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Ready-to-join weather data</a:t>
            </a:r>
            <a:endParaRPr sz="1000"/>
          </a:p>
        </p:txBody>
      </p:sp>
      <p:sp>
        <p:nvSpPr>
          <p:cNvPr id="160" name="Google Shape;160;p21"/>
          <p:cNvSpPr/>
          <p:nvPr/>
        </p:nvSpPr>
        <p:spPr>
          <a:xfrm>
            <a:off x="4108675" y="2716775"/>
            <a:ext cx="9378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 data</a:t>
            </a:r>
            <a:endParaRPr sz="1000"/>
          </a:p>
        </p:txBody>
      </p:sp>
      <p:sp>
        <p:nvSpPr>
          <p:cNvPr id="161" name="Google Shape;161;p21"/>
          <p:cNvSpPr/>
          <p:nvPr/>
        </p:nvSpPr>
        <p:spPr>
          <a:xfrm>
            <a:off x="3283575" y="1681638"/>
            <a:ext cx="9378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data</a:t>
            </a:r>
            <a:endParaRPr sz="1000"/>
          </a:p>
        </p:txBody>
      </p:sp>
      <p:sp>
        <p:nvSpPr>
          <p:cNvPr id="162" name="Google Shape;162;p21"/>
          <p:cNvSpPr/>
          <p:nvPr/>
        </p:nvSpPr>
        <p:spPr>
          <a:xfrm>
            <a:off x="5003050" y="1681650"/>
            <a:ext cx="9378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Augmented Train data</a:t>
            </a:r>
            <a:endParaRPr sz="1000"/>
          </a:p>
        </p:txBody>
      </p:sp>
      <p:cxnSp>
        <p:nvCxnSpPr>
          <p:cNvPr id="163" name="Google Shape;163;p21"/>
          <p:cNvCxnSpPr>
            <a:stCxn id="156" idx="2"/>
            <a:endCxn id="158" idx="0"/>
          </p:cNvCxnSpPr>
          <p:nvPr/>
        </p:nvCxnSpPr>
        <p:spPr>
          <a:xfrm>
            <a:off x="689525" y="2195000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stCxn id="157" idx="0"/>
            <a:endCxn id="159" idx="2"/>
          </p:cNvCxnSpPr>
          <p:nvPr/>
        </p:nvCxnSpPr>
        <p:spPr>
          <a:xfrm flipH="1" rot="10800000">
            <a:off x="683275" y="3733875"/>
            <a:ext cx="6000" cy="5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1"/>
          <p:cNvSpPr txBox="1"/>
          <p:nvPr/>
        </p:nvSpPr>
        <p:spPr>
          <a:xfrm>
            <a:off x="655325" y="3755545"/>
            <a:ext cx="12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Cleaning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Feature engineering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New features creation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665475" y="2976425"/>
            <a:ext cx="11220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Ready-to-model data</a:t>
            </a:r>
            <a:endParaRPr sz="1000"/>
          </a:p>
        </p:txBody>
      </p:sp>
      <p:cxnSp>
        <p:nvCxnSpPr>
          <p:cNvPr id="167" name="Google Shape;167;p21"/>
          <p:cNvCxnSpPr>
            <a:stCxn id="158" idx="3"/>
            <a:endCxn id="166" idx="1"/>
          </p:cNvCxnSpPr>
          <p:nvPr/>
        </p:nvCxnSpPr>
        <p:spPr>
          <a:xfrm>
            <a:off x="1184375" y="2933675"/>
            <a:ext cx="481200" cy="2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59" idx="3"/>
            <a:endCxn id="166" idx="1"/>
          </p:cNvCxnSpPr>
          <p:nvPr/>
        </p:nvCxnSpPr>
        <p:spPr>
          <a:xfrm flipH="1" rot="10800000">
            <a:off x="1184375" y="3193450"/>
            <a:ext cx="481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1"/>
          <p:cNvSpPr txBox="1"/>
          <p:nvPr/>
        </p:nvSpPr>
        <p:spPr>
          <a:xfrm>
            <a:off x="655313" y="2150841"/>
            <a:ext cx="12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Cleaning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Feature engineering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New features creation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21"/>
          <p:cNvCxnSpPr>
            <a:stCxn id="166" idx="3"/>
            <a:endCxn id="161" idx="1"/>
          </p:cNvCxnSpPr>
          <p:nvPr/>
        </p:nvCxnSpPr>
        <p:spPr>
          <a:xfrm flipH="1" rot="10800000">
            <a:off x="2787475" y="1898525"/>
            <a:ext cx="496200" cy="12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6" idx="3"/>
            <a:endCxn id="160" idx="1"/>
          </p:cNvCxnSpPr>
          <p:nvPr/>
        </p:nvCxnSpPr>
        <p:spPr>
          <a:xfrm flipH="1" rot="10800000">
            <a:off x="2787475" y="2933825"/>
            <a:ext cx="1321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>
            <a:stCxn id="161" idx="3"/>
            <a:endCxn id="162" idx="1"/>
          </p:cNvCxnSpPr>
          <p:nvPr/>
        </p:nvCxnSpPr>
        <p:spPr>
          <a:xfrm>
            <a:off x="4221375" y="1898538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1"/>
          <p:cNvSpPr txBox="1"/>
          <p:nvPr/>
        </p:nvSpPr>
        <p:spPr>
          <a:xfrm>
            <a:off x="4177251" y="1550039"/>
            <a:ext cx="10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Oversampling minority class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478875" y="1610375"/>
            <a:ext cx="146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StringIndexer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OneHotEncoder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Imputer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VectorAssembler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Scaler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ModelClass (e.g. Logistic Regression)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TimeSeriesCrossValidation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(custom class)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5149650" y="3387975"/>
            <a:ext cx="9378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Predictions</a:t>
            </a:r>
            <a:endParaRPr sz="1000"/>
          </a:p>
        </p:txBody>
      </p:sp>
      <p:sp>
        <p:nvSpPr>
          <p:cNvPr id="176" name="Google Shape;176;p21"/>
          <p:cNvSpPr/>
          <p:nvPr/>
        </p:nvSpPr>
        <p:spPr>
          <a:xfrm>
            <a:off x="7395665" y="4345725"/>
            <a:ext cx="216900" cy="1122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7605581" y="4245619"/>
            <a:ext cx="12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Datasets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7395651" y="4556217"/>
            <a:ext cx="216900" cy="148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7605581" y="4477469"/>
            <a:ext cx="12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Models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1"/>
          <p:cNvCxnSpPr/>
          <p:nvPr/>
        </p:nvCxnSpPr>
        <p:spPr>
          <a:xfrm>
            <a:off x="7366169" y="4883004"/>
            <a:ext cx="2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 txBox="1"/>
          <p:nvPr/>
        </p:nvSpPr>
        <p:spPr>
          <a:xfrm>
            <a:off x="7605581" y="4715102"/>
            <a:ext cx="125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Transformations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115274" y="3039427"/>
            <a:ext cx="48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Join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7420138" y="4098025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7605574" y="4018375"/>
            <a:ext cx="138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Checkpoints at blob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21"/>
          <p:cNvCxnSpPr>
            <a:stCxn id="186" idx="2"/>
            <a:endCxn id="187" idx="0"/>
          </p:cNvCxnSpPr>
          <p:nvPr/>
        </p:nvCxnSpPr>
        <p:spPr>
          <a:xfrm>
            <a:off x="6848214" y="2087888"/>
            <a:ext cx="900" cy="7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1"/>
          <p:cNvSpPr/>
          <p:nvPr/>
        </p:nvSpPr>
        <p:spPr>
          <a:xfrm>
            <a:off x="5149650" y="4313925"/>
            <a:ext cx="937800" cy="433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Performance metrics</a:t>
            </a:r>
            <a:endParaRPr sz="1000"/>
          </a:p>
        </p:txBody>
      </p:sp>
      <p:sp>
        <p:nvSpPr>
          <p:cNvPr id="186" name="Google Shape;186;p21"/>
          <p:cNvSpPr/>
          <p:nvPr/>
        </p:nvSpPr>
        <p:spPr>
          <a:xfrm>
            <a:off x="6389125" y="1716825"/>
            <a:ext cx="1066500" cy="385668"/>
          </a:xfrm>
          <a:prstGeom prst="flowChartMultidocumen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Pipeline</a:t>
            </a:r>
            <a:endParaRPr sz="1000"/>
          </a:p>
        </p:txBody>
      </p:sp>
      <p:sp>
        <p:nvSpPr>
          <p:cNvPr id="187" name="Google Shape;187;p21"/>
          <p:cNvSpPr/>
          <p:nvPr/>
        </p:nvSpPr>
        <p:spPr>
          <a:xfrm>
            <a:off x="6685740" y="2811839"/>
            <a:ext cx="327000" cy="25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1"/>
          <p:cNvCxnSpPr>
            <a:stCxn id="162" idx="3"/>
            <a:endCxn id="186" idx="1"/>
          </p:cNvCxnSpPr>
          <p:nvPr/>
        </p:nvCxnSpPr>
        <p:spPr>
          <a:xfrm>
            <a:off x="5940850" y="1898550"/>
            <a:ext cx="448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6243720" y="3005250"/>
            <a:ext cx="122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Best model                   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(after cross-validation and hyperparameter tuning)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933677" y="2703831"/>
            <a:ext cx="10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Train/ test split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21"/>
          <p:cNvCxnSpPr>
            <a:stCxn id="160" idx="3"/>
            <a:endCxn id="175" idx="0"/>
          </p:cNvCxnSpPr>
          <p:nvPr/>
        </p:nvCxnSpPr>
        <p:spPr>
          <a:xfrm>
            <a:off x="5046475" y="2933675"/>
            <a:ext cx="5721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>
            <a:endCxn id="175" idx="0"/>
          </p:cNvCxnSpPr>
          <p:nvPr/>
        </p:nvCxnSpPr>
        <p:spPr>
          <a:xfrm flipH="1">
            <a:off x="5618550" y="2997375"/>
            <a:ext cx="924600" cy="3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>
            <a:stCxn id="175" idx="2"/>
            <a:endCxn id="188" idx="0"/>
          </p:cNvCxnSpPr>
          <p:nvPr/>
        </p:nvCxnSpPr>
        <p:spPr>
          <a:xfrm>
            <a:off x="5618550" y="3821775"/>
            <a:ext cx="0" cy="4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5585549" y="3952050"/>
            <a:ext cx="74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Evaluator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219544" y="2842717"/>
            <a:ext cx="103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-  Model Transform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1083863" y="2659079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1083863" y="3257958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2670844" y="2888352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6000319" y="3326233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083863" y="1667579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1083863" y="4239825"/>
            <a:ext cx="153900" cy="148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6473100" y="1052600"/>
            <a:ext cx="1644600" cy="4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One pipeline per algorithm (LR, SVM, RF, GBT)</a:t>
            </a:r>
            <a:endParaRPr sz="900"/>
          </a:p>
        </p:txBody>
      </p:sp>
      <p:sp>
        <p:nvSpPr>
          <p:cNvPr id="204" name="Google Shape;204;p21"/>
          <p:cNvSpPr/>
          <p:nvPr/>
        </p:nvSpPr>
        <p:spPr>
          <a:xfrm>
            <a:off x="7478875" y="2949875"/>
            <a:ext cx="1534200" cy="693900"/>
          </a:xfrm>
          <a:prstGeom prst="wedgeRoundRectCallout">
            <a:avLst>
              <a:gd fmla="val -22961" name="adj1"/>
              <a:gd fmla="val -6533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Modification of standard behaviour of CrossValidation class to allow Cross Validation on a Yearly Rolling Basis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