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Economica"/>
      <p:regular r:id="rId30"/>
      <p:bold r:id="rId31"/>
      <p:italic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conomica-bold.fntdata"/><Relationship Id="rId30" Type="http://schemas.openxmlformats.org/officeDocument/2006/relationships/font" Target="fonts/Economica-regular.fntdata"/><Relationship Id="rId11" Type="http://schemas.openxmlformats.org/officeDocument/2006/relationships/slide" Target="slides/slide6.xml"/><Relationship Id="rId33" Type="http://schemas.openxmlformats.org/officeDocument/2006/relationships/font" Target="fonts/Economica-boldItalic.fntdata"/><Relationship Id="rId10" Type="http://schemas.openxmlformats.org/officeDocument/2006/relationships/slide" Target="slides/slide5.xml"/><Relationship Id="rId32" Type="http://schemas.openxmlformats.org/officeDocument/2006/relationships/font" Target="fonts/Economica-italic.fntdata"/><Relationship Id="rId13" Type="http://schemas.openxmlformats.org/officeDocument/2006/relationships/slide" Target="slides/slide8.xml"/><Relationship Id="rId35" Type="http://schemas.openxmlformats.org/officeDocument/2006/relationships/font" Target="fonts/OpenSans-bold.fntdata"/><Relationship Id="rId12" Type="http://schemas.openxmlformats.org/officeDocument/2006/relationships/slide" Target="slides/slide7.xml"/><Relationship Id="rId34" Type="http://schemas.openxmlformats.org/officeDocument/2006/relationships/font" Target="fonts/OpenSans-regular.fntdata"/><Relationship Id="rId15" Type="http://schemas.openxmlformats.org/officeDocument/2006/relationships/slide" Target="slides/slide10.xml"/><Relationship Id="rId37" Type="http://schemas.openxmlformats.org/officeDocument/2006/relationships/font" Target="fonts/OpenSans-boldItalic.fntdata"/><Relationship Id="rId14" Type="http://schemas.openxmlformats.org/officeDocument/2006/relationships/slide" Target="slides/slide9.xml"/><Relationship Id="rId36" Type="http://schemas.openxmlformats.org/officeDocument/2006/relationships/font" Target="fonts/Open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Hi everyone, in our final project we will be discussing stock price prediction models and some of the challenges faced in such a competitive industry. My name is Fernando Roriz and I will be presenting with John Andrus, Luis Chion and Kevin Fu.</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243e4946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243e4946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t>One model that had been used to solve similar problems in the past was a Gaussian Mixture Model</a:t>
            </a:r>
            <a:endParaRPr/>
          </a:p>
          <a:p>
            <a:pPr indent="-298450" lvl="0" marL="457200" rtl="0" algn="l">
              <a:lnSpc>
                <a:spcPct val="115000"/>
              </a:lnSpc>
              <a:spcBef>
                <a:spcPts val="0"/>
              </a:spcBef>
              <a:spcAft>
                <a:spcPts val="0"/>
              </a:spcAft>
              <a:buClr>
                <a:schemeClr val="dk1"/>
              </a:buClr>
              <a:buSzPts val="1100"/>
              <a:buChar char="●"/>
            </a:pPr>
            <a:r>
              <a:rPr lang="en"/>
              <a:t>It's a model that we're all familiar with by now, and I took inspiration from project three to use two competing GMMs as a classifier for our binary trade/hold labels</a:t>
            </a:r>
            <a:endParaRPr/>
          </a:p>
          <a:p>
            <a:pPr indent="-298450" lvl="0" marL="457200" rtl="0" algn="l">
              <a:lnSpc>
                <a:spcPct val="115000"/>
              </a:lnSpc>
              <a:spcBef>
                <a:spcPts val="0"/>
              </a:spcBef>
              <a:spcAft>
                <a:spcPts val="0"/>
              </a:spcAft>
              <a:buClr>
                <a:schemeClr val="dk1"/>
              </a:buClr>
              <a:buSzPts val="1100"/>
              <a:buChar char="●"/>
            </a:pPr>
            <a:r>
              <a:rPr lang="en"/>
              <a:t>Initially seemed very promising - achieving almost 53% accuracy on 50k training data for a 3 component model</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243e4946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243e4946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t>But I wanted to dig deeper and figure out if this model was consistent across all the data</a:t>
            </a:r>
            <a:endParaRPr/>
          </a:p>
          <a:p>
            <a:pPr indent="-298450" lvl="1" marL="914400" rtl="0" algn="l">
              <a:lnSpc>
                <a:spcPct val="115000"/>
              </a:lnSpc>
              <a:spcBef>
                <a:spcPts val="0"/>
              </a:spcBef>
              <a:spcAft>
                <a:spcPts val="0"/>
              </a:spcAft>
              <a:buClr>
                <a:schemeClr val="dk1"/>
              </a:buClr>
              <a:buSzPts val="1100"/>
              <a:buChar char="○"/>
            </a:pPr>
            <a:r>
              <a:rPr lang="en"/>
              <a:t>Temporal Gridsearch</a:t>
            </a:r>
            <a:endParaRPr/>
          </a:p>
          <a:p>
            <a:pPr indent="-298450" lvl="1" marL="914400" rtl="0" algn="l">
              <a:lnSpc>
                <a:spcPct val="115000"/>
              </a:lnSpc>
              <a:spcBef>
                <a:spcPts val="0"/>
              </a:spcBef>
              <a:spcAft>
                <a:spcPts val="0"/>
              </a:spcAft>
              <a:buClr>
                <a:schemeClr val="dk1"/>
              </a:buClr>
              <a:buSzPts val="1100"/>
              <a:buChar char="○"/>
            </a:pPr>
            <a:r>
              <a:rPr lang="en"/>
              <a:t>Varying Training Data</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243e4946f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243e4946f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t>As you can see, it was pretty all over the place</a:t>
            </a:r>
            <a:endParaRPr/>
          </a:p>
          <a:p>
            <a:pPr indent="-298450" lvl="0" marL="457200" rtl="0" algn="l">
              <a:lnSpc>
                <a:spcPct val="115000"/>
              </a:lnSpc>
              <a:spcBef>
                <a:spcPts val="0"/>
              </a:spcBef>
              <a:spcAft>
                <a:spcPts val="0"/>
              </a:spcAft>
              <a:buClr>
                <a:schemeClr val="dk1"/>
              </a:buClr>
              <a:buSzPts val="1100"/>
              <a:buChar char="●"/>
            </a:pPr>
            <a:r>
              <a:rPr lang="en"/>
              <a:t>While the accuracy rarely dipped below 50% across all the data slices, it was a far cry from performing consistently at 52.8%</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243e4946f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243e4946f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t>In an attempt to improve the model, I implemented PCA, but this actually reduced the accuracy further</a:t>
            </a:r>
            <a:endParaRPr/>
          </a:p>
          <a:p>
            <a:pPr indent="-298450" lvl="0" marL="457200" rtl="0" algn="l">
              <a:lnSpc>
                <a:spcPct val="115000"/>
              </a:lnSpc>
              <a:spcBef>
                <a:spcPts val="0"/>
              </a:spcBef>
              <a:spcAft>
                <a:spcPts val="0"/>
              </a:spcAft>
              <a:buClr>
                <a:schemeClr val="dk1"/>
              </a:buClr>
              <a:buSzPts val="1100"/>
              <a:buChar char="●"/>
            </a:pPr>
            <a:r>
              <a:rPr lang="en"/>
              <a:t>We found that while we were able to consistently achieve and accuracy above 50%, we could not consistently outperform other models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f28e64b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f28e64b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50">
              <a:solidFill>
                <a:srgbClr val="333333"/>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0d9b98e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0d9b98e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0871c476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0871c476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Picked </a:t>
            </a:r>
            <a:r>
              <a:rPr lang="en"/>
              <a:t>CNN b/c: well documented in literature for: </a:t>
            </a:r>
            <a:endParaRPr/>
          </a:p>
          <a:p>
            <a:pPr indent="-298450" lvl="1" marL="914400" rtl="0" algn="l">
              <a:spcBef>
                <a:spcPts val="0"/>
              </a:spcBef>
              <a:spcAft>
                <a:spcPts val="0"/>
              </a:spcAft>
              <a:buSzPts val="1100"/>
              <a:buChar char="○"/>
            </a:pPr>
            <a:r>
              <a:rPr lang="en"/>
              <a:t>1) its ability to simplify Complex data into binary output, </a:t>
            </a:r>
            <a:endParaRPr/>
          </a:p>
          <a:p>
            <a:pPr indent="-298450" lvl="1" marL="914400" rtl="0" algn="l">
              <a:spcBef>
                <a:spcPts val="0"/>
              </a:spcBef>
              <a:spcAft>
                <a:spcPts val="0"/>
              </a:spcAft>
              <a:buSzPts val="1100"/>
              <a:buChar char="○"/>
            </a:pPr>
            <a:r>
              <a:rPr lang="en"/>
              <a:t>2) it has more hidden layers vs. a traditional neural network. More Hidden layers = the CNN can extract more features from input data.</a:t>
            </a:r>
            <a:endParaRPr/>
          </a:p>
          <a:p>
            <a:pPr indent="-298450" lvl="0" marL="457200" rtl="0" algn="l">
              <a:spcBef>
                <a:spcPts val="0"/>
              </a:spcBef>
              <a:spcAft>
                <a:spcPts val="0"/>
              </a:spcAft>
              <a:buSzPts val="1100"/>
              <a:buChar char="●"/>
            </a:pPr>
            <a:r>
              <a:rPr lang="en"/>
              <a:t>In hidden layers: Each </a:t>
            </a:r>
            <a:r>
              <a:rPr b="1" lang="en"/>
              <a:t>node </a:t>
            </a:r>
            <a:r>
              <a:rPr lang="en"/>
              <a:t>has </a:t>
            </a:r>
            <a:r>
              <a:rPr lang="en"/>
              <a:t>their own set of filters to apply to each of the features. They determine what weights to assign to each feature.</a:t>
            </a:r>
            <a:endParaRPr/>
          </a:p>
          <a:p>
            <a:pPr indent="-298450" lvl="0" marL="457200" rtl="0" algn="l">
              <a:spcBef>
                <a:spcPts val="0"/>
              </a:spcBef>
              <a:spcAft>
                <a:spcPts val="0"/>
              </a:spcAft>
              <a:buSzPts val="1100"/>
              <a:buChar char="●"/>
            </a:pPr>
            <a:r>
              <a:rPr lang="en"/>
              <a:t>Each </a:t>
            </a:r>
            <a:r>
              <a:rPr b="1" lang="en"/>
              <a:t>node </a:t>
            </a:r>
            <a:r>
              <a:rPr lang="en"/>
              <a:t>looks at the features in [C</a:t>
            </a:r>
            <a:r>
              <a:rPr lang="en"/>
              <a:t>hunks of overlapping blocks] (vs. entire dataset at once).</a:t>
            </a:r>
            <a:endParaRPr/>
          </a:p>
          <a:p>
            <a:pPr indent="-298450" lvl="0" marL="457200" rtl="0" algn="l">
              <a:spcBef>
                <a:spcPts val="0"/>
              </a:spcBef>
              <a:spcAft>
                <a:spcPts val="0"/>
              </a:spcAft>
              <a:buSzPts val="1100"/>
              <a:buChar char="●"/>
            </a:pPr>
            <a:r>
              <a:rPr lang="en"/>
              <a:t>Goal: </a:t>
            </a:r>
            <a:r>
              <a:rPr b="1" lang="en"/>
              <a:t>ID </a:t>
            </a:r>
            <a:r>
              <a:rPr lang="en"/>
              <a:t>and </a:t>
            </a:r>
            <a:r>
              <a:rPr b="1" lang="en"/>
              <a:t>Extract </a:t>
            </a:r>
            <a:r>
              <a:rPr lang="en"/>
              <a:t>the most important features, then use that info to </a:t>
            </a:r>
            <a:r>
              <a:rPr b="1" lang="en"/>
              <a:t>Output </a:t>
            </a:r>
            <a:r>
              <a:rPr lang="en"/>
              <a:t>1 or 0.</a:t>
            </a:r>
            <a:endParaRPr/>
          </a:p>
          <a:p>
            <a:pPr indent="-298450" lvl="0" marL="457200" rtl="0" algn="l">
              <a:spcBef>
                <a:spcPts val="0"/>
              </a:spcBef>
              <a:spcAft>
                <a:spcPts val="0"/>
              </a:spcAft>
              <a:buClr>
                <a:schemeClr val="dk1"/>
              </a:buClr>
              <a:buSzPts val="1100"/>
              <a:buChar char="●"/>
            </a:pPr>
            <a:r>
              <a:rPr lang="en">
                <a:solidFill>
                  <a:schemeClr val="dk1"/>
                </a:solidFill>
              </a:rPr>
              <a:t>--------------------------------------------------------------------</a:t>
            </a:r>
            <a:endParaRPr/>
          </a:p>
          <a:p>
            <a:pPr indent="-298450" lvl="0" marL="457200" rtl="0" algn="l">
              <a:spcBef>
                <a:spcPts val="0"/>
              </a:spcBef>
              <a:spcAft>
                <a:spcPts val="0"/>
              </a:spcAft>
              <a:buSzPts val="1100"/>
              <a:buChar char="●"/>
            </a:pPr>
            <a:r>
              <a:rPr lang="en"/>
              <a:t>-42 sec</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0871c476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0871c476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Tried hyperparameter tuning without doing an exhaustive gridsearch.</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Tweaking these 5 params (right) did not improve the model, while tweaking these 4 (left) did.</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 initial model: Used default params such as kernel size of 1 and no </a:t>
            </a:r>
            <a:r>
              <a:rPr lang="en">
                <a:solidFill>
                  <a:schemeClr val="dk1"/>
                </a:solidFill>
              </a:rPr>
              <a:t>batch sizing.</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Lets go to the next slide to see: Which </a:t>
            </a:r>
            <a:r>
              <a:rPr b="1" lang="en">
                <a:solidFill>
                  <a:schemeClr val="dk1"/>
                </a:solidFill>
              </a:rPr>
              <a:t>Combination </a:t>
            </a:r>
            <a:r>
              <a:rPr lang="en">
                <a:solidFill>
                  <a:schemeClr val="dk1"/>
                </a:solidFill>
              </a:rPr>
              <a:t>of </a:t>
            </a:r>
            <a:r>
              <a:rPr b="1" lang="en">
                <a:solidFill>
                  <a:schemeClr val="dk1"/>
                </a:solidFill>
              </a:rPr>
              <a:t>Parameters </a:t>
            </a:r>
            <a:r>
              <a:rPr lang="en">
                <a:solidFill>
                  <a:schemeClr val="dk1"/>
                </a:solidFill>
              </a:rPr>
              <a:t>was the Most Optimal for the model?</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 can go more in-depth on what each of these params mean, at the end if time permits.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-40 sec</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Definitions: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Kernel: </a:t>
            </a:r>
            <a:r>
              <a:rPr b="1" lang="en">
                <a:solidFill>
                  <a:schemeClr val="dk1"/>
                </a:solidFill>
              </a:rPr>
              <a:t>Size </a:t>
            </a:r>
            <a:r>
              <a:rPr lang="en">
                <a:solidFill>
                  <a:schemeClr val="dk1"/>
                </a:solidFill>
              </a:rPr>
              <a:t>of the filter matrix in the convolution layer. 1 = 1x1 output in convolutional layer. 10 = 10x10 output.</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Batch: # of samples model trains in each iteration. As Luis said, 3500 data points = ~1 week.</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Epoch: # of times the model cycles through data.</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Sigmoid = Binary classification vs. Softmax = Multi class classification.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Density: # of </a:t>
            </a:r>
            <a:r>
              <a:rPr b="1" lang="en">
                <a:solidFill>
                  <a:schemeClr val="dk1"/>
                </a:solidFill>
              </a:rPr>
              <a:t>Nodes </a:t>
            </a:r>
            <a:r>
              <a:rPr lang="en">
                <a:solidFill>
                  <a:schemeClr val="dk1"/>
                </a:solidFill>
              </a:rPr>
              <a:t>in the </a:t>
            </a:r>
            <a:r>
              <a:rPr b="1" lang="en">
                <a:solidFill>
                  <a:schemeClr val="dk1"/>
                </a:solidFill>
              </a:rPr>
              <a:t>Output </a:t>
            </a:r>
            <a:r>
              <a:rPr lang="en">
                <a:solidFill>
                  <a:schemeClr val="dk1"/>
                </a:solidFill>
              </a:rPr>
              <a:t>layer. In our case: we have 2 nodes (1 = action, 0 = no action).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0d9b98e09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0d9b98e09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As you can see on the right - After trying many different combinations of parameters: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Arrived at the best model here on the left.</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51% accuracy with ~475 utility.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 say “best” in quotes </a:t>
            </a:r>
            <a:r>
              <a:rPr lang="en">
                <a:solidFill>
                  <a:schemeClr val="dk1"/>
                </a:solidFill>
              </a:rPr>
              <a:t>because this same model was not always the front runner.</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No one model consistently outperformed</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Depends on parameters - so infinite possibilities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Depends on how we slice &amp; dice the training/test data.</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-36 sec</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Kernel: </a:t>
            </a:r>
            <a:r>
              <a:rPr b="1" lang="en">
                <a:solidFill>
                  <a:schemeClr val="dk1"/>
                </a:solidFill>
              </a:rPr>
              <a:t>Size </a:t>
            </a:r>
            <a:r>
              <a:rPr lang="en">
                <a:solidFill>
                  <a:schemeClr val="dk1"/>
                </a:solidFill>
              </a:rPr>
              <a:t>of the filter matrix for our convolution. 1 = 1x1 output. 10 = 10x10 output.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Density: # of </a:t>
            </a:r>
            <a:r>
              <a:rPr b="1" lang="en">
                <a:solidFill>
                  <a:schemeClr val="dk1"/>
                </a:solidFill>
              </a:rPr>
              <a:t>Nodes </a:t>
            </a:r>
            <a:r>
              <a:rPr lang="en">
                <a:solidFill>
                  <a:schemeClr val="dk1"/>
                </a:solidFill>
              </a:rPr>
              <a:t>in the </a:t>
            </a:r>
            <a:r>
              <a:rPr b="1" lang="en">
                <a:solidFill>
                  <a:schemeClr val="dk1"/>
                </a:solidFill>
              </a:rPr>
              <a:t>Output </a:t>
            </a:r>
            <a:r>
              <a:rPr lang="en">
                <a:solidFill>
                  <a:schemeClr val="dk1"/>
                </a:solidFill>
              </a:rPr>
              <a:t>layer. In our case: we have 2 nodes (1 = action, 0 = no action).</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0871c476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0871c476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In our best model: Accuracy + Validation Loss were fairly consistent over the iterations - that is a plus.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However, we would like to see improvement over each iteration. We do not see that here.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-20 sec</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Kernel: </a:t>
            </a:r>
            <a:r>
              <a:rPr b="1" lang="en">
                <a:solidFill>
                  <a:schemeClr val="dk1"/>
                </a:solidFill>
              </a:rPr>
              <a:t>Size </a:t>
            </a:r>
            <a:r>
              <a:rPr lang="en">
                <a:solidFill>
                  <a:schemeClr val="dk1"/>
                </a:solidFill>
              </a:rPr>
              <a:t>of the filter matrix for our convolution. 1 = 1x1 output. 10 = 10x10 output.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Density: # of </a:t>
            </a:r>
            <a:r>
              <a:rPr b="1" lang="en">
                <a:solidFill>
                  <a:schemeClr val="dk1"/>
                </a:solidFill>
              </a:rPr>
              <a:t>Nodes </a:t>
            </a:r>
            <a:r>
              <a:rPr lang="en">
                <a:solidFill>
                  <a:schemeClr val="dk1"/>
                </a:solidFill>
              </a:rPr>
              <a:t>in the </a:t>
            </a:r>
            <a:r>
              <a:rPr b="1" lang="en">
                <a:solidFill>
                  <a:schemeClr val="dk1"/>
                </a:solidFill>
              </a:rPr>
              <a:t>Output </a:t>
            </a:r>
            <a:r>
              <a:rPr lang="en">
                <a:solidFill>
                  <a:schemeClr val="dk1"/>
                </a:solidFill>
              </a:rPr>
              <a:t>layer. In our case: we have 2 nodes (1 = action, 0 = no action).</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e09a2a2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e09a2a2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Stock price prediction has been a major challenge in finance. As expected, ‘beating the market’ is very hard and machine learning can be a powerful tool in this never ending goal.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which models can generate the best results? The main idea in this project is to explore these possibilities and see which Machine Learning models perform better.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0f96711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0f96711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CNN’s accuracy and utility scores were in-line with our other models.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Across the different CNN models we ran, we saw a Low Variance in accuracy (which is good), </a:t>
            </a:r>
            <a:endParaRPr/>
          </a:p>
          <a:p>
            <a:pPr indent="-298450" lvl="0" marL="457200" rtl="0" algn="l">
              <a:spcBef>
                <a:spcPts val="0"/>
              </a:spcBef>
              <a:spcAft>
                <a:spcPts val="0"/>
              </a:spcAft>
              <a:buSzPts val="1100"/>
              <a:buChar char="●"/>
            </a:pPr>
            <a:r>
              <a:rPr lang="en"/>
              <a:t>but we saw </a:t>
            </a:r>
            <a:r>
              <a:rPr lang="en"/>
              <a:t>High Variance</a:t>
            </a:r>
            <a:r>
              <a:rPr b="1" lang="en"/>
              <a:t> </a:t>
            </a:r>
            <a:r>
              <a:rPr lang="en"/>
              <a:t>in the utility score (which is not ideal for stock market prediction).</a:t>
            </a:r>
            <a:endParaRPr/>
          </a:p>
          <a:p>
            <a:pPr indent="-298450" lvl="0" marL="457200" rtl="0" algn="l">
              <a:spcBef>
                <a:spcPts val="0"/>
              </a:spcBef>
              <a:spcAft>
                <a:spcPts val="0"/>
              </a:spcAft>
              <a:buClr>
                <a:schemeClr val="dk1"/>
              </a:buClr>
              <a:buSzPts val="1100"/>
              <a:buChar char="●"/>
            </a:pPr>
            <a:r>
              <a:rPr lang="en">
                <a:solidFill>
                  <a:schemeClr val="dk1"/>
                </a:solidFill>
              </a:rPr>
              <a:t>--------------------------------------------------------------------</a:t>
            </a:r>
            <a:endParaRPr>
              <a:solidFill>
                <a:schemeClr val="dk1"/>
              </a:solidFill>
            </a:endParaRPr>
          </a:p>
          <a:p>
            <a:pPr indent="-298450" lvl="0" marL="457200" rtl="0" algn="l">
              <a:spcBef>
                <a:spcPts val="0"/>
              </a:spcBef>
              <a:spcAft>
                <a:spcPts val="0"/>
              </a:spcAft>
              <a:buSzPts val="1100"/>
              <a:buChar char="●"/>
            </a:pPr>
            <a:r>
              <a:rPr lang="en"/>
              <a:t>-33 sec</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ce09a2a26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ce09a2a26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Here is end </a:t>
            </a:r>
            <a:r>
              <a:rPr lang="en"/>
              <a:t>result</a:t>
            </a:r>
            <a:r>
              <a:rPr lang="en"/>
              <a:t> of our horse race for </a:t>
            </a:r>
            <a:r>
              <a:rPr b="1" lang="en"/>
              <a:t>All Models</a:t>
            </a:r>
            <a:endParaRPr/>
          </a:p>
          <a:p>
            <a:pPr indent="-298450" lvl="0" marL="457200" rtl="0" algn="l">
              <a:spcBef>
                <a:spcPts val="0"/>
              </a:spcBef>
              <a:spcAft>
                <a:spcPts val="0"/>
              </a:spcAft>
              <a:buSzPts val="1100"/>
              <a:buChar char="●"/>
            </a:pPr>
            <a:r>
              <a:rPr lang="en">
                <a:solidFill>
                  <a:schemeClr val="dk1"/>
                </a:solidFill>
              </a:rPr>
              <a:t>On the right (dark blue), we have our 3 models that we went the Deepest on, cuz </a:t>
            </a:r>
            <a:r>
              <a:rPr lang="en">
                <a:solidFill>
                  <a:schemeClr val="dk1"/>
                </a:solidFill>
              </a:rPr>
              <a:t>we thought they had most potential for Improvement.</a:t>
            </a:r>
            <a:endParaRPr/>
          </a:p>
          <a:p>
            <a:pPr indent="-298450" lvl="0" marL="457200" rtl="0" algn="l">
              <a:spcBef>
                <a:spcPts val="0"/>
              </a:spcBef>
              <a:spcAft>
                <a:spcPts val="0"/>
              </a:spcAft>
              <a:buSzPts val="1100"/>
              <a:buChar char="●"/>
            </a:pPr>
            <a:r>
              <a:rPr lang="en"/>
              <a:t>However: They did not sig outperform the rest.</a:t>
            </a:r>
            <a:endParaRPr/>
          </a:p>
          <a:p>
            <a:pPr indent="-298450" lvl="1" marL="914400" rtl="0" algn="l">
              <a:spcBef>
                <a:spcPts val="0"/>
              </a:spcBef>
              <a:spcAft>
                <a:spcPts val="0"/>
              </a:spcAft>
              <a:buClr>
                <a:schemeClr val="dk1"/>
              </a:buClr>
              <a:buSzPts val="1100"/>
              <a:buChar char="○"/>
            </a:pPr>
            <a:r>
              <a:rPr lang="en">
                <a:solidFill>
                  <a:schemeClr val="dk1"/>
                </a:solidFill>
              </a:rPr>
              <a:t>Elastic Net: Highest utility score</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Bernoulli Naive Bayes: Highest accuracy </a:t>
            </a:r>
            <a:endParaRPr/>
          </a:p>
          <a:p>
            <a:pPr indent="-298450" lvl="0" marL="457200" rtl="0" algn="l">
              <a:spcBef>
                <a:spcPts val="0"/>
              </a:spcBef>
              <a:spcAft>
                <a:spcPts val="0"/>
              </a:spcAft>
              <a:buSzPts val="1100"/>
              <a:buChar char="●"/>
            </a:pPr>
            <a:r>
              <a:rPr b="1" lang="en"/>
              <a:t>A Silver Lining</a:t>
            </a:r>
            <a:r>
              <a:rPr lang="en"/>
              <a:t>: The 3 models we focused on were the most </a:t>
            </a:r>
            <a:r>
              <a:rPr b="1" lang="en">
                <a:solidFill>
                  <a:schemeClr val="dk1"/>
                </a:solidFill>
              </a:rPr>
              <a:t>Consistent </a:t>
            </a:r>
            <a:r>
              <a:rPr lang="en">
                <a:solidFill>
                  <a:schemeClr val="dk1"/>
                </a:solidFill>
              </a:rPr>
              <a:t>in terms of Accuracy vs. the simpler models (as john prev mentioned)</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Its </a:t>
            </a:r>
            <a:r>
              <a:rPr lang="en">
                <a:solidFill>
                  <a:schemeClr val="dk1"/>
                </a:solidFill>
              </a:rPr>
              <a:t>important to reiterate: In stock market prediction, a model with 50-60% accuracy can still be very profitable.</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This is Different from other industries such as facial recognition, autonomous driving where you want to achieve 80-90% acc.</a:t>
            </a:r>
            <a:endParaRPr>
              <a:solidFill>
                <a:schemeClr val="dk1"/>
              </a:solidFill>
            </a:endParaRPr>
          </a:p>
          <a:p>
            <a:pPr indent="-298450" lvl="0" marL="457200" rtl="0" algn="l">
              <a:spcBef>
                <a:spcPts val="0"/>
              </a:spcBef>
              <a:spcAft>
                <a:spcPts val="0"/>
              </a:spcAft>
              <a:buSzPts val="1100"/>
              <a:buChar char="●"/>
            </a:pPr>
            <a:r>
              <a:rPr b="1" lang="en"/>
              <a:t>N</a:t>
            </a:r>
            <a:r>
              <a:rPr b="1" lang="en"/>
              <a:t>ext Steps</a:t>
            </a:r>
            <a:r>
              <a:rPr lang="en"/>
              <a:t>: Implementing the exhaustive Grid Search | Doing more in-depth analysis on the simpler models</a:t>
            </a:r>
            <a:endParaRPr/>
          </a:p>
          <a:p>
            <a:pPr indent="-298450" lvl="0" marL="457200" rtl="0" algn="l">
              <a:spcBef>
                <a:spcPts val="0"/>
              </a:spcBef>
              <a:spcAft>
                <a:spcPts val="0"/>
              </a:spcAft>
              <a:buClr>
                <a:schemeClr val="dk1"/>
              </a:buClr>
              <a:buSzPts val="1100"/>
              <a:buChar char="●"/>
            </a:pPr>
            <a:r>
              <a:rPr lang="en">
                <a:solidFill>
                  <a:schemeClr val="dk1"/>
                </a:solidFill>
              </a:rPr>
              <a:t>--------------------------------------------------------------------</a:t>
            </a:r>
            <a:endParaRPr/>
          </a:p>
          <a:p>
            <a:pPr indent="-298450" lvl="0" marL="457200" rtl="0" algn="l">
              <a:spcBef>
                <a:spcPts val="0"/>
              </a:spcBef>
              <a:spcAft>
                <a:spcPts val="0"/>
              </a:spcAft>
              <a:buSzPts val="1100"/>
              <a:buChar char="●"/>
            </a:pPr>
            <a:r>
              <a:rPr lang="en"/>
              <a:t>-1m 7 sec</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ce09a2a26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ce09a2a26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d0f96711c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d0f96711c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d0f96711c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d0f96711c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e09a2a2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e09a2a2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the finance literature say about stock market prediction?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Cochrane in 2008 presented a good overview on this topic and showed that even small out-of-sample R-square’s, such as 4% to 7%, have large economic significance, despite their low statistical significance. Therefore, it is important to note that we are not aiming for R-square’s </a:t>
            </a:r>
            <a:r>
              <a:rPr lang="en"/>
              <a:t>around</a:t>
            </a:r>
            <a:r>
              <a:rPr lang="en"/>
              <a:t> 80% or 90%. In finance, we are fighting for small gains, but they can mean a lot in economic terms.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Machine learning entered this field and the very recent paper from Gu, Kelly and Xiu shows us that machine learning models such as trees and neural networks can perform better when explaining empirical facts such as asset risk premia.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this time, many papers are being produced and published trying to apply machine learning techniques to predict stock markets and this project tries to add on this strand of the literature.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0d9b98e0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0d9b98e0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are we going to do this?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a:t>
            </a:r>
            <a:r>
              <a:rPr lang="en"/>
              <a:t>e will explore and evaluate the performance of machine learning models through a </a:t>
            </a:r>
            <a:r>
              <a:rPr lang="en">
                <a:solidFill>
                  <a:schemeClr val="dk1"/>
                </a:solidFill>
              </a:rPr>
              <a:t>Kaggle competition</a:t>
            </a:r>
            <a:r>
              <a:rPr lang="en"/>
              <a:t>. The Jane Street Market Prediction problem gives us a real market dataset and our objective is to decide, given a set of features, if we would add or not a trade to our portfolio.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0d9b98e09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0d9b98e09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each trade, the dataset gives us its return, represented by the </a:t>
            </a:r>
            <a:r>
              <a:rPr i="1" lang="en"/>
              <a:t>resp </a:t>
            </a:r>
            <a:r>
              <a:rPr lang="en"/>
              <a:t> variable, as we can see in the first formula, and also the </a:t>
            </a:r>
            <a:r>
              <a:rPr i="1" lang="en"/>
              <a:t>weight </a:t>
            </a:r>
            <a:r>
              <a:rPr lang="en"/>
              <a:t>of the trade, which represents the leverage we are going to take. The </a:t>
            </a:r>
            <a:r>
              <a:rPr i="1" lang="en"/>
              <a:t>action </a:t>
            </a:r>
            <a:r>
              <a:rPr lang="en"/>
              <a:t>variable is our target variable and it takes value 1 if the resp variable is greater than zero, and 0 otherwise. This means that we are trying to get the trades that have positive returns.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competition is evaluated using the utility score presented in the bottom which </a:t>
            </a:r>
            <a:r>
              <a:rPr lang="en"/>
              <a:t>roughly cares about</a:t>
            </a:r>
            <a:r>
              <a:rPr lang="en"/>
              <a:t> the sum of all trades carried out.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formulas are a little bit complicated to understand very quickly, but what we have to keep in mind is that we want to get the trades that have positive returns.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e09a2a26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e09a2a26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the data, our dataset has </a:t>
            </a:r>
            <a:r>
              <a:rPr lang="en"/>
              <a:t>around</a:t>
            </a:r>
            <a:r>
              <a:rPr lang="en"/>
              <a:t> 1.6 million trades </a:t>
            </a:r>
            <a:r>
              <a:rPr lang="en"/>
              <a:t>distributed over 500 days </a:t>
            </a:r>
            <a:r>
              <a:rPr lang="en"/>
              <a:t> and 130 anonymized features. Thus, this is a very agnostic problems. We are trying to predict the market and we do not even know what the features are. But, if it is good for prediction, it should be used, and we do not care about its interpretability.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879eefe2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879eefe2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Finally, how are we going to evaluate our results?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will conduct a horserace across a variety of machine learning techniques to identify the valuable trades. In the end, we will have the accuracy and the correspondent utility score for the models showed above..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With this overview of the project, I will now turn the floor over to John.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f7fde2ab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f7fde2ab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t>As we mentioned prior, our dataset consists of many examples of 130 anonymous features</a:t>
            </a:r>
            <a:endParaRPr/>
          </a:p>
          <a:p>
            <a:pPr indent="-298450" lvl="0" marL="457200" rtl="0" algn="l">
              <a:lnSpc>
                <a:spcPct val="115000"/>
              </a:lnSpc>
              <a:spcBef>
                <a:spcPts val="0"/>
              </a:spcBef>
              <a:spcAft>
                <a:spcPts val="0"/>
              </a:spcAft>
              <a:buClr>
                <a:schemeClr val="dk1"/>
              </a:buClr>
              <a:buSzPts val="1100"/>
              <a:buChar char="●"/>
            </a:pPr>
            <a:r>
              <a:rPr lang="en"/>
              <a:t>This makes it impossible to use intuition to build models</a:t>
            </a:r>
            <a:endParaRPr/>
          </a:p>
          <a:p>
            <a:pPr indent="-298450" lvl="0" marL="457200" rtl="0" algn="l">
              <a:lnSpc>
                <a:spcPct val="115000"/>
              </a:lnSpc>
              <a:spcBef>
                <a:spcPts val="0"/>
              </a:spcBef>
              <a:spcAft>
                <a:spcPts val="0"/>
              </a:spcAft>
              <a:buClr>
                <a:schemeClr val="dk1"/>
              </a:buClr>
              <a:buSzPts val="1100"/>
              <a:buChar char="●"/>
            </a:pPr>
            <a:r>
              <a:rPr lang="en"/>
              <a:t>So we decided to do two things at once. We ran a variety of common models and conducted a literature review</a:t>
            </a:r>
            <a:endParaRPr/>
          </a:p>
          <a:p>
            <a:pPr indent="-298450" lvl="0" marL="457200" rtl="0" algn="l">
              <a:lnSpc>
                <a:spcPct val="115000"/>
              </a:lnSpc>
              <a:spcBef>
                <a:spcPts val="0"/>
              </a:spcBef>
              <a:spcAft>
                <a:spcPts val="0"/>
              </a:spcAft>
              <a:buClr>
                <a:schemeClr val="dk1"/>
              </a:buClr>
              <a:buSzPts val="1100"/>
              <a:buChar char="●"/>
            </a:pPr>
            <a:r>
              <a:rPr lang="en"/>
              <a:t>What we found was many of the models varied dramatically in performance and runtime</a:t>
            </a:r>
            <a:endParaRPr/>
          </a:p>
          <a:p>
            <a:pPr indent="-298450" lvl="1" marL="914400" rtl="0" algn="l">
              <a:lnSpc>
                <a:spcPct val="115000"/>
              </a:lnSpc>
              <a:spcBef>
                <a:spcPts val="0"/>
              </a:spcBef>
              <a:spcAft>
                <a:spcPts val="0"/>
              </a:spcAft>
              <a:buClr>
                <a:schemeClr val="dk1"/>
              </a:buClr>
              <a:buSzPts val="1100"/>
              <a:buChar char="○"/>
            </a:pPr>
            <a:r>
              <a:rPr lang="en"/>
              <a:t>Graph on the left shows  model accuracy for various training data sizes</a:t>
            </a:r>
            <a:endParaRPr/>
          </a:p>
          <a:p>
            <a:pPr indent="-298450" lvl="1" marL="914400" rtl="0" algn="l">
              <a:lnSpc>
                <a:spcPct val="115000"/>
              </a:lnSpc>
              <a:spcBef>
                <a:spcPts val="0"/>
              </a:spcBef>
              <a:spcAft>
                <a:spcPts val="0"/>
              </a:spcAft>
              <a:buClr>
                <a:schemeClr val="dk1"/>
              </a:buClr>
              <a:buSzPts val="1100"/>
              <a:buChar char="○"/>
            </a:pPr>
            <a:r>
              <a:rPr lang="en"/>
              <a:t>Graph on the right shows runtime for various training data size</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f7fde2a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f7fde2a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t>The bad models were separated out into two categories</a:t>
            </a:r>
            <a:endParaRPr/>
          </a:p>
          <a:p>
            <a:pPr indent="-298450" lvl="1" marL="914400" rtl="0" algn="l">
              <a:lnSpc>
                <a:spcPct val="115000"/>
              </a:lnSpc>
              <a:spcBef>
                <a:spcPts val="0"/>
              </a:spcBef>
              <a:spcAft>
                <a:spcPts val="0"/>
              </a:spcAft>
              <a:buClr>
                <a:schemeClr val="dk1"/>
              </a:buClr>
              <a:buSzPts val="1100"/>
              <a:buChar char="○"/>
            </a:pPr>
            <a:r>
              <a:rPr lang="en"/>
              <a:t>Those that performed well quite consistently, but were so computationally intensive that they couldn't scale with our dataset</a:t>
            </a:r>
            <a:endParaRPr/>
          </a:p>
          <a:p>
            <a:pPr indent="-298450" lvl="1" marL="914400" rtl="0" algn="l">
              <a:lnSpc>
                <a:spcPct val="115000"/>
              </a:lnSpc>
              <a:spcBef>
                <a:spcPts val="0"/>
              </a:spcBef>
              <a:spcAft>
                <a:spcPts val="0"/>
              </a:spcAft>
              <a:buClr>
                <a:schemeClr val="dk1"/>
              </a:buClr>
              <a:buSzPts val="1100"/>
              <a:buChar char="○"/>
            </a:pPr>
            <a:r>
              <a:rPr lang="en"/>
              <a:t>Those that ran quickly and often achieved good accuracies, but performed very inconsistently</a:t>
            </a:r>
            <a:endParaRPr/>
          </a:p>
          <a:p>
            <a:pPr indent="-298450" lvl="1" marL="914400" rtl="0" algn="l">
              <a:lnSpc>
                <a:spcPct val="115000"/>
              </a:lnSpc>
              <a:spcBef>
                <a:spcPts val="0"/>
              </a:spcBef>
              <a:spcAft>
                <a:spcPts val="0"/>
              </a:spcAft>
              <a:buClr>
                <a:schemeClr val="dk1"/>
              </a:buClr>
              <a:buSzPts val="1100"/>
              <a:buChar char="○"/>
            </a:pPr>
            <a:r>
              <a:rPr lang="en"/>
              <a:t>We had some that seemed to be in the sweet spot. Between these and the models supported in our literature review, we still had five models left to choose from, so we made the decision to go with models supported by the literature - those that had succeeded in solving similar problems in the past.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961323"/>
            <a:ext cx="3054600" cy="202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680"/>
              <a:t>W207 Final Project: </a:t>
            </a:r>
            <a:endParaRPr sz="3680"/>
          </a:p>
          <a:p>
            <a:pPr indent="0" lvl="0" marL="0" rtl="0" algn="ctr">
              <a:spcBef>
                <a:spcPts val="0"/>
              </a:spcBef>
              <a:spcAft>
                <a:spcPts val="0"/>
              </a:spcAft>
              <a:buSzPts val="990"/>
              <a:buNone/>
            </a:pPr>
            <a:r>
              <a:rPr lang="en" sz="3590"/>
              <a:t>Stock Prediction Models</a:t>
            </a:r>
            <a:endParaRPr sz="3590"/>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latin typeface="Open Sans"/>
                <a:ea typeface="Open Sans"/>
                <a:cs typeface="Open Sans"/>
                <a:sym typeface="Open Sans"/>
              </a:rPr>
              <a:t>John Andrus, </a:t>
            </a:r>
            <a:r>
              <a:rPr lang="en">
                <a:latin typeface="Open Sans"/>
                <a:ea typeface="Open Sans"/>
                <a:cs typeface="Open Sans"/>
                <a:sym typeface="Open Sans"/>
              </a:rPr>
              <a:t>Luis Chion, </a:t>
            </a:r>
            <a:r>
              <a:rPr lang="en">
                <a:latin typeface="Open Sans"/>
                <a:ea typeface="Open Sans"/>
                <a:cs typeface="Open Sans"/>
                <a:sym typeface="Open Sans"/>
              </a:rPr>
              <a:t>Kevin Fu, </a:t>
            </a:r>
            <a:r>
              <a:rPr lang="en">
                <a:latin typeface="Open Sans"/>
                <a:ea typeface="Open Sans"/>
                <a:cs typeface="Open Sans"/>
                <a:sym typeface="Open Sans"/>
              </a:rPr>
              <a:t>Fernando Roriz</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Gaussian Mixture Model (GMM) - </a:t>
            </a:r>
            <a:r>
              <a:rPr lang="en"/>
              <a:t>Hyperparam Tuning</a:t>
            </a:r>
            <a:endParaRPr/>
          </a:p>
        </p:txBody>
      </p:sp>
      <p:sp>
        <p:nvSpPr>
          <p:cNvPr id="130" name="Google Shape;130;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Performance maximized with 3 GMM Components</a:t>
            </a:r>
            <a:endParaRPr/>
          </a:p>
          <a:p>
            <a:pPr indent="-342900" lvl="0" marL="457200" rtl="0" algn="l">
              <a:spcBef>
                <a:spcPts val="0"/>
              </a:spcBef>
              <a:spcAft>
                <a:spcPts val="0"/>
              </a:spcAft>
              <a:buSzPts val="1800"/>
              <a:buChar char="●"/>
            </a:pPr>
            <a:r>
              <a:rPr lang="en"/>
              <a:t>Performance best with tied covariance</a:t>
            </a:r>
            <a:endParaRPr/>
          </a:p>
          <a:p>
            <a:pPr indent="-342900" lvl="0" marL="457200" rtl="0" algn="l">
              <a:spcBef>
                <a:spcPts val="0"/>
              </a:spcBef>
              <a:spcAft>
                <a:spcPts val="0"/>
              </a:spcAft>
              <a:buSzPts val="1800"/>
              <a:buChar char="●"/>
            </a:pPr>
            <a:r>
              <a:rPr lang="en"/>
              <a:t>Improvement potential by implementing PCA</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31" name="Google Shape;131;p22"/>
          <p:cNvSpPr txBox="1"/>
          <p:nvPr/>
        </p:nvSpPr>
        <p:spPr>
          <a:xfrm>
            <a:off x="3091800" y="2494050"/>
            <a:ext cx="2960400" cy="1674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500" u="sng">
                <a:solidFill>
                  <a:schemeClr val="dk1"/>
                </a:solidFill>
                <a:latin typeface="Open Sans"/>
                <a:ea typeface="Open Sans"/>
                <a:cs typeface="Open Sans"/>
                <a:sym typeface="Open Sans"/>
              </a:rPr>
              <a:t>Initial Model</a:t>
            </a:r>
            <a:endParaRPr sz="1500" u="sng">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en" sz="1500">
                <a:solidFill>
                  <a:schemeClr val="dk1"/>
                </a:solidFill>
                <a:latin typeface="Open Sans"/>
                <a:ea typeface="Open Sans"/>
                <a:cs typeface="Open Sans"/>
                <a:sym typeface="Open Sans"/>
              </a:rPr>
              <a:t>GMM Components = 3</a:t>
            </a:r>
            <a:endParaRPr sz="150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en" sz="1500">
                <a:solidFill>
                  <a:schemeClr val="dk1"/>
                </a:solidFill>
                <a:latin typeface="Open Sans"/>
                <a:ea typeface="Open Sans"/>
                <a:cs typeface="Open Sans"/>
                <a:sym typeface="Open Sans"/>
              </a:rPr>
              <a:t>Training Data Size = 50,000</a:t>
            </a:r>
            <a:endParaRPr sz="1500">
              <a:solidFill>
                <a:schemeClr val="dk1"/>
              </a:solidFill>
              <a:latin typeface="Open Sans"/>
              <a:ea typeface="Open Sans"/>
              <a:cs typeface="Open Sans"/>
              <a:sym typeface="Open Sans"/>
            </a:endParaRPr>
          </a:p>
          <a:p>
            <a:pPr indent="0" lvl="0" marL="0" rtl="0" algn="l">
              <a:lnSpc>
                <a:spcPct val="115000"/>
              </a:lnSpc>
              <a:spcBef>
                <a:spcPts val="1200"/>
              </a:spcBef>
              <a:spcAft>
                <a:spcPts val="1200"/>
              </a:spcAft>
              <a:buClr>
                <a:schemeClr val="dk1"/>
              </a:buClr>
              <a:buSzPts val="1100"/>
              <a:buFont typeface="Arial"/>
              <a:buNone/>
            </a:pPr>
            <a:r>
              <a:rPr lang="en" sz="1500">
                <a:solidFill>
                  <a:schemeClr val="dk1"/>
                </a:solidFill>
                <a:latin typeface="Open Sans"/>
                <a:ea typeface="Open Sans"/>
                <a:cs typeface="Open Sans"/>
                <a:sym typeface="Open Sans"/>
              </a:rPr>
              <a:t>Model Accuracy = 52.83%</a:t>
            </a:r>
            <a:endParaRPr sz="11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p:nvPr/>
        </p:nvSpPr>
        <p:spPr>
          <a:xfrm rot="5400000">
            <a:off x="7066075" y="2069650"/>
            <a:ext cx="648600" cy="831300"/>
          </a:xfrm>
          <a:prstGeom prst="bracePair">
            <a:avLst/>
          </a:prstGeom>
          <a:noFill/>
          <a:ln cap="flat" cmpd="sng" w="3810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p:nvPr/>
        </p:nvSpPr>
        <p:spPr>
          <a:xfrm rot="5400000">
            <a:off x="1556875" y="2069650"/>
            <a:ext cx="648600" cy="831300"/>
          </a:xfrm>
          <a:prstGeom prst="bracePair">
            <a:avLst/>
          </a:prstGeom>
          <a:noFill/>
          <a:ln cap="flat" cmpd="sng" w="3810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3"/>
          <p:cNvSpPr/>
          <p:nvPr/>
        </p:nvSpPr>
        <p:spPr>
          <a:xfrm rot="5400000">
            <a:off x="3994275" y="-108725"/>
            <a:ext cx="1136700" cy="7008300"/>
          </a:xfrm>
          <a:prstGeom prst="bracePair">
            <a:avLst/>
          </a:prstGeom>
          <a:noFill/>
          <a:ln cap="flat" cmpd="sng" w="3810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3"/>
          <p:cNvSpPr/>
          <p:nvPr/>
        </p:nvSpPr>
        <p:spPr>
          <a:xfrm rot="5400000">
            <a:off x="2398700" y="1562425"/>
            <a:ext cx="812400" cy="3463500"/>
          </a:xfrm>
          <a:prstGeom prst="bracePair">
            <a:avLst/>
          </a:prstGeom>
          <a:noFill/>
          <a:ln cap="flat" cmpd="sng" w="3810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3"/>
          <p:cNvSpPr/>
          <p:nvPr/>
        </p:nvSpPr>
        <p:spPr>
          <a:xfrm rot="5400000">
            <a:off x="1625775" y="2234700"/>
            <a:ext cx="648600" cy="1724400"/>
          </a:xfrm>
          <a:prstGeom prst="bracePair">
            <a:avLst/>
          </a:prstGeom>
          <a:noFill/>
          <a:ln cap="flat" cmpd="sng" w="3810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3"/>
          <p:cNvSpPr/>
          <p:nvPr/>
        </p:nvSpPr>
        <p:spPr>
          <a:xfrm rot="5400000">
            <a:off x="3391375" y="2069650"/>
            <a:ext cx="648600" cy="831300"/>
          </a:xfrm>
          <a:prstGeom prst="bracePair">
            <a:avLst/>
          </a:prstGeom>
          <a:noFill/>
          <a:ln cap="flat" cmpd="sng" w="3810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3"/>
          <p:cNvSpPr/>
          <p:nvPr/>
        </p:nvSpPr>
        <p:spPr>
          <a:xfrm rot="5400000">
            <a:off x="4311475" y="2069650"/>
            <a:ext cx="648600" cy="831300"/>
          </a:xfrm>
          <a:prstGeom prst="bracePair">
            <a:avLst/>
          </a:prstGeom>
          <a:noFill/>
          <a:ln cap="flat" cmpd="sng" w="3810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3"/>
          <p:cNvSpPr/>
          <p:nvPr/>
        </p:nvSpPr>
        <p:spPr>
          <a:xfrm rot="5400000">
            <a:off x="5231575" y="2069650"/>
            <a:ext cx="648600" cy="831300"/>
          </a:xfrm>
          <a:prstGeom prst="bracePair">
            <a:avLst/>
          </a:prstGeom>
          <a:noFill/>
          <a:ln cap="flat" cmpd="sng" w="3810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3"/>
          <p:cNvSpPr/>
          <p:nvPr/>
        </p:nvSpPr>
        <p:spPr>
          <a:xfrm rot="5400000">
            <a:off x="6151675" y="2069650"/>
            <a:ext cx="648600" cy="831300"/>
          </a:xfrm>
          <a:prstGeom prst="bracePair">
            <a:avLst/>
          </a:prstGeom>
          <a:noFill/>
          <a:ln cap="flat" cmpd="sng" w="3810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p:nvPr/>
        </p:nvSpPr>
        <p:spPr>
          <a:xfrm rot="5400000">
            <a:off x="2471275" y="2069650"/>
            <a:ext cx="648600" cy="831300"/>
          </a:xfrm>
          <a:prstGeom prst="bracePair">
            <a:avLst/>
          </a:prstGeom>
          <a:noFill/>
          <a:ln cap="flat" cmpd="sng" w="3810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Evaluating Consistency of Model Performance</a:t>
            </a:r>
            <a:endParaRPr/>
          </a:p>
        </p:txBody>
      </p:sp>
      <p:sp>
        <p:nvSpPr>
          <p:cNvPr id="147" name="Google Shape;147;p23"/>
          <p:cNvSpPr/>
          <p:nvPr/>
        </p:nvSpPr>
        <p:spPr>
          <a:xfrm>
            <a:off x="1038150" y="2464450"/>
            <a:ext cx="7067700" cy="6141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Full Dataset = 500 Days</a:t>
            </a:r>
            <a:endParaRPr>
              <a:solidFill>
                <a:schemeClr val="lt1"/>
              </a:solidFill>
            </a:endParaRPr>
          </a:p>
        </p:txBody>
      </p:sp>
      <p:sp>
        <p:nvSpPr>
          <p:cNvPr id="148" name="Google Shape;148;p23"/>
          <p:cNvSpPr txBox="1"/>
          <p:nvPr/>
        </p:nvSpPr>
        <p:spPr>
          <a:xfrm>
            <a:off x="2849325" y="4040800"/>
            <a:ext cx="34266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rgbClr val="1155CC"/>
                </a:solidFill>
              </a:rPr>
              <a:t>Vary Training Data Size</a:t>
            </a:r>
            <a:endParaRPr sz="1700">
              <a:solidFill>
                <a:srgbClr val="1155CC"/>
              </a:solidFill>
            </a:endParaRPr>
          </a:p>
        </p:txBody>
      </p:sp>
      <p:sp>
        <p:nvSpPr>
          <p:cNvPr id="149" name="Google Shape;149;p23"/>
          <p:cNvSpPr txBox="1"/>
          <p:nvPr/>
        </p:nvSpPr>
        <p:spPr>
          <a:xfrm>
            <a:off x="2922475" y="1636225"/>
            <a:ext cx="34266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rgbClr val="1155CC"/>
                </a:solidFill>
              </a:rPr>
              <a:t>Vary Training Data Slice</a:t>
            </a:r>
            <a:endParaRPr sz="1700">
              <a:solidFill>
                <a:srgbClr val="1155CC"/>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Accuracy Variation by Size and Slice</a:t>
            </a:r>
            <a:endParaRPr/>
          </a:p>
        </p:txBody>
      </p:sp>
      <p:pic>
        <p:nvPicPr>
          <p:cNvPr id="155" name="Google Shape;155;p24"/>
          <p:cNvPicPr preferRelativeResize="0"/>
          <p:nvPr/>
        </p:nvPicPr>
        <p:blipFill>
          <a:blip r:embed="rId3">
            <a:alphaModFix/>
          </a:blip>
          <a:stretch>
            <a:fillRect/>
          </a:stretch>
        </p:blipFill>
        <p:spPr>
          <a:xfrm>
            <a:off x="4936625" y="1640075"/>
            <a:ext cx="3790950" cy="2647950"/>
          </a:xfrm>
          <a:prstGeom prst="rect">
            <a:avLst/>
          </a:prstGeom>
          <a:noFill/>
          <a:ln>
            <a:noFill/>
          </a:ln>
        </p:spPr>
      </p:pic>
      <p:pic>
        <p:nvPicPr>
          <p:cNvPr id="156" name="Google Shape;156;p24"/>
          <p:cNvPicPr preferRelativeResize="0"/>
          <p:nvPr/>
        </p:nvPicPr>
        <p:blipFill>
          <a:blip r:embed="rId4">
            <a:alphaModFix/>
          </a:blip>
          <a:stretch>
            <a:fillRect/>
          </a:stretch>
        </p:blipFill>
        <p:spPr>
          <a:xfrm>
            <a:off x="386175" y="1640075"/>
            <a:ext cx="3733800" cy="2647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162" name="Google Shape;162;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Preliminary success with 3 Component GMM Models</a:t>
            </a:r>
            <a:endParaRPr/>
          </a:p>
          <a:p>
            <a:pPr indent="-342900" lvl="0" marL="457200" rtl="0" algn="l">
              <a:spcBef>
                <a:spcPts val="0"/>
              </a:spcBef>
              <a:spcAft>
                <a:spcPts val="0"/>
              </a:spcAft>
              <a:buSzPts val="1800"/>
              <a:buChar char="●"/>
            </a:pPr>
            <a:r>
              <a:rPr lang="en"/>
              <a:t>PCA resulted in reduction of model accuracy below 50%</a:t>
            </a:r>
            <a:endParaRPr/>
          </a:p>
          <a:p>
            <a:pPr indent="-342900" lvl="0" marL="457200" rtl="0" algn="l">
              <a:spcBef>
                <a:spcPts val="0"/>
              </a:spcBef>
              <a:spcAft>
                <a:spcPts val="0"/>
              </a:spcAft>
              <a:buSzPts val="1800"/>
              <a:buChar char="●"/>
            </a:pPr>
            <a:r>
              <a:rPr lang="en"/>
              <a:t>Inconsistent Performance</a:t>
            </a:r>
            <a:endParaRPr/>
          </a:p>
          <a:p>
            <a:pPr indent="-342900" lvl="0" marL="457200" rtl="0" algn="l">
              <a:spcBef>
                <a:spcPts val="0"/>
              </a:spcBef>
              <a:spcAft>
                <a:spcPts val="0"/>
              </a:spcAft>
              <a:buSzPts val="1800"/>
              <a:buChar char="●"/>
            </a:pPr>
            <a:r>
              <a:rPr lang="en"/>
              <a:t>Very low utility score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1293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891"/>
              <a:buNone/>
            </a:pPr>
            <a:r>
              <a:rPr lang="en" sz="2780"/>
              <a:t>Recurrent Neural Networks (RNN) - Long Short Term Memory (LSTM)</a:t>
            </a:r>
            <a:endParaRPr sz="2780"/>
          </a:p>
        </p:txBody>
      </p:sp>
      <p:sp>
        <p:nvSpPr>
          <p:cNvPr id="168" name="Google Shape;168;p26"/>
          <p:cNvSpPr txBox="1"/>
          <p:nvPr>
            <p:ph idx="1" type="body"/>
          </p:nvPr>
        </p:nvSpPr>
        <p:spPr>
          <a:xfrm>
            <a:off x="4877000" y="1225225"/>
            <a:ext cx="3955200" cy="1299900"/>
          </a:xfrm>
          <a:prstGeom prst="rect">
            <a:avLst/>
          </a:prstGeom>
        </p:spPr>
        <p:txBody>
          <a:bodyPr anchorCtr="0" anchor="t" bIns="91425" lIns="91425" spcFirstLastPara="1" rIns="91425" wrap="square" tIns="91425">
            <a:normAutofit/>
          </a:bodyPr>
          <a:lstStyle/>
          <a:p>
            <a:pPr indent="-318770" lvl="0" marL="457200" rtl="0" algn="l">
              <a:spcBef>
                <a:spcPts val="0"/>
              </a:spcBef>
              <a:spcAft>
                <a:spcPts val="0"/>
              </a:spcAft>
              <a:buClr>
                <a:schemeClr val="dk1"/>
              </a:buClr>
              <a:buSzPts val="1420"/>
              <a:buChar char="●"/>
            </a:pPr>
            <a:r>
              <a:rPr lang="en" sz="1420"/>
              <a:t>Stores information from the past for an arbitrary length of time.</a:t>
            </a:r>
            <a:endParaRPr sz="1420"/>
          </a:p>
          <a:p>
            <a:pPr indent="-318770" lvl="0" marL="457200" rtl="0" algn="l">
              <a:spcBef>
                <a:spcPts val="0"/>
              </a:spcBef>
              <a:spcAft>
                <a:spcPts val="0"/>
              </a:spcAft>
              <a:buClr>
                <a:schemeClr val="dk1"/>
              </a:buClr>
              <a:buSzPts val="1420"/>
              <a:buChar char="●"/>
            </a:pPr>
            <a:r>
              <a:rPr lang="en" sz="1420"/>
              <a:t>Resistant to noise.</a:t>
            </a:r>
            <a:endParaRPr sz="1420"/>
          </a:p>
        </p:txBody>
      </p:sp>
      <p:pic>
        <p:nvPicPr>
          <p:cNvPr id="169" name="Google Shape;169;p26"/>
          <p:cNvPicPr preferRelativeResize="0"/>
          <p:nvPr/>
        </p:nvPicPr>
        <p:blipFill>
          <a:blip r:embed="rId3">
            <a:alphaModFix/>
          </a:blip>
          <a:stretch>
            <a:fillRect/>
          </a:stretch>
        </p:blipFill>
        <p:spPr>
          <a:xfrm>
            <a:off x="446725" y="1147223"/>
            <a:ext cx="3566674" cy="1299975"/>
          </a:xfrm>
          <a:prstGeom prst="rect">
            <a:avLst/>
          </a:prstGeom>
          <a:noFill/>
          <a:ln>
            <a:noFill/>
          </a:ln>
        </p:spPr>
      </p:pic>
      <p:pic>
        <p:nvPicPr>
          <p:cNvPr id="170" name="Google Shape;170;p26"/>
          <p:cNvPicPr preferRelativeResize="0"/>
          <p:nvPr/>
        </p:nvPicPr>
        <p:blipFill rotWithShape="1">
          <a:blip r:embed="rId4">
            <a:alphaModFix/>
          </a:blip>
          <a:srcRect b="0" l="29930" r="33187" t="0"/>
          <a:stretch/>
        </p:blipFill>
        <p:spPr>
          <a:xfrm>
            <a:off x="4795050" y="1993474"/>
            <a:ext cx="3730698" cy="2860674"/>
          </a:xfrm>
          <a:prstGeom prst="rect">
            <a:avLst/>
          </a:prstGeom>
          <a:noFill/>
          <a:ln>
            <a:noFill/>
          </a:ln>
        </p:spPr>
      </p:pic>
      <p:sp>
        <p:nvSpPr>
          <p:cNvPr id="171" name="Google Shape;171;p26"/>
          <p:cNvSpPr txBox="1"/>
          <p:nvPr>
            <p:ph idx="1" type="body"/>
          </p:nvPr>
        </p:nvSpPr>
        <p:spPr>
          <a:xfrm>
            <a:off x="364650" y="2834800"/>
            <a:ext cx="4080600" cy="1842300"/>
          </a:xfrm>
          <a:prstGeom prst="rect">
            <a:avLst/>
          </a:prstGeom>
        </p:spPr>
        <p:txBody>
          <a:bodyPr anchorCtr="0" anchor="t" bIns="91425" lIns="91425" spcFirstLastPara="1" rIns="91425" wrap="square" tIns="91425">
            <a:normAutofit/>
          </a:bodyPr>
          <a:lstStyle/>
          <a:p>
            <a:pPr indent="-318770" lvl="0" marL="457200" rtl="0" algn="l">
              <a:spcBef>
                <a:spcPts val="0"/>
              </a:spcBef>
              <a:spcAft>
                <a:spcPts val="0"/>
              </a:spcAft>
              <a:buClr>
                <a:schemeClr val="dk1"/>
              </a:buClr>
              <a:buSzPts val="1420"/>
              <a:buChar char="●"/>
            </a:pPr>
            <a:r>
              <a:rPr lang="en" sz="1420"/>
              <a:t>Memory cells replace hidden layers</a:t>
            </a:r>
            <a:endParaRPr sz="1420"/>
          </a:p>
          <a:p>
            <a:pPr indent="-318770" lvl="0" marL="457200" rtl="0" algn="l">
              <a:spcBef>
                <a:spcPts val="0"/>
              </a:spcBef>
              <a:spcAft>
                <a:spcPts val="0"/>
              </a:spcAft>
              <a:buClr>
                <a:schemeClr val="dk1"/>
              </a:buClr>
              <a:buSzPts val="1420"/>
              <a:buChar char="●"/>
            </a:pPr>
            <a:r>
              <a:rPr lang="en" sz="1420"/>
              <a:t>4 neural network layers: 3 sigmoid, 1 tanh</a:t>
            </a:r>
            <a:endParaRPr sz="1420">
              <a:solidFill>
                <a:schemeClr val="dk1"/>
              </a:solidFill>
            </a:endParaRPr>
          </a:p>
          <a:p>
            <a:pPr indent="-318770" lvl="0" marL="457200" rtl="0" algn="l">
              <a:spcBef>
                <a:spcPts val="0"/>
              </a:spcBef>
              <a:spcAft>
                <a:spcPts val="0"/>
              </a:spcAft>
              <a:buSzPts val="1420"/>
              <a:buChar char="●"/>
            </a:pPr>
            <a:r>
              <a:rPr lang="en" sz="1420"/>
              <a:t>Cell state “C(t) - conveyor that adds and subtract information</a:t>
            </a:r>
            <a:endParaRPr sz="1420"/>
          </a:p>
          <a:p>
            <a:pPr indent="-318770" lvl="0" marL="457200" rtl="0" algn="l">
              <a:spcBef>
                <a:spcPts val="0"/>
              </a:spcBef>
              <a:spcAft>
                <a:spcPts val="0"/>
              </a:spcAft>
              <a:buSzPts val="1420"/>
              <a:buChar char="●"/>
            </a:pPr>
            <a:r>
              <a:rPr lang="en" sz="1420"/>
              <a:t>3 gates:  forget, input and output</a:t>
            </a:r>
            <a:endParaRPr sz="1420"/>
          </a:p>
        </p:txBody>
      </p:sp>
      <p:sp>
        <p:nvSpPr>
          <p:cNvPr id="172" name="Google Shape;172;p26"/>
          <p:cNvSpPr txBox="1"/>
          <p:nvPr/>
        </p:nvSpPr>
        <p:spPr>
          <a:xfrm>
            <a:off x="4572000" y="2393375"/>
            <a:ext cx="70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C(t-1)</a:t>
            </a:r>
            <a:endParaRPr b="1">
              <a:latin typeface="Open Sans"/>
              <a:ea typeface="Open Sans"/>
              <a:cs typeface="Open Sans"/>
              <a:sym typeface="Open Sans"/>
            </a:endParaRPr>
          </a:p>
        </p:txBody>
      </p:sp>
      <p:sp>
        <p:nvSpPr>
          <p:cNvPr id="173" name="Google Shape;173;p26"/>
          <p:cNvSpPr txBox="1"/>
          <p:nvPr/>
        </p:nvSpPr>
        <p:spPr>
          <a:xfrm>
            <a:off x="8324850" y="2434600"/>
            <a:ext cx="70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C(t)</a:t>
            </a:r>
            <a:endParaRPr b="1">
              <a:latin typeface="Open Sans"/>
              <a:ea typeface="Open Sans"/>
              <a:cs typeface="Open Sans"/>
              <a:sym typeface="Open Sans"/>
            </a:endParaRPr>
          </a:p>
        </p:txBody>
      </p:sp>
      <p:sp>
        <p:nvSpPr>
          <p:cNvPr id="174" name="Google Shape;174;p26"/>
          <p:cNvSpPr txBox="1"/>
          <p:nvPr/>
        </p:nvSpPr>
        <p:spPr>
          <a:xfrm>
            <a:off x="4334725" y="4135575"/>
            <a:ext cx="70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h</a:t>
            </a:r>
            <a:r>
              <a:rPr b="1" lang="en">
                <a:latin typeface="Open Sans"/>
                <a:ea typeface="Open Sans"/>
                <a:cs typeface="Open Sans"/>
                <a:sym typeface="Open Sans"/>
              </a:rPr>
              <a:t>(t-1)</a:t>
            </a:r>
            <a:endParaRPr b="1">
              <a:latin typeface="Open Sans"/>
              <a:ea typeface="Open Sans"/>
              <a:cs typeface="Open Sans"/>
              <a:sym typeface="Open Sans"/>
            </a:endParaRPr>
          </a:p>
        </p:txBody>
      </p:sp>
      <p:sp>
        <p:nvSpPr>
          <p:cNvPr id="175" name="Google Shape;175;p26"/>
          <p:cNvSpPr txBox="1"/>
          <p:nvPr/>
        </p:nvSpPr>
        <p:spPr>
          <a:xfrm>
            <a:off x="8130900" y="4135575"/>
            <a:ext cx="70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h(t)</a:t>
            </a:r>
            <a:endParaRPr b="1">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311700" y="196000"/>
            <a:ext cx="8520600" cy="576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000"/>
              <a:t>LSTM in depth</a:t>
            </a:r>
            <a:endParaRPr sz="3000"/>
          </a:p>
        </p:txBody>
      </p:sp>
      <p:sp>
        <p:nvSpPr>
          <p:cNvPr id="181" name="Google Shape;181;p27"/>
          <p:cNvSpPr txBox="1"/>
          <p:nvPr/>
        </p:nvSpPr>
        <p:spPr>
          <a:xfrm>
            <a:off x="311700" y="1019100"/>
            <a:ext cx="3424800" cy="2645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500">
                <a:solidFill>
                  <a:schemeClr val="dk1"/>
                </a:solidFill>
                <a:latin typeface="Open Sans"/>
                <a:ea typeface="Open Sans"/>
                <a:cs typeface="Open Sans"/>
                <a:sym typeface="Open Sans"/>
              </a:rPr>
              <a:t>Financial Markets</a:t>
            </a:r>
            <a:endParaRPr b="1" sz="1500">
              <a:solidFill>
                <a:schemeClr val="dk1"/>
              </a:solidFill>
              <a:latin typeface="Open Sans"/>
              <a:ea typeface="Open Sans"/>
              <a:cs typeface="Open Sans"/>
              <a:sym typeface="Open Sans"/>
            </a:endParaRPr>
          </a:p>
          <a:p>
            <a:pPr indent="-311150" lvl="0" marL="457200" rtl="0" algn="l">
              <a:lnSpc>
                <a:spcPct val="115000"/>
              </a:lnSpc>
              <a:spcBef>
                <a:spcPts val="120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Market prediction as key activity for major financial institutions</a:t>
            </a:r>
            <a:endParaRPr sz="1300">
              <a:solidFill>
                <a:schemeClr val="dk1"/>
              </a:solidFill>
              <a:latin typeface="Open Sans"/>
              <a:ea typeface="Open Sans"/>
              <a:cs typeface="Open Sans"/>
              <a:sym typeface="Open Sans"/>
            </a:endParaRPr>
          </a:p>
          <a:p>
            <a:pPr indent="-311150" lvl="0" marL="457200" rtl="0" algn="l">
              <a:lnSpc>
                <a:spcPct val="115000"/>
              </a:lnSpc>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Econometric (ARIMA,GARCH) or risk-neutral models are less effective with regime changes </a:t>
            </a:r>
            <a:endParaRPr sz="1300">
              <a:solidFill>
                <a:schemeClr val="dk1"/>
              </a:solidFill>
              <a:latin typeface="Open Sans"/>
              <a:ea typeface="Open Sans"/>
              <a:cs typeface="Open Sans"/>
              <a:sym typeface="Open Sans"/>
            </a:endParaRPr>
          </a:p>
          <a:p>
            <a:pPr indent="-311150" lvl="0" marL="457200" rtl="0" algn="l">
              <a:lnSpc>
                <a:spcPct val="115000"/>
              </a:lnSpc>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Random nonstationary and noisy sequences </a:t>
            </a:r>
            <a:endParaRPr sz="1300">
              <a:solidFill>
                <a:schemeClr val="dk1"/>
              </a:solidFill>
              <a:latin typeface="Open Sans"/>
              <a:ea typeface="Open Sans"/>
              <a:cs typeface="Open Sans"/>
              <a:sym typeface="Open Sans"/>
            </a:endParaRPr>
          </a:p>
          <a:p>
            <a:pPr indent="-311150" lvl="0" marL="457200" rtl="0" algn="l">
              <a:lnSpc>
                <a:spcPct val="115000"/>
              </a:lnSpc>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Avoid long-term dependence.</a:t>
            </a:r>
            <a:endParaRPr sz="1300">
              <a:solidFill>
                <a:schemeClr val="dk1"/>
              </a:solidFill>
              <a:latin typeface="Open Sans"/>
              <a:ea typeface="Open Sans"/>
              <a:cs typeface="Open Sans"/>
              <a:sym typeface="Open Sans"/>
            </a:endParaRPr>
          </a:p>
          <a:p>
            <a:pPr indent="-311150" lvl="0" marL="457200" rtl="0" algn="l">
              <a:lnSpc>
                <a:spcPct val="115000"/>
              </a:lnSpc>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Good non-linearity and self-learning</a:t>
            </a:r>
            <a:endParaRPr sz="800">
              <a:latin typeface="Open Sans"/>
              <a:ea typeface="Open Sans"/>
              <a:cs typeface="Open Sans"/>
              <a:sym typeface="Open Sans"/>
            </a:endParaRPr>
          </a:p>
        </p:txBody>
      </p:sp>
      <p:sp>
        <p:nvSpPr>
          <p:cNvPr id="182" name="Google Shape;182;p27"/>
          <p:cNvSpPr txBox="1"/>
          <p:nvPr>
            <p:ph idx="1" type="body"/>
          </p:nvPr>
        </p:nvSpPr>
        <p:spPr>
          <a:xfrm>
            <a:off x="4317975" y="1021225"/>
            <a:ext cx="4243800" cy="1567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marR="0" rtl="0" algn="ctr">
              <a:lnSpc>
                <a:spcPct val="115000"/>
              </a:lnSpc>
              <a:spcBef>
                <a:spcPts val="0"/>
              </a:spcBef>
              <a:spcAft>
                <a:spcPts val="0"/>
              </a:spcAft>
              <a:buNone/>
            </a:pPr>
            <a:r>
              <a:rPr b="1" lang="en" sz="1500"/>
              <a:t>Model Setting</a:t>
            </a:r>
            <a:endParaRPr b="1" sz="1500"/>
          </a:p>
          <a:p>
            <a:pPr indent="-311150" lvl="0" marL="457200" rtl="0" algn="l">
              <a:spcBef>
                <a:spcPts val="1200"/>
              </a:spcBef>
              <a:spcAft>
                <a:spcPts val="0"/>
              </a:spcAft>
              <a:buClr>
                <a:schemeClr val="dk1"/>
              </a:buClr>
              <a:buSzPts val="1300"/>
              <a:buFont typeface="Open Sans"/>
              <a:buChar char="●"/>
            </a:pPr>
            <a:r>
              <a:rPr lang="en" sz="1300"/>
              <a:t>4 layers each with a dropout layer</a:t>
            </a:r>
            <a:endParaRPr sz="1300"/>
          </a:p>
          <a:p>
            <a:pPr indent="-311150" lvl="0" marL="457200" rtl="0" algn="l">
              <a:spcBef>
                <a:spcPts val="0"/>
              </a:spcBef>
              <a:spcAft>
                <a:spcPts val="0"/>
              </a:spcAft>
              <a:buClr>
                <a:schemeClr val="dk1"/>
              </a:buClr>
              <a:buSzPts val="1300"/>
              <a:buFont typeface="Open Sans"/>
              <a:buChar char="●"/>
            </a:pPr>
            <a:r>
              <a:rPr lang="en" sz="1300"/>
              <a:t>Final layer with a sigmoid activation function</a:t>
            </a:r>
            <a:endParaRPr sz="1300"/>
          </a:p>
          <a:p>
            <a:pPr indent="-311150" lvl="0" marL="457200" marR="0" rtl="0" algn="l">
              <a:lnSpc>
                <a:spcPct val="115000"/>
              </a:lnSpc>
              <a:spcBef>
                <a:spcPts val="0"/>
              </a:spcBef>
              <a:spcAft>
                <a:spcPts val="0"/>
              </a:spcAft>
              <a:buClr>
                <a:schemeClr val="dk1"/>
              </a:buClr>
              <a:buSzPts val="1300"/>
              <a:buFont typeface="Open Sans"/>
              <a:buChar char="●"/>
            </a:pPr>
            <a:r>
              <a:rPr lang="en" sz="1300"/>
              <a:t>epochs = [500, 2000, 5000]</a:t>
            </a:r>
            <a:endParaRPr sz="1300"/>
          </a:p>
          <a:p>
            <a:pPr indent="-311150" lvl="0" marL="457200" marR="0" rtl="0" algn="l">
              <a:lnSpc>
                <a:spcPct val="115000"/>
              </a:lnSpc>
              <a:spcBef>
                <a:spcPts val="0"/>
              </a:spcBef>
              <a:spcAft>
                <a:spcPts val="0"/>
              </a:spcAft>
              <a:buClr>
                <a:schemeClr val="dk1"/>
              </a:buClr>
              <a:buSzPts val="1300"/>
              <a:buFont typeface="Open Sans"/>
              <a:buChar char="●"/>
            </a:pPr>
            <a:r>
              <a:rPr lang="en" sz="1300"/>
              <a:t>batch_size = 3500 ( 1 week - 500 trades/day )</a:t>
            </a:r>
            <a:endParaRPr b="1" sz="1500"/>
          </a:p>
        </p:txBody>
      </p:sp>
      <p:pic>
        <p:nvPicPr>
          <p:cNvPr id="183" name="Google Shape;183;p27"/>
          <p:cNvPicPr preferRelativeResize="0"/>
          <p:nvPr/>
        </p:nvPicPr>
        <p:blipFill>
          <a:blip r:embed="rId3">
            <a:alphaModFix/>
          </a:blip>
          <a:stretch>
            <a:fillRect/>
          </a:stretch>
        </p:blipFill>
        <p:spPr>
          <a:xfrm>
            <a:off x="4658700" y="2837038"/>
            <a:ext cx="3562350" cy="2047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Convolutional Neural Network (CNN) -</a:t>
            </a:r>
            <a:r>
              <a:rPr lang="en"/>
              <a:t> Overview</a:t>
            </a:r>
            <a:endParaRPr/>
          </a:p>
        </p:txBody>
      </p:sp>
      <p:pic>
        <p:nvPicPr>
          <p:cNvPr id="189" name="Google Shape;189;p28"/>
          <p:cNvPicPr preferRelativeResize="0"/>
          <p:nvPr/>
        </p:nvPicPr>
        <p:blipFill>
          <a:blip r:embed="rId3">
            <a:alphaModFix/>
          </a:blip>
          <a:stretch>
            <a:fillRect/>
          </a:stretch>
        </p:blipFill>
        <p:spPr>
          <a:xfrm>
            <a:off x="449725" y="1147225"/>
            <a:ext cx="6746800" cy="3145825"/>
          </a:xfrm>
          <a:prstGeom prst="rect">
            <a:avLst/>
          </a:prstGeom>
          <a:noFill/>
          <a:ln>
            <a:noFill/>
          </a:ln>
        </p:spPr>
      </p:pic>
      <p:sp>
        <p:nvSpPr>
          <p:cNvPr id="190" name="Google Shape;190;p28"/>
          <p:cNvSpPr txBox="1"/>
          <p:nvPr/>
        </p:nvSpPr>
        <p:spPr>
          <a:xfrm>
            <a:off x="785750" y="1204550"/>
            <a:ext cx="15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FFFF"/>
                </a:highlight>
                <a:latin typeface="Open Sans"/>
                <a:ea typeface="Open Sans"/>
                <a:cs typeface="Open Sans"/>
                <a:sym typeface="Open Sans"/>
              </a:rPr>
              <a:t>Feature 1</a:t>
            </a:r>
            <a:endParaRPr>
              <a:highlight>
                <a:srgbClr val="FFFFFF"/>
              </a:highlight>
              <a:latin typeface="Open Sans"/>
              <a:ea typeface="Open Sans"/>
              <a:cs typeface="Open Sans"/>
              <a:sym typeface="Open Sans"/>
            </a:endParaRPr>
          </a:p>
        </p:txBody>
      </p:sp>
      <p:sp>
        <p:nvSpPr>
          <p:cNvPr id="191" name="Google Shape;191;p28"/>
          <p:cNvSpPr txBox="1"/>
          <p:nvPr/>
        </p:nvSpPr>
        <p:spPr>
          <a:xfrm>
            <a:off x="797910" y="1637431"/>
            <a:ext cx="15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FFFF"/>
                </a:highlight>
                <a:latin typeface="Open Sans"/>
                <a:ea typeface="Open Sans"/>
                <a:cs typeface="Open Sans"/>
                <a:sym typeface="Open Sans"/>
              </a:rPr>
              <a:t>Feature 2</a:t>
            </a:r>
            <a:endParaRPr>
              <a:highlight>
                <a:srgbClr val="FFFFFF"/>
              </a:highlight>
              <a:latin typeface="Open Sans"/>
              <a:ea typeface="Open Sans"/>
              <a:cs typeface="Open Sans"/>
              <a:sym typeface="Open Sans"/>
            </a:endParaRPr>
          </a:p>
        </p:txBody>
      </p:sp>
      <p:sp>
        <p:nvSpPr>
          <p:cNvPr id="192" name="Google Shape;192;p28"/>
          <p:cNvSpPr txBox="1"/>
          <p:nvPr/>
        </p:nvSpPr>
        <p:spPr>
          <a:xfrm>
            <a:off x="785750" y="2070312"/>
            <a:ext cx="15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FFFF"/>
                </a:highlight>
                <a:latin typeface="Open Sans"/>
                <a:ea typeface="Open Sans"/>
                <a:cs typeface="Open Sans"/>
                <a:sym typeface="Open Sans"/>
              </a:rPr>
              <a:t>Feature 3</a:t>
            </a:r>
            <a:endParaRPr>
              <a:highlight>
                <a:srgbClr val="FFFFFF"/>
              </a:highlight>
              <a:latin typeface="Open Sans"/>
              <a:ea typeface="Open Sans"/>
              <a:cs typeface="Open Sans"/>
              <a:sym typeface="Open Sans"/>
            </a:endParaRPr>
          </a:p>
        </p:txBody>
      </p:sp>
      <p:sp>
        <p:nvSpPr>
          <p:cNvPr id="193" name="Google Shape;193;p28"/>
          <p:cNvSpPr txBox="1"/>
          <p:nvPr/>
        </p:nvSpPr>
        <p:spPr>
          <a:xfrm>
            <a:off x="801152" y="2499950"/>
            <a:ext cx="15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FFFF"/>
                </a:highlight>
                <a:latin typeface="Open Sans"/>
                <a:ea typeface="Open Sans"/>
                <a:cs typeface="Open Sans"/>
                <a:sym typeface="Open Sans"/>
              </a:rPr>
              <a:t>Feature 4</a:t>
            </a:r>
            <a:endParaRPr>
              <a:highlight>
                <a:srgbClr val="FFFFFF"/>
              </a:highlight>
              <a:latin typeface="Open Sans"/>
              <a:ea typeface="Open Sans"/>
              <a:cs typeface="Open Sans"/>
              <a:sym typeface="Open Sans"/>
            </a:endParaRPr>
          </a:p>
        </p:txBody>
      </p:sp>
      <p:sp>
        <p:nvSpPr>
          <p:cNvPr id="194" name="Google Shape;194;p28"/>
          <p:cNvSpPr txBox="1"/>
          <p:nvPr/>
        </p:nvSpPr>
        <p:spPr>
          <a:xfrm>
            <a:off x="813312" y="2932831"/>
            <a:ext cx="15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FFFF"/>
                </a:highlight>
                <a:latin typeface="Open Sans"/>
                <a:ea typeface="Open Sans"/>
                <a:cs typeface="Open Sans"/>
                <a:sym typeface="Open Sans"/>
              </a:rPr>
              <a:t>Feature 5</a:t>
            </a:r>
            <a:endParaRPr>
              <a:highlight>
                <a:srgbClr val="FFFFFF"/>
              </a:highlight>
              <a:latin typeface="Open Sans"/>
              <a:ea typeface="Open Sans"/>
              <a:cs typeface="Open Sans"/>
              <a:sym typeface="Open Sans"/>
            </a:endParaRPr>
          </a:p>
        </p:txBody>
      </p:sp>
      <p:sp>
        <p:nvSpPr>
          <p:cNvPr id="195" name="Google Shape;195;p28"/>
          <p:cNvSpPr txBox="1"/>
          <p:nvPr/>
        </p:nvSpPr>
        <p:spPr>
          <a:xfrm>
            <a:off x="449725" y="3365700"/>
            <a:ext cx="188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FFFF"/>
                </a:highlight>
                <a:latin typeface="Open Sans"/>
                <a:ea typeface="Open Sans"/>
                <a:cs typeface="Open Sans"/>
                <a:sym typeface="Open Sans"/>
              </a:rPr>
              <a:t>        </a:t>
            </a:r>
            <a:r>
              <a:rPr lang="en">
                <a:highlight>
                  <a:srgbClr val="FFFFFF"/>
                </a:highlight>
                <a:latin typeface="Open Sans"/>
                <a:ea typeface="Open Sans"/>
                <a:cs typeface="Open Sans"/>
                <a:sym typeface="Open Sans"/>
              </a:rPr>
              <a:t>Feature 6</a:t>
            </a:r>
            <a:endParaRPr>
              <a:highlight>
                <a:srgbClr val="FFFFFF"/>
              </a:highlight>
              <a:latin typeface="Open Sans"/>
              <a:ea typeface="Open Sans"/>
              <a:cs typeface="Open Sans"/>
              <a:sym typeface="Open Sans"/>
            </a:endParaRPr>
          </a:p>
        </p:txBody>
      </p:sp>
      <p:sp>
        <p:nvSpPr>
          <p:cNvPr id="196" name="Google Shape;196;p28"/>
          <p:cNvSpPr txBox="1"/>
          <p:nvPr/>
        </p:nvSpPr>
        <p:spPr>
          <a:xfrm>
            <a:off x="795065" y="3762110"/>
            <a:ext cx="153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FFFF"/>
                </a:highlight>
                <a:latin typeface="Open Sans"/>
                <a:ea typeface="Open Sans"/>
                <a:cs typeface="Open Sans"/>
                <a:sym typeface="Open Sans"/>
              </a:rPr>
              <a:t>Feature 7</a:t>
            </a:r>
            <a:endParaRPr>
              <a:highlight>
                <a:srgbClr val="FFFFFF"/>
              </a:highlight>
              <a:latin typeface="Open Sans"/>
              <a:ea typeface="Open Sans"/>
              <a:cs typeface="Open Sans"/>
              <a:sym typeface="Open Sans"/>
            </a:endParaRPr>
          </a:p>
          <a:p>
            <a:pPr indent="0" lvl="0" marL="0" rtl="0" algn="l">
              <a:spcBef>
                <a:spcPts val="0"/>
              </a:spcBef>
              <a:spcAft>
                <a:spcPts val="0"/>
              </a:spcAft>
              <a:buNone/>
            </a:pPr>
            <a:r>
              <a:rPr lang="en">
                <a:highlight>
                  <a:srgbClr val="FFFFFF"/>
                </a:highlight>
                <a:latin typeface="Open Sans"/>
                <a:ea typeface="Open Sans"/>
                <a:cs typeface="Open Sans"/>
                <a:sym typeface="Open Sans"/>
              </a:rPr>
              <a:t>and on...</a:t>
            </a:r>
            <a:endParaRPr>
              <a:highlight>
                <a:srgbClr val="FFFFFF"/>
              </a:highlight>
              <a:latin typeface="Open Sans"/>
              <a:ea typeface="Open Sans"/>
              <a:cs typeface="Open Sans"/>
              <a:sym typeface="Open Sans"/>
            </a:endParaRPr>
          </a:p>
        </p:txBody>
      </p:sp>
      <p:sp>
        <p:nvSpPr>
          <p:cNvPr id="197" name="Google Shape;197;p28"/>
          <p:cNvSpPr txBox="1"/>
          <p:nvPr/>
        </p:nvSpPr>
        <p:spPr>
          <a:xfrm>
            <a:off x="6500700" y="2356875"/>
            <a:ext cx="18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FFFF"/>
                </a:highlight>
                <a:latin typeface="Open Sans"/>
                <a:ea typeface="Open Sans"/>
                <a:cs typeface="Open Sans"/>
                <a:sym typeface="Open Sans"/>
              </a:rPr>
              <a:t>1: </a:t>
            </a:r>
            <a:r>
              <a:rPr lang="en">
                <a:highlight>
                  <a:srgbClr val="FFFFFF"/>
                </a:highlight>
                <a:latin typeface="Open Sans"/>
                <a:ea typeface="Open Sans"/>
                <a:cs typeface="Open Sans"/>
                <a:sym typeface="Open Sans"/>
              </a:rPr>
              <a:t>Action</a:t>
            </a:r>
            <a:endParaRPr>
              <a:highlight>
                <a:srgbClr val="FFFFFF"/>
              </a:highlight>
              <a:latin typeface="Open Sans"/>
              <a:ea typeface="Open Sans"/>
              <a:cs typeface="Open Sans"/>
              <a:sym typeface="Open Sans"/>
            </a:endParaRPr>
          </a:p>
          <a:p>
            <a:pPr indent="0" lvl="0" marL="0" rtl="0" algn="l">
              <a:spcBef>
                <a:spcPts val="0"/>
              </a:spcBef>
              <a:spcAft>
                <a:spcPts val="0"/>
              </a:spcAft>
              <a:buNone/>
            </a:pPr>
            <a:r>
              <a:rPr lang="en">
                <a:highlight>
                  <a:srgbClr val="FFFFFF"/>
                </a:highlight>
                <a:latin typeface="Open Sans"/>
                <a:ea typeface="Open Sans"/>
                <a:cs typeface="Open Sans"/>
                <a:sym typeface="Open Sans"/>
              </a:rPr>
              <a:t>0: </a:t>
            </a:r>
            <a:r>
              <a:rPr lang="en">
                <a:highlight>
                  <a:srgbClr val="FFFFFF"/>
                </a:highlight>
                <a:latin typeface="Open Sans"/>
                <a:ea typeface="Open Sans"/>
                <a:cs typeface="Open Sans"/>
                <a:sym typeface="Open Sans"/>
              </a:rPr>
              <a:t>No Action</a:t>
            </a:r>
            <a:endParaRPr>
              <a:highlight>
                <a:srgbClr val="FFFFFF"/>
              </a:highlight>
              <a:latin typeface="Open Sans"/>
              <a:ea typeface="Open Sans"/>
              <a:cs typeface="Open Sans"/>
              <a:sym typeface="Open Sans"/>
            </a:endParaRPr>
          </a:p>
        </p:txBody>
      </p:sp>
      <p:sp>
        <p:nvSpPr>
          <p:cNvPr id="198" name="Google Shape;198;p28"/>
          <p:cNvSpPr/>
          <p:nvPr/>
        </p:nvSpPr>
        <p:spPr>
          <a:xfrm>
            <a:off x="893275" y="4399700"/>
            <a:ext cx="13620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Input Layer</a:t>
            </a:r>
            <a:endParaRPr/>
          </a:p>
        </p:txBody>
      </p:sp>
      <p:sp>
        <p:nvSpPr>
          <p:cNvPr id="199" name="Google Shape;199;p28"/>
          <p:cNvSpPr/>
          <p:nvPr/>
        </p:nvSpPr>
        <p:spPr>
          <a:xfrm>
            <a:off x="3599175" y="4399700"/>
            <a:ext cx="13620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Hidden</a:t>
            </a:r>
            <a:r>
              <a:rPr lang="en"/>
              <a:t> Layers</a:t>
            </a:r>
            <a:endParaRPr/>
          </a:p>
          <a:p>
            <a:pPr indent="0" lvl="0" marL="0" rtl="0" algn="ctr">
              <a:spcBef>
                <a:spcPts val="0"/>
              </a:spcBef>
              <a:spcAft>
                <a:spcPts val="0"/>
              </a:spcAft>
              <a:buNone/>
            </a:pPr>
            <a:r>
              <a:rPr lang="en"/>
              <a:t>(</a:t>
            </a:r>
            <a:r>
              <a:rPr lang="en"/>
              <a:t>Convolutional &amp;</a:t>
            </a:r>
            <a:r>
              <a:rPr lang="en"/>
              <a:t> Density)</a:t>
            </a:r>
            <a:endParaRPr/>
          </a:p>
        </p:txBody>
      </p:sp>
      <p:sp>
        <p:nvSpPr>
          <p:cNvPr id="200" name="Google Shape;200;p28"/>
          <p:cNvSpPr/>
          <p:nvPr/>
        </p:nvSpPr>
        <p:spPr>
          <a:xfrm>
            <a:off x="5834525" y="4399700"/>
            <a:ext cx="13620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Output </a:t>
            </a:r>
            <a:r>
              <a:rPr lang="en"/>
              <a:t>Layer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Hyperparameter Tuning</a:t>
            </a:r>
            <a:endParaRPr/>
          </a:p>
        </p:txBody>
      </p:sp>
      <p:sp>
        <p:nvSpPr>
          <p:cNvPr id="206" name="Google Shape;206;p29"/>
          <p:cNvSpPr/>
          <p:nvPr/>
        </p:nvSpPr>
        <p:spPr>
          <a:xfrm>
            <a:off x="972075" y="1253175"/>
            <a:ext cx="2920200" cy="3648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9"/>
          <p:cNvSpPr/>
          <p:nvPr/>
        </p:nvSpPr>
        <p:spPr>
          <a:xfrm>
            <a:off x="5116150" y="1253175"/>
            <a:ext cx="3007200" cy="3648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9"/>
          <p:cNvSpPr txBox="1"/>
          <p:nvPr/>
        </p:nvSpPr>
        <p:spPr>
          <a:xfrm>
            <a:off x="1502025" y="1326125"/>
            <a:ext cx="18603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Open Sans"/>
                <a:ea typeface="Open Sans"/>
                <a:cs typeface="Open Sans"/>
                <a:sym typeface="Open Sans"/>
              </a:rPr>
              <a:t>Improve</a:t>
            </a:r>
            <a:r>
              <a:rPr b="1" lang="en" sz="1700">
                <a:latin typeface="Open Sans"/>
                <a:ea typeface="Open Sans"/>
                <a:cs typeface="Open Sans"/>
                <a:sym typeface="Open Sans"/>
              </a:rPr>
              <a:t>s</a:t>
            </a:r>
            <a:r>
              <a:rPr b="1" lang="en" sz="1700">
                <a:latin typeface="Open Sans"/>
                <a:ea typeface="Open Sans"/>
                <a:cs typeface="Open Sans"/>
                <a:sym typeface="Open Sans"/>
              </a:rPr>
              <a:t> Model</a:t>
            </a:r>
            <a:endParaRPr b="1" sz="1700">
              <a:latin typeface="Open Sans"/>
              <a:ea typeface="Open Sans"/>
              <a:cs typeface="Open Sans"/>
              <a:sym typeface="Open Sans"/>
            </a:endParaRPr>
          </a:p>
        </p:txBody>
      </p:sp>
      <p:sp>
        <p:nvSpPr>
          <p:cNvPr id="209" name="Google Shape;209;p29"/>
          <p:cNvSpPr txBox="1"/>
          <p:nvPr/>
        </p:nvSpPr>
        <p:spPr>
          <a:xfrm>
            <a:off x="5764375" y="1355725"/>
            <a:ext cx="18603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Open Sans"/>
                <a:ea typeface="Open Sans"/>
                <a:cs typeface="Open Sans"/>
                <a:sym typeface="Open Sans"/>
              </a:rPr>
              <a:t>Does Not Improve Model</a:t>
            </a:r>
            <a:endParaRPr b="1" sz="1700">
              <a:latin typeface="Open Sans"/>
              <a:ea typeface="Open Sans"/>
              <a:cs typeface="Open Sans"/>
              <a:sym typeface="Open Sans"/>
            </a:endParaRPr>
          </a:p>
        </p:txBody>
      </p:sp>
      <p:sp>
        <p:nvSpPr>
          <p:cNvPr id="210" name="Google Shape;210;p29"/>
          <p:cNvSpPr txBox="1"/>
          <p:nvPr>
            <p:ph idx="1" type="body"/>
          </p:nvPr>
        </p:nvSpPr>
        <p:spPr>
          <a:xfrm>
            <a:off x="5279300" y="2047525"/>
            <a:ext cx="2920200" cy="2738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PCA</a:t>
            </a:r>
            <a:endParaRPr sz="1600"/>
          </a:p>
          <a:p>
            <a:pPr indent="-330200" lvl="0" marL="457200" rtl="0" algn="l">
              <a:spcBef>
                <a:spcPts val="0"/>
              </a:spcBef>
              <a:spcAft>
                <a:spcPts val="0"/>
              </a:spcAft>
              <a:buSzPts val="1600"/>
              <a:buChar char="●"/>
            </a:pPr>
            <a:r>
              <a:rPr lang="en" sz="1600"/>
              <a:t># of nodes in density layer</a:t>
            </a:r>
            <a:endParaRPr sz="1600"/>
          </a:p>
          <a:p>
            <a:pPr indent="-330200" lvl="0" marL="457200" rtl="0" algn="l">
              <a:spcBef>
                <a:spcPts val="0"/>
              </a:spcBef>
              <a:spcAft>
                <a:spcPts val="0"/>
              </a:spcAft>
              <a:buSzPts val="1600"/>
              <a:buChar char="●"/>
            </a:pPr>
            <a:r>
              <a:rPr lang="en" sz="1600"/>
              <a:t>#</a:t>
            </a:r>
            <a:r>
              <a:rPr lang="en" sz="1600"/>
              <a:t> of </a:t>
            </a:r>
            <a:r>
              <a:rPr lang="en" sz="1600"/>
              <a:t>nodes in convolutional layers</a:t>
            </a:r>
            <a:endParaRPr sz="1600"/>
          </a:p>
          <a:p>
            <a:pPr indent="-330200" lvl="0" marL="457200" rtl="0" algn="l">
              <a:spcBef>
                <a:spcPts val="0"/>
              </a:spcBef>
              <a:spcAft>
                <a:spcPts val="0"/>
              </a:spcAft>
              <a:buSzPts val="1600"/>
              <a:buChar char="●"/>
            </a:pPr>
            <a:r>
              <a:rPr lang="en" sz="1600"/>
              <a:t>Training sizes</a:t>
            </a:r>
            <a:endParaRPr sz="1600"/>
          </a:p>
        </p:txBody>
      </p:sp>
      <p:sp>
        <p:nvSpPr>
          <p:cNvPr id="211" name="Google Shape;211;p29"/>
          <p:cNvSpPr txBox="1"/>
          <p:nvPr>
            <p:ph idx="1" type="body"/>
          </p:nvPr>
        </p:nvSpPr>
        <p:spPr>
          <a:xfrm>
            <a:off x="972075" y="2044425"/>
            <a:ext cx="2920200" cy="2738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K</a:t>
            </a:r>
            <a:r>
              <a:rPr lang="en" sz="1600"/>
              <a:t>ernel sizes</a:t>
            </a:r>
            <a:endParaRPr sz="1600"/>
          </a:p>
          <a:p>
            <a:pPr indent="-330200" lvl="0" marL="457200" rtl="0" algn="l">
              <a:spcBef>
                <a:spcPts val="0"/>
              </a:spcBef>
              <a:spcAft>
                <a:spcPts val="0"/>
              </a:spcAft>
              <a:buSzPts val="1600"/>
              <a:buChar char="●"/>
            </a:pPr>
            <a:r>
              <a:rPr lang="en" sz="1600"/>
              <a:t>Batch sizes</a:t>
            </a:r>
            <a:endParaRPr sz="1600"/>
          </a:p>
          <a:p>
            <a:pPr indent="-330200" lvl="0" marL="457200" rtl="0" algn="l">
              <a:spcBef>
                <a:spcPts val="0"/>
              </a:spcBef>
              <a:spcAft>
                <a:spcPts val="0"/>
              </a:spcAft>
              <a:buSzPts val="1600"/>
              <a:buChar char="●"/>
            </a:pPr>
            <a:r>
              <a:rPr lang="en" sz="1600"/>
              <a:t># of epochs</a:t>
            </a:r>
            <a:endParaRPr sz="1600"/>
          </a:p>
          <a:p>
            <a:pPr indent="-330200" lvl="0" marL="457200" rtl="0" algn="l">
              <a:spcBef>
                <a:spcPts val="0"/>
              </a:spcBef>
              <a:spcAft>
                <a:spcPts val="0"/>
              </a:spcAft>
              <a:buSzPts val="1600"/>
              <a:buChar char="●"/>
            </a:pPr>
            <a:r>
              <a:rPr lang="en" sz="1600"/>
              <a:t>Type of activation function</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217" name="Google Shape;217;p30"/>
          <p:cNvSpPr txBox="1"/>
          <p:nvPr>
            <p:ph idx="1" type="body"/>
          </p:nvPr>
        </p:nvSpPr>
        <p:spPr>
          <a:xfrm>
            <a:off x="311700" y="11490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Performance maximized through trial and error</a:t>
            </a:r>
            <a:endParaRPr/>
          </a:p>
          <a:p>
            <a:pPr indent="-342900" lvl="0" marL="457200" rtl="0" algn="l">
              <a:spcBef>
                <a:spcPts val="0"/>
              </a:spcBef>
              <a:spcAft>
                <a:spcPts val="0"/>
              </a:spcAft>
              <a:buSzPts val="1800"/>
              <a:buChar char="●"/>
            </a:pPr>
            <a:r>
              <a:rPr lang="en"/>
              <a:t>Used variety of different kernel, density, batch, epoch sizes</a:t>
            </a:r>
            <a:endParaRPr/>
          </a:p>
          <a:p>
            <a:pPr indent="-342900" lvl="0" marL="457200" rtl="0" algn="l">
              <a:spcBef>
                <a:spcPts val="0"/>
              </a:spcBef>
              <a:spcAft>
                <a:spcPts val="0"/>
              </a:spcAft>
              <a:buSzPts val="1800"/>
              <a:buChar char="●"/>
            </a:pPr>
            <a:r>
              <a:rPr lang="en"/>
              <a:t>No one model consistently outperformed</a:t>
            </a:r>
            <a:endParaRPr/>
          </a:p>
        </p:txBody>
      </p:sp>
      <p:sp>
        <p:nvSpPr>
          <p:cNvPr id="218" name="Google Shape;218;p30"/>
          <p:cNvSpPr txBox="1"/>
          <p:nvPr/>
        </p:nvSpPr>
        <p:spPr>
          <a:xfrm>
            <a:off x="394300" y="2201618"/>
            <a:ext cx="2664900" cy="2688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300" u="sng">
                <a:solidFill>
                  <a:schemeClr val="dk1"/>
                </a:solidFill>
                <a:latin typeface="Open Sans"/>
                <a:ea typeface="Open Sans"/>
                <a:cs typeface="Open Sans"/>
                <a:sym typeface="Open Sans"/>
              </a:rPr>
              <a:t>“Best” Model over 12 Iterations</a:t>
            </a:r>
            <a:endParaRPr sz="1300" u="sng">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en" sz="1300">
                <a:solidFill>
                  <a:schemeClr val="dk1"/>
                </a:solidFill>
                <a:latin typeface="Open Sans"/>
                <a:ea typeface="Open Sans"/>
                <a:cs typeface="Open Sans"/>
                <a:sym typeface="Open Sans"/>
              </a:rPr>
              <a:t>Model Accuracy = </a:t>
            </a:r>
            <a:r>
              <a:rPr b="1" lang="en" sz="1300">
                <a:solidFill>
                  <a:schemeClr val="dk1"/>
                </a:solidFill>
                <a:latin typeface="Open Sans"/>
                <a:ea typeface="Open Sans"/>
                <a:cs typeface="Open Sans"/>
                <a:sym typeface="Open Sans"/>
              </a:rPr>
              <a:t>51.1%</a:t>
            </a:r>
            <a:endParaRPr b="1" sz="130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en" sz="1300">
                <a:solidFill>
                  <a:schemeClr val="dk1"/>
                </a:solidFill>
                <a:latin typeface="Open Sans"/>
                <a:ea typeface="Open Sans"/>
                <a:cs typeface="Open Sans"/>
                <a:sym typeface="Open Sans"/>
              </a:rPr>
              <a:t>Utility Score = </a:t>
            </a:r>
            <a:r>
              <a:rPr b="1" lang="en" sz="1300">
                <a:solidFill>
                  <a:schemeClr val="dk1"/>
                </a:solidFill>
                <a:latin typeface="Open Sans"/>
                <a:ea typeface="Open Sans"/>
                <a:cs typeface="Open Sans"/>
                <a:sym typeface="Open Sans"/>
              </a:rPr>
              <a:t>474.95</a:t>
            </a:r>
            <a:endParaRPr sz="130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en" sz="1300">
                <a:solidFill>
                  <a:schemeClr val="dk1"/>
                </a:solidFill>
                <a:latin typeface="Open Sans"/>
                <a:ea typeface="Open Sans"/>
                <a:cs typeface="Open Sans"/>
                <a:sym typeface="Open Sans"/>
              </a:rPr>
              <a:t>Kernel Size = 1</a:t>
            </a:r>
            <a:endParaRPr sz="130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en" sz="1300">
                <a:solidFill>
                  <a:schemeClr val="dk1"/>
                </a:solidFill>
                <a:latin typeface="Open Sans"/>
                <a:ea typeface="Open Sans"/>
                <a:cs typeface="Open Sans"/>
                <a:sym typeface="Open Sans"/>
              </a:rPr>
              <a:t>Density Size = 2</a:t>
            </a:r>
            <a:endParaRPr sz="130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en" sz="1300">
                <a:solidFill>
                  <a:schemeClr val="dk1"/>
                </a:solidFill>
                <a:latin typeface="Open Sans"/>
                <a:ea typeface="Open Sans"/>
                <a:cs typeface="Open Sans"/>
                <a:sym typeface="Open Sans"/>
              </a:rPr>
              <a:t>Batch Size = 50</a:t>
            </a:r>
            <a:endParaRPr sz="1300">
              <a:solidFill>
                <a:schemeClr val="dk1"/>
              </a:solidFill>
              <a:latin typeface="Open Sans"/>
              <a:ea typeface="Open Sans"/>
              <a:cs typeface="Open Sans"/>
              <a:sym typeface="Open Sans"/>
            </a:endParaRPr>
          </a:p>
          <a:p>
            <a:pPr indent="0" lvl="0" marL="0" rtl="0" algn="l">
              <a:lnSpc>
                <a:spcPct val="115000"/>
              </a:lnSpc>
              <a:spcBef>
                <a:spcPts val="1200"/>
              </a:spcBef>
              <a:spcAft>
                <a:spcPts val="1200"/>
              </a:spcAft>
              <a:buClr>
                <a:schemeClr val="dk1"/>
              </a:buClr>
              <a:buSzPts val="1100"/>
              <a:buFont typeface="Arial"/>
              <a:buNone/>
            </a:pPr>
            <a:r>
              <a:rPr lang="en" sz="1300">
                <a:solidFill>
                  <a:schemeClr val="dk1"/>
                </a:solidFill>
                <a:latin typeface="Open Sans"/>
                <a:ea typeface="Open Sans"/>
                <a:cs typeface="Open Sans"/>
                <a:sym typeface="Open Sans"/>
              </a:rPr>
              <a:t>Epoch Size = 10</a:t>
            </a:r>
            <a:endParaRPr b="1" sz="1300">
              <a:solidFill>
                <a:schemeClr val="dk1"/>
              </a:solidFill>
              <a:latin typeface="Open Sans"/>
              <a:ea typeface="Open Sans"/>
              <a:cs typeface="Open Sans"/>
              <a:sym typeface="Open Sans"/>
            </a:endParaRPr>
          </a:p>
        </p:txBody>
      </p:sp>
      <p:pic>
        <p:nvPicPr>
          <p:cNvPr id="219" name="Google Shape;219;p30"/>
          <p:cNvPicPr preferRelativeResize="0"/>
          <p:nvPr/>
        </p:nvPicPr>
        <p:blipFill>
          <a:blip r:embed="rId3">
            <a:alphaModFix/>
          </a:blip>
          <a:stretch>
            <a:fillRect/>
          </a:stretch>
        </p:blipFill>
        <p:spPr>
          <a:xfrm>
            <a:off x="3114025" y="2682825"/>
            <a:ext cx="5953776" cy="18196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 “Best” Model</a:t>
            </a:r>
            <a:endParaRPr/>
          </a:p>
        </p:txBody>
      </p:sp>
      <p:pic>
        <p:nvPicPr>
          <p:cNvPr id="225" name="Google Shape;225;p31"/>
          <p:cNvPicPr preferRelativeResize="0"/>
          <p:nvPr/>
        </p:nvPicPr>
        <p:blipFill>
          <a:blip r:embed="rId3">
            <a:alphaModFix/>
          </a:blip>
          <a:stretch>
            <a:fillRect/>
          </a:stretch>
        </p:blipFill>
        <p:spPr>
          <a:xfrm>
            <a:off x="694675" y="2064925"/>
            <a:ext cx="3759576" cy="2514300"/>
          </a:xfrm>
          <a:prstGeom prst="rect">
            <a:avLst/>
          </a:prstGeom>
          <a:noFill/>
          <a:ln>
            <a:noFill/>
          </a:ln>
        </p:spPr>
      </p:pic>
      <p:pic>
        <p:nvPicPr>
          <p:cNvPr id="226" name="Google Shape;226;p31"/>
          <p:cNvPicPr preferRelativeResize="0"/>
          <p:nvPr/>
        </p:nvPicPr>
        <p:blipFill>
          <a:blip r:embed="rId4">
            <a:alphaModFix/>
          </a:blip>
          <a:stretch>
            <a:fillRect/>
          </a:stretch>
        </p:blipFill>
        <p:spPr>
          <a:xfrm>
            <a:off x="4734525" y="2062475"/>
            <a:ext cx="3813362" cy="2514300"/>
          </a:xfrm>
          <a:prstGeom prst="rect">
            <a:avLst/>
          </a:prstGeom>
          <a:noFill/>
          <a:ln>
            <a:noFill/>
          </a:ln>
        </p:spPr>
      </p:pic>
      <p:sp>
        <p:nvSpPr>
          <p:cNvPr id="227" name="Google Shape;227;p31"/>
          <p:cNvSpPr txBox="1"/>
          <p:nvPr>
            <p:ph idx="1" type="body"/>
          </p:nvPr>
        </p:nvSpPr>
        <p:spPr>
          <a:xfrm>
            <a:off x="311700" y="1225225"/>
            <a:ext cx="8520600" cy="831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Accuracy and validation loss are consistent (</a:t>
            </a:r>
            <a:r>
              <a:rPr lang="en"/>
              <a:t>little</a:t>
            </a:r>
            <a:r>
              <a:rPr lang="en"/>
              <a:t> variance) over epochs, </a:t>
            </a:r>
            <a:endParaRPr/>
          </a:p>
          <a:p>
            <a:pPr indent="-342900" lvl="0" marL="457200" rtl="0" algn="l">
              <a:spcBef>
                <a:spcPts val="0"/>
              </a:spcBef>
              <a:spcAft>
                <a:spcPts val="0"/>
              </a:spcAft>
              <a:buSzPts val="1800"/>
              <a:buChar char="●"/>
            </a:pPr>
            <a:r>
              <a:rPr lang="en"/>
              <a:t>Generally does not improve with additional iterations (ceiling @ 3 epochs)</a:t>
            </a:r>
            <a:endParaRPr/>
          </a:p>
        </p:txBody>
      </p:sp>
      <p:sp>
        <p:nvSpPr>
          <p:cNvPr id="228" name="Google Shape;228;p31"/>
          <p:cNvSpPr txBox="1"/>
          <p:nvPr/>
        </p:nvSpPr>
        <p:spPr>
          <a:xfrm>
            <a:off x="2068150" y="4438175"/>
            <a:ext cx="154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Open Sans"/>
                <a:ea typeface="Open Sans"/>
                <a:cs typeface="Open Sans"/>
                <a:sym typeface="Open Sans"/>
              </a:rPr>
              <a:t># of epochs</a:t>
            </a:r>
            <a:endParaRPr sz="1000">
              <a:latin typeface="Open Sans"/>
              <a:ea typeface="Open Sans"/>
              <a:cs typeface="Open Sans"/>
              <a:sym typeface="Open Sans"/>
            </a:endParaRPr>
          </a:p>
        </p:txBody>
      </p:sp>
      <p:sp>
        <p:nvSpPr>
          <p:cNvPr id="229" name="Google Shape;229;p31"/>
          <p:cNvSpPr txBox="1"/>
          <p:nvPr/>
        </p:nvSpPr>
        <p:spPr>
          <a:xfrm>
            <a:off x="6267250" y="4448694"/>
            <a:ext cx="154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Open Sans"/>
                <a:ea typeface="Open Sans"/>
                <a:cs typeface="Open Sans"/>
                <a:sym typeface="Open Sans"/>
              </a:rPr>
              <a:t># of epochs</a:t>
            </a:r>
            <a:endParaRPr sz="1000">
              <a:latin typeface="Open Sans"/>
              <a:ea typeface="Open Sans"/>
              <a:cs typeface="Open Sans"/>
              <a:sym typeface="Open Sans"/>
            </a:endParaRPr>
          </a:p>
        </p:txBody>
      </p:sp>
      <p:sp>
        <p:nvSpPr>
          <p:cNvPr id="230" name="Google Shape;230;p31"/>
          <p:cNvSpPr txBox="1"/>
          <p:nvPr/>
        </p:nvSpPr>
        <p:spPr>
          <a:xfrm rot="-5398953">
            <a:off x="167339" y="3150227"/>
            <a:ext cx="98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Open Sans"/>
                <a:ea typeface="Open Sans"/>
                <a:cs typeface="Open Sans"/>
                <a:sym typeface="Open Sans"/>
              </a:rPr>
              <a:t>Accuracy</a:t>
            </a:r>
            <a:endParaRPr sz="1000">
              <a:latin typeface="Open Sans"/>
              <a:ea typeface="Open Sans"/>
              <a:cs typeface="Open Sans"/>
              <a:sym typeface="Open Sans"/>
            </a:endParaRPr>
          </a:p>
        </p:txBody>
      </p:sp>
      <p:sp>
        <p:nvSpPr>
          <p:cNvPr id="231" name="Google Shape;231;p31"/>
          <p:cNvSpPr txBox="1"/>
          <p:nvPr/>
        </p:nvSpPr>
        <p:spPr>
          <a:xfrm rot="-5398953">
            <a:off x="4205939" y="3150227"/>
            <a:ext cx="98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Open Sans"/>
                <a:ea typeface="Open Sans"/>
                <a:cs typeface="Open Sans"/>
                <a:sym typeface="Open Sans"/>
              </a:rPr>
              <a:t>Model Loss</a:t>
            </a:r>
            <a:endParaRPr sz="10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457200" rtl="0" algn="l">
              <a:lnSpc>
                <a:spcPct val="50000"/>
              </a:lnSpc>
              <a:spcBef>
                <a:spcPts val="0"/>
              </a:spcBef>
              <a:spcAft>
                <a:spcPts val="0"/>
              </a:spcAft>
              <a:buNone/>
            </a:pPr>
            <a:r>
              <a:t/>
            </a:r>
            <a:endParaRPr/>
          </a:p>
          <a:p>
            <a:pPr indent="-342900" lvl="0" marL="457200" rtl="0" algn="l">
              <a:lnSpc>
                <a:spcPct val="50000"/>
              </a:lnSpc>
              <a:spcBef>
                <a:spcPts val="1200"/>
              </a:spcBef>
              <a:spcAft>
                <a:spcPts val="0"/>
              </a:spcAft>
              <a:buSzPts val="1800"/>
              <a:buChar char="●"/>
            </a:pPr>
            <a:r>
              <a:rPr lang="en"/>
              <a:t>Stock price prediction has been a major challenge in finance.</a:t>
            </a:r>
            <a:endParaRPr/>
          </a:p>
          <a:p>
            <a:pPr indent="0" lvl="0" marL="457200" rtl="0" algn="l">
              <a:lnSpc>
                <a:spcPct val="50000"/>
              </a:lnSpc>
              <a:spcBef>
                <a:spcPts val="1200"/>
              </a:spcBef>
              <a:spcAft>
                <a:spcPts val="0"/>
              </a:spcAft>
              <a:buNone/>
            </a:pPr>
            <a:r>
              <a:t/>
            </a:r>
            <a:endParaRPr/>
          </a:p>
          <a:p>
            <a:pPr indent="-342900" lvl="0" marL="457200" rtl="0" algn="l">
              <a:lnSpc>
                <a:spcPct val="50000"/>
              </a:lnSpc>
              <a:spcBef>
                <a:spcPts val="1200"/>
              </a:spcBef>
              <a:spcAft>
                <a:spcPts val="0"/>
              </a:spcAft>
              <a:buSzPts val="1800"/>
              <a:buChar char="●"/>
            </a:pPr>
            <a:r>
              <a:rPr lang="en"/>
              <a:t>‘Beating the market’ is a long term goal in the field.</a:t>
            </a:r>
            <a:endParaRPr/>
          </a:p>
          <a:p>
            <a:pPr indent="0" lvl="0" marL="457200" rtl="0" algn="l">
              <a:lnSpc>
                <a:spcPct val="50000"/>
              </a:lnSpc>
              <a:spcBef>
                <a:spcPts val="1200"/>
              </a:spcBef>
              <a:spcAft>
                <a:spcPts val="0"/>
              </a:spcAft>
              <a:buNone/>
            </a:pPr>
            <a:r>
              <a:t/>
            </a:r>
            <a:endParaRPr/>
          </a:p>
          <a:p>
            <a:pPr indent="-342900" lvl="0" marL="457200" rtl="0" algn="l">
              <a:lnSpc>
                <a:spcPct val="100000"/>
              </a:lnSpc>
              <a:spcBef>
                <a:spcPts val="1200"/>
              </a:spcBef>
              <a:spcAft>
                <a:spcPts val="0"/>
              </a:spcAft>
              <a:buSzPts val="1800"/>
              <a:buChar char="●"/>
            </a:pPr>
            <a:r>
              <a:rPr lang="en"/>
              <a:t>Machine learning can be a powerful tool to explore new approaches to the market data.</a:t>
            </a:r>
            <a:endParaRPr/>
          </a:p>
          <a:p>
            <a:pPr indent="0" lvl="0" marL="457200" rtl="0" algn="l">
              <a:lnSpc>
                <a:spcPct val="50000"/>
              </a:lnSpc>
              <a:spcBef>
                <a:spcPts val="1200"/>
              </a:spcBef>
              <a:spcAft>
                <a:spcPts val="0"/>
              </a:spcAft>
              <a:buNone/>
            </a:pPr>
            <a:r>
              <a:t/>
            </a:r>
            <a:endParaRPr/>
          </a:p>
          <a:p>
            <a:pPr indent="-342900" lvl="0" marL="457200" rtl="0" algn="l">
              <a:lnSpc>
                <a:spcPct val="50000"/>
              </a:lnSpc>
              <a:spcBef>
                <a:spcPts val="1200"/>
              </a:spcBef>
              <a:spcAft>
                <a:spcPts val="0"/>
              </a:spcAft>
              <a:buSzPts val="1800"/>
              <a:buChar char="●"/>
            </a:pPr>
            <a:r>
              <a:rPr lang="en"/>
              <a:t>Which ML models can generate the highest returns in the stock market?</a:t>
            </a:r>
            <a:endParaRPr/>
          </a:p>
          <a:p>
            <a:pPr indent="0" lvl="0" marL="457200" rtl="0" algn="l">
              <a:lnSpc>
                <a:spcPct val="50000"/>
              </a:lnSpc>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Takeaways</a:t>
            </a:r>
            <a:endParaRPr/>
          </a:p>
        </p:txBody>
      </p:sp>
      <p:sp>
        <p:nvSpPr>
          <p:cNvPr id="237" name="Google Shape;237;p32"/>
          <p:cNvSpPr txBox="1"/>
          <p:nvPr>
            <p:ph idx="1" type="body"/>
          </p:nvPr>
        </p:nvSpPr>
        <p:spPr>
          <a:xfrm>
            <a:off x="235500" y="1225225"/>
            <a:ext cx="8520600" cy="21345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lang="en"/>
              <a:t>Accuracy and Utility Score in-line with other models</a:t>
            </a:r>
            <a:endParaRPr/>
          </a:p>
          <a:p>
            <a:pPr indent="-342900" lvl="0" marL="457200" rtl="0" algn="l">
              <a:lnSpc>
                <a:spcPct val="100000"/>
              </a:lnSpc>
              <a:spcBef>
                <a:spcPts val="1000"/>
              </a:spcBef>
              <a:spcAft>
                <a:spcPts val="0"/>
              </a:spcAft>
              <a:buSzPts val="1800"/>
              <a:buChar char="●"/>
            </a:pPr>
            <a:r>
              <a:rPr lang="en"/>
              <a:t>Low variance in accuracy</a:t>
            </a:r>
            <a:endParaRPr/>
          </a:p>
          <a:p>
            <a:pPr indent="-342900" lvl="0" marL="457200" rtl="0" algn="l">
              <a:lnSpc>
                <a:spcPct val="100000"/>
              </a:lnSpc>
              <a:spcBef>
                <a:spcPts val="1000"/>
              </a:spcBef>
              <a:spcAft>
                <a:spcPts val="0"/>
              </a:spcAft>
              <a:buSzPts val="1800"/>
              <a:buChar char="●"/>
            </a:pPr>
            <a:r>
              <a:rPr lang="en"/>
              <a:t>High variance in utility score</a:t>
            </a:r>
            <a:endParaRPr/>
          </a:p>
          <a:p>
            <a:pPr indent="0" lvl="0" marL="0" rtl="0" algn="l">
              <a:lnSpc>
                <a:spcPct val="100000"/>
              </a:lnSpc>
              <a:spcBef>
                <a:spcPts val="1000"/>
              </a:spcBef>
              <a:spcAft>
                <a:spcPts val="1200"/>
              </a:spcAft>
              <a:buNone/>
            </a:pPr>
            <a:r>
              <a:t/>
            </a:r>
            <a:endParaRPr/>
          </a:p>
        </p:txBody>
      </p:sp>
      <p:pic>
        <p:nvPicPr>
          <p:cNvPr id="238" name="Google Shape;238;p32"/>
          <p:cNvPicPr preferRelativeResize="0"/>
          <p:nvPr/>
        </p:nvPicPr>
        <p:blipFill>
          <a:blip r:embed="rId3">
            <a:alphaModFix/>
          </a:blip>
          <a:stretch>
            <a:fillRect/>
          </a:stretch>
        </p:blipFill>
        <p:spPr>
          <a:xfrm>
            <a:off x="1002257" y="2571750"/>
            <a:ext cx="3246618" cy="2302450"/>
          </a:xfrm>
          <a:prstGeom prst="rect">
            <a:avLst/>
          </a:prstGeom>
          <a:noFill/>
          <a:ln>
            <a:noFill/>
          </a:ln>
        </p:spPr>
      </p:pic>
      <p:pic>
        <p:nvPicPr>
          <p:cNvPr id="239" name="Google Shape;239;p32"/>
          <p:cNvPicPr preferRelativeResize="0"/>
          <p:nvPr/>
        </p:nvPicPr>
        <p:blipFill>
          <a:blip r:embed="rId4">
            <a:alphaModFix/>
          </a:blip>
          <a:stretch>
            <a:fillRect/>
          </a:stretch>
        </p:blipFill>
        <p:spPr>
          <a:xfrm>
            <a:off x="4473616" y="2571750"/>
            <a:ext cx="3339208" cy="2386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pic>
        <p:nvPicPr>
          <p:cNvPr id="245" name="Google Shape;245;p33" title="Chart"/>
          <p:cNvPicPr preferRelativeResize="0"/>
          <p:nvPr/>
        </p:nvPicPr>
        <p:blipFill>
          <a:blip r:embed="rId3">
            <a:alphaModFix/>
          </a:blip>
          <a:stretch>
            <a:fillRect/>
          </a:stretch>
        </p:blipFill>
        <p:spPr>
          <a:xfrm>
            <a:off x="3157300" y="955600"/>
            <a:ext cx="5819675" cy="4035501"/>
          </a:xfrm>
          <a:prstGeom prst="rect">
            <a:avLst/>
          </a:prstGeom>
          <a:noFill/>
          <a:ln>
            <a:noFill/>
          </a:ln>
        </p:spPr>
      </p:pic>
      <p:sp>
        <p:nvSpPr>
          <p:cNvPr id="246" name="Google Shape;246;p33"/>
          <p:cNvSpPr txBox="1"/>
          <p:nvPr>
            <p:ph idx="1" type="body"/>
          </p:nvPr>
        </p:nvSpPr>
        <p:spPr>
          <a:xfrm>
            <a:off x="311700" y="1225225"/>
            <a:ext cx="2941800" cy="3354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42900" lvl="0" marL="457200" rtl="0" algn="l">
              <a:spcBef>
                <a:spcPts val="1000"/>
              </a:spcBef>
              <a:spcAft>
                <a:spcPts val="0"/>
              </a:spcAft>
              <a:buSzPts val="1800"/>
              <a:buChar char="●"/>
            </a:pPr>
            <a:r>
              <a:rPr lang="en"/>
              <a:t>In-line performance with other models</a:t>
            </a:r>
            <a:endParaRPr/>
          </a:p>
          <a:p>
            <a:pPr indent="-342900" lvl="0" marL="457200" rtl="0" algn="l">
              <a:spcBef>
                <a:spcPts val="1000"/>
              </a:spcBef>
              <a:spcAft>
                <a:spcPts val="1000"/>
              </a:spcAft>
              <a:buSzPts val="1800"/>
              <a:buChar char="●"/>
            </a:pPr>
            <a:r>
              <a:rPr lang="en"/>
              <a:t>More consistent in terms of accuracy but not utility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4"/>
          <p:cNvSpPr txBox="1"/>
          <p:nvPr>
            <p:ph type="title"/>
          </p:nvPr>
        </p:nvSpPr>
        <p:spPr>
          <a:xfrm>
            <a:off x="3529200" y="2117100"/>
            <a:ext cx="2085600" cy="909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Appendix</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Autoencoder Multi Layer Perceptron (MLP)</a:t>
            </a:r>
            <a:endParaRPr/>
          </a:p>
        </p:txBody>
      </p:sp>
      <p:sp>
        <p:nvSpPr>
          <p:cNvPr id="257" name="Google Shape;257;p35"/>
          <p:cNvSpPr txBox="1"/>
          <p:nvPr>
            <p:ph idx="1" type="body"/>
          </p:nvPr>
        </p:nvSpPr>
        <p:spPr>
          <a:xfrm>
            <a:off x="311700" y="1225225"/>
            <a:ext cx="8520600" cy="1061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Steller, too good to be true numbers</a:t>
            </a:r>
            <a:endParaRPr/>
          </a:p>
          <a:p>
            <a:pPr indent="-342900" lvl="0" marL="457200" rtl="0" algn="l">
              <a:spcBef>
                <a:spcPts val="0"/>
              </a:spcBef>
              <a:spcAft>
                <a:spcPts val="0"/>
              </a:spcAft>
              <a:buSzPts val="1800"/>
              <a:buChar char="●"/>
            </a:pPr>
            <a:r>
              <a:rPr lang="en"/>
              <a:t>Consistently generates 80%+ accuracy, 3000+ utility</a:t>
            </a:r>
            <a:endParaRPr/>
          </a:p>
          <a:p>
            <a:pPr indent="-342900" lvl="0" marL="457200" rtl="0" algn="l">
              <a:spcBef>
                <a:spcPts val="0"/>
              </a:spcBef>
              <a:spcAft>
                <a:spcPts val="0"/>
              </a:spcAft>
              <a:buSzPts val="1800"/>
              <a:buChar char="●"/>
            </a:pPr>
            <a:r>
              <a:rPr lang="en"/>
              <a:t>High possibility of overfitting</a:t>
            </a:r>
            <a:endParaRPr/>
          </a:p>
        </p:txBody>
      </p:sp>
      <p:pic>
        <p:nvPicPr>
          <p:cNvPr id="258" name="Google Shape;258;p35"/>
          <p:cNvPicPr preferRelativeResize="0"/>
          <p:nvPr/>
        </p:nvPicPr>
        <p:blipFill>
          <a:blip r:embed="rId3">
            <a:alphaModFix/>
          </a:blip>
          <a:stretch>
            <a:fillRect/>
          </a:stretch>
        </p:blipFill>
        <p:spPr>
          <a:xfrm>
            <a:off x="555775" y="2363125"/>
            <a:ext cx="8359624" cy="831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Autoencoder Multi Layer Perceptron (MLP)</a:t>
            </a:r>
            <a:endParaRPr/>
          </a:p>
        </p:txBody>
      </p:sp>
      <p:sp>
        <p:nvSpPr>
          <p:cNvPr id="264" name="Google Shape;264;p36"/>
          <p:cNvSpPr txBox="1"/>
          <p:nvPr>
            <p:ph idx="1" type="body"/>
          </p:nvPr>
        </p:nvSpPr>
        <p:spPr>
          <a:xfrm>
            <a:off x="311700" y="1225225"/>
            <a:ext cx="8520600" cy="1061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Training and Validation Accuracy improves over time</a:t>
            </a:r>
            <a:endParaRPr/>
          </a:p>
          <a:p>
            <a:pPr indent="-342900" lvl="0" marL="457200" rtl="0" algn="l">
              <a:spcBef>
                <a:spcPts val="0"/>
              </a:spcBef>
              <a:spcAft>
                <a:spcPts val="0"/>
              </a:spcAft>
              <a:buSzPts val="1800"/>
              <a:buChar char="●"/>
            </a:pPr>
            <a:r>
              <a:rPr lang="en"/>
              <a:t>Training and Validation Loss decreases over time (&lt;0.001 validation loss)</a:t>
            </a:r>
            <a:endParaRPr/>
          </a:p>
        </p:txBody>
      </p:sp>
      <p:pic>
        <p:nvPicPr>
          <p:cNvPr id="265" name="Google Shape;265;p36"/>
          <p:cNvPicPr preferRelativeResize="0"/>
          <p:nvPr/>
        </p:nvPicPr>
        <p:blipFill>
          <a:blip r:embed="rId3">
            <a:alphaModFix/>
          </a:blip>
          <a:stretch>
            <a:fillRect/>
          </a:stretch>
        </p:blipFill>
        <p:spPr>
          <a:xfrm>
            <a:off x="762000" y="2210725"/>
            <a:ext cx="3598187" cy="2551775"/>
          </a:xfrm>
          <a:prstGeom prst="rect">
            <a:avLst/>
          </a:prstGeom>
          <a:noFill/>
          <a:ln>
            <a:noFill/>
          </a:ln>
        </p:spPr>
      </p:pic>
      <p:pic>
        <p:nvPicPr>
          <p:cNvPr id="266" name="Google Shape;266;p36"/>
          <p:cNvPicPr preferRelativeResize="0"/>
          <p:nvPr/>
        </p:nvPicPr>
        <p:blipFill>
          <a:blip r:embed="rId4">
            <a:alphaModFix/>
          </a:blip>
          <a:stretch>
            <a:fillRect/>
          </a:stretch>
        </p:blipFill>
        <p:spPr>
          <a:xfrm>
            <a:off x="4512587" y="2210725"/>
            <a:ext cx="3772589" cy="2551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Literature</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62500" lnSpcReduction="10000"/>
          </a:bodyPr>
          <a:lstStyle/>
          <a:p>
            <a:pPr indent="-300037" lvl="0" marL="457200" rtl="0" algn="l">
              <a:lnSpc>
                <a:spcPct val="100000"/>
              </a:lnSpc>
              <a:spcBef>
                <a:spcPts val="0"/>
              </a:spcBef>
              <a:spcAft>
                <a:spcPts val="0"/>
              </a:spcAft>
              <a:buSzPct val="100000"/>
              <a:buChar char="●"/>
            </a:pPr>
            <a:r>
              <a:rPr lang="en"/>
              <a:t>T</a:t>
            </a:r>
            <a:r>
              <a:rPr lang="en"/>
              <a:t>he </a:t>
            </a:r>
            <a:r>
              <a:rPr lang="en"/>
              <a:t>literature has established that stock market prices do not follow random walks and the variability of stock returns can be explained by factors such as market risk, size and growth (Lo and MacKinlay (RFS, 1988), Fama and French (JF, 1992) and Fama and French (JFE, 1993)).</a:t>
            </a:r>
            <a:endParaRPr/>
          </a:p>
          <a:p>
            <a:pPr indent="0" lvl="0" marL="457200" rtl="0" algn="l">
              <a:lnSpc>
                <a:spcPct val="50000"/>
              </a:lnSpc>
              <a:spcBef>
                <a:spcPts val="1200"/>
              </a:spcBef>
              <a:spcAft>
                <a:spcPts val="0"/>
              </a:spcAft>
              <a:buNone/>
            </a:pPr>
            <a:r>
              <a:t/>
            </a:r>
            <a:endParaRPr/>
          </a:p>
          <a:p>
            <a:pPr indent="-300037" lvl="0" marL="457200" rtl="0" algn="l">
              <a:lnSpc>
                <a:spcPct val="100000"/>
              </a:lnSpc>
              <a:spcBef>
                <a:spcPts val="1200"/>
              </a:spcBef>
              <a:spcAft>
                <a:spcPts val="0"/>
              </a:spcAft>
              <a:buSzPct val="100000"/>
              <a:buChar char="●"/>
            </a:pPr>
            <a:r>
              <a:rPr lang="en"/>
              <a:t>Cochrane (RFS, 2008) shows that even small out-of-sample R2 (from 4% to 7%) has large </a:t>
            </a:r>
            <a:r>
              <a:rPr i="1" lang="en"/>
              <a:t>economic </a:t>
            </a:r>
            <a:r>
              <a:rPr lang="en"/>
              <a:t>significance and variables such as </a:t>
            </a:r>
            <a:r>
              <a:rPr i="1" lang="en"/>
              <a:t>dividend-growth ratio </a:t>
            </a:r>
            <a:r>
              <a:rPr lang="en"/>
              <a:t>are relevant predictors.</a:t>
            </a:r>
            <a:endParaRPr/>
          </a:p>
          <a:p>
            <a:pPr indent="0" lvl="0" marL="0" rtl="0" algn="l">
              <a:lnSpc>
                <a:spcPct val="50000"/>
              </a:lnSpc>
              <a:spcBef>
                <a:spcPts val="1200"/>
              </a:spcBef>
              <a:spcAft>
                <a:spcPts val="0"/>
              </a:spcAft>
              <a:buNone/>
            </a:pPr>
            <a:r>
              <a:t/>
            </a:r>
            <a:endParaRPr/>
          </a:p>
          <a:p>
            <a:pPr indent="-300037" lvl="0" marL="457200" rtl="0" algn="l">
              <a:lnSpc>
                <a:spcPct val="100000"/>
              </a:lnSpc>
              <a:spcBef>
                <a:spcPts val="1200"/>
              </a:spcBef>
              <a:spcAft>
                <a:spcPts val="0"/>
              </a:spcAft>
              <a:buSzPct val="100000"/>
              <a:buFont typeface="Arial"/>
              <a:buChar char="●"/>
            </a:pPr>
            <a:r>
              <a:rPr lang="en"/>
              <a:t>Gu, Kelly and Xiu (RFS, 2020) runs a comparative analysis of machine learning methods and shows that best performing methods to measure asset risk premia are trees and neural networks. These models trace their predictive gains to allowance of nonlinear predictor interactions that are missed by other methods.</a:t>
            </a:r>
            <a:endParaRPr/>
          </a:p>
          <a:p>
            <a:pPr indent="0" lvl="0" marL="457200" rtl="0" algn="l">
              <a:lnSpc>
                <a:spcPct val="100000"/>
              </a:lnSpc>
              <a:spcBef>
                <a:spcPts val="1200"/>
              </a:spcBef>
              <a:spcAft>
                <a:spcPts val="0"/>
              </a:spcAft>
              <a:buNone/>
            </a:pPr>
            <a:r>
              <a:t/>
            </a:r>
            <a:endParaRPr/>
          </a:p>
          <a:p>
            <a:pPr indent="-300037" lvl="0" marL="457200" rtl="0" algn="l">
              <a:lnSpc>
                <a:spcPct val="100000"/>
              </a:lnSpc>
              <a:spcBef>
                <a:spcPts val="1200"/>
              </a:spcBef>
              <a:spcAft>
                <a:spcPts val="0"/>
              </a:spcAft>
              <a:buSzPct val="100000"/>
              <a:buChar char="●"/>
            </a:pPr>
            <a:r>
              <a:rPr lang="en"/>
              <a:t>At this time, many papers are being produced and published trying to apply machine learning techniques to predict stock markets and this project try to add on this strand of the literature.</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Jane Street Market Prediction - Kaggle</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000000"/>
              </a:buClr>
              <a:buSzPts val="1800"/>
              <a:buChar char="●"/>
            </a:pPr>
            <a:r>
              <a:rPr lang="en">
                <a:solidFill>
                  <a:srgbClr val="000000"/>
                </a:solidFill>
              </a:rPr>
              <a:t>In this competition, for a set of possible trades presented, we have to decide if should add this trade to our portfolio or not. </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342900" lvl="0" marL="457200" rtl="0" algn="l">
              <a:spcBef>
                <a:spcPts val="1200"/>
              </a:spcBef>
              <a:spcAft>
                <a:spcPts val="0"/>
              </a:spcAft>
              <a:buClr>
                <a:srgbClr val="000000"/>
              </a:buClr>
              <a:buSzPts val="1800"/>
              <a:buChar char="●"/>
            </a:pPr>
            <a:r>
              <a:rPr lang="en">
                <a:solidFill>
                  <a:srgbClr val="000000"/>
                </a:solidFill>
              </a:rPr>
              <a:t>Roughly, our main goal is to add to our portfolio trades that have positive returns and pass the ones with negatives returns. </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342900" lvl="0" marL="457200" rtl="0" algn="l">
              <a:spcBef>
                <a:spcPts val="1200"/>
              </a:spcBef>
              <a:spcAft>
                <a:spcPts val="0"/>
              </a:spcAft>
              <a:buSzPts val="1800"/>
              <a:buChar char="●"/>
            </a:pPr>
            <a:r>
              <a:rPr lang="en"/>
              <a:t>For each possible trade, we are presented with 130 features and can use them to decide if this will have a positive return or not. </a:t>
            </a:r>
            <a:endParaRPr/>
          </a:p>
          <a:p>
            <a:pPr indent="0" lvl="0" marL="0" rtl="0" algn="l">
              <a:spcBef>
                <a:spcPts val="1200"/>
              </a:spcBef>
              <a:spcAft>
                <a:spcPts val="1200"/>
              </a:spcAft>
              <a:buNone/>
            </a:pPr>
            <a:r>
              <a:t/>
            </a:r>
            <a:endParaRPr>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Jane Street Market Prediction - Kaggle</a:t>
            </a:r>
            <a:endParaRPr/>
          </a:p>
        </p:txBody>
      </p:sp>
      <p:sp>
        <p:nvSpPr>
          <p:cNvPr id="87" name="Google Shape;87;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20000"/>
          </a:bodyPr>
          <a:lstStyle/>
          <a:p>
            <a:pPr indent="-316706" lvl="0" marL="457200" rtl="0" algn="l">
              <a:spcBef>
                <a:spcPts val="0"/>
              </a:spcBef>
              <a:spcAft>
                <a:spcPts val="0"/>
              </a:spcAft>
              <a:buClr>
                <a:srgbClr val="000000"/>
              </a:buClr>
              <a:buSzPct val="100000"/>
              <a:buChar char="●"/>
            </a:pPr>
            <a:r>
              <a:rPr lang="en" sz="1500">
                <a:solidFill>
                  <a:srgbClr val="000000"/>
                </a:solidFill>
              </a:rPr>
              <a:t>The return of a trade is given by the ‘resp’ variable and ‘weight’ represents the leverage for that specific trade. Finally, the ‘action’ variable is our </a:t>
            </a:r>
            <a:r>
              <a:rPr lang="en" sz="1500">
                <a:solidFill>
                  <a:srgbClr val="000000"/>
                </a:solidFill>
              </a:rPr>
              <a:t>binary</a:t>
            </a:r>
            <a:r>
              <a:rPr lang="en" sz="1500">
                <a:solidFill>
                  <a:srgbClr val="000000"/>
                </a:solidFill>
              </a:rPr>
              <a:t> target that takes value 1 if </a:t>
            </a:r>
            <a:r>
              <a:rPr i="1" lang="en" sz="1500">
                <a:solidFill>
                  <a:srgbClr val="000000"/>
                </a:solidFill>
              </a:rPr>
              <a:t>resp &gt; 0</a:t>
            </a:r>
            <a:r>
              <a:rPr lang="en" sz="1500">
                <a:solidFill>
                  <a:srgbClr val="000000"/>
                </a:solidFill>
              </a:rPr>
              <a:t>, and 0 otherwise.</a:t>
            </a:r>
            <a:endParaRPr sz="1500">
              <a:solidFill>
                <a:srgbClr val="000000"/>
              </a:solidFill>
            </a:endParaRPr>
          </a:p>
          <a:p>
            <a:pPr indent="0" lvl="0" marL="457200" rtl="0" algn="l">
              <a:spcBef>
                <a:spcPts val="1200"/>
              </a:spcBef>
              <a:spcAft>
                <a:spcPts val="0"/>
              </a:spcAft>
              <a:buNone/>
            </a:pPr>
            <a:r>
              <a:t/>
            </a:r>
            <a:endParaRPr sz="1500">
              <a:solidFill>
                <a:srgbClr val="000000"/>
              </a:solidFill>
            </a:endParaRPr>
          </a:p>
          <a:p>
            <a:pPr indent="0" lvl="0" marL="457200" rtl="0" algn="l">
              <a:spcBef>
                <a:spcPts val="1200"/>
              </a:spcBef>
              <a:spcAft>
                <a:spcPts val="0"/>
              </a:spcAft>
              <a:buNone/>
            </a:pPr>
            <a:r>
              <a:t/>
            </a:r>
            <a:endParaRPr sz="1500">
              <a:solidFill>
                <a:srgbClr val="000000"/>
              </a:solidFill>
            </a:endParaRPr>
          </a:p>
          <a:p>
            <a:pPr indent="-316706" lvl="0" marL="457200" rtl="0" algn="l">
              <a:spcBef>
                <a:spcPts val="1200"/>
              </a:spcBef>
              <a:spcAft>
                <a:spcPts val="0"/>
              </a:spcAft>
              <a:buClr>
                <a:srgbClr val="000000"/>
              </a:buClr>
              <a:buSzPct val="100000"/>
              <a:buChar char="●"/>
            </a:pPr>
            <a:r>
              <a:rPr lang="en" sz="1500">
                <a:solidFill>
                  <a:srgbClr val="000000"/>
                </a:solidFill>
              </a:rPr>
              <a:t>The c</a:t>
            </a:r>
            <a:r>
              <a:rPr lang="en" sz="1500">
                <a:solidFill>
                  <a:srgbClr val="000000"/>
                </a:solidFill>
              </a:rPr>
              <a:t>ompetition is evaluated on the following utility score: </a:t>
            </a:r>
            <a:endParaRPr sz="1500">
              <a:solidFill>
                <a:srgbClr val="000000"/>
              </a:solidFill>
            </a:endParaRPr>
          </a:p>
          <a:p>
            <a:pPr indent="0" lvl="0" marL="0" rtl="0" algn="l">
              <a:spcBef>
                <a:spcPts val="1200"/>
              </a:spcBef>
              <a:spcAft>
                <a:spcPts val="0"/>
              </a:spcAft>
              <a:buNone/>
            </a:pPr>
            <a:r>
              <a:rPr lang="en" sz="1500">
                <a:solidFill>
                  <a:srgbClr val="000000"/>
                </a:solidFill>
              </a:rPr>
              <a:t>   							          </a:t>
            </a:r>
            <a:endParaRPr sz="1500">
              <a:solidFill>
                <a:srgbClr val="000000"/>
              </a:solidFill>
            </a:endParaRPr>
          </a:p>
          <a:p>
            <a:pPr indent="0" lvl="0" marL="4114800" rtl="0" algn="l">
              <a:spcBef>
                <a:spcPts val="1200"/>
              </a:spcBef>
              <a:spcAft>
                <a:spcPts val="0"/>
              </a:spcAft>
              <a:buNone/>
            </a:pPr>
            <a:r>
              <a:rPr lang="en" sz="1500">
                <a:solidFill>
                  <a:srgbClr val="000000"/>
                </a:solidFill>
              </a:rPr>
              <a:t>     ,where</a:t>
            </a:r>
            <a:endParaRPr sz="1500">
              <a:solidFill>
                <a:srgbClr val="000000"/>
              </a:solidFill>
            </a:endParaRPr>
          </a:p>
          <a:p>
            <a:pPr indent="0" lvl="0" marL="457200" rtl="0" algn="l">
              <a:spcBef>
                <a:spcPts val="1200"/>
              </a:spcBef>
              <a:spcAft>
                <a:spcPts val="0"/>
              </a:spcAft>
              <a:buNone/>
            </a:pPr>
            <a:r>
              <a:t/>
            </a:r>
            <a:endParaRPr sz="1500">
              <a:solidFill>
                <a:srgbClr val="000000"/>
              </a:solidFill>
            </a:endParaRPr>
          </a:p>
          <a:p>
            <a:pPr indent="-316706" lvl="0" marL="457200" rtl="0" algn="l">
              <a:spcBef>
                <a:spcPts val="1200"/>
              </a:spcBef>
              <a:spcAft>
                <a:spcPts val="0"/>
              </a:spcAft>
              <a:buClr>
                <a:srgbClr val="000000"/>
              </a:buClr>
              <a:buSzPct val="100000"/>
              <a:buChar char="●"/>
            </a:pPr>
            <a:r>
              <a:rPr i="1" lang="en" sz="1500">
                <a:solidFill>
                  <a:srgbClr val="000000"/>
                </a:solidFill>
              </a:rPr>
              <a:t>|i|</a:t>
            </a:r>
            <a:r>
              <a:rPr lang="en" sz="1500">
                <a:solidFill>
                  <a:srgbClr val="000000"/>
                </a:solidFill>
              </a:rPr>
              <a:t> is the number of unique dates in the test set.</a:t>
            </a:r>
            <a:endParaRPr sz="1500">
              <a:solidFill>
                <a:srgbClr val="000000"/>
              </a:solidFill>
            </a:endParaRPr>
          </a:p>
        </p:txBody>
      </p:sp>
      <p:pic>
        <p:nvPicPr>
          <p:cNvPr id="88" name="Google Shape;88;p17"/>
          <p:cNvPicPr preferRelativeResize="0"/>
          <p:nvPr/>
        </p:nvPicPr>
        <p:blipFill>
          <a:blip r:embed="rId3">
            <a:alphaModFix/>
          </a:blip>
          <a:stretch>
            <a:fillRect/>
          </a:stretch>
        </p:blipFill>
        <p:spPr>
          <a:xfrm>
            <a:off x="2579432" y="1990400"/>
            <a:ext cx="3985130" cy="695325"/>
          </a:xfrm>
          <a:prstGeom prst="rect">
            <a:avLst/>
          </a:prstGeom>
          <a:noFill/>
          <a:ln>
            <a:noFill/>
          </a:ln>
        </p:spPr>
      </p:pic>
      <p:pic>
        <p:nvPicPr>
          <p:cNvPr id="89" name="Google Shape;89;p17"/>
          <p:cNvPicPr preferRelativeResize="0"/>
          <p:nvPr/>
        </p:nvPicPr>
        <p:blipFill>
          <a:blip r:embed="rId4">
            <a:alphaModFix/>
          </a:blip>
          <a:stretch>
            <a:fillRect/>
          </a:stretch>
        </p:blipFill>
        <p:spPr>
          <a:xfrm>
            <a:off x="1020924" y="3229199"/>
            <a:ext cx="3596925" cy="648325"/>
          </a:xfrm>
          <a:prstGeom prst="rect">
            <a:avLst/>
          </a:prstGeom>
          <a:noFill/>
          <a:ln>
            <a:noFill/>
          </a:ln>
        </p:spPr>
      </p:pic>
      <p:pic>
        <p:nvPicPr>
          <p:cNvPr id="90" name="Google Shape;90;p17"/>
          <p:cNvPicPr preferRelativeResize="0"/>
          <p:nvPr/>
        </p:nvPicPr>
        <p:blipFill>
          <a:blip r:embed="rId5">
            <a:alphaModFix/>
          </a:blip>
          <a:stretch>
            <a:fillRect/>
          </a:stretch>
        </p:blipFill>
        <p:spPr>
          <a:xfrm>
            <a:off x="5411225" y="3042374"/>
            <a:ext cx="2624550" cy="1121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Source, Description, Stats</a:t>
            </a:r>
            <a:endParaRPr/>
          </a:p>
        </p:txBody>
      </p:sp>
      <p:sp>
        <p:nvSpPr>
          <p:cNvPr id="96" name="Google Shape;96;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25000" lnSpcReduction="20000"/>
          </a:bodyPr>
          <a:lstStyle/>
          <a:p>
            <a:pPr indent="-342900" lvl="0" marL="457200" rtl="0" algn="l">
              <a:lnSpc>
                <a:spcPct val="115000"/>
              </a:lnSpc>
              <a:spcBef>
                <a:spcPts val="0"/>
              </a:spcBef>
              <a:spcAft>
                <a:spcPts val="0"/>
              </a:spcAft>
              <a:buSzPct val="100000"/>
              <a:buChar char="●"/>
            </a:pPr>
            <a:r>
              <a:rPr lang="en" sz="7200"/>
              <a:t>Data</a:t>
            </a:r>
            <a:endParaRPr sz="7200"/>
          </a:p>
          <a:p>
            <a:pPr indent="-330200" lvl="1" marL="914400" rtl="0" algn="l">
              <a:lnSpc>
                <a:spcPct val="115000"/>
              </a:lnSpc>
              <a:spcBef>
                <a:spcPts val="1000"/>
              </a:spcBef>
              <a:spcAft>
                <a:spcPts val="0"/>
              </a:spcAft>
              <a:buSzPct val="100000"/>
              <a:buChar char="○"/>
            </a:pPr>
            <a:r>
              <a:rPr lang="en" sz="6400"/>
              <a:t>~1.6 million observations of 130 anonymized features</a:t>
            </a:r>
            <a:endParaRPr sz="6400"/>
          </a:p>
          <a:p>
            <a:pPr indent="-330200" lvl="1" marL="914400" rtl="0" algn="l">
              <a:spcBef>
                <a:spcPts val="1000"/>
              </a:spcBef>
              <a:spcAft>
                <a:spcPts val="0"/>
              </a:spcAft>
              <a:buSzPct val="100000"/>
              <a:buChar char="○"/>
            </a:pPr>
            <a:r>
              <a:rPr lang="en" sz="6400"/>
              <a:t>Removed highly corr. features</a:t>
            </a:r>
            <a:endParaRPr sz="6400"/>
          </a:p>
          <a:p>
            <a:pPr indent="-330200" lvl="1" marL="914400" rtl="0" algn="l">
              <a:lnSpc>
                <a:spcPct val="115000"/>
              </a:lnSpc>
              <a:spcBef>
                <a:spcPts val="1000"/>
              </a:spcBef>
              <a:spcAft>
                <a:spcPts val="0"/>
              </a:spcAft>
              <a:buSzPct val="100000"/>
              <a:buChar char="○"/>
            </a:pPr>
            <a:r>
              <a:rPr lang="en" sz="6400"/>
              <a:t>Raw data 18% null, nulls replaced with median (zeros)</a:t>
            </a:r>
            <a:endParaRPr sz="6400"/>
          </a:p>
          <a:p>
            <a:pPr indent="-342900" lvl="0" marL="457200" rtl="0" algn="l">
              <a:lnSpc>
                <a:spcPct val="115000"/>
              </a:lnSpc>
              <a:spcBef>
                <a:spcPts val="1000"/>
              </a:spcBef>
              <a:spcAft>
                <a:spcPts val="0"/>
              </a:spcAft>
              <a:buSzPct val="100000"/>
              <a:buChar char="●"/>
            </a:pPr>
            <a:r>
              <a:rPr lang="en" sz="7200"/>
              <a:t>Binary Labels (Target Variable)</a:t>
            </a:r>
            <a:endParaRPr sz="7200"/>
          </a:p>
          <a:p>
            <a:pPr indent="-330200" lvl="1" marL="914400" rtl="0" algn="l">
              <a:lnSpc>
                <a:spcPct val="115000"/>
              </a:lnSpc>
              <a:spcBef>
                <a:spcPts val="1000"/>
              </a:spcBef>
              <a:spcAft>
                <a:spcPts val="0"/>
              </a:spcAft>
              <a:buSzPct val="100000"/>
              <a:buChar char="○"/>
            </a:pPr>
            <a:r>
              <a:rPr lang="en" sz="6400"/>
              <a:t>1 - Make a Trade </a:t>
            </a:r>
            <a:endParaRPr sz="6400"/>
          </a:p>
          <a:p>
            <a:pPr indent="-330200" lvl="1" marL="914400" rtl="0" algn="l">
              <a:lnSpc>
                <a:spcPct val="115000"/>
              </a:lnSpc>
              <a:spcBef>
                <a:spcPts val="1000"/>
              </a:spcBef>
              <a:spcAft>
                <a:spcPts val="0"/>
              </a:spcAft>
              <a:buSzPct val="100000"/>
              <a:buChar char="○"/>
            </a:pPr>
            <a:r>
              <a:rPr lang="en" sz="6400"/>
              <a:t>0 - Take No Action</a:t>
            </a:r>
            <a:endParaRPr sz="6400"/>
          </a:p>
          <a:p>
            <a:pPr indent="-342900" lvl="0" marL="457200" rtl="0" algn="l">
              <a:lnSpc>
                <a:spcPct val="115000"/>
              </a:lnSpc>
              <a:spcBef>
                <a:spcPts val="1000"/>
              </a:spcBef>
              <a:spcAft>
                <a:spcPts val="0"/>
              </a:spcAft>
              <a:buSzPct val="100000"/>
              <a:buChar char="●"/>
            </a:pPr>
            <a:r>
              <a:rPr lang="en" sz="7200"/>
              <a:t>Named Features</a:t>
            </a:r>
            <a:endParaRPr sz="7200"/>
          </a:p>
          <a:p>
            <a:pPr indent="-330200" lvl="1" marL="914400" rtl="0" algn="l">
              <a:lnSpc>
                <a:spcPct val="115000"/>
              </a:lnSpc>
              <a:spcBef>
                <a:spcPts val="1000"/>
              </a:spcBef>
              <a:spcAft>
                <a:spcPts val="0"/>
              </a:spcAft>
              <a:buSzPct val="100000"/>
              <a:buChar char="○"/>
            </a:pPr>
            <a:r>
              <a:rPr lang="en" sz="6400"/>
              <a:t>Date &amp; ts_id : Integer date and timestamp</a:t>
            </a:r>
            <a:endParaRPr sz="6400"/>
          </a:p>
          <a:p>
            <a:pPr indent="-330200" lvl="1" marL="914400" rtl="0" algn="l">
              <a:lnSpc>
                <a:spcPct val="115000"/>
              </a:lnSpc>
              <a:spcBef>
                <a:spcPts val="1000"/>
              </a:spcBef>
              <a:spcAft>
                <a:spcPts val="0"/>
              </a:spcAft>
              <a:buSzPct val="100000"/>
              <a:buChar char="○"/>
            </a:pPr>
            <a:r>
              <a:rPr lang="en" sz="6400"/>
              <a:t>Weight and resp : Together represent return on a trade</a:t>
            </a:r>
            <a:endParaRPr sz="6400"/>
          </a:p>
          <a:p>
            <a:pPr indent="0" lvl="0" marL="914400" rtl="0" algn="l">
              <a:spcBef>
                <a:spcPts val="10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Evaluation</a:t>
            </a:r>
            <a:endParaRPr/>
          </a:p>
        </p:txBody>
      </p:sp>
      <p:sp>
        <p:nvSpPr>
          <p:cNvPr id="102" name="Google Shape;102;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342900" lvl="0" marL="457200" rtl="0" algn="l">
              <a:lnSpc>
                <a:spcPct val="200000"/>
              </a:lnSpc>
              <a:spcBef>
                <a:spcPts val="0"/>
              </a:spcBef>
              <a:spcAft>
                <a:spcPts val="0"/>
              </a:spcAft>
              <a:buSzPts val="1800"/>
              <a:buChar char="●"/>
            </a:pPr>
            <a:r>
              <a:rPr b="1" lang="en" u="sng"/>
              <a:t>H</a:t>
            </a:r>
            <a:r>
              <a:rPr b="1" lang="en" u="sng"/>
              <a:t>orse Race</a:t>
            </a:r>
            <a:r>
              <a:rPr lang="en"/>
              <a:t> across a variety of machine learning techniques:</a:t>
            </a:r>
            <a:endParaRPr/>
          </a:p>
          <a:p>
            <a:pPr indent="-317500" lvl="1" marL="914400" rtl="0" algn="l">
              <a:lnSpc>
                <a:spcPct val="115000"/>
              </a:lnSpc>
              <a:spcBef>
                <a:spcPts val="0"/>
              </a:spcBef>
              <a:spcAft>
                <a:spcPts val="0"/>
              </a:spcAft>
              <a:buSzPts val="1400"/>
              <a:buChar char="○"/>
            </a:pPr>
            <a:r>
              <a:rPr lang="en"/>
              <a:t>Random Forest</a:t>
            </a:r>
            <a:endParaRPr/>
          </a:p>
          <a:p>
            <a:pPr indent="-317500" lvl="1" marL="914400" rtl="0" algn="l">
              <a:lnSpc>
                <a:spcPct val="115000"/>
              </a:lnSpc>
              <a:spcBef>
                <a:spcPts val="0"/>
              </a:spcBef>
              <a:spcAft>
                <a:spcPts val="0"/>
              </a:spcAft>
              <a:buSzPts val="1400"/>
              <a:buChar char="○"/>
            </a:pPr>
            <a:r>
              <a:rPr lang="en"/>
              <a:t>K-Nearest Neighbors</a:t>
            </a:r>
            <a:endParaRPr/>
          </a:p>
          <a:p>
            <a:pPr indent="-317500" lvl="1" marL="914400" rtl="0" algn="l">
              <a:lnSpc>
                <a:spcPct val="115000"/>
              </a:lnSpc>
              <a:spcBef>
                <a:spcPts val="0"/>
              </a:spcBef>
              <a:spcAft>
                <a:spcPts val="0"/>
              </a:spcAft>
              <a:buSzPts val="1400"/>
              <a:buChar char="○"/>
            </a:pPr>
            <a:r>
              <a:rPr lang="en"/>
              <a:t>Naive Bayes</a:t>
            </a:r>
            <a:endParaRPr/>
          </a:p>
          <a:p>
            <a:pPr indent="-317500" lvl="1" marL="914400" rtl="0" algn="l">
              <a:lnSpc>
                <a:spcPct val="115000"/>
              </a:lnSpc>
              <a:spcBef>
                <a:spcPts val="0"/>
              </a:spcBef>
              <a:spcAft>
                <a:spcPts val="0"/>
              </a:spcAft>
              <a:buSzPts val="1400"/>
              <a:buChar char="○"/>
            </a:pPr>
            <a:r>
              <a:rPr lang="en"/>
              <a:t>OLS</a:t>
            </a:r>
            <a:endParaRPr/>
          </a:p>
          <a:p>
            <a:pPr indent="-317500" lvl="1" marL="914400" rtl="0" algn="l">
              <a:lnSpc>
                <a:spcPct val="115000"/>
              </a:lnSpc>
              <a:spcBef>
                <a:spcPts val="0"/>
              </a:spcBef>
              <a:spcAft>
                <a:spcPts val="0"/>
              </a:spcAft>
              <a:buSzPts val="1400"/>
              <a:buChar char="○"/>
            </a:pPr>
            <a:r>
              <a:rPr lang="en"/>
              <a:t>OLS with PCA</a:t>
            </a:r>
            <a:endParaRPr/>
          </a:p>
          <a:p>
            <a:pPr indent="-317500" lvl="1" marL="914400" rtl="0" algn="l">
              <a:lnSpc>
                <a:spcPct val="115000"/>
              </a:lnSpc>
              <a:spcBef>
                <a:spcPts val="0"/>
              </a:spcBef>
              <a:spcAft>
                <a:spcPts val="0"/>
              </a:spcAft>
              <a:buSzPts val="1400"/>
              <a:buChar char="○"/>
            </a:pPr>
            <a:r>
              <a:rPr lang="en"/>
              <a:t>Logistic Regression with PCA</a:t>
            </a:r>
            <a:endParaRPr/>
          </a:p>
          <a:p>
            <a:pPr indent="-317500" lvl="1" marL="914400" rtl="0" algn="l">
              <a:lnSpc>
                <a:spcPct val="115000"/>
              </a:lnSpc>
              <a:spcBef>
                <a:spcPts val="0"/>
              </a:spcBef>
              <a:spcAft>
                <a:spcPts val="0"/>
              </a:spcAft>
              <a:buSzPts val="1400"/>
              <a:buChar char="○"/>
            </a:pPr>
            <a:r>
              <a:rPr lang="en"/>
              <a:t>Ridge Regression</a:t>
            </a:r>
            <a:endParaRPr/>
          </a:p>
          <a:p>
            <a:pPr indent="-317500" lvl="1" marL="914400" rtl="0" algn="l">
              <a:lnSpc>
                <a:spcPct val="115000"/>
              </a:lnSpc>
              <a:spcBef>
                <a:spcPts val="0"/>
              </a:spcBef>
              <a:spcAft>
                <a:spcPts val="0"/>
              </a:spcAft>
              <a:buSzPts val="1400"/>
              <a:buChar char="○"/>
            </a:pPr>
            <a:r>
              <a:rPr lang="en"/>
              <a:t>LASSO</a:t>
            </a:r>
            <a:endParaRPr/>
          </a:p>
          <a:p>
            <a:pPr indent="-317500" lvl="1" marL="914400" rtl="0" algn="l">
              <a:lnSpc>
                <a:spcPct val="115000"/>
              </a:lnSpc>
              <a:spcBef>
                <a:spcPts val="0"/>
              </a:spcBef>
              <a:spcAft>
                <a:spcPts val="0"/>
              </a:spcAft>
              <a:buSzPts val="1400"/>
              <a:buChar char="○"/>
            </a:pPr>
            <a:r>
              <a:rPr lang="en"/>
              <a:t>Elastic Net</a:t>
            </a:r>
            <a:endParaRPr/>
          </a:p>
          <a:p>
            <a:pPr indent="-317500" lvl="1" marL="914400" rtl="0" algn="l">
              <a:lnSpc>
                <a:spcPct val="115000"/>
              </a:lnSpc>
              <a:spcBef>
                <a:spcPts val="0"/>
              </a:spcBef>
              <a:spcAft>
                <a:spcPts val="0"/>
              </a:spcAft>
              <a:buSzPts val="1400"/>
              <a:buChar char="○"/>
            </a:pPr>
            <a:r>
              <a:rPr lang="en"/>
              <a:t>LSTM</a:t>
            </a:r>
            <a:endParaRPr/>
          </a:p>
          <a:p>
            <a:pPr indent="-317500" lvl="1" marL="914400" rtl="0" algn="l">
              <a:lnSpc>
                <a:spcPct val="115000"/>
              </a:lnSpc>
              <a:spcBef>
                <a:spcPts val="0"/>
              </a:spcBef>
              <a:spcAft>
                <a:spcPts val="0"/>
              </a:spcAft>
              <a:buSzPts val="1400"/>
              <a:buChar char="○"/>
            </a:pPr>
            <a:r>
              <a:rPr lang="en"/>
              <a:t>GMM</a:t>
            </a:r>
            <a:endParaRPr/>
          </a:p>
          <a:p>
            <a:pPr indent="-317500" lvl="1" marL="914400" rtl="0" algn="l">
              <a:lnSpc>
                <a:spcPct val="115000"/>
              </a:lnSpc>
              <a:spcBef>
                <a:spcPts val="0"/>
              </a:spcBef>
              <a:spcAft>
                <a:spcPts val="0"/>
              </a:spcAft>
              <a:buSzPts val="1400"/>
              <a:buChar char="○"/>
            </a:pPr>
            <a:r>
              <a:rPr lang="en"/>
              <a:t>CNN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Selection: Accuracy vs Runtime</a:t>
            </a:r>
            <a:endParaRPr/>
          </a:p>
        </p:txBody>
      </p:sp>
      <p:pic>
        <p:nvPicPr>
          <p:cNvPr id="108" name="Google Shape;108;p20"/>
          <p:cNvPicPr preferRelativeResize="0"/>
          <p:nvPr/>
        </p:nvPicPr>
        <p:blipFill>
          <a:blip r:embed="rId3">
            <a:alphaModFix/>
          </a:blip>
          <a:stretch>
            <a:fillRect/>
          </a:stretch>
        </p:blipFill>
        <p:spPr>
          <a:xfrm>
            <a:off x="311700" y="1357525"/>
            <a:ext cx="3928900" cy="2786300"/>
          </a:xfrm>
          <a:prstGeom prst="rect">
            <a:avLst/>
          </a:prstGeom>
          <a:noFill/>
          <a:ln>
            <a:noFill/>
          </a:ln>
        </p:spPr>
      </p:pic>
      <p:pic>
        <p:nvPicPr>
          <p:cNvPr id="109" name="Google Shape;109;p20"/>
          <p:cNvPicPr preferRelativeResize="0"/>
          <p:nvPr/>
        </p:nvPicPr>
        <p:blipFill>
          <a:blip r:embed="rId4">
            <a:alphaModFix/>
          </a:blip>
          <a:stretch>
            <a:fillRect/>
          </a:stretch>
        </p:blipFill>
        <p:spPr>
          <a:xfrm>
            <a:off x="5003643" y="1357525"/>
            <a:ext cx="3828657" cy="2786300"/>
          </a:xfrm>
          <a:prstGeom prst="rect">
            <a:avLst/>
          </a:prstGeom>
          <a:noFill/>
          <a:ln>
            <a:noFill/>
          </a:ln>
        </p:spPr>
      </p:pic>
      <p:sp>
        <p:nvSpPr>
          <p:cNvPr id="110" name="Google Shape;110;p20"/>
          <p:cNvSpPr txBox="1"/>
          <p:nvPr/>
        </p:nvSpPr>
        <p:spPr>
          <a:xfrm>
            <a:off x="629050" y="4329425"/>
            <a:ext cx="5454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Open Sans"/>
                <a:ea typeface="Open Sans"/>
                <a:cs typeface="Open Sans"/>
                <a:sym typeface="Open Sans"/>
              </a:rPr>
              <a:t>*K-Nearest Neighbors excluded due to extremely long runtimes</a:t>
            </a:r>
            <a:endParaRPr sz="13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Selection</a:t>
            </a:r>
            <a:endParaRPr/>
          </a:p>
        </p:txBody>
      </p:sp>
      <p:sp>
        <p:nvSpPr>
          <p:cNvPr id="116" name="Google Shape;116;p21"/>
          <p:cNvSpPr/>
          <p:nvPr/>
        </p:nvSpPr>
        <p:spPr>
          <a:xfrm>
            <a:off x="1039675" y="1286875"/>
            <a:ext cx="4457100" cy="2908500"/>
          </a:xfrm>
          <a:prstGeom prst="ellipse">
            <a:avLst/>
          </a:prstGeom>
          <a:noFill/>
          <a:ln cap="flat" cmpd="sng" w="762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1"/>
          <p:cNvSpPr/>
          <p:nvPr/>
        </p:nvSpPr>
        <p:spPr>
          <a:xfrm>
            <a:off x="3960475" y="1346100"/>
            <a:ext cx="4286100" cy="2908500"/>
          </a:xfrm>
          <a:prstGeom prst="ellipse">
            <a:avLst/>
          </a:prstGeom>
          <a:noFill/>
          <a:ln cap="flat" cmpd="sng" w="762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txBox="1"/>
          <p:nvPr/>
        </p:nvSpPr>
        <p:spPr>
          <a:xfrm>
            <a:off x="2145400" y="1518275"/>
            <a:ext cx="1902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rgbClr val="3D85C6"/>
                </a:solidFill>
                <a:latin typeface="Open Sans"/>
                <a:ea typeface="Open Sans"/>
                <a:cs typeface="Open Sans"/>
                <a:sym typeface="Open Sans"/>
              </a:rPr>
              <a:t>Accurate but Slow</a:t>
            </a:r>
            <a:endParaRPr u="sng">
              <a:solidFill>
                <a:srgbClr val="3D85C6"/>
              </a:solidFill>
              <a:latin typeface="Open Sans"/>
              <a:ea typeface="Open Sans"/>
              <a:cs typeface="Open Sans"/>
              <a:sym typeface="Open Sans"/>
            </a:endParaRPr>
          </a:p>
        </p:txBody>
      </p:sp>
      <p:sp>
        <p:nvSpPr>
          <p:cNvPr id="119" name="Google Shape;119;p21"/>
          <p:cNvSpPr txBox="1"/>
          <p:nvPr/>
        </p:nvSpPr>
        <p:spPr>
          <a:xfrm>
            <a:off x="5198875" y="1546100"/>
            <a:ext cx="2202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rgbClr val="3D85C6"/>
                </a:solidFill>
                <a:latin typeface="Open Sans"/>
                <a:ea typeface="Open Sans"/>
                <a:cs typeface="Open Sans"/>
                <a:sym typeface="Open Sans"/>
              </a:rPr>
              <a:t>Fast but Inconsistent</a:t>
            </a:r>
            <a:endParaRPr u="sng">
              <a:solidFill>
                <a:srgbClr val="3D85C6"/>
              </a:solidFill>
              <a:latin typeface="Open Sans"/>
              <a:ea typeface="Open Sans"/>
              <a:cs typeface="Open Sans"/>
              <a:sym typeface="Open Sans"/>
            </a:endParaRPr>
          </a:p>
        </p:txBody>
      </p:sp>
      <p:sp>
        <p:nvSpPr>
          <p:cNvPr id="120" name="Google Shape;120;p21"/>
          <p:cNvSpPr txBox="1"/>
          <p:nvPr/>
        </p:nvSpPr>
        <p:spPr>
          <a:xfrm>
            <a:off x="1593550" y="2289525"/>
            <a:ext cx="19899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3C78D8"/>
                </a:solidFill>
                <a:latin typeface="Open Sans"/>
                <a:ea typeface="Open Sans"/>
                <a:cs typeface="Open Sans"/>
                <a:sym typeface="Open Sans"/>
              </a:rPr>
              <a:t>K-Nearest Neighbors</a:t>
            </a:r>
            <a:endParaRPr sz="1200">
              <a:solidFill>
                <a:srgbClr val="3C78D8"/>
              </a:solidFill>
              <a:latin typeface="Open Sans"/>
              <a:ea typeface="Open Sans"/>
              <a:cs typeface="Open Sans"/>
              <a:sym typeface="Open Sans"/>
            </a:endParaRPr>
          </a:p>
          <a:p>
            <a:pPr indent="0" lvl="0" marL="0" rtl="0" algn="ctr">
              <a:spcBef>
                <a:spcPts val="0"/>
              </a:spcBef>
              <a:spcAft>
                <a:spcPts val="0"/>
              </a:spcAft>
              <a:buNone/>
            </a:pPr>
            <a:r>
              <a:t/>
            </a:r>
            <a:endParaRPr sz="1200">
              <a:solidFill>
                <a:srgbClr val="3C78D8"/>
              </a:solidFill>
              <a:latin typeface="Open Sans"/>
              <a:ea typeface="Open Sans"/>
              <a:cs typeface="Open Sans"/>
              <a:sym typeface="Open Sans"/>
            </a:endParaRPr>
          </a:p>
          <a:p>
            <a:pPr indent="0" lvl="0" marL="0" rtl="0" algn="ctr">
              <a:spcBef>
                <a:spcPts val="0"/>
              </a:spcBef>
              <a:spcAft>
                <a:spcPts val="0"/>
              </a:spcAft>
              <a:buNone/>
            </a:pPr>
            <a:r>
              <a:rPr lang="en" sz="1200">
                <a:solidFill>
                  <a:srgbClr val="3C78D8"/>
                </a:solidFill>
                <a:latin typeface="Open Sans"/>
                <a:ea typeface="Open Sans"/>
                <a:cs typeface="Open Sans"/>
                <a:sym typeface="Open Sans"/>
              </a:rPr>
              <a:t>Ordinary Least Squares</a:t>
            </a:r>
            <a:endParaRPr sz="1200">
              <a:solidFill>
                <a:srgbClr val="3C78D8"/>
              </a:solidFill>
              <a:latin typeface="Open Sans"/>
              <a:ea typeface="Open Sans"/>
              <a:cs typeface="Open Sans"/>
              <a:sym typeface="Open Sans"/>
            </a:endParaRPr>
          </a:p>
          <a:p>
            <a:pPr indent="0" lvl="0" marL="0" rtl="0" algn="ctr">
              <a:spcBef>
                <a:spcPts val="0"/>
              </a:spcBef>
              <a:spcAft>
                <a:spcPts val="0"/>
              </a:spcAft>
              <a:buNone/>
            </a:pPr>
            <a:r>
              <a:t/>
            </a:r>
            <a:endParaRPr sz="1200">
              <a:solidFill>
                <a:srgbClr val="3C78D8"/>
              </a:solidFill>
              <a:latin typeface="Open Sans"/>
              <a:ea typeface="Open Sans"/>
              <a:cs typeface="Open Sans"/>
              <a:sym typeface="Open Sans"/>
            </a:endParaRPr>
          </a:p>
          <a:p>
            <a:pPr indent="0" lvl="0" marL="0" rtl="0" algn="ctr">
              <a:spcBef>
                <a:spcPts val="0"/>
              </a:spcBef>
              <a:spcAft>
                <a:spcPts val="0"/>
              </a:spcAft>
              <a:buNone/>
            </a:pPr>
            <a:r>
              <a:rPr lang="en" sz="1200">
                <a:solidFill>
                  <a:srgbClr val="3C78D8"/>
                </a:solidFill>
                <a:latin typeface="Open Sans"/>
                <a:ea typeface="Open Sans"/>
                <a:cs typeface="Open Sans"/>
                <a:sym typeface="Open Sans"/>
              </a:rPr>
              <a:t>Random Forest</a:t>
            </a:r>
            <a:endParaRPr sz="1200">
              <a:solidFill>
                <a:srgbClr val="3C78D8"/>
              </a:solidFill>
              <a:latin typeface="Open Sans"/>
              <a:ea typeface="Open Sans"/>
              <a:cs typeface="Open Sans"/>
              <a:sym typeface="Open Sans"/>
            </a:endParaRPr>
          </a:p>
        </p:txBody>
      </p:sp>
      <p:sp>
        <p:nvSpPr>
          <p:cNvPr id="121" name="Google Shape;121;p21"/>
          <p:cNvSpPr txBox="1"/>
          <p:nvPr/>
        </p:nvSpPr>
        <p:spPr>
          <a:xfrm>
            <a:off x="5667000" y="2345175"/>
            <a:ext cx="2103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rgbClr val="3C78D8"/>
              </a:solidFill>
              <a:latin typeface="Open Sans"/>
              <a:ea typeface="Open Sans"/>
              <a:cs typeface="Open Sans"/>
              <a:sym typeface="Open Sans"/>
            </a:endParaRPr>
          </a:p>
          <a:p>
            <a:pPr indent="0" lvl="0" marL="0" rtl="0" algn="l">
              <a:spcBef>
                <a:spcPts val="0"/>
              </a:spcBef>
              <a:spcAft>
                <a:spcPts val="0"/>
              </a:spcAft>
              <a:buNone/>
            </a:pPr>
            <a:r>
              <a:rPr lang="en" sz="1200">
                <a:solidFill>
                  <a:srgbClr val="3C78D8"/>
                </a:solidFill>
                <a:latin typeface="Open Sans"/>
                <a:ea typeface="Open Sans"/>
                <a:cs typeface="Open Sans"/>
                <a:sym typeface="Open Sans"/>
              </a:rPr>
              <a:t>Bernoulli Naive Bayes</a:t>
            </a:r>
            <a:endParaRPr sz="1200">
              <a:solidFill>
                <a:srgbClr val="3C78D8"/>
              </a:solidFill>
              <a:latin typeface="Open Sans"/>
              <a:ea typeface="Open Sans"/>
              <a:cs typeface="Open Sans"/>
              <a:sym typeface="Open Sans"/>
            </a:endParaRPr>
          </a:p>
          <a:p>
            <a:pPr indent="0" lvl="0" marL="0" rtl="0" algn="ctr">
              <a:spcBef>
                <a:spcPts val="0"/>
              </a:spcBef>
              <a:spcAft>
                <a:spcPts val="0"/>
              </a:spcAft>
              <a:buNone/>
            </a:pPr>
            <a:r>
              <a:t/>
            </a:r>
            <a:endParaRPr sz="1200">
              <a:solidFill>
                <a:srgbClr val="3C78D8"/>
              </a:solidFill>
              <a:latin typeface="Open Sans"/>
              <a:ea typeface="Open Sans"/>
              <a:cs typeface="Open Sans"/>
              <a:sym typeface="Open Sans"/>
            </a:endParaRPr>
          </a:p>
          <a:p>
            <a:pPr indent="0" lvl="0" marL="0" rtl="0" algn="l">
              <a:spcBef>
                <a:spcPts val="0"/>
              </a:spcBef>
              <a:spcAft>
                <a:spcPts val="0"/>
              </a:spcAft>
              <a:buNone/>
            </a:pPr>
            <a:r>
              <a:rPr lang="en" sz="1200">
                <a:solidFill>
                  <a:srgbClr val="3C78D8"/>
                </a:solidFill>
                <a:latin typeface="Open Sans"/>
                <a:ea typeface="Open Sans"/>
                <a:cs typeface="Open Sans"/>
                <a:sym typeface="Open Sans"/>
              </a:rPr>
              <a:t>Multinomial Naive Bayes</a:t>
            </a:r>
            <a:endParaRPr sz="1200">
              <a:solidFill>
                <a:srgbClr val="3C78D8"/>
              </a:solidFill>
              <a:latin typeface="Open Sans"/>
              <a:ea typeface="Open Sans"/>
              <a:cs typeface="Open Sans"/>
              <a:sym typeface="Open Sans"/>
            </a:endParaRPr>
          </a:p>
        </p:txBody>
      </p:sp>
      <p:sp>
        <p:nvSpPr>
          <p:cNvPr id="122" name="Google Shape;122;p21"/>
          <p:cNvSpPr/>
          <p:nvPr/>
        </p:nvSpPr>
        <p:spPr>
          <a:xfrm rot="5400000">
            <a:off x="3369325" y="2685175"/>
            <a:ext cx="2778900" cy="1767600"/>
          </a:xfrm>
          <a:prstGeom prst="rightArrow">
            <a:avLst>
              <a:gd fmla="val 50000" name="adj1"/>
              <a:gd fmla="val 50000" name="adj2"/>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txBox="1"/>
          <p:nvPr/>
        </p:nvSpPr>
        <p:spPr>
          <a:xfrm>
            <a:off x="4173025" y="2114163"/>
            <a:ext cx="11715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FFFFF"/>
                </a:solidFill>
                <a:latin typeface="Open Sans"/>
                <a:ea typeface="Open Sans"/>
                <a:cs typeface="Open Sans"/>
                <a:sym typeface="Open Sans"/>
              </a:rPr>
              <a:t>Elastic Net</a:t>
            </a:r>
            <a:endParaRPr sz="1200">
              <a:solidFill>
                <a:srgbClr val="FFFFFF"/>
              </a:solidFill>
              <a:latin typeface="Open Sans"/>
              <a:ea typeface="Open Sans"/>
              <a:cs typeface="Open Sans"/>
              <a:sym typeface="Open Sans"/>
            </a:endParaRPr>
          </a:p>
          <a:p>
            <a:pPr indent="0" lvl="0" marL="0" rtl="0" algn="ctr">
              <a:spcBef>
                <a:spcPts val="0"/>
              </a:spcBef>
              <a:spcAft>
                <a:spcPts val="0"/>
              </a:spcAft>
              <a:buNone/>
            </a:pPr>
            <a:r>
              <a:rPr lang="en" sz="1200">
                <a:solidFill>
                  <a:srgbClr val="FFFFFF"/>
                </a:solidFill>
                <a:latin typeface="Open Sans"/>
                <a:ea typeface="Open Sans"/>
                <a:cs typeface="Open Sans"/>
                <a:sym typeface="Open Sans"/>
              </a:rPr>
              <a:t>Ridge Reg</a:t>
            </a:r>
            <a:endParaRPr sz="1200">
              <a:solidFill>
                <a:srgbClr val="FFFFFF"/>
              </a:solidFill>
              <a:latin typeface="Open Sans"/>
              <a:ea typeface="Open Sans"/>
              <a:cs typeface="Open Sans"/>
              <a:sym typeface="Open Sans"/>
            </a:endParaRPr>
          </a:p>
          <a:p>
            <a:pPr indent="0" lvl="0" marL="0" rtl="0" algn="ctr">
              <a:spcBef>
                <a:spcPts val="0"/>
              </a:spcBef>
              <a:spcAft>
                <a:spcPts val="0"/>
              </a:spcAft>
              <a:buNone/>
            </a:pPr>
            <a:r>
              <a:t/>
            </a:r>
            <a:endParaRPr sz="1200">
              <a:solidFill>
                <a:srgbClr val="FFFFFF"/>
              </a:solidFill>
              <a:latin typeface="Open Sans"/>
              <a:ea typeface="Open Sans"/>
              <a:cs typeface="Open Sans"/>
              <a:sym typeface="Open Sans"/>
            </a:endParaRPr>
          </a:p>
          <a:p>
            <a:pPr indent="0" lvl="0" marL="0" rtl="0" algn="l">
              <a:spcBef>
                <a:spcPts val="0"/>
              </a:spcBef>
              <a:spcAft>
                <a:spcPts val="0"/>
              </a:spcAft>
              <a:buNone/>
            </a:pPr>
            <a:r>
              <a:t/>
            </a:r>
            <a:endParaRPr sz="1200">
              <a:solidFill>
                <a:srgbClr val="FFFFFF"/>
              </a:solidFill>
              <a:latin typeface="Open Sans"/>
              <a:ea typeface="Open Sans"/>
              <a:cs typeface="Open Sans"/>
              <a:sym typeface="Open Sans"/>
            </a:endParaRPr>
          </a:p>
          <a:p>
            <a:pPr indent="0" lvl="0" marL="0" rtl="0" algn="ctr">
              <a:spcBef>
                <a:spcPts val="0"/>
              </a:spcBef>
              <a:spcAft>
                <a:spcPts val="0"/>
              </a:spcAft>
              <a:buNone/>
            </a:pPr>
            <a:r>
              <a:t/>
            </a:r>
            <a:endParaRPr sz="1200">
              <a:solidFill>
                <a:srgbClr val="FFFFFF"/>
              </a:solidFill>
              <a:latin typeface="Open Sans"/>
              <a:ea typeface="Open Sans"/>
              <a:cs typeface="Open Sans"/>
              <a:sym typeface="Open Sans"/>
            </a:endParaRPr>
          </a:p>
          <a:p>
            <a:pPr indent="0" lvl="0" marL="0" rtl="0" algn="ctr">
              <a:spcBef>
                <a:spcPts val="0"/>
              </a:spcBef>
              <a:spcAft>
                <a:spcPts val="0"/>
              </a:spcAft>
              <a:buNone/>
            </a:pPr>
            <a:r>
              <a:rPr lang="en" sz="1200">
                <a:solidFill>
                  <a:srgbClr val="FFFFFF"/>
                </a:solidFill>
                <a:latin typeface="Open Sans"/>
                <a:ea typeface="Open Sans"/>
                <a:cs typeface="Open Sans"/>
                <a:sym typeface="Open Sans"/>
              </a:rPr>
              <a:t>GMM</a:t>
            </a:r>
            <a:endParaRPr sz="1200">
              <a:solidFill>
                <a:srgbClr val="FFFFFF"/>
              </a:solidFill>
              <a:latin typeface="Open Sans"/>
              <a:ea typeface="Open Sans"/>
              <a:cs typeface="Open Sans"/>
              <a:sym typeface="Open Sans"/>
            </a:endParaRPr>
          </a:p>
          <a:p>
            <a:pPr indent="0" lvl="0" marL="0" rtl="0" algn="ctr">
              <a:spcBef>
                <a:spcPts val="0"/>
              </a:spcBef>
              <a:spcAft>
                <a:spcPts val="0"/>
              </a:spcAft>
              <a:buNone/>
            </a:pPr>
            <a:r>
              <a:rPr lang="en" sz="1200">
                <a:solidFill>
                  <a:srgbClr val="FFFFFF"/>
                </a:solidFill>
                <a:latin typeface="Open Sans"/>
                <a:ea typeface="Open Sans"/>
                <a:cs typeface="Open Sans"/>
                <a:sym typeface="Open Sans"/>
              </a:rPr>
              <a:t>LSTM</a:t>
            </a:r>
            <a:endParaRPr sz="1200">
              <a:solidFill>
                <a:srgbClr val="FFFFFF"/>
              </a:solidFill>
              <a:latin typeface="Open Sans"/>
              <a:ea typeface="Open Sans"/>
              <a:cs typeface="Open Sans"/>
              <a:sym typeface="Open Sans"/>
            </a:endParaRPr>
          </a:p>
          <a:p>
            <a:pPr indent="0" lvl="0" marL="0" rtl="0" algn="ctr">
              <a:spcBef>
                <a:spcPts val="0"/>
              </a:spcBef>
              <a:spcAft>
                <a:spcPts val="0"/>
              </a:spcAft>
              <a:buNone/>
            </a:pPr>
            <a:r>
              <a:rPr lang="en" sz="1200">
                <a:solidFill>
                  <a:srgbClr val="FFFFFF"/>
                </a:solidFill>
                <a:latin typeface="Open Sans"/>
                <a:ea typeface="Open Sans"/>
                <a:cs typeface="Open Sans"/>
                <a:sym typeface="Open Sans"/>
              </a:rPr>
              <a:t>CNN</a:t>
            </a:r>
            <a:endParaRPr sz="1200">
              <a:solidFill>
                <a:srgbClr val="FFFFFF"/>
              </a:solidFill>
              <a:latin typeface="Open Sans"/>
              <a:ea typeface="Open Sans"/>
              <a:cs typeface="Open Sans"/>
              <a:sym typeface="Open Sans"/>
            </a:endParaRPr>
          </a:p>
        </p:txBody>
      </p:sp>
      <p:sp>
        <p:nvSpPr>
          <p:cNvPr id="124" name="Google Shape;124;p21"/>
          <p:cNvSpPr txBox="1"/>
          <p:nvPr/>
        </p:nvSpPr>
        <p:spPr>
          <a:xfrm>
            <a:off x="4324075" y="3930925"/>
            <a:ext cx="869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0000FF"/>
                </a:solidFill>
                <a:latin typeface="Open Sans"/>
                <a:ea typeface="Open Sans"/>
                <a:cs typeface="Open Sans"/>
                <a:sym typeface="Open Sans"/>
              </a:rPr>
              <a:t>Lit Review</a:t>
            </a:r>
            <a:endParaRPr>
              <a:solidFill>
                <a:srgbClr val="0000FF"/>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