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Medium"/>
      <p:regular r:id="rId25"/>
      <p:bold r:id="rId26"/>
      <p:italic r:id="rId27"/>
      <p:boldItalic r:id="rId28"/>
    </p:embeddedFont>
    <p:embeddedFont>
      <p:font typeface="Roboto"/>
      <p:regular r:id="rId29"/>
      <p:bold r:id="rId30"/>
      <p:italic r:id="rId31"/>
      <p:boldItalic r:id="rId32"/>
    </p:embeddedFont>
    <p:embeddedFont>
      <p:font typeface="Average"/>
      <p:regular r:id="rId33"/>
    </p:embeddedFont>
    <p:embeddedFont>
      <p:font typeface="Oswald"/>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D169E4-912C-49F3-A811-6A7E30A056CB}">
  <a:tblStyle styleId="{12D169E4-912C-49F3-A811-6A7E30A056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5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Average-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37" Type="http://schemas.openxmlformats.org/officeDocument/2006/relationships/font" Target="fonts/RobotoMono-bold.fntdata"/><Relationship Id="rId14" Type="http://schemas.openxmlformats.org/officeDocument/2006/relationships/slide" Target="slides/slide8.xml"/><Relationship Id="rId36" Type="http://schemas.openxmlformats.org/officeDocument/2006/relationships/font" Target="fonts/RobotoMono-regular.fntdata"/><Relationship Id="rId17" Type="http://schemas.openxmlformats.org/officeDocument/2006/relationships/slide" Target="slides/slide11.xml"/><Relationship Id="rId39" Type="http://schemas.openxmlformats.org/officeDocument/2006/relationships/font" Target="fonts/RobotoMono-boldItalic.fntdata"/><Relationship Id="rId16" Type="http://schemas.openxmlformats.org/officeDocument/2006/relationships/slide" Target="slides/slide10.xml"/><Relationship Id="rId38" Type="http://schemas.openxmlformats.org/officeDocument/2006/relationships/font" Target="fonts/RobotoMon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u/1/d/18hQb5yQuMG9_fPLILDDAaQpNI6B329z6TYuSLA5DWPQ/edit"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sights.factorresearch.com/research-hedge-fund-factor-exposure-alternatives/" TargetMode="External"/><Relationship Id="rId3" Type="http://schemas.openxmlformats.org/officeDocument/2006/relationships/hyperlink" Target="https://www.wsj.com/articles/stock-pickers-watched-the-s-p-500-pass-them-by-again-in-2021-11647402018"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0a6aa536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0a6aa536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Dhruvi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Investors want to beat the market in a consistent way.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StockPick is an automated and transparent ML driven platform that generates monthly stock picks, while providing respective probabilities of beating the market, explanations of our significant model features, and their prediction impact. </a:t>
            </a:r>
            <a:endParaRPr>
              <a:solidFill>
                <a:schemeClr val="dk1"/>
              </a:solidFill>
            </a:endParaRPr>
          </a:p>
          <a:p>
            <a:pPr indent="0" lvl="0" marL="0" rtl="0" algn="l">
              <a:spcBef>
                <a:spcPts val="0"/>
              </a:spcBef>
              <a:spcAft>
                <a:spcPts val="0"/>
              </a:spcAft>
              <a:buNone/>
            </a:pPr>
            <a:r>
              <a:rPr lang="en">
                <a:solidFill>
                  <a:schemeClr val="dk1"/>
                </a:solidFill>
              </a:rPr>
              <a:t>Armed with predictions that they trust and understand, investors will reap 1.5x the S&amp;P 500 returns on average over 10 year rolling periods following our suggested strategy.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fd377f83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fd377f83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rPr lang="en"/>
              <a:t>Thanks Dhruvi! So just to illustrate how all this is going to work, we have a simple example:</a:t>
            </a:r>
            <a:endParaRPr/>
          </a:p>
          <a:p>
            <a:pPr indent="0" lvl="0" marL="0" rtl="0" algn="l">
              <a:spcBef>
                <a:spcPts val="0"/>
              </a:spcBef>
              <a:spcAft>
                <a:spcPts val="0"/>
              </a:spcAft>
              <a:buClr>
                <a:schemeClr val="dk1"/>
              </a:buClr>
              <a:buSzPts val="1100"/>
              <a:buFont typeface="Arial"/>
              <a:buNone/>
            </a:pPr>
            <a:r>
              <a:rPr lang="en">
                <a:solidFill>
                  <a:schemeClr val="dk1"/>
                </a:solidFill>
                <a:latin typeface="Average"/>
                <a:ea typeface="Average"/>
                <a:cs typeface="Average"/>
                <a:sym typeface="Average"/>
              </a:rPr>
              <a:t>Lets imagine today is 1/1/2020. Our model picks 5 stocks: AAPL GOOGL etc. Since most of us are graduating here, let’s call those “The Class of Jan 2020”. An Investor will invest $100 in each of those 5 stocks.</a:t>
            </a:r>
            <a:endParaRPr>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a:solidFill>
                  <a:schemeClr val="dk1"/>
                </a:solidFill>
                <a:latin typeface="Average"/>
                <a:ea typeface="Average"/>
                <a:cs typeface="Average"/>
                <a:sym typeface="Average"/>
              </a:rPr>
              <a:t>Next month, its 2/1/2020. Our model again picks 5 stocks: AMZN SQ, etc, and that will be “The Class of Feb 2020”. Again the Investor invests $100 each of them as well.</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Repeat this same process every month until Dec 2020.</a:t>
            </a:r>
            <a:endParaRPr>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a:solidFill>
                  <a:schemeClr val="dk1"/>
                </a:solidFill>
                <a:latin typeface="Average"/>
                <a:ea typeface="Average"/>
                <a:cs typeface="Average"/>
                <a:sym typeface="Average"/>
              </a:rPr>
              <a:t>It is now 1/1/</a:t>
            </a:r>
            <a:r>
              <a:rPr b="1" lang="en" u="sng">
                <a:solidFill>
                  <a:schemeClr val="dk1"/>
                </a:solidFill>
                <a:latin typeface="Average"/>
                <a:ea typeface="Average"/>
                <a:cs typeface="Average"/>
                <a:sym typeface="Average"/>
              </a:rPr>
              <a:t>2021</a:t>
            </a:r>
            <a:r>
              <a:rPr lang="en">
                <a:solidFill>
                  <a:schemeClr val="dk1"/>
                </a:solidFill>
                <a:latin typeface="Average"/>
                <a:ea typeface="Average"/>
                <a:cs typeface="Average"/>
                <a:sym typeface="Average"/>
              </a:rPr>
              <a:t>. The Investor will now sell “The Class of Jan 2020”, which is the AAPL, GOOGL, etc. This time, the Investor will reinvest those proceeds into our model’s 5 new picks (WMT, Target).</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Repeat this for Feb 2021 - Sell the 5 we picked on Feb </a:t>
            </a:r>
            <a:r>
              <a:rPr b="1" lang="en" u="sng">
                <a:solidFill>
                  <a:schemeClr val="dk1"/>
                </a:solidFill>
                <a:latin typeface="Average"/>
                <a:ea typeface="Average"/>
                <a:cs typeface="Average"/>
                <a:sym typeface="Average"/>
              </a:rPr>
              <a:t>2020</a:t>
            </a: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(AMZN SQ), and reinvest into the new picks.</a:t>
            </a:r>
            <a:endParaRPr>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a:solidFill>
                  <a:schemeClr val="dk1"/>
                </a:solidFill>
                <a:latin typeface="Average"/>
                <a:ea typeface="Average"/>
                <a:cs typeface="Average"/>
                <a:sym typeface="Average"/>
              </a:rPr>
              <a:t>Repeat this process unemotionally for 20 years and you should see something like….</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If a potential investor has </a:t>
            </a:r>
            <a:r>
              <a:rPr lang="en">
                <a:latin typeface="Average"/>
                <a:ea typeface="Average"/>
                <a:cs typeface="Average"/>
                <a:sym typeface="Average"/>
              </a:rPr>
              <a:t>$1200 to invest. Divided by 12 months, you have </a:t>
            </a:r>
            <a:r>
              <a:rPr lang="en">
                <a:solidFill>
                  <a:schemeClr val="dk1"/>
                </a:solidFill>
                <a:latin typeface="Average"/>
                <a:ea typeface="Average"/>
                <a:cs typeface="Average"/>
                <a:sym typeface="Average"/>
              </a:rPr>
              <a:t>$100 total per month. Divided by our top 5 picks, its $20 to each stock.</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dcba10a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dcba10a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Clr>
                <a:schemeClr val="dk1"/>
              </a:buClr>
              <a:buSzPts val="1100"/>
              <a:buFont typeface="Arial"/>
              <a:buNone/>
            </a:pPr>
            <a:r>
              <a:rPr lang="en">
                <a:solidFill>
                  <a:schemeClr val="dk1"/>
                </a:solidFill>
              </a:rPr>
              <a:t>-Headline = StockpickAI generates roughly Double the S&amp;Ps returns over 20 years. 20% annual returns (on avg) vs. 9% for the S&amp;P.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Number is higher if you include compounding, but we excluded it to just make the math easier.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Goal: Drastically Outperform the S&amp;P during Up periods, Match/Tie S&amp;P during Down periods.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to emphasize that in order for this to work, we need to do this consistently over the long term. Eg. If you bought in 05 and sold in 08, your results are not so good, but if you did this over 20 years, your results are likely very good.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1990-2002 train (rolling 10 yrs), 2002-2003 validation (1 yr), 2004- test set (1 month predicting on next year).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Rolling 10 Yr Train Period: 1/1/2010 - 1/1/2020, 1 Yr Validation Period: 1/1/2020 - 1/1/2021, 1 Month Test Period: 1/1/2021 - 2/1/2021, Predict top stocks for 3/1/2022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Model Avg Test Acc: 63.18% (where the model actually outperforms and beats the SPY)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1febba5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1febba5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rPr lang="en">
                <a:solidFill>
                  <a:schemeClr val="dk1"/>
                </a:solidFill>
              </a:rPr>
              <a:t>-Some of you are probably curious to see how we do during a recession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bottom right side, you can see that 3 out of our 5 top picks outperform. We also have the actual model </a:t>
            </a:r>
            <a:r>
              <a:rPr lang="en">
                <a:solidFill>
                  <a:schemeClr val="dk1"/>
                </a:solidFill>
              </a:rPr>
              <a:t>probabilities</a:t>
            </a:r>
            <a:r>
              <a:rPr lang="en">
                <a:solidFill>
                  <a:schemeClr val="dk1"/>
                </a:solidFill>
              </a:rPr>
              <a:t> and % returns for those stocks.</a:t>
            </a:r>
            <a:endParaRPr>
              <a:solidFill>
                <a:schemeClr val="dk1"/>
              </a:solidFill>
            </a:endParaRPr>
          </a:p>
          <a:p>
            <a:pPr indent="0" lvl="0" marL="0" rtl="0" algn="l">
              <a:spcBef>
                <a:spcPts val="0"/>
              </a:spcBef>
              <a:spcAft>
                <a:spcPts val="0"/>
              </a:spcAft>
              <a:buNone/>
            </a:pPr>
            <a:r>
              <a:rPr lang="en">
                <a:solidFill>
                  <a:schemeClr val="dk1"/>
                </a:solidFill>
              </a:rPr>
              <a:t>-Even tho our goal is to tie the S&amp;P, we do generate a modest </a:t>
            </a:r>
            <a:r>
              <a:rPr lang="en">
                <a:solidFill>
                  <a:schemeClr val="dk1"/>
                </a:solidFill>
              </a:rPr>
              <a:t>4% </a:t>
            </a:r>
            <a:r>
              <a:rPr lang="en">
                <a:solidFill>
                  <a:schemeClr val="dk1"/>
                </a:solidFill>
              </a:rPr>
              <a:t>outperformance.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Again, we are not specifically </a:t>
            </a:r>
            <a:r>
              <a:rPr lang="en">
                <a:solidFill>
                  <a:schemeClr val="dk1"/>
                </a:solidFill>
              </a:rPr>
              <a:t>looking </a:t>
            </a:r>
            <a:r>
              <a:rPr lang="en">
                <a:solidFill>
                  <a:schemeClr val="dk1"/>
                </a:solidFill>
              </a:rPr>
              <a:t>to protect on the downside - our product is not for you if you are looking to do that. </a:t>
            </a:r>
            <a:endParaRPr>
              <a:solidFill>
                <a:schemeClr val="dk1"/>
              </a:solidFill>
            </a:endParaRPr>
          </a:p>
          <a:p>
            <a:pPr indent="0" lvl="0" marL="0" rtl="0" algn="l">
              <a:spcBef>
                <a:spcPts val="0"/>
              </a:spcBef>
              <a:spcAft>
                <a:spcPts val="0"/>
              </a:spcAft>
              <a:buNone/>
            </a:pPr>
            <a:r>
              <a:rPr lang="en">
                <a:solidFill>
                  <a:schemeClr val="dk1"/>
                </a:solidFill>
              </a:rPr>
              <a:t>Aim to do slightly better/match the S&amp;P’s performance in down months, and generate most of our alpha in up months (next slide).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 period: 2/1/08-2/1/09)</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421873e8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421873e8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Clr>
                <a:schemeClr val="dk1"/>
              </a:buClr>
              <a:buSzPts val="1100"/>
              <a:buFont typeface="Arial"/>
              <a:buNone/>
            </a:pPr>
            <a:r>
              <a:rPr lang="en">
                <a:solidFill>
                  <a:schemeClr val="dk1"/>
                </a:solidFill>
              </a:rPr>
              <a:t>-And here is the recovery out of the recession - a great example of us generating alpha in the up months.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3 out of our 5 top picks outperform.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-Even though we didnt go 5 for 5, our winners drastically outperformed the losers, and we ended up with a much higher return </a:t>
            </a:r>
            <a:r>
              <a:rPr lang="en">
                <a:solidFill>
                  <a:schemeClr val="dk1"/>
                </a:solidFill>
              </a:rPr>
              <a:t>(almost double) </a:t>
            </a:r>
            <a:r>
              <a:rPr lang="en">
                <a:solidFill>
                  <a:schemeClr val="dk1"/>
                </a:solidFill>
              </a:rPr>
              <a:t>vs the S&amp;P.</a:t>
            </a:r>
            <a:endParaRPr>
              <a:solidFill>
                <a:schemeClr val="dk1"/>
              </a:solidFill>
            </a:endParaRPr>
          </a:p>
          <a:p>
            <a:pPr indent="0" lvl="0" marL="0" rtl="0" algn="l">
              <a:spcBef>
                <a:spcPts val="0"/>
              </a:spcBef>
              <a:spcAft>
                <a:spcPts val="0"/>
              </a:spcAft>
              <a:buNone/>
            </a:pPr>
            <a:r>
              <a:rPr lang="en">
                <a:solidFill>
                  <a:schemeClr val="dk1"/>
                </a:solidFill>
              </a:rPr>
              <a:t>-And now Ricardo will go into which of the Features were the most Important in terms of generating our Top 5 </a:t>
            </a:r>
            <a:r>
              <a:rPr lang="en">
                <a:solidFill>
                  <a:schemeClr val="dk1"/>
                </a:solidFill>
              </a:rPr>
              <a:t>monthly </a:t>
            </a:r>
            <a:r>
              <a:rPr lang="en">
                <a:solidFill>
                  <a:schemeClr val="dk1"/>
                </a:solidFill>
              </a:rPr>
              <a:t>picks.</a:t>
            </a:r>
            <a:endParaRPr>
              <a:solidFill>
                <a:schemeClr val="dk1"/>
              </a:solidFill>
            </a:endParaRPr>
          </a:p>
          <a:p>
            <a:pPr indent="0" lvl="0" marL="0" rtl="0" algn="l">
              <a:spcBef>
                <a:spcPts val="0"/>
              </a:spcBef>
              <a:spcAft>
                <a:spcPts val="0"/>
              </a:spcAft>
              <a:buNone/>
            </a:pPr>
            <a:r>
              <a:rPr lang="en">
                <a:solidFill>
                  <a:schemeClr val="dk1"/>
                </a:solidFill>
              </a:rPr>
              <a:t>—----------------------------------------</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-Mid cap energy/natural gas/oil focus here: Marathon oil, Noble energy, Amphenol Corp, W&amp;T Offshore, SM Energy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45b1c7f2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45b1c7f2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Ricardo</a:t>
            </a:r>
            <a:endParaRPr>
              <a:solidFill>
                <a:schemeClr val="dk1"/>
              </a:solidFill>
            </a:endParaRPr>
          </a:p>
          <a:p>
            <a:pPr indent="0" lvl="0" marL="0" rtl="0" algn="l">
              <a:spcBef>
                <a:spcPts val="0"/>
              </a:spcBef>
              <a:spcAft>
                <a:spcPts val="0"/>
              </a:spcAft>
              <a:buNone/>
            </a:pPr>
            <a:r>
              <a:rPr lang="en">
                <a:solidFill>
                  <a:schemeClr val="dk1"/>
                </a:solidFill>
              </a:rPr>
              <a:t>-SHapley Additive exPlanations, which answers: Which features contributed the most to predicting the outcome variable (outperformance)?</a:t>
            </a:r>
            <a:endParaRPr>
              <a:solidFill>
                <a:schemeClr val="dk1"/>
              </a:solidFill>
            </a:endParaRPr>
          </a:p>
          <a:p>
            <a:pPr indent="0" lvl="0" marL="0" rtl="0" algn="l">
              <a:spcBef>
                <a:spcPts val="0"/>
              </a:spcBef>
              <a:spcAft>
                <a:spcPts val="0"/>
              </a:spcAft>
              <a:buNone/>
            </a:pPr>
            <a:r>
              <a:rPr lang="en">
                <a:solidFill>
                  <a:schemeClr val="dk1"/>
                </a:solidFill>
              </a:rPr>
              <a:t>-50 features were insignificant. We removed them because for the ~1% increase in accuracy, our runtime increased by 3x. Maybe if we had a more powerful machine we would include but for now we will not.</a:t>
            </a:r>
            <a:endParaRPr>
              <a:solidFill>
                <a:schemeClr val="dk1"/>
              </a:solidFill>
            </a:endParaRPr>
          </a:p>
          <a:p>
            <a:pPr indent="0" lvl="0" marL="0" rtl="0" algn="l">
              <a:spcBef>
                <a:spcPts val="0"/>
              </a:spcBef>
              <a:spcAft>
                <a:spcPts val="0"/>
              </a:spcAft>
              <a:buNone/>
            </a:pPr>
            <a:r>
              <a:rPr lang="en">
                <a:solidFill>
                  <a:schemeClr val="dk1"/>
                </a:solidFill>
              </a:rPr>
              <a:t>- We can see that price momentum, volatility, operational earnings, free cash flow and Industry Sector GICS (The Global Industry Classification Standard (GICS®))were most important. </a:t>
            </a:r>
            <a:endParaRPr>
              <a:solidFill>
                <a:schemeClr val="dk1"/>
              </a:solidFill>
            </a:endParaRPr>
          </a:p>
          <a:p>
            <a:pPr indent="0" lvl="0" marL="0" rtl="0" algn="l">
              <a:spcBef>
                <a:spcPts val="0"/>
              </a:spcBef>
              <a:spcAft>
                <a:spcPts val="0"/>
              </a:spcAft>
              <a:buNone/>
            </a:pPr>
            <a:r>
              <a:rPr lang="en">
                <a:solidFill>
                  <a:schemeClr val="dk1"/>
                </a:solidFill>
              </a:rPr>
              <a:t>It really points to the fact that as we expected both market, and fundamental data are </a:t>
            </a:r>
            <a:endParaRPr>
              <a:solidFill>
                <a:schemeClr val="dk1"/>
              </a:solidFill>
            </a:endParaRPr>
          </a:p>
          <a:p>
            <a:pPr indent="0" lvl="0" marL="0" rtl="0" algn="l">
              <a:spcBef>
                <a:spcPts val="0"/>
              </a:spcBef>
              <a:spcAft>
                <a:spcPts val="0"/>
              </a:spcAft>
              <a:buNone/>
            </a:pPr>
            <a:r>
              <a:rPr lang="en">
                <a:solidFill>
                  <a:schemeClr val="dk1"/>
                </a:solidFill>
              </a:rPr>
              <a:t>important to predict long term performance over the one year </a:t>
            </a:r>
            <a:r>
              <a:rPr lang="en">
                <a:solidFill>
                  <a:schemeClr val="dk1"/>
                </a:solidFill>
              </a:rPr>
              <a:t>window</a:t>
            </a:r>
            <a:r>
              <a:rPr lang="en">
                <a:solidFill>
                  <a:schemeClr val="dk1"/>
                </a:solidFill>
              </a:rPr>
              <a:t> we have set for exceeding the S&amp;P 500.</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5b1c7f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45b1c7f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Ricardo</a:t>
            </a:r>
            <a:endParaRPr/>
          </a:p>
          <a:p>
            <a:pPr indent="-298450" lvl="0" marL="457200" rtl="0" algn="l">
              <a:spcBef>
                <a:spcPts val="0"/>
              </a:spcBef>
              <a:spcAft>
                <a:spcPts val="0"/>
              </a:spcAft>
              <a:buSzPts val="1100"/>
              <a:buChar char="-"/>
            </a:pPr>
            <a:r>
              <a:rPr lang="en"/>
              <a:t>Approximately 5400 stocks with value of &gt; $300MM,</a:t>
            </a:r>
            <a:endParaRPr/>
          </a:p>
          <a:p>
            <a:pPr indent="-298450" lvl="0" marL="457200" rtl="0" algn="l">
              <a:spcBef>
                <a:spcPts val="0"/>
              </a:spcBef>
              <a:spcAft>
                <a:spcPts val="0"/>
              </a:spcAft>
              <a:buSzPts val="1100"/>
              <a:buChar char="-"/>
            </a:pPr>
            <a:r>
              <a:rPr lang="en"/>
              <a:t>~19.5 MM rows of price data and 700K of </a:t>
            </a:r>
            <a:r>
              <a:rPr lang="en"/>
              <a:t>monthly</a:t>
            </a:r>
            <a:r>
              <a:rPr lang="en"/>
              <a:t> data, over almost 20 year </a:t>
            </a:r>
            <a:r>
              <a:rPr lang="en"/>
              <a:t>period</a:t>
            </a:r>
            <a:r>
              <a:rPr lang="en"/>
              <a:t>. We trained wth about 225K of data for each 10 year period. </a:t>
            </a:r>
            <a:endParaRPr/>
          </a:p>
          <a:p>
            <a:pPr indent="-298450" lvl="0" marL="457200" rtl="0" algn="l">
              <a:spcBef>
                <a:spcPts val="0"/>
              </a:spcBef>
              <a:spcAft>
                <a:spcPts val="0"/>
              </a:spcAft>
              <a:buSzPts val="1100"/>
              <a:buChar char="-"/>
            </a:pPr>
            <a:r>
              <a:rPr lang="en"/>
              <a:t>The monthly data joined price, fundamentals, for monthly, quarterly, annual data, as well as some sector designation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an XGBoost model to with RandomSearch to identify top model parameters and fed the results into a SHAP analysis (as we saw earlier)</a:t>
            </a:r>
            <a:br>
              <a:rPr lang="en"/>
            </a:br>
            <a:r>
              <a:rPr lang="en"/>
              <a:t>- With a rolling 10 year period from month to month to train the model and predicting on the </a:t>
            </a:r>
            <a:r>
              <a:rPr lang="en"/>
              <a:t>performance</a:t>
            </a:r>
            <a:r>
              <a:rPr lang="en"/>
              <a:t> of an out of sample month stocks that would exceed the S&amp;P 500.</a:t>
            </a:r>
            <a:endParaRPr/>
          </a:p>
          <a:p>
            <a:pPr indent="0" lvl="0" marL="0" rtl="0" algn="l">
              <a:spcBef>
                <a:spcPts val="0"/>
              </a:spcBef>
              <a:spcAft>
                <a:spcPts val="0"/>
              </a:spcAft>
              <a:buNone/>
            </a:pPr>
            <a:r>
              <a:rPr lang="en"/>
              <a:t>We picked the 5 stocks with </a:t>
            </a:r>
            <a:r>
              <a:rPr lang="en"/>
              <a:t>highest</a:t>
            </a:r>
            <a:r>
              <a:rPr lang="en"/>
              <a:t> </a:t>
            </a:r>
            <a:r>
              <a:rPr lang="en"/>
              <a:t>probability to exceed the performance a year from the prediction.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dcba10a4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dcba10a4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Ricardo</a:t>
            </a:r>
            <a:endParaRPr/>
          </a:p>
          <a:p>
            <a:pPr indent="0" lvl="0" marL="0" rtl="0" algn="l">
              <a:spcBef>
                <a:spcPts val="0"/>
              </a:spcBef>
              <a:spcAft>
                <a:spcPts val="0"/>
              </a:spcAft>
              <a:buNone/>
            </a:pPr>
            <a:r>
              <a:rPr lang="en"/>
              <a:t>Notes: </a:t>
            </a:r>
            <a:r>
              <a:rPr lang="en" u="sng">
                <a:solidFill>
                  <a:schemeClr val="hlink"/>
                </a:solidFill>
                <a:hlinkClick r:id="rId2"/>
              </a:rPr>
              <a:t>https://docs.google.com/document/u/1/d/18hQb5yQuMG9_fPLILDDAaQpNI6B329z6TYuSLA5DWPQ/edit</a:t>
            </a:r>
            <a:endParaRPr/>
          </a:p>
          <a:p>
            <a:pPr indent="0" lvl="0" marL="0" rtl="0" algn="l">
              <a:spcBef>
                <a:spcPts val="0"/>
              </a:spcBef>
              <a:spcAft>
                <a:spcPts val="0"/>
              </a:spcAft>
              <a:buNone/>
            </a:pPr>
            <a:r>
              <a:rPr lang="en"/>
              <a:t>We had feedback from Trevor Anderson who heads Global Equities at Sequoia Capital and Joe Mirza, on of our classmates a former Hedge Fund Manger.</a:t>
            </a:r>
            <a:endParaRPr/>
          </a:p>
          <a:p>
            <a:pPr indent="0" lvl="0" marL="0" rtl="0" algn="l">
              <a:spcBef>
                <a:spcPts val="0"/>
              </a:spcBef>
              <a:spcAft>
                <a:spcPts val="0"/>
              </a:spcAft>
              <a:buNone/>
            </a:pPr>
            <a:r>
              <a:rPr lang="en"/>
              <a:t>Both zeroed in on the utility of providing stock </a:t>
            </a:r>
            <a:r>
              <a:rPr lang="en"/>
              <a:t>pickles</a:t>
            </a:r>
            <a:r>
              <a:rPr lang="en"/>
              <a:t> with explainability of the models stock picks being extremely important, both for novice and experienced</a:t>
            </a:r>
            <a:endParaRPr/>
          </a:p>
          <a:p>
            <a:pPr indent="0" lvl="0" marL="0" rtl="0" algn="l">
              <a:spcBef>
                <a:spcPts val="0"/>
              </a:spcBef>
              <a:spcAft>
                <a:spcPts val="0"/>
              </a:spcAft>
              <a:buNone/>
            </a:pPr>
            <a:r>
              <a:rPr lang="en"/>
              <a:t>Investors. However, to entire this challenging market, having a proven track record is vital and that is what we will do as we incorporate the company.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fd377f83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fd377f83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rPr lang="en"/>
              <a:t>-Thanks Ricardo! So in conclusion, we think have something that has solid product-market fit, something people want to use, and addresses a specific need.</a:t>
            </a:r>
            <a:endParaRPr/>
          </a:p>
          <a:p>
            <a:pPr indent="0" lvl="0" marL="0" rtl="0" algn="l">
              <a:spcBef>
                <a:spcPts val="0"/>
              </a:spcBef>
              <a:spcAft>
                <a:spcPts val="0"/>
              </a:spcAft>
              <a:buNone/>
            </a:pPr>
            <a:r>
              <a:rPr lang="en">
                <a:solidFill>
                  <a:schemeClr val="dk1"/>
                </a:solidFill>
              </a:rPr>
              <a:t>Stockpickai clearly addresses the </a:t>
            </a:r>
            <a:r>
              <a:rPr lang="en"/>
              <a:t>investors’ overall Desire to outperform the market.</a:t>
            </a:r>
            <a:endParaRPr/>
          </a:p>
          <a:p>
            <a:pPr indent="0" lvl="0" marL="0" rtl="0" algn="l">
              <a:spcBef>
                <a:spcPts val="0"/>
              </a:spcBef>
              <a:spcAft>
                <a:spcPts val="0"/>
              </a:spcAft>
              <a:buNone/>
            </a:pPr>
            <a:r>
              <a:rPr lang="en"/>
              <a:t>-In terms of ESG, we also have something that is Transparent and Explainable so that investors arent just throwing money into a black box.</a:t>
            </a:r>
            <a:endParaRPr/>
          </a:p>
          <a:p>
            <a:pPr indent="0" lvl="0" marL="0" rtl="0" algn="l">
              <a:spcBef>
                <a:spcPts val="0"/>
              </a:spcBef>
              <a:spcAft>
                <a:spcPts val="0"/>
              </a:spcAft>
              <a:buNone/>
            </a:pPr>
            <a:r>
              <a:rPr lang="en"/>
              <a:t>Our model clearly explains what variables are causing which stocks to outperform.</a:t>
            </a:r>
            <a:endParaRPr/>
          </a:p>
          <a:p>
            <a:pPr indent="0" lvl="0" marL="0" rtl="0" algn="l">
              <a:spcBef>
                <a:spcPts val="0"/>
              </a:spcBef>
              <a:spcAft>
                <a:spcPts val="0"/>
              </a:spcAft>
              <a:buNone/>
            </a:pPr>
            <a:r>
              <a:rPr lang="en"/>
              <a:t>In addition, our product is truly for all – unlike hedge funds, no gates, no minimum account size, no redlining - Everyone actually gets an Equal opportunity to participate.</a:t>
            </a:r>
            <a:endParaRPr/>
          </a:p>
          <a:p>
            <a:pPr indent="0" lvl="0" marL="0" rtl="0" algn="l">
              <a:spcBef>
                <a:spcPts val="0"/>
              </a:spcBef>
              <a:spcAft>
                <a:spcPts val="0"/>
              </a:spcAft>
              <a:buNone/>
            </a:pPr>
            <a:r>
              <a:rPr lang="en"/>
              <a:t>-Thank you </a:t>
            </a:r>
            <a:r>
              <a:rPr lang="en"/>
              <a:t>all </a:t>
            </a:r>
            <a:r>
              <a:rPr lang="en"/>
              <a:t>for your time and attention today – we hope you all invest with us! (go to nxt slide)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Next Steps:</a:t>
            </a:r>
            <a:endParaRPr/>
          </a:p>
          <a:p>
            <a:pPr indent="0" lvl="0" marL="0" rtl="0" algn="l">
              <a:spcBef>
                <a:spcPts val="0"/>
              </a:spcBef>
              <a:spcAft>
                <a:spcPts val="0"/>
              </a:spcAft>
              <a:buClr>
                <a:schemeClr val="dk1"/>
              </a:buClr>
              <a:buSzPts val="1100"/>
              <a:buFont typeface="Arial"/>
              <a:buNone/>
            </a:pPr>
            <a:r>
              <a:rPr lang="en"/>
              <a:t>-</a:t>
            </a:r>
            <a:r>
              <a:rPr lang="en"/>
              <a:t>Sharpe ratio</a:t>
            </a:r>
            <a:endParaRPr/>
          </a:p>
          <a:p>
            <a:pPr indent="0" lvl="0" marL="0" rtl="0" algn="l">
              <a:spcBef>
                <a:spcPts val="0"/>
              </a:spcBef>
              <a:spcAft>
                <a:spcPts val="0"/>
              </a:spcAft>
              <a:buClr>
                <a:schemeClr val="dk1"/>
              </a:buClr>
              <a:buSzPts val="1100"/>
              <a:buFont typeface="Arial"/>
              <a:buNone/>
            </a:pPr>
            <a:r>
              <a:rPr lang="en"/>
              <a:t>-Exact numerical figures that correspond to what each feature’s change means for actual financial statement movement</a:t>
            </a:r>
            <a:endParaRPr/>
          </a:p>
          <a:p>
            <a:pPr indent="0" lvl="0" marL="0" rtl="0" algn="l">
              <a:spcBef>
                <a:spcPts val="0"/>
              </a:spcBef>
              <a:spcAft>
                <a:spcPts val="0"/>
              </a:spcAft>
              <a:buClr>
                <a:schemeClr val="dk1"/>
              </a:buClr>
              <a:buSzPts val="1100"/>
              <a:buFont typeface="Arial"/>
              <a:buNone/>
            </a:pPr>
            <a:r>
              <a:rPr lang="en"/>
              <a:t>-Vertical Expansion Opportunity: Fundamentals/Financial Statement Prediction</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0d4ad620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0d4ad62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3447a6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3447a6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Dhruvi : </a:t>
            </a:r>
            <a:endParaRPr/>
          </a:p>
          <a:p>
            <a:pPr indent="0" lvl="0" marL="0" rtl="0" algn="l">
              <a:spcBef>
                <a:spcPts val="0"/>
              </a:spcBef>
              <a:spcAft>
                <a:spcPts val="0"/>
              </a:spcAft>
              <a:buNone/>
            </a:pPr>
            <a:r>
              <a:rPr lang="en" sz="1300">
                <a:solidFill>
                  <a:schemeClr val="dk1"/>
                </a:solidFill>
                <a:latin typeface="Average"/>
                <a:ea typeface="Average"/>
                <a:cs typeface="Average"/>
                <a:sym typeface="Average"/>
              </a:rPr>
              <a:t>Investors want to beat the market in a consistent way. </a:t>
            </a:r>
            <a:endParaRPr sz="1300">
              <a:solidFill>
                <a:schemeClr val="dk1"/>
              </a:solidFill>
              <a:latin typeface="Average"/>
              <a:ea typeface="Average"/>
              <a:cs typeface="Average"/>
              <a:sym typeface="Average"/>
            </a:endParaRPr>
          </a:p>
          <a:p>
            <a:pPr indent="0" lvl="0" marL="0" rtl="0" algn="l">
              <a:lnSpc>
                <a:spcPct val="115000"/>
              </a:lnSpc>
              <a:spcBef>
                <a:spcPts val="0"/>
              </a:spcBef>
              <a:spcAft>
                <a:spcPts val="0"/>
              </a:spcAft>
              <a:buClr>
                <a:schemeClr val="dk1"/>
              </a:buClr>
              <a:buSzPts val="1100"/>
              <a:buFont typeface="Arial"/>
              <a:buNone/>
            </a:pPr>
            <a:r>
              <a:rPr lang="en" sz="1300">
                <a:solidFill>
                  <a:srgbClr val="030303"/>
                </a:solidFill>
                <a:latin typeface="Average"/>
                <a:ea typeface="Average"/>
                <a:cs typeface="Average"/>
                <a:sym typeface="Average"/>
              </a:rPr>
              <a:t>StockPick is an automated and transparent ML driven p</a:t>
            </a:r>
            <a:r>
              <a:rPr lang="en" sz="1300">
                <a:solidFill>
                  <a:schemeClr val="dk1"/>
                </a:solidFill>
                <a:latin typeface="Average"/>
                <a:ea typeface="Average"/>
                <a:cs typeface="Average"/>
                <a:sym typeface="Average"/>
              </a:rPr>
              <a:t>latform that generates monthly stock picks, while providing respective probabilities of beating the market, explanations of our significant model features, and their prediction impact. </a:t>
            </a:r>
            <a:endParaRPr sz="13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latin typeface="Average"/>
                <a:ea typeface="Average"/>
                <a:cs typeface="Average"/>
                <a:sym typeface="Average"/>
              </a:rPr>
              <a:t>Armed with predictions that they trust and understand, investors will reap </a:t>
            </a:r>
            <a:r>
              <a:rPr b="1" lang="en" sz="1300">
                <a:solidFill>
                  <a:schemeClr val="dk1"/>
                </a:solidFill>
                <a:latin typeface="Average"/>
                <a:ea typeface="Average"/>
                <a:cs typeface="Average"/>
                <a:sym typeface="Average"/>
              </a:rPr>
              <a:t>1.5x the S&amp;P 500 returns</a:t>
            </a:r>
            <a:r>
              <a:rPr lang="en" sz="1300">
                <a:solidFill>
                  <a:schemeClr val="dk1"/>
                </a:solidFill>
                <a:latin typeface="Average"/>
                <a:ea typeface="Average"/>
                <a:cs typeface="Average"/>
                <a:sym typeface="Average"/>
              </a:rPr>
              <a:t> on average over 10 year rolling periods following our suggested strategy</a:t>
            </a:r>
            <a:r>
              <a:rPr lang="en" sz="1800">
                <a:solidFill>
                  <a:schemeClr val="dk1"/>
                </a:solidFill>
                <a:latin typeface="Average"/>
                <a:ea typeface="Average"/>
                <a:cs typeface="Average"/>
                <a:sym typeface="Average"/>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b455b8a4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b455b8a4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 bi-fold 1) lack of accessible product for long-term investment  and 2) a product geared towards maximizing ROI that is </a:t>
            </a:r>
            <a:r>
              <a:rPr lang="en"/>
              <a:t>transparent</a:t>
            </a:r>
            <a:r>
              <a:rPr lang="en"/>
              <a:t>. So to visually explain the problem: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462701b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462701b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Dhruvi</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To visually explain the problem of profitability which is the main concern, in the past 15 years hedgefund indexes have continues to underperform.</a:t>
            </a:r>
            <a:r>
              <a:rPr lang="en" sz="1600">
                <a:solidFill>
                  <a:srgbClr val="561D1D"/>
                </a:solidFill>
                <a:highlight>
                  <a:srgbClr val="FFFFFF"/>
                </a:highlight>
                <a:latin typeface="Times New Roman"/>
                <a:ea typeface="Times New Roman"/>
                <a:cs typeface="Times New Roman"/>
                <a:sym typeface="Times New Roman"/>
              </a:rPr>
              <a:t> Investors pay staggering sums annually to advisors, often incurring several layers of consequential costs. In the aggregate, do these investors get their money’s worth?</a:t>
            </a:r>
            <a:endParaRPr sz="1600">
              <a:solidFill>
                <a:srgbClr val="561D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rPr>
              <a:t>So basically there is a lack of data driven, automated, and transparent product to assist an investor in making sound and quick long-term investments to maximize their returns. </a:t>
            </a:r>
            <a:endParaRPr sz="2000">
              <a:solidFill>
                <a:srgbClr val="561D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61D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61D1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2"/>
              </a:rPr>
              <a:t>https://insights.factorresearch.com/research-hedge-fund-factor-exposure-alternatives/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3"/>
              </a:rPr>
              <a:t>https://www.wsj.com/articles/stock-pickers-watched-the-s-p-500-pass-them-by-again-in-2021-11647402018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Over the last 15 years.</a:t>
            </a:r>
            <a:endParaRPr sz="1600">
              <a:solidFill>
                <a:srgbClr val="561D1D"/>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0d4ad62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0d4ad62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Sruthi</a:t>
            </a:r>
            <a:endParaRPr>
              <a:solidFill>
                <a:schemeClr val="dk1"/>
              </a:solidFill>
            </a:endParaRPr>
          </a:p>
          <a:p>
            <a:pPr indent="0" lvl="0" marL="0" rtl="0" algn="l">
              <a:spcBef>
                <a:spcPts val="0"/>
              </a:spcBef>
              <a:spcAft>
                <a:spcPts val="0"/>
              </a:spcAft>
              <a:buNone/>
            </a:pPr>
            <a:r>
              <a:rPr lang="en"/>
              <a:t>An advanced machine learnt algorithm to evaluate stock performance based on fundamental data, current market prices, and market sentiment, and compare against known indexes such as S&amp;P500. </a:t>
            </a:r>
            <a:endParaRPr/>
          </a:p>
          <a:p>
            <a:pPr indent="0" lvl="0" marL="0" rtl="0" algn="l">
              <a:spcBef>
                <a:spcPts val="0"/>
              </a:spcBef>
              <a:spcAft>
                <a:spcPts val="0"/>
              </a:spcAft>
              <a:buNone/>
            </a:pPr>
            <a:r>
              <a:rPr lang="en"/>
              <a:t>We will compute the </a:t>
            </a:r>
            <a:r>
              <a:rPr lang="en">
                <a:solidFill>
                  <a:schemeClr val="dk1"/>
                </a:solidFill>
              </a:rPr>
              <a:t>probability of a given stock outperforming the S&amp;P 500 in the next 1, 3, or 5 years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dcba10a47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dcba10a47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Sruthi</a:t>
            </a:r>
            <a:endParaRPr/>
          </a:p>
          <a:p>
            <a:pPr indent="0" lvl="0" marL="0" rtl="0" algn="l">
              <a:spcBef>
                <a:spcPts val="0"/>
              </a:spcBef>
              <a:spcAft>
                <a:spcPts val="0"/>
              </a:spcAft>
              <a:buClr>
                <a:schemeClr val="dk1"/>
              </a:buClr>
              <a:buSzPts val="1100"/>
              <a:buFont typeface="Arial"/>
              <a:buNone/>
            </a:pPr>
            <a:r>
              <a:rPr lang="en"/>
              <a:t>Pick quotes from our notes here:</a:t>
            </a:r>
            <a:endParaRPr/>
          </a:p>
          <a:p>
            <a:pPr indent="0" lvl="0" marL="0" rtl="0" algn="l">
              <a:spcBef>
                <a:spcPts val="0"/>
              </a:spcBef>
              <a:spcAft>
                <a:spcPts val="0"/>
              </a:spcAft>
              <a:buNone/>
            </a:pPr>
            <a:r>
              <a:rPr lang="en"/>
              <a:t>https://docs.google.com/document/u/1/d/18hQb5yQuMG9_fPLILDDAaQpNI6B329z6TYuSLA5DWPQ/edit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f9801fa7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f9801fa7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Sruthi</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Themes that can result from the predictions or from the sentiment analysis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b455b8a43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b455b8a4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Sruthi</a:t>
            </a:r>
            <a:br>
              <a:rPr lang="en"/>
            </a:br>
            <a:r>
              <a:rPr lang="en"/>
              <a:t>HFRX Global Hedge Fund Index, Returns over 20 years: 1998-2018: 4% per yr (vs. ~8% SPX)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455b8a4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b455b8a4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Dhruvi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Demo should cover use-case and user guide.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grpSp>
        <p:nvGrpSpPr>
          <p:cNvPr id="11" name="Google Shape;11;p2"/>
          <p:cNvGrpSpPr/>
          <p:nvPr/>
        </p:nvGrpSpPr>
        <p:grpSpPr>
          <a:xfrm>
            <a:off x="4350279" y="2855377"/>
            <a:ext cx="443589" cy="105632"/>
            <a:chOff x="4137525" y="2915950"/>
            <a:chExt cx="869100" cy="207000"/>
          </a:xfrm>
        </p:grpSpPr>
        <p:sp>
          <p:nvSpPr>
            <p:cNvPr id="12" name="Google Shape;12;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00000"/>
              </a:buClr>
              <a:buSzPts val="4800"/>
              <a:buNone/>
              <a:defRPr sz="4800">
                <a:solidFill>
                  <a:srgbClr val="000000"/>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1"/>
        </a:solidFill>
      </p:bgPr>
    </p:bg>
    <p:spTree>
      <p:nvGrpSpPr>
        <p:cNvPr id="56" name="Shape 56"/>
        <p:cNvGrpSpPr/>
        <p:nvPr/>
      </p:nvGrpSpPr>
      <p:grpSpPr>
        <a:xfrm>
          <a:off x="0" y="0"/>
          <a:ext cx="0" cy="0"/>
          <a:chOff x="0" y="0"/>
          <a:chExt cx="0" cy="0"/>
        </a:xfrm>
      </p:grpSpPr>
      <p:cxnSp>
        <p:nvCxnSpPr>
          <p:cNvPr id="57" name="Google Shape;57;p13"/>
          <p:cNvCxnSpPr/>
          <p:nvPr/>
        </p:nvCxnSpPr>
        <p:spPr>
          <a:xfrm rot="10800000">
            <a:off x="95100" y="4652013"/>
            <a:ext cx="1243800" cy="0"/>
          </a:xfrm>
          <a:prstGeom prst="straightConnector1">
            <a:avLst/>
          </a:prstGeom>
          <a:noFill/>
          <a:ln cap="flat" cmpd="sng" w="9525">
            <a:solidFill>
              <a:schemeClr val="dk2"/>
            </a:solidFill>
            <a:prstDash val="solid"/>
            <a:round/>
            <a:headEnd len="med" w="med" type="none"/>
            <a:tailEnd len="med" w="med" type="none"/>
          </a:ln>
        </p:spPr>
      </p:cxnSp>
      <p:sp>
        <p:nvSpPr>
          <p:cNvPr id="58" name="Google Shape;58;p13"/>
          <p:cNvSpPr/>
          <p:nvPr/>
        </p:nvSpPr>
        <p:spPr>
          <a:xfrm>
            <a:off x="1419925" y="69075"/>
            <a:ext cx="63252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81300" y="4700663"/>
            <a:ext cx="12237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419925" y="4700663"/>
            <a:ext cx="63252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rot="10800000">
            <a:off x="1367275" y="40275"/>
            <a:ext cx="0" cy="4557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13"/>
          <p:cNvCxnSpPr/>
          <p:nvPr/>
        </p:nvCxnSpPr>
        <p:spPr>
          <a:xfrm rot="10800000">
            <a:off x="7791225" y="40275"/>
            <a:ext cx="0" cy="4557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13"/>
          <p:cNvCxnSpPr/>
          <p:nvPr/>
        </p:nvCxnSpPr>
        <p:spPr>
          <a:xfrm rot="10800000">
            <a:off x="309950" y="551850"/>
            <a:ext cx="0" cy="40581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13"/>
          <p:cNvCxnSpPr/>
          <p:nvPr/>
        </p:nvCxnSpPr>
        <p:spPr>
          <a:xfrm rot="10800000">
            <a:off x="8843400" y="551850"/>
            <a:ext cx="0" cy="40581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3"/>
          <p:cNvCxnSpPr/>
          <p:nvPr/>
        </p:nvCxnSpPr>
        <p:spPr>
          <a:xfrm rot="10800000">
            <a:off x="74850" y="4652025"/>
            <a:ext cx="8994300" cy="0"/>
          </a:xfrm>
          <a:prstGeom prst="straightConnector1">
            <a:avLst/>
          </a:prstGeom>
          <a:noFill/>
          <a:ln cap="flat" cmpd="sng" w="9525">
            <a:solidFill>
              <a:schemeClr val="dk2"/>
            </a:solidFill>
            <a:prstDash val="solid"/>
            <a:round/>
            <a:headEnd len="med" w="med" type="none"/>
            <a:tailEnd len="med" w="med" type="none"/>
          </a:ln>
        </p:spPr>
      </p:cxnSp>
      <p:sp>
        <p:nvSpPr>
          <p:cNvPr id="66" name="Google Shape;66;p13"/>
          <p:cNvSpPr/>
          <p:nvPr/>
        </p:nvSpPr>
        <p:spPr>
          <a:xfrm>
            <a:off x="7830669" y="4700663"/>
            <a:ext cx="12237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3"/>
          <p:cNvCxnSpPr/>
          <p:nvPr/>
        </p:nvCxnSpPr>
        <p:spPr>
          <a:xfrm rot="10800000">
            <a:off x="74850" y="506518"/>
            <a:ext cx="8994300" cy="0"/>
          </a:xfrm>
          <a:prstGeom prst="straightConnector1">
            <a:avLst/>
          </a:prstGeom>
          <a:noFill/>
          <a:ln cap="flat" cmpd="sng" w="9525">
            <a:solidFill>
              <a:schemeClr val="dk2"/>
            </a:solidFill>
            <a:prstDash val="solid"/>
            <a:round/>
            <a:headEnd len="med" w="med" type="none"/>
            <a:tailEnd len="med" w="med" type="none"/>
          </a:ln>
        </p:spPr>
      </p:cxnSp>
      <p:sp>
        <p:nvSpPr>
          <p:cNvPr id="68" name="Google Shape;68;p13"/>
          <p:cNvSpPr txBox="1"/>
          <p:nvPr>
            <p:ph type="title"/>
          </p:nvPr>
        </p:nvSpPr>
        <p:spPr>
          <a:xfrm>
            <a:off x="1286050" y="1180225"/>
            <a:ext cx="2175300" cy="372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500"/>
              <a:buNone/>
              <a:defRPr sz="17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 name="Google Shape;69;p13"/>
          <p:cNvSpPr txBox="1"/>
          <p:nvPr>
            <p:ph idx="1" type="subTitle"/>
          </p:nvPr>
        </p:nvSpPr>
        <p:spPr>
          <a:xfrm>
            <a:off x="1286050" y="1462550"/>
            <a:ext cx="2175300" cy="60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3"/>
          <p:cNvSpPr txBox="1"/>
          <p:nvPr>
            <p:ph idx="2" type="title"/>
          </p:nvPr>
        </p:nvSpPr>
        <p:spPr>
          <a:xfrm>
            <a:off x="1286050" y="2315050"/>
            <a:ext cx="2175300" cy="372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500"/>
              <a:buNone/>
              <a:defRPr sz="17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1" name="Google Shape;71;p13"/>
          <p:cNvSpPr txBox="1"/>
          <p:nvPr>
            <p:ph idx="3" type="subTitle"/>
          </p:nvPr>
        </p:nvSpPr>
        <p:spPr>
          <a:xfrm>
            <a:off x="1286050" y="2611200"/>
            <a:ext cx="2175300" cy="60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3"/>
          <p:cNvSpPr txBox="1"/>
          <p:nvPr>
            <p:ph idx="4" type="title"/>
          </p:nvPr>
        </p:nvSpPr>
        <p:spPr>
          <a:xfrm>
            <a:off x="1286050" y="3441675"/>
            <a:ext cx="2175300" cy="372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500"/>
              <a:buNone/>
              <a:defRPr sz="17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 name="Google Shape;73;p13"/>
          <p:cNvSpPr txBox="1"/>
          <p:nvPr>
            <p:ph idx="5" type="subTitle"/>
          </p:nvPr>
        </p:nvSpPr>
        <p:spPr>
          <a:xfrm>
            <a:off x="1286050" y="3747750"/>
            <a:ext cx="2175300" cy="60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3"/>
          <p:cNvSpPr txBox="1"/>
          <p:nvPr>
            <p:ph idx="6" type="title"/>
          </p:nvPr>
        </p:nvSpPr>
        <p:spPr>
          <a:xfrm>
            <a:off x="5682650" y="1180225"/>
            <a:ext cx="2175300" cy="372900"/>
          </a:xfrm>
          <a:prstGeom prst="rect">
            <a:avLst/>
          </a:prstGeom>
        </p:spPr>
        <p:txBody>
          <a:bodyPr anchorCtr="0" anchor="t" bIns="91425" lIns="91425" spcFirstLastPara="1" rIns="91425" wrap="square" tIns="91425">
            <a:normAutofit/>
          </a:bodyPr>
          <a:lstStyle>
            <a:lvl1pPr lvl="0" rtl="0">
              <a:spcBef>
                <a:spcPts val="0"/>
              </a:spcBef>
              <a:spcAft>
                <a:spcPts val="0"/>
              </a:spcAft>
              <a:buSzPts val="2500"/>
              <a:buNone/>
              <a:defRPr sz="17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75" name="Google Shape;75;p13"/>
          <p:cNvSpPr txBox="1"/>
          <p:nvPr>
            <p:ph idx="7" type="subTitle"/>
          </p:nvPr>
        </p:nvSpPr>
        <p:spPr>
          <a:xfrm>
            <a:off x="5682650" y="1462550"/>
            <a:ext cx="2175300" cy="60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idx="8" type="title"/>
          </p:nvPr>
        </p:nvSpPr>
        <p:spPr>
          <a:xfrm>
            <a:off x="5682650" y="2315050"/>
            <a:ext cx="2175300" cy="372900"/>
          </a:xfrm>
          <a:prstGeom prst="rect">
            <a:avLst/>
          </a:prstGeom>
        </p:spPr>
        <p:txBody>
          <a:bodyPr anchorCtr="0" anchor="t" bIns="91425" lIns="91425" spcFirstLastPara="1" rIns="91425" wrap="square" tIns="91425">
            <a:normAutofit/>
          </a:bodyPr>
          <a:lstStyle>
            <a:lvl1pPr lvl="0" rtl="0">
              <a:spcBef>
                <a:spcPts val="0"/>
              </a:spcBef>
              <a:spcAft>
                <a:spcPts val="0"/>
              </a:spcAft>
              <a:buSzPts val="2500"/>
              <a:buNone/>
              <a:defRPr sz="17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77" name="Google Shape;77;p13"/>
          <p:cNvSpPr txBox="1"/>
          <p:nvPr>
            <p:ph idx="9" type="subTitle"/>
          </p:nvPr>
        </p:nvSpPr>
        <p:spPr>
          <a:xfrm>
            <a:off x="5682650" y="2611200"/>
            <a:ext cx="2175300" cy="60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3"/>
          <p:cNvSpPr txBox="1"/>
          <p:nvPr>
            <p:ph idx="13" type="title"/>
          </p:nvPr>
        </p:nvSpPr>
        <p:spPr>
          <a:xfrm>
            <a:off x="5682650" y="3455488"/>
            <a:ext cx="2175300" cy="372900"/>
          </a:xfrm>
          <a:prstGeom prst="rect">
            <a:avLst/>
          </a:prstGeom>
        </p:spPr>
        <p:txBody>
          <a:bodyPr anchorCtr="0" anchor="t" bIns="91425" lIns="91425" spcFirstLastPara="1" rIns="91425" wrap="square" tIns="91425">
            <a:normAutofit/>
          </a:bodyPr>
          <a:lstStyle>
            <a:lvl1pPr lvl="0" rtl="0">
              <a:spcBef>
                <a:spcPts val="0"/>
              </a:spcBef>
              <a:spcAft>
                <a:spcPts val="0"/>
              </a:spcAft>
              <a:buSzPts val="2500"/>
              <a:buNone/>
              <a:defRPr sz="17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79" name="Google Shape;79;p13"/>
          <p:cNvSpPr txBox="1"/>
          <p:nvPr>
            <p:ph idx="14" type="subTitle"/>
          </p:nvPr>
        </p:nvSpPr>
        <p:spPr>
          <a:xfrm>
            <a:off x="5682650" y="3761563"/>
            <a:ext cx="2175300" cy="60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3"/>
          <p:cNvSpPr txBox="1"/>
          <p:nvPr>
            <p:ph idx="15" type="title"/>
          </p:nvPr>
        </p:nvSpPr>
        <p:spPr>
          <a:xfrm>
            <a:off x="720000" y="490550"/>
            <a:ext cx="7704000" cy="571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2396575" y="2903400"/>
            <a:ext cx="4360200" cy="448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000"/>
              <a:buNone/>
              <a:defRPr sz="17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3" name="Google Shape;83;p14"/>
          <p:cNvSpPr txBox="1"/>
          <p:nvPr>
            <p:ph idx="1" type="subTitle"/>
          </p:nvPr>
        </p:nvSpPr>
        <p:spPr>
          <a:xfrm>
            <a:off x="2003275" y="1708200"/>
            <a:ext cx="5146800" cy="1195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3000"/>
              <a:buNone/>
              <a:defRPr sz="23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4" name="Google Shape;84;p14"/>
          <p:cNvSpPr txBox="1"/>
          <p:nvPr/>
        </p:nvSpPr>
        <p:spPr>
          <a:xfrm>
            <a:off x="8411925" y="80775"/>
            <a:ext cx="5397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Roboto Mono"/>
                <a:ea typeface="Roboto Mono"/>
                <a:cs typeface="Roboto Mono"/>
                <a:sym typeface="Roboto Mono"/>
              </a:rPr>
              <a:t>REC</a:t>
            </a:r>
            <a:endParaRPr>
              <a:solidFill>
                <a:schemeClr val="lt2"/>
              </a:solidFill>
              <a:latin typeface="Roboto Mono"/>
              <a:ea typeface="Roboto Mono"/>
              <a:cs typeface="Roboto Mono"/>
              <a:sym typeface="Roboto Mono"/>
            </a:endParaRPr>
          </a:p>
        </p:txBody>
      </p:sp>
      <p:sp>
        <p:nvSpPr>
          <p:cNvPr id="85" name="Google Shape;85;p14"/>
          <p:cNvSpPr/>
          <p:nvPr/>
        </p:nvSpPr>
        <p:spPr>
          <a:xfrm>
            <a:off x="1419925" y="69075"/>
            <a:ext cx="63252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81300" y="4700663"/>
            <a:ext cx="12237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1419925" y="4700663"/>
            <a:ext cx="63252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4"/>
          <p:cNvCxnSpPr/>
          <p:nvPr/>
        </p:nvCxnSpPr>
        <p:spPr>
          <a:xfrm rot="10800000">
            <a:off x="1367275" y="40275"/>
            <a:ext cx="0" cy="4557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4"/>
          <p:cNvCxnSpPr/>
          <p:nvPr/>
        </p:nvCxnSpPr>
        <p:spPr>
          <a:xfrm rot="10800000">
            <a:off x="7791225" y="40275"/>
            <a:ext cx="0" cy="4557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4"/>
          <p:cNvCxnSpPr/>
          <p:nvPr/>
        </p:nvCxnSpPr>
        <p:spPr>
          <a:xfrm rot="10800000">
            <a:off x="309950" y="551850"/>
            <a:ext cx="0" cy="40581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4"/>
          <p:cNvCxnSpPr/>
          <p:nvPr/>
        </p:nvCxnSpPr>
        <p:spPr>
          <a:xfrm rot="10800000">
            <a:off x="8843400" y="551850"/>
            <a:ext cx="0" cy="40581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4"/>
          <p:cNvCxnSpPr/>
          <p:nvPr/>
        </p:nvCxnSpPr>
        <p:spPr>
          <a:xfrm rot="10800000">
            <a:off x="74850" y="4652025"/>
            <a:ext cx="8994300" cy="0"/>
          </a:xfrm>
          <a:prstGeom prst="straightConnector1">
            <a:avLst/>
          </a:prstGeom>
          <a:noFill/>
          <a:ln cap="flat" cmpd="sng" w="9525">
            <a:solidFill>
              <a:schemeClr val="dk2"/>
            </a:solidFill>
            <a:prstDash val="solid"/>
            <a:round/>
            <a:headEnd len="med" w="med" type="none"/>
            <a:tailEnd len="med" w="med" type="none"/>
          </a:ln>
        </p:spPr>
      </p:cxnSp>
      <p:sp>
        <p:nvSpPr>
          <p:cNvPr id="93" name="Google Shape;93;p14"/>
          <p:cNvSpPr/>
          <p:nvPr/>
        </p:nvSpPr>
        <p:spPr>
          <a:xfrm>
            <a:off x="7830669" y="4700663"/>
            <a:ext cx="1223700" cy="3729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4"/>
          <p:cNvCxnSpPr/>
          <p:nvPr/>
        </p:nvCxnSpPr>
        <p:spPr>
          <a:xfrm rot="10800000">
            <a:off x="74850" y="506518"/>
            <a:ext cx="8994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000000"/>
              </a:buClr>
              <a:buSzPts val="3600"/>
              <a:buNone/>
              <a:defRPr sz="3600">
                <a:solidFill>
                  <a:srgbClr val="0000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0000"/>
              </a:buClr>
              <a:buSzPts val="3000"/>
              <a:buNone/>
              <a:defRPr>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0000"/>
              </a:buClr>
              <a:buSzPts val="3000"/>
              <a:buNone/>
              <a:defRPr>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9" name="Google Shape;49;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Average"/>
              <a:buChar char="●"/>
              <a:defRPr sz="1800">
                <a:latin typeface="Average"/>
                <a:ea typeface="Average"/>
                <a:cs typeface="Average"/>
                <a:sym typeface="Average"/>
              </a:defRPr>
            </a:lvl1pPr>
            <a:lvl2pPr indent="-317500" lvl="1" marL="914400">
              <a:lnSpc>
                <a:spcPct val="115000"/>
              </a:lnSpc>
              <a:spcBef>
                <a:spcPts val="0"/>
              </a:spcBef>
              <a:spcAft>
                <a:spcPts val="0"/>
              </a:spcAft>
              <a:buSzPts val="1400"/>
              <a:buFont typeface="Average"/>
              <a:buChar char="○"/>
              <a:defRPr>
                <a:latin typeface="Average"/>
                <a:ea typeface="Average"/>
                <a:cs typeface="Average"/>
                <a:sym typeface="Average"/>
              </a:defRPr>
            </a:lvl2pPr>
            <a:lvl3pPr indent="-317500" lvl="2" marL="1371600">
              <a:lnSpc>
                <a:spcPct val="115000"/>
              </a:lnSpc>
              <a:spcBef>
                <a:spcPts val="0"/>
              </a:spcBef>
              <a:spcAft>
                <a:spcPts val="0"/>
              </a:spcAft>
              <a:buSzPts val="1400"/>
              <a:buFont typeface="Average"/>
              <a:buChar char="■"/>
              <a:defRPr>
                <a:latin typeface="Average"/>
                <a:ea typeface="Average"/>
                <a:cs typeface="Average"/>
                <a:sym typeface="Average"/>
              </a:defRPr>
            </a:lvl3pPr>
            <a:lvl4pPr indent="-317500" lvl="3" marL="1828800">
              <a:lnSpc>
                <a:spcPct val="115000"/>
              </a:lnSpc>
              <a:spcBef>
                <a:spcPts val="0"/>
              </a:spcBef>
              <a:spcAft>
                <a:spcPts val="0"/>
              </a:spcAft>
              <a:buSzPts val="1400"/>
              <a:buFont typeface="Average"/>
              <a:buChar char="●"/>
              <a:defRPr>
                <a:latin typeface="Average"/>
                <a:ea typeface="Average"/>
                <a:cs typeface="Average"/>
                <a:sym typeface="Average"/>
              </a:defRPr>
            </a:lvl4pPr>
            <a:lvl5pPr indent="-317500" lvl="4" marL="2286000">
              <a:lnSpc>
                <a:spcPct val="115000"/>
              </a:lnSpc>
              <a:spcBef>
                <a:spcPts val="0"/>
              </a:spcBef>
              <a:spcAft>
                <a:spcPts val="0"/>
              </a:spcAft>
              <a:buSzPts val="1400"/>
              <a:buFont typeface="Average"/>
              <a:buChar char="○"/>
              <a:defRPr>
                <a:latin typeface="Average"/>
                <a:ea typeface="Average"/>
                <a:cs typeface="Average"/>
                <a:sym typeface="Average"/>
              </a:defRPr>
            </a:lvl5pPr>
            <a:lvl6pPr indent="-317500" lvl="5" marL="2743200">
              <a:lnSpc>
                <a:spcPct val="115000"/>
              </a:lnSpc>
              <a:spcBef>
                <a:spcPts val="0"/>
              </a:spcBef>
              <a:spcAft>
                <a:spcPts val="0"/>
              </a:spcAft>
              <a:buSzPts val="1400"/>
              <a:buFont typeface="Average"/>
              <a:buChar char="■"/>
              <a:defRPr>
                <a:latin typeface="Average"/>
                <a:ea typeface="Average"/>
                <a:cs typeface="Average"/>
                <a:sym typeface="Average"/>
              </a:defRPr>
            </a:lvl6pPr>
            <a:lvl7pPr indent="-317500" lvl="6" marL="3200400">
              <a:lnSpc>
                <a:spcPct val="115000"/>
              </a:lnSpc>
              <a:spcBef>
                <a:spcPts val="0"/>
              </a:spcBef>
              <a:spcAft>
                <a:spcPts val="0"/>
              </a:spcAft>
              <a:buSzPts val="1400"/>
              <a:buFont typeface="Average"/>
              <a:buChar char="●"/>
              <a:defRPr>
                <a:latin typeface="Average"/>
                <a:ea typeface="Average"/>
                <a:cs typeface="Average"/>
                <a:sym typeface="Average"/>
              </a:defRPr>
            </a:lvl7pPr>
            <a:lvl8pPr indent="-317500" lvl="7" marL="3657600">
              <a:lnSpc>
                <a:spcPct val="115000"/>
              </a:lnSpc>
              <a:spcBef>
                <a:spcPts val="0"/>
              </a:spcBef>
              <a:spcAft>
                <a:spcPts val="0"/>
              </a:spcAft>
              <a:buSzPts val="1400"/>
              <a:buFont typeface="Average"/>
              <a:buChar char="○"/>
              <a:defRPr>
                <a:latin typeface="Average"/>
                <a:ea typeface="Average"/>
                <a:cs typeface="Average"/>
                <a:sym typeface="Average"/>
              </a:defRPr>
            </a:lvl8pPr>
            <a:lvl9pPr indent="-317500" lvl="8" marL="4114800">
              <a:lnSpc>
                <a:spcPct val="115000"/>
              </a:lnSpc>
              <a:spcBef>
                <a:spcPts val="0"/>
              </a:spcBef>
              <a:spcAft>
                <a:spcPts val="0"/>
              </a:spcAft>
              <a:buSzPts val="1400"/>
              <a:buFont typeface="Average"/>
              <a:buChar char="■"/>
              <a:defRPr>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90250" y="4594163"/>
            <a:ext cx="356625" cy="356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s://stockpickai.webflow.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s://towardsdatascience.com/shap-explained-the-way-i-wish-someone-explained-it-to-me-ab81cc69ef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ockpickai.com" TargetMode="External"/><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ookshelf.corestone.ch/wp-content/uploads/2018/11/HF-and-PE-Factsheet.pdf" TargetMode="External"/><Relationship Id="rId4" Type="http://schemas.openxmlformats.org/officeDocument/2006/relationships/hyperlink" Target="https://www.forbes.com/advisor/investing/how-to-invest-in-hedge-funds/" TargetMode="External"/><Relationship Id="rId5" Type="http://schemas.openxmlformats.org/officeDocument/2006/relationships/hyperlink" Target="https://smartasset.com/financial-advisor/citadel-advisors-review#:~:text=Citadel%20Advisors%20Minimum%20Account%20Size,minimums%20at%20their%20discretion%2C%20thoug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youtube.com/watch?v=iKiAEms8UM4"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0" l="3057" r="1111" t="0"/>
          <a:stretch/>
        </p:blipFill>
        <p:spPr>
          <a:xfrm>
            <a:off x="-6525" y="0"/>
            <a:ext cx="9143997" cy="5143500"/>
          </a:xfrm>
          <a:prstGeom prst="rect">
            <a:avLst/>
          </a:prstGeom>
          <a:noFill/>
          <a:ln>
            <a:noFill/>
          </a:ln>
        </p:spPr>
      </p:pic>
      <p:sp>
        <p:nvSpPr>
          <p:cNvPr id="100" name="Google Shape;100;p15"/>
          <p:cNvSpPr txBox="1"/>
          <p:nvPr>
            <p:ph idx="1" type="subTitle"/>
          </p:nvPr>
        </p:nvSpPr>
        <p:spPr>
          <a:xfrm>
            <a:off x="5505625" y="3053075"/>
            <a:ext cx="3096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chemeClr val="dk1"/>
                </a:solidFill>
                <a:latin typeface="Oswald"/>
                <a:ea typeface="Oswald"/>
                <a:cs typeface="Oswald"/>
                <a:sym typeface="Oswald"/>
              </a:rPr>
              <a:t>Sruthi Machina |  Kevin Fu | Dhruvi Kothari |  Ricardo Jénez</a:t>
            </a:r>
            <a:endParaRPr sz="1000">
              <a:solidFill>
                <a:schemeClr val="dk1"/>
              </a:solidFill>
              <a:latin typeface="Oswald"/>
              <a:ea typeface="Oswald"/>
              <a:cs typeface="Oswald"/>
              <a:sym typeface="Oswald"/>
            </a:endParaRPr>
          </a:p>
        </p:txBody>
      </p:sp>
      <p:sp>
        <p:nvSpPr>
          <p:cNvPr id="101" name="Google Shape;101;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5"/>
          <p:cNvSpPr txBox="1"/>
          <p:nvPr/>
        </p:nvSpPr>
        <p:spPr>
          <a:xfrm>
            <a:off x="5454625" y="3553750"/>
            <a:ext cx="321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3"/>
                </a:solidFill>
                <a:latin typeface="Roboto Medium"/>
                <a:ea typeface="Roboto Medium"/>
                <a:cs typeface="Roboto Medium"/>
                <a:sym typeface="Roboto Medium"/>
              </a:rPr>
              <a:t>“</a:t>
            </a:r>
            <a:r>
              <a:rPr i="1" lang="en" sz="1100">
                <a:solidFill>
                  <a:srgbClr val="F3F3F3"/>
                </a:solidFill>
                <a:latin typeface="Roboto"/>
                <a:ea typeface="Roboto"/>
                <a:cs typeface="Roboto"/>
                <a:sym typeface="Roboto"/>
              </a:rPr>
              <a:t>Enable The Individual Investor To Make Better Long-Term Equity Decisions</a:t>
            </a:r>
            <a:r>
              <a:rPr lang="en" sz="1100">
                <a:solidFill>
                  <a:schemeClr val="accent3"/>
                </a:solidFill>
                <a:latin typeface="Roboto Medium"/>
                <a:ea typeface="Roboto Medium"/>
                <a:cs typeface="Roboto Medium"/>
                <a:sym typeface="Roboto Medium"/>
              </a:rPr>
              <a:t>”</a:t>
            </a:r>
            <a:endParaRPr sz="11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nvSpPr>
        <p:spPr>
          <a:xfrm>
            <a:off x="464100" y="1064200"/>
            <a:ext cx="763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3 Easy Steps:</a:t>
            </a:r>
            <a:endParaRPr b="1">
              <a:latin typeface="Average"/>
              <a:ea typeface="Average"/>
              <a:cs typeface="Average"/>
              <a:sym typeface="Average"/>
            </a:endParaRPr>
          </a:p>
          <a:p>
            <a:pPr indent="-317500" lvl="0" marL="457200" rtl="0" algn="l">
              <a:spcBef>
                <a:spcPts val="0"/>
              </a:spcBef>
              <a:spcAft>
                <a:spcPts val="0"/>
              </a:spcAft>
              <a:buSzPts val="1400"/>
              <a:buFont typeface="Average"/>
              <a:buAutoNum type="arabicPeriod"/>
            </a:pPr>
            <a:r>
              <a:rPr lang="en">
                <a:latin typeface="Average"/>
                <a:ea typeface="Average"/>
                <a:cs typeface="Average"/>
                <a:sym typeface="Average"/>
              </a:rPr>
              <a:t>StockPickAI picks 5 stocks to buy every month (60 stocks per year). Investors buy those 5 stocks every month</a:t>
            </a:r>
            <a:endParaRPr>
              <a:latin typeface="Average"/>
              <a:ea typeface="Average"/>
              <a:cs typeface="Average"/>
              <a:sym typeface="Average"/>
            </a:endParaRPr>
          </a:p>
          <a:p>
            <a:pPr indent="-317500" lvl="0" marL="457200" rtl="0" algn="l">
              <a:spcBef>
                <a:spcPts val="0"/>
              </a:spcBef>
              <a:spcAft>
                <a:spcPts val="0"/>
              </a:spcAft>
              <a:buSzPts val="1400"/>
              <a:buFont typeface="Average"/>
              <a:buAutoNum type="arabicPeriod"/>
            </a:pPr>
            <a:r>
              <a:rPr lang="en">
                <a:latin typeface="Average"/>
                <a:ea typeface="Average"/>
                <a:cs typeface="Average"/>
                <a:sym typeface="Average"/>
              </a:rPr>
              <a:t>Investors sell each “class” of 5 stocks one year after </a:t>
            </a:r>
            <a:r>
              <a:rPr lang="en">
                <a:latin typeface="Average"/>
                <a:ea typeface="Average"/>
                <a:cs typeface="Average"/>
                <a:sym typeface="Average"/>
              </a:rPr>
              <a:t>initial</a:t>
            </a:r>
            <a:r>
              <a:rPr lang="en">
                <a:latin typeface="Average"/>
                <a:ea typeface="Average"/>
                <a:cs typeface="Average"/>
                <a:sym typeface="Average"/>
              </a:rPr>
              <a:t> purchase.</a:t>
            </a:r>
            <a:endParaRPr b="1">
              <a:latin typeface="Average"/>
              <a:ea typeface="Average"/>
              <a:cs typeface="Average"/>
              <a:sym typeface="Average"/>
            </a:endParaRPr>
          </a:p>
          <a:p>
            <a:pPr indent="-317500" lvl="0" marL="457200" rtl="0" algn="l">
              <a:spcBef>
                <a:spcPts val="0"/>
              </a:spcBef>
              <a:spcAft>
                <a:spcPts val="0"/>
              </a:spcAft>
              <a:buSzPts val="1400"/>
              <a:buFont typeface="Average"/>
              <a:buAutoNum type="arabicPeriod"/>
            </a:pPr>
            <a:r>
              <a:rPr lang="en">
                <a:latin typeface="Average"/>
                <a:ea typeface="Average"/>
                <a:cs typeface="Average"/>
                <a:sym typeface="Average"/>
              </a:rPr>
              <a:t>Investors reinvest proceeds from the previous 5 stocks into the 5 new recommendations. </a:t>
            </a:r>
            <a:endParaRPr>
              <a:latin typeface="Average"/>
              <a:ea typeface="Average"/>
              <a:cs typeface="Average"/>
              <a:sym typeface="Average"/>
            </a:endParaRPr>
          </a:p>
          <a:p>
            <a:pPr indent="0" lvl="0" marL="0" rtl="0" algn="l">
              <a:spcBef>
                <a:spcPts val="0"/>
              </a:spcBef>
              <a:spcAft>
                <a:spcPts val="0"/>
              </a:spcAft>
              <a:buNone/>
            </a:pPr>
            <a:r>
              <a:t/>
            </a:r>
            <a:endParaRPr b="1">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Example for Illustration:</a:t>
            </a:r>
            <a:endParaRPr>
              <a:latin typeface="Average"/>
              <a:ea typeface="Average"/>
              <a:cs typeface="Average"/>
              <a:sym typeface="Average"/>
            </a:endParaRPr>
          </a:p>
        </p:txBody>
      </p:sp>
      <p:sp>
        <p:nvSpPr>
          <p:cNvPr id="229" name="Google Shape;22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4"/>
          <p:cNvSpPr txBox="1"/>
          <p:nvPr>
            <p:ph type="title"/>
          </p:nvPr>
        </p:nvSpPr>
        <p:spPr>
          <a:xfrm>
            <a:off x="464100" y="308500"/>
            <a:ext cx="58164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150">
                <a:solidFill>
                  <a:schemeClr val="lt1"/>
                </a:solidFill>
              </a:rPr>
              <a:t>User Guide / Example for Illustration</a:t>
            </a:r>
            <a:endParaRPr b="1" sz="2150">
              <a:solidFill>
                <a:srgbClr val="000000"/>
              </a:solidFill>
            </a:endParaRPr>
          </a:p>
        </p:txBody>
      </p:sp>
      <p:pic>
        <p:nvPicPr>
          <p:cNvPr id="231" name="Google Shape;231;p24"/>
          <p:cNvPicPr preferRelativeResize="0"/>
          <p:nvPr/>
        </p:nvPicPr>
        <p:blipFill>
          <a:blip r:embed="rId3">
            <a:alphaModFix/>
          </a:blip>
          <a:stretch>
            <a:fillRect/>
          </a:stretch>
        </p:blipFill>
        <p:spPr>
          <a:xfrm>
            <a:off x="27650" y="2677969"/>
            <a:ext cx="9144001" cy="1582411"/>
          </a:xfrm>
          <a:prstGeom prst="rect">
            <a:avLst/>
          </a:prstGeom>
          <a:noFill/>
          <a:ln>
            <a:noFill/>
          </a:ln>
        </p:spPr>
      </p:pic>
      <p:cxnSp>
        <p:nvCxnSpPr>
          <p:cNvPr id="232" name="Google Shape;232;p24"/>
          <p:cNvCxnSpPr/>
          <p:nvPr/>
        </p:nvCxnSpPr>
        <p:spPr>
          <a:xfrm>
            <a:off x="1331050" y="3465150"/>
            <a:ext cx="5393700" cy="440400"/>
          </a:xfrm>
          <a:prstGeom prst="straightConnector1">
            <a:avLst/>
          </a:prstGeom>
          <a:noFill/>
          <a:ln cap="flat" cmpd="sng" w="9525">
            <a:solidFill>
              <a:srgbClr val="2C40D0"/>
            </a:solidFill>
            <a:prstDash val="solid"/>
            <a:round/>
            <a:headEnd len="med" w="med" type="none"/>
            <a:tailEnd len="med" w="med" type="triangle"/>
          </a:ln>
        </p:spPr>
      </p:cxnSp>
      <p:cxnSp>
        <p:nvCxnSpPr>
          <p:cNvPr id="233" name="Google Shape;233;p24"/>
          <p:cNvCxnSpPr/>
          <p:nvPr/>
        </p:nvCxnSpPr>
        <p:spPr>
          <a:xfrm>
            <a:off x="2143900" y="3257300"/>
            <a:ext cx="5111100" cy="318000"/>
          </a:xfrm>
          <a:prstGeom prst="straightConnector1">
            <a:avLst/>
          </a:prstGeom>
          <a:noFill/>
          <a:ln cap="flat" cmpd="sng" w="9525">
            <a:solidFill>
              <a:srgbClr val="2C40D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5"/>
          <p:cNvPicPr preferRelativeResize="0"/>
          <p:nvPr/>
        </p:nvPicPr>
        <p:blipFill>
          <a:blip r:embed="rId3">
            <a:alphaModFix/>
          </a:blip>
          <a:stretch>
            <a:fillRect/>
          </a:stretch>
        </p:blipFill>
        <p:spPr>
          <a:xfrm>
            <a:off x="2272321" y="945687"/>
            <a:ext cx="6856398" cy="4187220"/>
          </a:xfrm>
          <a:prstGeom prst="rect">
            <a:avLst/>
          </a:prstGeom>
          <a:noFill/>
          <a:ln>
            <a:noFill/>
          </a:ln>
        </p:spPr>
      </p:pic>
      <p:sp>
        <p:nvSpPr>
          <p:cNvPr id="239" name="Google Shape;239;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~20 Year Performance (2004 - 2022)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5"/>
          <p:cNvSpPr txBox="1"/>
          <p:nvPr/>
        </p:nvSpPr>
        <p:spPr>
          <a:xfrm>
            <a:off x="278200" y="1112550"/>
            <a:ext cx="2009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StockPickAI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Avg Return:</a:t>
            </a:r>
            <a:endParaRPr>
              <a:latin typeface="Average"/>
              <a:ea typeface="Average"/>
              <a:cs typeface="Average"/>
              <a:sym typeface="Average"/>
            </a:endParaRPr>
          </a:p>
          <a:p>
            <a:pPr indent="0" lvl="0" marL="0" rtl="0" algn="l">
              <a:spcBef>
                <a:spcPts val="0"/>
              </a:spcBef>
              <a:spcAft>
                <a:spcPts val="0"/>
              </a:spcAft>
              <a:buNone/>
            </a:pPr>
            <a:r>
              <a:rPr b="1" lang="en">
                <a:solidFill>
                  <a:srgbClr val="38761D"/>
                </a:solidFill>
                <a:latin typeface="Average"/>
                <a:ea typeface="Average"/>
                <a:cs typeface="Average"/>
                <a:sym typeface="Average"/>
              </a:rPr>
              <a:t>+19.9</a:t>
            </a:r>
            <a:r>
              <a:rPr b="1" lang="en">
                <a:solidFill>
                  <a:srgbClr val="38761D"/>
                </a:solidFill>
                <a:latin typeface="Average"/>
                <a:ea typeface="Average"/>
                <a:cs typeface="Average"/>
                <a:sym typeface="Average"/>
              </a:rPr>
              <a:t>% per year</a:t>
            </a:r>
            <a:endParaRPr b="1">
              <a:solidFill>
                <a:srgbClr val="38761D"/>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S&amp;P 500 Avg Return:</a:t>
            </a:r>
            <a:endParaRPr>
              <a:latin typeface="Average"/>
              <a:ea typeface="Average"/>
              <a:cs typeface="Average"/>
              <a:sym typeface="Average"/>
            </a:endParaRPr>
          </a:p>
          <a:p>
            <a:pPr indent="0" lvl="0" marL="0" rtl="0" algn="l">
              <a:spcBef>
                <a:spcPts val="0"/>
              </a:spcBef>
              <a:spcAft>
                <a:spcPts val="0"/>
              </a:spcAft>
              <a:buNone/>
            </a:pPr>
            <a:r>
              <a:rPr b="1" lang="en">
                <a:solidFill>
                  <a:srgbClr val="FF0000"/>
                </a:solidFill>
                <a:latin typeface="Average"/>
                <a:ea typeface="Average"/>
                <a:cs typeface="Average"/>
                <a:sym typeface="Average"/>
              </a:rPr>
              <a:t>+8.9</a:t>
            </a:r>
            <a:r>
              <a:rPr b="1" lang="en">
                <a:solidFill>
                  <a:srgbClr val="FF0000"/>
                </a:solidFill>
                <a:latin typeface="Average"/>
                <a:ea typeface="Average"/>
                <a:cs typeface="Average"/>
                <a:sym typeface="Average"/>
              </a:rPr>
              <a:t>% per year</a:t>
            </a:r>
            <a:endParaRPr b="1">
              <a:solidFill>
                <a:srgbClr val="FF0000"/>
              </a:solidFill>
              <a:latin typeface="Average"/>
              <a:ea typeface="Average"/>
              <a:cs typeface="Average"/>
              <a:sym typeface="Average"/>
            </a:endParaRPr>
          </a:p>
          <a:p>
            <a:pPr indent="0" lvl="0" marL="0" rtl="0" algn="l">
              <a:spcBef>
                <a:spcPts val="0"/>
              </a:spcBef>
              <a:spcAft>
                <a:spcPts val="0"/>
              </a:spcAft>
              <a:buNone/>
            </a:pPr>
            <a:r>
              <a:t/>
            </a:r>
            <a:endParaRPr b="1">
              <a:solidFill>
                <a:srgbClr val="FF0000"/>
              </a:solidFill>
              <a:latin typeface="Average"/>
              <a:ea typeface="Average"/>
              <a:cs typeface="Average"/>
              <a:sym typeface="Average"/>
            </a:endParaRPr>
          </a:p>
          <a:p>
            <a:pPr indent="0" lvl="0" marL="0" rtl="0" algn="l">
              <a:spcBef>
                <a:spcPts val="0"/>
              </a:spcBef>
              <a:spcAft>
                <a:spcPts val="0"/>
              </a:spcAft>
              <a:buNone/>
            </a:pPr>
            <a:r>
              <a:rPr lang="en">
                <a:solidFill>
                  <a:schemeClr val="lt1"/>
                </a:solidFill>
                <a:latin typeface="Average"/>
                <a:ea typeface="Average"/>
                <a:cs typeface="Average"/>
                <a:sym typeface="Average"/>
              </a:rPr>
              <a:t>Assumes no compounding.</a:t>
            </a:r>
            <a:endParaRPr>
              <a:solidFill>
                <a:schemeClr val="lt1"/>
              </a:solidFill>
              <a:latin typeface="Average"/>
              <a:ea typeface="Average"/>
              <a:cs typeface="Average"/>
              <a:sym typeface="Average"/>
            </a:endParaRPr>
          </a:p>
          <a:p>
            <a:pPr indent="0" lvl="0" marL="0" rtl="0" algn="l">
              <a:spcBef>
                <a:spcPts val="0"/>
              </a:spcBef>
              <a:spcAft>
                <a:spcPts val="0"/>
              </a:spcAft>
              <a:buNone/>
            </a:pPr>
            <a:r>
              <a:t/>
            </a:r>
            <a:endParaRPr>
              <a:solidFill>
                <a:schemeClr val="lt1"/>
              </a:solidFill>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Results also published on </a:t>
            </a:r>
            <a:r>
              <a:rPr lang="en" u="sng">
                <a:latin typeface="Average"/>
                <a:ea typeface="Average"/>
                <a:cs typeface="Average"/>
                <a:sym typeface="Average"/>
                <a:hlinkClick r:id="rId4"/>
              </a:rPr>
              <a:t>website</a:t>
            </a:r>
            <a:endParaRPr>
              <a:latin typeface="Average"/>
              <a:ea typeface="Average"/>
              <a:cs typeface="Average"/>
              <a:sym typeface="Average"/>
            </a:endParaRPr>
          </a:p>
        </p:txBody>
      </p:sp>
      <p:sp>
        <p:nvSpPr>
          <p:cNvPr id="242" name="Google Shape;242;p25"/>
          <p:cNvSpPr/>
          <p:nvPr/>
        </p:nvSpPr>
        <p:spPr>
          <a:xfrm>
            <a:off x="3720100" y="1899900"/>
            <a:ext cx="971700" cy="148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txBox="1"/>
          <p:nvPr/>
        </p:nvSpPr>
        <p:spPr>
          <a:xfrm>
            <a:off x="7403403" y="1454480"/>
            <a:ext cx="18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Average"/>
                <a:ea typeface="Average"/>
                <a:cs typeface="Average"/>
                <a:sym typeface="Average"/>
              </a:rPr>
              <a:t>StockPickAI: +19.9%</a:t>
            </a:r>
            <a:endParaRPr>
              <a:solidFill>
                <a:srgbClr val="38761D"/>
              </a:solidFill>
              <a:latin typeface="Average"/>
              <a:ea typeface="Average"/>
              <a:cs typeface="Average"/>
              <a:sym typeface="Average"/>
            </a:endParaRPr>
          </a:p>
        </p:txBody>
      </p:sp>
      <p:sp>
        <p:nvSpPr>
          <p:cNvPr id="244" name="Google Shape;244;p25"/>
          <p:cNvSpPr txBox="1"/>
          <p:nvPr/>
        </p:nvSpPr>
        <p:spPr>
          <a:xfrm>
            <a:off x="7746240" y="2474373"/>
            <a:ext cx="16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S&amp;P 500: +8.9</a:t>
            </a:r>
            <a:r>
              <a:rPr lang="en">
                <a:latin typeface="Average"/>
                <a:ea typeface="Average"/>
                <a:cs typeface="Average"/>
                <a:sym typeface="Average"/>
              </a:rPr>
              <a:t>%</a:t>
            </a:r>
            <a:endParaRPr>
              <a:latin typeface="Average"/>
              <a:ea typeface="Average"/>
              <a:cs typeface="Average"/>
              <a:sym typeface="Average"/>
            </a:endParaRPr>
          </a:p>
        </p:txBody>
      </p:sp>
      <p:sp>
        <p:nvSpPr>
          <p:cNvPr id="245" name="Google Shape;245;p25"/>
          <p:cNvSpPr txBox="1"/>
          <p:nvPr/>
        </p:nvSpPr>
        <p:spPr>
          <a:xfrm>
            <a:off x="8241323" y="3598286"/>
            <a:ext cx="208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38761D"/>
                </a:solidFill>
                <a:latin typeface="Average"/>
                <a:ea typeface="Average"/>
                <a:cs typeface="Average"/>
                <a:sym typeface="Average"/>
              </a:rPr>
              <a:t>StockPickAI: </a:t>
            </a:r>
            <a:endParaRPr sz="1000">
              <a:solidFill>
                <a:srgbClr val="38761D"/>
              </a:solidFill>
              <a:latin typeface="Average"/>
              <a:ea typeface="Average"/>
              <a:cs typeface="Average"/>
              <a:sym typeface="Average"/>
            </a:endParaRPr>
          </a:p>
          <a:p>
            <a:pPr indent="0" lvl="0" marL="0" rtl="0" algn="l">
              <a:spcBef>
                <a:spcPts val="0"/>
              </a:spcBef>
              <a:spcAft>
                <a:spcPts val="0"/>
              </a:spcAft>
              <a:buNone/>
            </a:pPr>
            <a:r>
              <a:rPr lang="en" sz="1000">
                <a:solidFill>
                  <a:srgbClr val="38761D"/>
                </a:solidFill>
                <a:latin typeface="Average"/>
                <a:ea typeface="Average"/>
                <a:cs typeface="Average"/>
                <a:sym typeface="Average"/>
              </a:rPr>
              <a:t>+</a:t>
            </a:r>
            <a:r>
              <a:rPr lang="en" sz="1000">
                <a:solidFill>
                  <a:srgbClr val="38761D"/>
                </a:solidFill>
                <a:latin typeface="Average"/>
                <a:ea typeface="Average"/>
                <a:cs typeface="Average"/>
                <a:sym typeface="Average"/>
              </a:rPr>
              <a:t>$4227</a:t>
            </a:r>
            <a:endParaRPr sz="1000">
              <a:solidFill>
                <a:srgbClr val="38761D"/>
              </a:solidFill>
              <a:latin typeface="Average"/>
              <a:ea typeface="Average"/>
              <a:cs typeface="Average"/>
              <a:sym typeface="Average"/>
            </a:endParaRPr>
          </a:p>
        </p:txBody>
      </p:sp>
      <p:sp>
        <p:nvSpPr>
          <p:cNvPr id="246" name="Google Shape;246;p25"/>
          <p:cNvSpPr txBox="1"/>
          <p:nvPr/>
        </p:nvSpPr>
        <p:spPr>
          <a:xfrm>
            <a:off x="8390159" y="4087686"/>
            <a:ext cx="200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S&amp;P 500: </a:t>
            </a:r>
            <a:endParaRPr sz="1000">
              <a:latin typeface="Average"/>
              <a:ea typeface="Average"/>
              <a:cs typeface="Average"/>
              <a:sym typeface="Average"/>
            </a:endParaRPr>
          </a:p>
          <a:p>
            <a:pPr indent="0" lvl="0" marL="0" rtl="0" algn="l">
              <a:spcBef>
                <a:spcPts val="0"/>
              </a:spcBef>
              <a:spcAft>
                <a:spcPts val="0"/>
              </a:spcAft>
              <a:buNone/>
            </a:pPr>
            <a:r>
              <a:rPr lang="en" sz="1000">
                <a:latin typeface="Average"/>
                <a:ea typeface="Average"/>
                <a:cs typeface="Average"/>
                <a:sym typeface="Average"/>
              </a:rPr>
              <a:t>+</a:t>
            </a:r>
            <a:r>
              <a:rPr lang="en" sz="1000">
                <a:latin typeface="Average"/>
                <a:ea typeface="Average"/>
                <a:cs typeface="Average"/>
                <a:sym typeface="Average"/>
              </a:rPr>
              <a:t>$1891</a:t>
            </a:r>
            <a:endParaRPr sz="10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26"/>
          <p:cNvSpPr txBox="1"/>
          <p:nvPr>
            <p:ph type="title"/>
          </p:nvPr>
        </p:nvSpPr>
        <p:spPr>
          <a:xfrm>
            <a:off x="311700" y="13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80">
                <a:solidFill>
                  <a:schemeClr val="lt1"/>
                </a:solidFill>
              </a:rPr>
              <a:t>Results - Recession: 2008 Performance of Top 5 Picks</a:t>
            </a:r>
            <a:endParaRPr b="1" sz="2180">
              <a:solidFill>
                <a:schemeClr val="lt1"/>
              </a:solidFill>
            </a:endParaRPr>
          </a:p>
        </p:txBody>
      </p:sp>
      <p:sp>
        <p:nvSpPr>
          <p:cNvPr id="252" name="Google Shape;252;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26"/>
          <p:cNvPicPr preferRelativeResize="0"/>
          <p:nvPr/>
        </p:nvPicPr>
        <p:blipFill>
          <a:blip r:embed="rId3">
            <a:alphaModFix/>
          </a:blip>
          <a:stretch>
            <a:fillRect/>
          </a:stretch>
        </p:blipFill>
        <p:spPr>
          <a:xfrm>
            <a:off x="0" y="642825"/>
            <a:ext cx="7227475" cy="3857844"/>
          </a:xfrm>
          <a:prstGeom prst="rect">
            <a:avLst/>
          </a:prstGeom>
          <a:noFill/>
          <a:ln>
            <a:noFill/>
          </a:ln>
        </p:spPr>
      </p:pic>
      <p:pic>
        <p:nvPicPr>
          <p:cNvPr id="254" name="Google Shape;254;p26"/>
          <p:cNvPicPr preferRelativeResize="0"/>
          <p:nvPr/>
        </p:nvPicPr>
        <p:blipFill>
          <a:blip r:embed="rId4">
            <a:alphaModFix/>
          </a:blip>
          <a:stretch>
            <a:fillRect/>
          </a:stretch>
        </p:blipFill>
        <p:spPr>
          <a:xfrm>
            <a:off x="6396650" y="3042575"/>
            <a:ext cx="2747350" cy="210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sp>
        <p:nvSpPr>
          <p:cNvPr id="259" name="Google Shape;259;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80">
                <a:solidFill>
                  <a:schemeClr val="lt1"/>
                </a:solidFill>
              </a:rPr>
              <a:t>Results - Recovery: 2009 Performance of Top 5 Picks</a:t>
            </a:r>
            <a:endParaRPr b="1" sz="2180">
              <a:solidFill>
                <a:schemeClr val="lt1"/>
              </a:solidFill>
            </a:endParaRPr>
          </a:p>
        </p:txBody>
      </p:sp>
      <p:sp>
        <p:nvSpPr>
          <p:cNvPr id="260" name="Google Shape;260;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27"/>
          <p:cNvPicPr preferRelativeResize="0"/>
          <p:nvPr/>
        </p:nvPicPr>
        <p:blipFill>
          <a:blip r:embed="rId3">
            <a:alphaModFix/>
          </a:blip>
          <a:stretch>
            <a:fillRect/>
          </a:stretch>
        </p:blipFill>
        <p:spPr>
          <a:xfrm>
            <a:off x="0" y="570175"/>
            <a:ext cx="7090424" cy="3733250"/>
          </a:xfrm>
          <a:prstGeom prst="rect">
            <a:avLst/>
          </a:prstGeom>
          <a:noFill/>
          <a:ln>
            <a:noFill/>
          </a:ln>
        </p:spPr>
      </p:pic>
      <p:pic>
        <p:nvPicPr>
          <p:cNvPr id="262" name="Google Shape;262;p27"/>
          <p:cNvPicPr preferRelativeResize="0"/>
          <p:nvPr/>
        </p:nvPicPr>
        <p:blipFill>
          <a:blip r:embed="rId4">
            <a:alphaModFix/>
          </a:blip>
          <a:stretch>
            <a:fillRect/>
          </a:stretch>
        </p:blipFill>
        <p:spPr>
          <a:xfrm>
            <a:off x="6239775" y="3002550"/>
            <a:ext cx="2904225" cy="214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pic>
        <p:nvPicPr>
          <p:cNvPr id="267" name="Google Shape;267;p28"/>
          <p:cNvPicPr preferRelativeResize="0"/>
          <p:nvPr/>
        </p:nvPicPr>
        <p:blipFill>
          <a:blip r:embed="rId3">
            <a:alphaModFix/>
          </a:blip>
          <a:stretch>
            <a:fillRect/>
          </a:stretch>
        </p:blipFill>
        <p:spPr>
          <a:xfrm>
            <a:off x="50026" y="916325"/>
            <a:ext cx="5696500" cy="3125500"/>
          </a:xfrm>
          <a:prstGeom prst="rect">
            <a:avLst/>
          </a:prstGeom>
          <a:noFill/>
          <a:ln>
            <a:noFill/>
          </a:ln>
        </p:spPr>
      </p:pic>
      <p:sp>
        <p:nvSpPr>
          <p:cNvPr id="268" name="Google Shape;268;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80">
                <a:solidFill>
                  <a:schemeClr val="lt1"/>
                </a:solidFill>
              </a:rPr>
              <a:t>Results - Top 10 Features per </a:t>
            </a:r>
            <a:r>
              <a:rPr b="1" lang="en" sz="2180">
                <a:solidFill>
                  <a:schemeClr val="lt1"/>
                </a:solidFill>
              </a:rPr>
              <a:t>SHapley Additive exPlanations</a:t>
            </a:r>
            <a:r>
              <a:rPr b="1" lang="en" sz="2180">
                <a:solidFill>
                  <a:schemeClr val="lt1"/>
                </a:solidFill>
              </a:rPr>
              <a:t>* </a:t>
            </a:r>
            <a:endParaRPr b="1" sz="2900">
              <a:solidFill>
                <a:schemeClr val="lt1"/>
              </a:solidFill>
            </a:endParaRPr>
          </a:p>
        </p:txBody>
      </p:sp>
      <p:sp>
        <p:nvSpPr>
          <p:cNvPr id="269" name="Google Shape;269;p28"/>
          <p:cNvSpPr txBox="1"/>
          <p:nvPr/>
        </p:nvSpPr>
        <p:spPr>
          <a:xfrm>
            <a:off x="6241550" y="1115675"/>
            <a:ext cx="298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Roboto"/>
              <a:ea typeface="Roboto"/>
              <a:cs typeface="Roboto"/>
              <a:sym typeface="Roboto"/>
            </a:endParaRPr>
          </a:p>
        </p:txBody>
      </p:sp>
      <p:sp>
        <p:nvSpPr>
          <p:cNvPr id="270" name="Google Shape;270;p28"/>
          <p:cNvSpPr txBox="1"/>
          <p:nvPr/>
        </p:nvSpPr>
        <p:spPr>
          <a:xfrm>
            <a:off x="5516725" y="789125"/>
            <a:ext cx="2942700" cy="4340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~50 out of 130 features were significant</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&lt;1% difference in accuracy</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3x higher run time</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Top 10 Features are:</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Historical Price (Momentum)</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Price/Operating Earnings (pre-tax operating earnings)</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R&amp;D as a % of sales</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GICS Sub-Industry</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GICS Group</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Free Cash Flow/Operating Cash Flow</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Volatility of Stock</a:t>
            </a:r>
            <a:endParaRPr sz="1500">
              <a:solidFill>
                <a:schemeClr val="lt1"/>
              </a:solidFill>
              <a:latin typeface="Roboto"/>
              <a:ea typeface="Roboto"/>
              <a:cs typeface="Roboto"/>
              <a:sym typeface="Roboto"/>
            </a:endParaRPr>
          </a:p>
        </p:txBody>
      </p:sp>
      <p:sp>
        <p:nvSpPr>
          <p:cNvPr id="271" name="Google Shape;271;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28"/>
          <p:cNvSpPr txBox="1"/>
          <p:nvPr/>
        </p:nvSpPr>
        <p:spPr>
          <a:xfrm>
            <a:off x="1189925" y="4714325"/>
            <a:ext cx="4155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highlight>
                  <a:srgbClr val="FFFFFF"/>
                </a:highlight>
                <a:latin typeface="Georgia"/>
                <a:ea typeface="Georgia"/>
                <a:cs typeface="Georgia"/>
                <a:sym typeface="Georgia"/>
              </a:rPr>
              <a:t>* </a:t>
            </a:r>
            <a:r>
              <a:rPr lang="en" sz="700">
                <a:solidFill>
                  <a:schemeClr val="lt1"/>
                </a:solidFill>
                <a:highlight>
                  <a:srgbClr val="FFFFFF"/>
                </a:highlight>
                <a:latin typeface="Georgia"/>
                <a:ea typeface="Georgia"/>
                <a:cs typeface="Georgia"/>
                <a:sym typeface="Georgia"/>
              </a:rPr>
              <a:t>SHAP -</a:t>
            </a:r>
            <a:r>
              <a:rPr lang="en" sz="500" u="sng">
                <a:solidFill>
                  <a:schemeClr val="lt1"/>
                </a:solidFill>
                <a:highlight>
                  <a:srgbClr val="FFFFFF"/>
                </a:highlight>
                <a:latin typeface="Georgia"/>
                <a:ea typeface="Georgia"/>
                <a:cs typeface="Georgia"/>
                <a:sym typeface="Georgia"/>
                <a:hlinkClick r:id="rId4">
                  <a:extLst>
                    <a:ext uri="{A12FA001-AC4F-418D-AE19-62706E023703}">
                      <ahyp:hlinkClr val="tx"/>
                    </a:ext>
                  </a:extLst>
                </a:hlinkClick>
              </a:rPr>
              <a:t>https://towardsdatascience.com/shap-explained-the-way-i-wish-someone-explained-it-to-me-ab81cc69ef30</a:t>
            </a:r>
            <a:endParaRPr sz="400">
              <a:solidFill>
                <a:schemeClr val="lt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29"/>
          <p:cNvSpPr txBox="1"/>
          <p:nvPr>
            <p:ph idx="1" type="body"/>
          </p:nvPr>
        </p:nvSpPr>
        <p:spPr>
          <a:xfrm>
            <a:off x="333900" y="789125"/>
            <a:ext cx="8520600" cy="3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Data</a:t>
            </a:r>
            <a:endParaRPr b="1" sz="1500">
              <a:solidFill>
                <a:schemeClr val="lt1"/>
              </a:solidFill>
              <a:latin typeface="Roboto"/>
              <a:ea typeface="Roboto"/>
              <a:cs typeface="Roboto"/>
              <a:sym typeface="Roboto"/>
            </a:endParaRPr>
          </a:p>
          <a:p>
            <a:pPr indent="-317500" lvl="0" marL="457200" rtl="0" algn="l">
              <a:spcBef>
                <a:spcPts val="1200"/>
              </a:spcBef>
              <a:spcAft>
                <a:spcPts val="0"/>
              </a:spcAft>
              <a:buClr>
                <a:schemeClr val="lt1"/>
              </a:buClr>
              <a:buSzPts val="1400"/>
              <a:buFont typeface="Roboto"/>
              <a:buChar char="●"/>
            </a:pPr>
            <a:r>
              <a:rPr lang="en" sz="1400">
                <a:solidFill>
                  <a:schemeClr val="lt1"/>
                </a:solidFill>
                <a:latin typeface="Roboto"/>
                <a:ea typeface="Roboto"/>
                <a:cs typeface="Roboto"/>
                <a:sym typeface="Roboto"/>
              </a:rPr>
              <a:t>D</a:t>
            </a:r>
            <a:r>
              <a:rPr lang="en" sz="1400">
                <a:solidFill>
                  <a:schemeClr val="lt1"/>
                </a:solidFill>
                <a:latin typeface="Roboto"/>
                <a:ea typeface="Roboto"/>
                <a:cs typeface="Roboto"/>
                <a:sym typeface="Roboto"/>
              </a:rPr>
              <a:t>aily stock prices, monthly fundamental ratios, quarterly &amp; annual financial data from 1990. </a:t>
            </a:r>
            <a:endParaRPr sz="1400">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5400</a:t>
            </a:r>
            <a:r>
              <a:rPr lang="en">
                <a:solidFill>
                  <a:schemeClr val="lt1"/>
                </a:solidFill>
                <a:latin typeface="Roboto"/>
                <a:ea typeface="Roboto"/>
                <a:cs typeface="Roboto"/>
                <a:sym typeface="Roboto"/>
              </a:rPr>
              <a:t>+ stocks with varied lifetime on US stock exchanges (market cap greater than $300MM)</a:t>
            </a:r>
            <a:endParaRPr>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~19.5M rows (daily dataset)  -&gt; ~700K rows (monthly dataset) -&gt; ~225K rows remain for training over 10 years, ~2K test/evaluation size </a:t>
            </a:r>
            <a:r>
              <a:rPr lang="en">
                <a:solidFill>
                  <a:schemeClr val="lt1"/>
                </a:solidFill>
                <a:latin typeface="Roboto"/>
                <a:ea typeface="Roboto"/>
                <a:cs typeface="Roboto"/>
                <a:sym typeface="Roboto"/>
              </a:rPr>
              <a:t>for each month </a:t>
            </a:r>
            <a:r>
              <a:rPr lang="en">
                <a:solidFill>
                  <a:schemeClr val="lt1"/>
                </a:solidFill>
                <a:latin typeface="Roboto"/>
                <a:ea typeface="Roboto"/>
                <a:cs typeface="Roboto"/>
                <a:sym typeface="Roboto"/>
              </a:rPr>
              <a:t>period.</a:t>
            </a:r>
            <a:endParaRPr>
              <a:solidFill>
                <a:schemeClr val="lt1"/>
              </a:solidFill>
              <a:latin typeface="Roboto"/>
              <a:ea typeface="Roboto"/>
              <a:cs typeface="Roboto"/>
              <a:sym typeface="Roboto"/>
            </a:endParaRPr>
          </a:p>
          <a:p>
            <a:pPr indent="0" lvl="0" marL="0" rtl="0" algn="l">
              <a:spcBef>
                <a:spcPts val="1200"/>
              </a:spcBef>
              <a:spcAft>
                <a:spcPts val="0"/>
              </a:spcAft>
              <a:buNone/>
            </a:pPr>
            <a:r>
              <a:rPr b="1" lang="en" sz="1500">
                <a:solidFill>
                  <a:schemeClr val="lt1"/>
                </a:solidFill>
                <a:latin typeface="Roboto"/>
                <a:ea typeface="Roboto"/>
                <a:cs typeface="Roboto"/>
                <a:sym typeface="Roboto"/>
              </a:rPr>
              <a:t>Model</a:t>
            </a:r>
            <a:endParaRPr b="1" sz="1500">
              <a:solidFill>
                <a:schemeClr val="lt1"/>
              </a:solidFill>
              <a:latin typeface="Roboto"/>
              <a:ea typeface="Roboto"/>
              <a:cs typeface="Roboto"/>
              <a:sym typeface="Roboto"/>
            </a:endParaRPr>
          </a:p>
          <a:p>
            <a:pPr indent="-317500" lvl="0" marL="457200" rtl="0" algn="l">
              <a:spcBef>
                <a:spcPts val="1200"/>
              </a:spcBef>
              <a:spcAft>
                <a:spcPts val="0"/>
              </a:spcAft>
              <a:buClr>
                <a:schemeClr val="lt1"/>
              </a:buClr>
              <a:buSzPts val="1400"/>
              <a:buFont typeface="Roboto"/>
              <a:buChar char="●"/>
            </a:pPr>
            <a:r>
              <a:rPr lang="en" sz="1400">
                <a:solidFill>
                  <a:schemeClr val="lt1"/>
                </a:solidFill>
                <a:latin typeface="Roboto"/>
                <a:ea typeface="Roboto"/>
                <a:cs typeface="Roboto"/>
                <a:sym typeface="Roboto"/>
              </a:rPr>
              <a:t>XGBoost Classifier model using RandomSearchCV to identify top model with Shap Analysis</a:t>
            </a:r>
            <a:endParaRPr sz="1400">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Identifies most important contributors to model performance </a:t>
            </a:r>
            <a:r>
              <a:rPr lang="en" sz="1400">
                <a:solidFill>
                  <a:schemeClr val="lt1"/>
                </a:solidFill>
                <a:latin typeface="Roboto"/>
                <a:ea typeface="Roboto"/>
                <a:cs typeface="Roboto"/>
                <a:sym typeface="Roboto"/>
              </a:rPr>
              <a:t>over a 10 year period</a:t>
            </a:r>
            <a:endParaRPr>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a:t>
            </a:r>
            <a:r>
              <a:rPr lang="en" sz="1400">
                <a:solidFill>
                  <a:schemeClr val="lt1"/>
                </a:solidFill>
                <a:latin typeface="Roboto"/>
                <a:ea typeface="Roboto"/>
                <a:cs typeface="Roboto"/>
                <a:sym typeface="Roboto"/>
              </a:rPr>
              <a:t>op features change </a:t>
            </a:r>
            <a:r>
              <a:rPr lang="en">
                <a:solidFill>
                  <a:schemeClr val="lt1"/>
                </a:solidFill>
                <a:latin typeface="Roboto"/>
                <a:ea typeface="Roboto"/>
                <a:cs typeface="Roboto"/>
                <a:sym typeface="Roboto"/>
              </a:rPr>
              <a:t>over every </a:t>
            </a:r>
            <a:r>
              <a:rPr lang="en" sz="1400">
                <a:solidFill>
                  <a:schemeClr val="lt1"/>
                </a:solidFill>
                <a:latin typeface="Roboto"/>
                <a:ea typeface="Roboto"/>
                <a:cs typeface="Roboto"/>
                <a:sym typeface="Roboto"/>
              </a:rPr>
              <a:t>10 year period (business cycle is ~7-10 years</a:t>
            </a:r>
            <a:r>
              <a:rPr lang="en">
                <a:solidFill>
                  <a:schemeClr val="lt1"/>
                </a:solidFill>
                <a:latin typeface="Roboto"/>
                <a:ea typeface="Roboto"/>
                <a:cs typeface="Roboto"/>
                <a:sym typeface="Roboto"/>
              </a:rPr>
              <a:t>)</a:t>
            </a:r>
            <a:endParaRPr sz="1400">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Rolling 10 Yr Train Period, 1 Yr Validation Period, 1 Month Test Period to predict top stocks for next year</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solidFill>
                  <a:schemeClr val="lt1"/>
                </a:solidFill>
                <a:latin typeface="Roboto"/>
                <a:ea typeface="Roboto"/>
                <a:cs typeface="Roboto"/>
                <a:sym typeface="Roboto"/>
              </a:rPr>
              <a:t>Predict top 5 stocks that are expected to outperform the S&amp;P 500 over the next year from current date</a:t>
            </a:r>
            <a:endParaRPr sz="1400">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Based on p</a:t>
            </a:r>
            <a:r>
              <a:rPr lang="en" sz="1400">
                <a:solidFill>
                  <a:schemeClr val="lt1"/>
                </a:solidFill>
                <a:latin typeface="Roboto"/>
                <a:ea typeface="Roboto"/>
                <a:cs typeface="Roboto"/>
                <a:sym typeface="Roboto"/>
              </a:rPr>
              <a:t>robability derived from model</a:t>
            </a:r>
            <a:endParaRPr sz="1400">
              <a:solidFill>
                <a:schemeClr val="lt1"/>
              </a:solidFill>
              <a:latin typeface="Roboto"/>
              <a:ea typeface="Roboto"/>
              <a:cs typeface="Roboto"/>
              <a:sym typeface="Roboto"/>
            </a:endParaRPr>
          </a:p>
        </p:txBody>
      </p:sp>
      <p:sp>
        <p:nvSpPr>
          <p:cNvPr id="278" name="Google Shape;278;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80">
                <a:solidFill>
                  <a:srgbClr val="1D1C1D"/>
                </a:solidFill>
              </a:rPr>
              <a:t>Results - Detailed</a:t>
            </a:r>
            <a:endParaRPr b="1" sz="2900">
              <a:solidFill>
                <a:srgbClr val="1D1C1D"/>
              </a:solidFill>
            </a:endParaRPr>
          </a:p>
        </p:txBody>
      </p:sp>
      <p:sp>
        <p:nvSpPr>
          <p:cNvPr id="279" name="Google Shape;279;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Feedback</a:t>
            </a:r>
            <a:r>
              <a:rPr lang="en">
                <a:solidFill>
                  <a:schemeClr val="lt1"/>
                </a:solidFill>
              </a:rPr>
              <a:t> </a:t>
            </a:r>
            <a:endParaRPr>
              <a:solidFill>
                <a:schemeClr val="lt1"/>
              </a:solidFill>
            </a:endParaRPr>
          </a:p>
        </p:txBody>
      </p:sp>
      <p:sp>
        <p:nvSpPr>
          <p:cNvPr id="285" name="Google Shape;285;p30"/>
          <p:cNvSpPr txBox="1"/>
          <p:nvPr>
            <p:ph idx="1" type="body"/>
          </p:nvPr>
        </p:nvSpPr>
        <p:spPr>
          <a:xfrm>
            <a:off x="311700" y="1076275"/>
            <a:ext cx="4261500" cy="362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“Knowing the critical factors for each stock’s performance is essential for analysts and investors…StockPick’s model with </a:t>
            </a:r>
            <a:r>
              <a:rPr lang="en">
                <a:solidFill>
                  <a:schemeClr val="lt1"/>
                </a:solidFill>
              </a:rPr>
              <a:t>explainability for each stock pick would be </a:t>
            </a:r>
            <a:r>
              <a:rPr b="1" i="1" lang="en">
                <a:solidFill>
                  <a:schemeClr val="lt1"/>
                </a:solidFill>
              </a:rPr>
              <a:t>insightful for the experienced and novice stock picker</a:t>
            </a:r>
            <a:r>
              <a:rPr b="1" i="1" lang="en">
                <a:solidFill>
                  <a:schemeClr val="lt1"/>
                </a:solidFill>
              </a:rPr>
              <a:t>.</a:t>
            </a:r>
            <a:r>
              <a:rPr lang="en">
                <a:solidFill>
                  <a:schemeClr val="lt1"/>
                </a:solidFill>
              </a:rPr>
              <a:t>”</a:t>
            </a:r>
            <a:endParaRPr>
              <a:solidFill>
                <a:schemeClr val="lt1"/>
              </a:solidFill>
            </a:endParaRPr>
          </a:p>
          <a:p>
            <a:pPr indent="0" lvl="0" marL="0" rtl="0" algn="l">
              <a:spcBef>
                <a:spcPts val="1200"/>
              </a:spcBef>
              <a:spcAft>
                <a:spcPts val="1200"/>
              </a:spcAft>
              <a:buNone/>
            </a:pPr>
            <a:r>
              <a:rPr lang="en">
                <a:solidFill>
                  <a:schemeClr val="lt1"/>
                </a:solidFill>
              </a:rPr>
              <a:t>-Trevor Anderson (Sequoia Capital)</a:t>
            </a:r>
            <a:endParaRPr>
              <a:solidFill>
                <a:schemeClr val="lt1"/>
              </a:solidFill>
            </a:endParaRPr>
          </a:p>
        </p:txBody>
      </p:sp>
      <p:sp>
        <p:nvSpPr>
          <p:cNvPr id="286" name="Google Shape;286;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0"/>
          <p:cNvSpPr txBox="1"/>
          <p:nvPr>
            <p:ph idx="1" type="body"/>
          </p:nvPr>
        </p:nvSpPr>
        <p:spPr>
          <a:xfrm>
            <a:off x="4621000" y="1076275"/>
            <a:ext cx="4211400" cy="36213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“Where StockPickAI differentiates itself is the </a:t>
            </a:r>
            <a:r>
              <a:rPr b="1" i="1" lang="en">
                <a:solidFill>
                  <a:schemeClr val="lt1"/>
                </a:solidFill>
              </a:rPr>
              <a:t>ability to explain the choices offered to investors</a:t>
            </a:r>
            <a:r>
              <a:rPr b="1" i="1" lang="en">
                <a:solidFill>
                  <a:schemeClr val="lt1"/>
                </a:solidFill>
              </a:rPr>
              <a:t>.</a:t>
            </a:r>
            <a:r>
              <a:rPr lang="en">
                <a:solidFill>
                  <a:schemeClr val="lt1"/>
                </a:solidFill>
              </a:rPr>
              <a:t> With </a:t>
            </a:r>
            <a:r>
              <a:rPr lang="en">
                <a:solidFill>
                  <a:schemeClr val="lt1"/>
                </a:solidFill>
              </a:rPr>
              <a:t>a proven track record of performance with their models, a solution like theirs would be a valuable asset for retail, institutional, or fund investors.</a:t>
            </a:r>
            <a:r>
              <a:rPr lang="en">
                <a:solidFill>
                  <a:schemeClr val="lt1"/>
                </a:solidFill>
              </a:rPr>
              <a:t>”</a:t>
            </a:r>
            <a:endParaRPr>
              <a:solidFill>
                <a:schemeClr val="lt1"/>
              </a:solidFill>
            </a:endParaRPr>
          </a:p>
          <a:p>
            <a:pPr indent="0" lvl="0" marL="0" rtl="0" algn="l">
              <a:lnSpc>
                <a:spcPct val="100000"/>
              </a:lnSpc>
              <a:spcBef>
                <a:spcPts val="1200"/>
              </a:spcBef>
              <a:spcAft>
                <a:spcPts val="1200"/>
              </a:spcAft>
              <a:buNone/>
            </a:pPr>
            <a:r>
              <a:rPr lang="en">
                <a:solidFill>
                  <a:schemeClr val="lt1"/>
                </a:solidFill>
              </a:rPr>
              <a:t>-Joe Mirza, CFA (MIDS ‘22, HawksHead Capital)</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Roboto"/>
              <a:buChar char="●"/>
            </a:pPr>
            <a:r>
              <a:rPr lang="en" sz="1700">
                <a:latin typeface="Roboto"/>
                <a:ea typeface="Roboto"/>
                <a:cs typeface="Roboto"/>
                <a:sym typeface="Roboto"/>
              </a:rPr>
              <a:t>P</a:t>
            </a:r>
            <a:r>
              <a:rPr lang="en" sz="1700">
                <a:solidFill>
                  <a:srgbClr val="000000"/>
                </a:solidFill>
                <a:latin typeface="Roboto"/>
                <a:ea typeface="Roboto"/>
                <a:cs typeface="Roboto"/>
                <a:sym typeface="Roboto"/>
              </a:rPr>
              <a:t>roduct-market fit (ready for market)? </a:t>
            </a:r>
            <a:r>
              <a:rPr lang="en" sz="1700">
                <a:solidFill>
                  <a:srgbClr val="00FF00"/>
                </a:solidFill>
                <a:latin typeface="Roboto"/>
                <a:ea typeface="Roboto"/>
                <a:cs typeface="Roboto"/>
                <a:sym typeface="Roboto"/>
              </a:rPr>
              <a:t>√</a:t>
            </a:r>
            <a:endParaRPr sz="1700">
              <a:solidFill>
                <a:srgbClr val="00FF00"/>
              </a:solidFill>
              <a:latin typeface="Roboto"/>
              <a:ea typeface="Roboto"/>
              <a:cs typeface="Roboto"/>
              <a:sym typeface="Roboto"/>
            </a:endParaRPr>
          </a:p>
          <a:p>
            <a:pPr indent="-311150" lvl="1" marL="914400" rtl="0" algn="l">
              <a:spcBef>
                <a:spcPts val="0"/>
              </a:spcBef>
              <a:spcAft>
                <a:spcPts val="0"/>
              </a:spcAft>
              <a:buClr>
                <a:srgbClr val="00FF00"/>
              </a:buClr>
              <a:buSzPts val="1300"/>
              <a:buFont typeface="Roboto"/>
              <a:buChar char="○"/>
            </a:pPr>
            <a:r>
              <a:rPr lang="en" sz="1700">
                <a:latin typeface="Roboto"/>
                <a:ea typeface="Roboto"/>
                <a:cs typeface="Roboto"/>
                <a:sym typeface="Roboto"/>
              </a:rPr>
              <a:t>Something people want to use? </a:t>
            </a:r>
            <a:r>
              <a:rPr lang="en" sz="1700">
                <a:solidFill>
                  <a:srgbClr val="00FF00"/>
                </a:solidFill>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Productively addresses a specific need? </a:t>
            </a:r>
            <a:r>
              <a:rPr lang="en" sz="1700">
                <a:solidFill>
                  <a:srgbClr val="00FF00"/>
                </a:solidFill>
                <a:latin typeface="Roboto"/>
                <a:ea typeface="Roboto"/>
                <a:cs typeface="Roboto"/>
                <a:sym typeface="Roboto"/>
              </a:rPr>
              <a:t>√</a:t>
            </a:r>
            <a:endParaRPr sz="1300">
              <a:solidFill>
                <a:srgbClr val="00FF00"/>
              </a:solidFill>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Transparent and explainable? </a:t>
            </a:r>
            <a:r>
              <a:rPr lang="en" sz="1700">
                <a:solidFill>
                  <a:srgbClr val="00FF00"/>
                </a:solidFill>
                <a:latin typeface="Roboto"/>
                <a:ea typeface="Roboto"/>
                <a:cs typeface="Roboto"/>
                <a:sym typeface="Roboto"/>
              </a:rPr>
              <a: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Net positive towards helping investors (ESG)? </a:t>
            </a:r>
            <a:r>
              <a:rPr lang="en" sz="1700">
                <a:solidFill>
                  <a:srgbClr val="00FF00"/>
                </a:solidFill>
                <a:latin typeface="Roboto"/>
                <a:ea typeface="Roboto"/>
                <a:cs typeface="Roboto"/>
                <a:sym typeface="Roboto"/>
              </a:rPr>
              <a:t>√</a:t>
            </a:r>
            <a:endParaRPr sz="1700">
              <a:solidFill>
                <a:srgbClr val="00FF00"/>
              </a:solidFill>
              <a:latin typeface="Roboto"/>
              <a:ea typeface="Roboto"/>
              <a:cs typeface="Roboto"/>
              <a:sym typeface="Roboto"/>
            </a:endParaRPr>
          </a:p>
          <a:p>
            <a:pPr indent="-336550" lvl="1" marL="914400" rtl="0" algn="l">
              <a:spcBef>
                <a:spcPts val="0"/>
              </a:spcBef>
              <a:spcAft>
                <a:spcPts val="0"/>
              </a:spcAft>
              <a:buClr>
                <a:srgbClr val="000000"/>
              </a:buClr>
              <a:buSzPts val="1700"/>
              <a:buFont typeface="Roboto"/>
              <a:buChar char="○"/>
            </a:pPr>
            <a:r>
              <a:rPr lang="en" sz="1700">
                <a:latin typeface="Roboto"/>
                <a:ea typeface="Roboto"/>
                <a:cs typeface="Roboto"/>
                <a:sym typeface="Roboto"/>
              </a:rPr>
              <a:t>Equal access for all </a:t>
            </a:r>
            <a:r>
              <a:rPr lang="en" sz="1700">
                <a:solidFill>
                  <a:srgbClr val="00FF00"/>
                </a:solidFill>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No redlining </a:t>
            </a:r>
            <a:r>
              <a:rPr lang="en" sz="1700">
                <a:solidFill>
                  <a:srgbClr val="00FF00"/>
                </a:solidFill>
                <a:latin typeface="Roboto"/>
                <a:ea typeface="Roboto"/>
                <a:cs typeface="Roboto"/>
                <a:sym typeface="Roboto"/>
              </a:rPr>
              <a:t>√</a:t>
            </a:r>
            <a:endParaRPr sz="1700">
              <a:latin typeface="Roboto"/>
              <a:ea typeface="Roboto"/>
              <a:cs typeface="Roboto"/>
              <a:sym typeface="Roboto"/>
            </a:endParaRPr>
          </a:p>
          <a:p>
            <a:pPr indent="-336550" lvl="0" marL="457200" rtl="0" algn="l">
              <a:spcBef>
                <a:spcPts val="0"/>
              </a:spcBef>
              <a:spcAft>
                <a:spcPts val="0"/>
              </a:spcAft>
              <a:buClr>
                <a:srgbClr val="000000"/>
              </a:buClr>
              <a:buSzPts val="1700"/>
              <a:buFont typeface="Roboto"/>
              <a:buChar char="●"/>
            </a:pPr>
            <a:r>
              <a:rPr lang="en" sz="1700">
                <a:latin typeface="Roboto"/>
                <a:ea typeface="Roboto"/>
                <a:cs typeface="Roboto"/>
                <a:sym typeface="Roboto"/>
              </a:rPr>
              <a:t>C</a:t>
            </a:r>
            <a:r>
              <a:rPr lang="en" sz="1700">
                <a:solidFill>
                  <a:srgbClr val="000000"/>
                </a:solidFill>
                <a:latin typeface="Roboto"/>
                <a:ea typeface="Roboto"/>
                <a:cs typeface="Roboto"/>
                <a:sym typeface="Roboto"/>
              </a:rPr>
              <a:t>lear pathway to profitability? </a:t>
            </a:r>
            <a:r>
              <a:rPr lang="en" sz="1700">
                <a:solidFill>
                  <a:srgbClr val="00FF00"/>
                </a:solidFill>
                <a:latin typeface="Roboto"/>
                <a:ea typeface="Roboto"/>
                <a:cs typeface="Roboto"/>
                <a:sym typeface="Roboto"/>
              </a:rPr>
              <a:t>√</a:t>
            </a:r>
            <a:endParaRPr sz="1700">
              <a:solidFill>
                <a:srgbClr val="000000"/>
              </a:solidFill>
              <a:latin typeface="Roboto"/>
              <a:ea typeface="Roboto"/>
              <a:cs typeface="Roboto"/>
              <a:sym typeface="Roboto"/>
            </a:endParaRPr>
          </a:p>
        </p:txBody>
      </p:sp>
      <p:sp>
        <p:nvSpPr>
          <p:cNvPr id="293" name="Google Shape;2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4" name="Google Shape;294;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32"/>
          <p:cNvSpPr txBox="1"/>
          <p:nvPr>
            <p:ph type="title"/>
          </p:nvPr>
        </p:nvSpPr>
        <p:spPr>
          <a:xfrm>
            <a:off x="472350" y="280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75B62"/>
                </a:solidFill>
              </a:rPr>
              <a:t>Thank You!</a:t>
            </a:r>
            <a:endParaRPr b="1" sz="3800">
              <a:solidFill>
                <a:srgbClr val="375B62"/>
              </a:solidFill>
            </a:endParaRPr>
          </a:p>
        </p:txBody>
      </p:sp>
      <p:sp>
        <p:nvSpPr>
          <p:cNvPr id="301" name="Google Shape;301;p32"/>
          <p:cNvSpPr txBox="1"/>
          <p:nvPr>
            <p:ph idx="1" type="body"/>
          </p:nvPr>
        </p:nvSpPr>
        <p:spPr>
          <a:xfrm>
            <a:off x="503075" y="3162000"/>
            <a:ext cx="1727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1155CC"/>
                </a:solidFill>
                <a:hlinkClick r:id="rId3">
                  <a:extLst>
                    <a:ext uri="{A12FA001-AC4F-418D-AE19-62706E023703}">
                      <ahyp:hlinkClr val="tx"/>
                    </a:ext>
                  </a:extLst>
                </a:hlinkClick>
              </a:rPr>
              <a:t>stockpickai.com</a:t>
            </a:r>
            <a:endParaRPr>
              <a:solidFill>
                <a:srgbClr val="1155CC"/>
              </a:solidFill>
            </a:endParaRPr>
          </a:p>
        </p:txBody>
      </p:sp>
      <p:pic>
        <p:nvPicPr>
          <p:cNvPr id="302" name="Google Shape;302;p32"/>
          <p:cNvPicPr preferRelativeResize="0"/>
          <p:nvPr/>
        </p:nvPicPr>
        <p:blipFill>
          <a:blip r:embed="rId4">
            <a:alphaModFix/>
          </a:blip>
          <a:stretch>
            <a:fillRect/>
          </a:stretch>
        </p:blipFill>
        <p:spPr>
          <a:xfrm>
            <a:off x="480600" y="1649725"/>
            <a:ext cx="3601182" cy="1093550"/>
          </a:xfrm>
          <a:prstGeom prst="rect">
            <a:avLst/>
          </a:prstGeom>
          <a:noFill/>
          <a:ln>
            <a:noFill/>
          </a:ln>
        </p:spPr>
      </p:pic>
      <p:pic>
        <p:nvPicPr>
          <p:cNvPr id="303" name="Google Shape;303;p32"/>
          <p:cNvPicPr preferRelativeResize="0"/>
          <p:nvPr/>
        </p:nvPicPr>
        <p:blipFill rotWithShape="1">
          <a:blip r:embed="rId5">
            <a:alphaModFix/>
          </a:blip>
          <a:srcRect b="0" l="0" r="0" t="0"/>
          <a:stretch/>
        </p:blipFill>
        <p:spPr>
          <a:xfrm>
            <a:off x="4544825" y="378571"/>
            <a:ext cx="1780500" cy="1780200"/>
          </a:xfrm>
          <a:prstGeom prst="rect">
            <a:avLst/>
          </a:prstGeom>
          <a:noFill/>
          <a:ln>
            <a:noFill/>
          </a:ln>
        </p:spPr>
      </p:pic>
      <p:pic>
        <p:nvPicPr>
          <p:cNvPr id="304" name="Google Shape;304;p32"/>
          <p:cNvPicPr preferRelativeResize="0"/>
          <p:nvPr/>
        </p:nvPicPr>
        <p:blipFill rotWithShape="1">
          <a:blip r:embed="rId6">
            <a:alphaModFix/>
          </a:blip>
          <a:srcRect b="0" l="0" r="0" t="0"/>
          <a:stretch/>
        </p:blipFill>
        <p:spPr>
          <a:xfrm>
            <a:off x="6456748" y="2657794"/>
            <a:ext cx="1780500" cy="1780200"/>
          </a:xfrm>
          <a:prstGeom prst="rect">
            <a:avLst/>
          </a:prstGeom>
          <a:noFill/>
          <a:ln>
            <a:noFill/>
          </a:ln>
        </p:spPr>
      </p:pic>
      <p:pic>
        <p:nvPicPr>
          <p:cNvPr id="305" name="Google Shape;305;p32"/>
          <p:cNvPicPr preferRelativeResize="0"/>
          <p:nvPr/>
        </p:nvPicPr>
        <p:blipFill rotWithShape="1">
          <a:blip r:embed="rId7">
            <a:alphaModFix/>
          </a:blip>
          <a:srcRect b="5437" l="0" r="5419" t="0"/>
          <a:stretch/>
        </p:blipFill>
        <p:spPr>
          <a:xfrm>
            <a:off x="4544825" y="2657800"/>
            <a:ext cx="1780500" cy="1780200"/>
          </a:xfrm>
          <a:prstGeom prst="rect">
            <a:avLst/>
          </a:prstGeom>
          <a:noFill/>
          <a:ln>
            <a:noFill/>
          </a:ln>
        </p:spPr>
      </p:pic>
      <p:pic>
        <p:nvPicPr>
          <p:cNvPr id="306" name="Google Shape;306;p32"/>
          <p:cNvPicPr preferRelativeResize="0"/>
          <p:nvPr/>
        </p:nvPicPr>
        <p:blipFill rotWithShape="1">
          <a:blip r:embed="rId8">
            <a:alphaModFix/>
          </a:blip>
          <a:srcRect b="6138" l="3658" r="2769" t="0"/>
          <a:stretch/>
        </p:blipFill>
        <p:spPr>
          <a:xfrm>
            <a:off x="6459300" y="378575"/>
            <a:ext cx="1775400" cy="1780200"/>
          </a:xfrm>
          <a:prstGeom prst="rect">
            <a:avLst/>
          </a:prstGeom>
          <a:noFill/>
          <a:ln>
            <a:noFill/>
          </a:ln>
        </p:spPr>
      </p:pic>
      <p:sp>
        <p:nvSpPr>
          <p:cNvPr id="307" name="Google Shape;307;p32"/>
          <p:cNvSpPr txBox="1"/>
          <p:nvPr/>
        </p:nvSpPr>
        <p:spPr>
          <a:xfrm>
            <a:off x="4447575" y="2067675"/>
            <a:ext cx="177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Sruthi Machina</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Associate Data Scientist</a:t>
            </a:r>
            <a:endParaRPr sz="1100">
              <a:latin typeface="Roboto"/>
              <a:ea typeface="Roboto"/>
              <a:cs typeface="Roboto"/>
              <a:sym typeface="Roboto"/>
            </a:endParaRPr>
          </a:p>
        </p:txBody>
      </p:sp>
      <p:sp>
        <p:nvSpPr>
          <p:cNvPr id="308" name="Google Shape;308;p32"/>
          <p:cNvSpPr txBox="1"/>
          <p:nvPr/>
        </p:nvSpPr>
        <p:spPr>
          <a:xfrm>
            <a:off x="6341575" y="2067675"/>
            <a:ext cx="177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Ricardo Jenez</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Startup Advisor</a:t>
            </a:r>
            <a:endParaRPr sz="1100">
              <a:latin typeface="Roboto"/>
              <a:ea typeface="Roboto"/>
              <a:cs typeface="Roboto"/>
              <a:sym typeface="Roboto"/>
            </a:endParaRPr>
          </a:p>
        </p:txBody>
      </p:sp>
      <p:sp>
        <p:nvSpPr>
          <p:cNvPr id="309" name="Google Shape;309;p32"/>
          <p:cNvSpPr txBox="1"/>
          <p:nvPr/>
        </p:nvSpPr>
        <p:spPr>
          <a:xfrm>
            <a:off x="4447575" y="4338875"/>
            <a:ext cx="177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Dhruvi Kothari</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Data Scientist</a:t>
            </a:r>
            <a:endParaRPr sz="1100">
              <a:latin typeface="Roboto"/>
              <a:ea typeface="Roboto"/>
              <a:cs typeface="Roboto"/>
              <a:sym typeface="Roboto"/>
            </a:endParaRPr>
          </a:p>
        </p:txBody>
      </p:sp>
      <p:sp>
        <p:nvSpPr>
          <p:cNvPr id="310" name="Google Shape;310;p32"/>
          <p:cNvSpPr txBox="1"/>
          <p:nvPr/>
        </p:nvSpPr>
        <p:spPr>
          <a:xfrm>
            <a:off x="6341575" y="4338875"/>
            <a:ext cx="177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Kevin Fu</a:t>
            </a:r>
            <a:endParaRPr b="1"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Senior Associate</a:t>
            </a:r>
            <a:endParaRPr sz="1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6"/>
          <p:cNvPicPr preferRelativeResize="0"/>
          <p:nvPr/>
        </p:nvPicPr>
        <p:blipFill>
          <a:blip r:embed="rId3">
            <a:alphaModFix amt="22000"/>
          </a:blip>
          <a:stretch>
            <a:fillRect/>
          </a:stretch>
        </p:blipFill>
        <p:spPr>
          <a:xfrm>
            <a:off x="904725" y="98650"/>
            <a:ext cx="7259822" cy="4838700"/>
          </a:xfrm>
          <a:prstGeom prst="rect">
            <a:avLst/>
          </a:prstGeom>
          <a:noFill/>
          <a:ln>
            <a:noFill/>
          </a:ln>
        </p:spPr>
      </p:pic>
      <p:pic>
        <p:nvPicPr>
          <p:cNvPr id="109" name="Google Shape;109;p16"/>
          <p:cNvPicPr preferRelativeResize="0"/>
          <p:nvPr/>
        </p:nvPicPr>
        <p:blipFill>
          <a:blip r:embed="rId4">
            <a:alphaModFix/>
          </a:blip>
          <a:stretch>
            <a:fillRect/>
          </a:stretch>
        </p:blipFill>
        <p:spPr>
          <a:xfrm>
            <a:off x="3941971" y="2178725"/>
            <a:ext cx="4014875" cy="1185150"/>
          </a:xfrm>
          <a:prstGeom prst="rect">
            <a:avLst/>
          </a:prstGeom>
          <a:noFill/>
          <a:ln>
            <a:noFill/>
          </a:ln>
        </p:spPr>
      </p:pic>
      <p:sp>
        <p:nvSpPr>
          <p:cNvPr id="110" name="Google Shape;110;p16"/>
          <p:cNvSpPr txBox="1"/>
          <p:nvPr/>
        </p:nvSpPr>
        <p:spPr>
          <a:xfrm>
            <a:off x="1143725" y="2072175"/>
            <a:ext cx="2955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456067"/>
                </a:solidFill>
                <a:latin typeface="Oswald"/>
                <a:ea typeface="Oswald"/>
                <a:cs typeface="Oswald"/>
                <a:sym typeface="Oswald"/>
              </a:rPr>
              <a:t>WHAT ARE WE DOING AT</a:t>
            </a:r>
            <a:endParaRPr b="1" sz="4000">
              <a:solidFill>
                <a:srgbClr val="456067"/>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7"/>
          <p:cNvSpPr txBox="1"/>
          <p:nvPr/>
        </p:nvSpPr>
        <p:spPr>
          <a:xfrm>
            <a:off x="634562" y="1044150"/>
            <a:ext cx="356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Problem 1 : Product Issues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Current AI/ Machine Learning efforts geared either towards trading (not long-term investments) or is not built for individual investors</a:t>
            </a:r>
            <a:endParaRPr>
              <a:solidFill>
                <a:schemeClr val="lt1"/>
              </a:solidFill>
              <a:latin typeface="Oswald"/>
              <a:ea typeface="Oswald"/>
              <a:cs typeface="Oswald"/>
              <a:sym typeface="Oswald"/>
            </a:endParaRPr>
          </a:p>
        </p:txBody>
      </p:sp>
      <p:sp>
        <p:nvSpPr>
          <p:cNvPr id="117" name="Google Shape;117;p17"/>
          <p:cNvSpPr txBox="1"/>
          <p:nvPr/>
        </p:nvSpPr>
        <p:spPr>
          <a:xfrm>
            <a:off x="648725" y="2900050"/>
            <a:ext cx="356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Problem 2: Conceptual Profitability Issues</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If there exists a service such as stock-rankings which help individual investors in making long-term </a:t>
            </a:r>
            <a:r>
              <a:rPr lang="en">
                <a:solidFill>
                  <a:schemeClr val="lt1"/>
                </a:solidFill>
                <a:latin typeface="Oswald"/>
                <a:ea typeface="Oswald"/>
                <a:cs typeface="Oswald"/>
                <a:sym typeface="Oswald"/>
              </a:rPr>
              <a:t>decisions, they are </a:t>
            </a:r>
            <a:r>
              <a:rPr b="1" lang="en">
                <a:solidFill>
                  <a:schemeClr val="lt1"/>
                </a:solidFill>
                <a:latin typeface="Oswald"/>
                <a:ea typeface="Oswald"/>
                <a:cs typeface="Oswald"/>
                <a:sym typeface="Oswald"/>
              </a:rPr>
              <a:t>not transparent</a:t>
            </a:r>
            <a:r>
              <a:rPr lang="en">
                <a:solidFill>
                  <a:schemeClr val="lt1"/>
                </a:solidFill>
                <a:latin typeface="Oswald"/>
                <a:ea typeface="Oswald"/>
                <a:cs typeface="Oswald"/>
                <a:sym typeface="Oswald"/>
              </a:rPr>
              <a:t> or require a lot of prior market studying. </a:t>
            </a:r>
            <a:endParaRPr>
              <a:solidFill>
                <a:schemeClr val="lt1"/>
              </a:solidFill>
              <a:latin typeface="Oswald"/>
              <a:ea typeface="Oswald"/>
              <a:cs typeface="Oswald"/>
              <a:sym typeface="Oswald"/>
            </a:endParaRPr>
          </a:p>
        </p:txBody>
      </p:sp>
      <p:sp>
        <p:nvSpPr>
          <p:cNvPr id="118" name="Google Shape;118;p17"/>
          <p:cNvSpPr txBox="1"/>
          <p:nvPr>
            <p:ph idx="4294967295" type="ctrTitle"/>
          </p:nvPr>
        </p:nvSpPr>
        <p:spPr>
          <a:xfrm>
            <a:off x="606125" y="436050"/>
            <a:ext cx="6599400" cy="4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80">
                <a:solidFill>
                  <a:schemeClr val="lt1"/>
                </a:solidFill>
              </a:rPr>
              <a:t>Problem</a:t>
            </a:r>
            <a:endParaRPr b="1" sz="2900">
              <a:solidFill>
                <a:schemeClr val="lt1"/>
              </a:solidFill>
            </a:endParaRPr>
          </a:p>
        </p:txBody>
      </p:sp>
      <p:pic>
        <p:nvPicPr>
          <p:cNvPr id="119" name="Google Shape;119;p17"/>
          <p:cNvPicPr preferRelativeResize="0"/>
          <p:nvPr/>
        </p:nvPicPr>
        <p:blipFill>
          <a:blip r:embed="rId3">
            <a:alphaModFix/>
          </a:blip>
          <a:stretch>
            <a:fillRect/>
          </a:stretch>
        </p:blipFill>
        <p:spPr>
          <a:xfrm>
            <a:off x="4936275" y="1167899"/>
            <a:ext cx="3272725" cy="2876027"/>
          </a:xfrm>
          <a:prstGeom prst="rect">
            <a:avLst/>
          </a:prstGeom>
          <a:noFill/>
          <a:ln>
            <a:noFill/>
          </a:ln>
        </p:spPr>
      </p:pic>
      <p:sp>
        <p:nvSpPr>
          <p:cNvPr id="120" name="Google Shape;120;p17"/>
          <p:cNvSpPr txBox="1"/>
          <p:nvPr/>
        </p:nvSpPr>
        <p:spPr>
          <a:xfrm>
            <a:off x="5182600" y="1635375"/>
            <a:ext cx="2890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swald"/>
                <a:ea typeface="Oswald"/>
                <a:cs typeface="Oswald"/>
                <a:sym typeface="Oswald"/>
              </a:rPr>
              <a:t>Current Gap</a:t>
            </a:r>
            <a:endParaRPr>
              <a:solidFill>
                <a:schemeClr val="dk1"/>
              </a:solidFill>
              <a:latin typeface="Oswald"/>
              <a:ea typeface="Oswald"/>
              <a:cs typeface="Oswald"/>
              <a:sym typeface="Oswald"/>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Oswald"/>
                <a:ea typeface="Oswald"/>
                <a:cs typeface="Oswald"/>
                <a:sym typeface="Oswald"/>
              </a:rPr>
              <a:t>A product that’s data-driven, automated, and transparent which assists individual investors in making sound and quick long-term investment strategies and gives insight as to what those decisions are based on. </a:t>
            </a:r>
            <a:endParaRPr>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156100"/>
            <a:ext cx="7925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180">
                <a:solidFill>
                  <a:schemeClr val="lt1"/>
                </a:solidFill>
              </a:rPr>
              <a:t>Hedge Funds continue to underperform the SPX by 50%+</a:t>
            </a:r>
            <a:endParaRPr>
              <a:solidFill>
                <a:srgbClr val="000000"/>
              </a:solidFill>
            </a:endParaRPr>
          </a:p>
        </p:txBody>
      </p:sp>
      <p:sp>
        <p:nvSpPr>
          <p:cNvPr id="126" name="Google Shape;12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8"/>
          <p:cNvPicPr preferRelativeResize="0"/>
          <p:nvPr/>
        </p:nvPicPr>
        <p:blipFill>
          <a:blip r:embed="rId3">
            <a:alphaModFix/>
          </a:blip>
          <a:stretch>
            <a:fillRect/>
          </a:stretch>
        </p:blipFill>
        <p:spPr>
          <a:xfrm>
            <a:off x="152400" y="1445200"/>
            <a:ext cx="6825372" cy="3616800"/>
          </a:xfrm>
          <a:prstGeom prst="rect">
            <a:avLst/>
          </a:prstGeom>
          <a:noFill/>
          <a:ln>
            <a:noFill/>
          </a:ln>
        </p:spPr>
      </p:pic>
      <p:pic>
        <p:nvPicPr>
          <p:cNvPr id="128" name="Google Shape;128;p18"/>
          <p:cNvPicPr preferRelativeResize="0"/>
          <p:nvPr/>
        </p:nvPicPr>
        <p:blipFill>
          <a:blip r:embed="rId4">
            <a:alphaModFix/>
          </a:blip>
          <a:stretch>
            <a:fillRect/>
          </a:stretch>
        </p:blipFill>
        <p:spPr>
          <a:xfrm>
            <a:off x="577350" y="911801"/>
            <a:ext cx="7642225" cy="1055575"/>
          </a:xfrm>
          <a:prstGeom prst="rect">
            <a:avLst/>
          </a:prstGeom>
          <a:noFill/>
          <a:ln>
            <a:noFill/>
          </a:ln>
        </p:spPr>
      </p:pic>
      <p:sp>
        <p:nvSpPr>
          <p:cNvPr id="129" name="Google Shape;129;p18"/>
          <p:cNvSpPr txBox="1"/>
          <p:nvPr/>
        </p:nvSpPr>
        <p:spPr>
          <a:xfrm>
            <a:off x="3877631" y="1540798"/>
            <a:ext cx="19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-WSJ</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19"/>
          <p:cNvPicPr preferRelativeResize="0"/>
          <p:nvPr/>
        </p:nvPicPr>
        <p:blipFill rotWithShape="1">
          <a:blip r:embed="rId3">
            <a:alphaModFix amt="54000"/>
          </a:blip>
          <a:srcRect b="0" l="4517" r="6735" t="0"/>
          <a:stretch/>
        </p:blipFill>
        <p:spPr>
          <a:xfrm>
            <a:off x="4677825" y="0"/>
            <a:ext cx="4564950" cy="5143500"/>
          </a:xfrm>
          <a:prstGeom prst="rect">
            <a:avLst/>
          </a:prstGeom>
          <a:noFill/>
          <a:ln>
            <a:noFill/>
          </a:ln>
        </p:spPr>
      </p:pic>
      <p:sp>
        <p:nvSpPr>
          <p:cNvPr id="136" name="Google Shape;136;p19"/>
          <p:cNvSpPr txBox="1"/>
          <p:nvPr/>
        </p:nvSpPr>
        <p:spPr>
          <a:xfrm>
            <a:off x="303075" y="996950"/>
            <a:ext cx="4494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375B62"/>
                </a:solidFill>
                <a:latin typeface="Oswald"/>
                <a:ea typeface="Oswald"/>
                <a:cs typeface="Oswald"/>
                <a:sym typeface="Oswald"/>
              </a:rPr>
              <a:t>Solution</a:t>
            </a:r>
            <a:endParaRPr b="1" sz="1600">
              <a:solidFill>
                <a:srgbClr val="375B62"/>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Oswald"/>
                <a:ea typeface="Oswald"/>
                <a:cs typeface="Oswald"/>
                <a:sym typeface="Oswald"/>
              </a:rPr>
              <a:t>G</a:t>
            </a:r>
            <a:r>
              <a:rPr lang="en">
                <a:solidFill>
                  <a:schemeClr val="lt1"/>
                </a:solidFill>
                <a:latin typeface="Oswald"/>
                <a:ea typeface="Oswald"/>
                <a:cs typeface="Oswald"/>
                <a:sym typeface="Oswald"/>
              </a:rPr>
              <a:t>enerate a list of five</a:t>
            </a:r>
            <a:r>
              <a:rPr lang="en">
                <a:solidFill>
                  <a:srgbClr val="FF0000"/>
                </a:solidFill>
                <a:latin typeface="Oswald"/>
                <a:ea typeface="Oswald"/>
                <a:cs typeface="Oswald"/>
                <a:sym typeface="Oswald"/>
              </a:rPr>
              <a:t> </a:t>
            </a:r>
            <a:r>
              <a:rPr lang="en">
                <a:solidFill>
                  <a:schemeClr val="lt1"/>
                </a:solidFill>
                <a:latin typeface="Oswald"/>
                <a:ea typeface="Oswald"/>
                <a:cs typeface="Oswald"/>
                <a:sym typeface="Oswald"/>
              </a:rPr>
              <a:t>stocks that will outperform the S&amp;P 500 over any one year period that individual investors can use to outperform the market and hedge funds.</a:t>
            </a:r>
            <a:endParaRPr sz="1550">
              <a:solidFill>
                <a:srgbClr val="375B62"/>
              </a:solidFill>
              <a:latin typeface="Oswald"/>
              <a:ea typeface="Oswald"/>
              <a:cs typeface="Oswald"/>
              <a:sym typeface="Oswald"/>
            </a:endParaRPr>
          </a:p>
        </p:txBody>
      </p:sp>
      <p:sp>
        <p:nvSpPr>
          <p:cNvPr id="137" name="Google Shape;137;p19"/>
          <p:cNvSpPr txBox="1"/>
          <p:nvPr>
            <p:ph idx="4294967295" type="subTitle"/>
          </p:nvPr>
        </p:nvSpPr>
        <p:spPr>
          <a:xfrm>
            <a:off x="303075" y="2749925"/>
            <a:ext cx="4374900" cy="148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Oswald"/>
              <a:buChar char="●"/>
            </a:pPr>
            <a:r>
              <a:rPr lang="en" sz="1200">
                <a:solidFill>
                  <a:schemeClr val="lt1"/>
                </a:solidFill>
                <a:latin typeface="Oswald"/>
                <a:ea typeface="Oswald"/>
                <a:cs typeface="Oswald"/>
                <a:sym typeface="Oswald"/>
              </a:rPr>
              <a:t>One year expected stock appreciation and dividends representing total return for the stock as percent relative to invested capital. </a:t>
            </a:r>
            <a:endParaRPr sz="1200">
              <a:solidFill>
                <a:schemeClr val="lt1"/>
              </a:solidFill>
              <a:latin typeface="Oswald"/>
              <a:ea typeface="Oswald"/>
              <a:cs typeface="Oswald"/>
              <a:sym typeface="Oswald"/>
            </a:endParaRPr>
          </a:p>
          <a:p>
            <a:pPr indent="-304800" lvl="0" marL="457200" rtl="0" algn="l">
              <a:spcBef>
                <a:spcPts val="0"/>
              </a:spcBef>
              <a:spcAft>
                <a:spcPts val="0"/>
              </a:spcAft>
              <a:buClr>
                <a:schemeClr val="lt1"/>
              </a:buClr>
              <a:buSzPts val="1200"/>
              <a:buFont typeface="Oswald"/>
              <a:buChar char="●"/>
            </a:pPr>
            <a:r>
              <a:rPr lang="en" sz="1200">
                <a:solidFill>
                  <a:schemeClr val="lt1"/>
                </a:solidFill>
                <a:latin typeface="Oswald"/>
                <a:ea typeface="Oswald"/>
                <a:cs typeface="Oswald"/>
                <a:sym typeface="Oswald"/>
              </a:rPr>
              <a:t>These percent returns are then compared to similar annualized returns from a specific index, and then ranked against all other stocks.</a:t>
            </a:r>
            <a:endParaRPr sz="1200">
              <a:solidFill>
                <a:schemeClr val="lt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Competitive Market Insights </a:t>
            </a:r>
            <a:endParaRPr>
              <a:solidFill>
                <a:schemeClr val="lt1"/>
              </a:solidFill>
            </a:endParaRPr>
          </a:p>
        </p:txBody>
      </p:sp>
      <p:sp>
        <p:nvSpPr>
          <p:cNvPr id="143" name="Google Shape;143;p20"/>
          <p:cNvSpPr txBox="1"/>
          <p:nvPr>
            <p:ph idx="1" type="body"/>
          </p:nvPr>
        </p:nvSpPr>
        <p:spPr>
          <a:xfrm>
            <a:off x="3818200" y="1480075"/>
            <a:ext cx="4855200" cy="2625000"/>
          </a:xfrm>
          <a:prstGeom prst="rect">
            <a:avLst/>
          </a:prstGeom>
        </p:spPr>
        <p:txBody>
          <a:bodyPr anchorCtr="0" anchor="ctr" bIns="91425" lIns="91425" spcFirstLastPara="1" rIns="91425" wrap="square" tIns="91425">
            <a:normAutofit lnSpcReduction="10000"/>
          </a:bodyPr>
          <a:lstStyle/>
          <a:p>
            <a:pPr indent="0" lvl="0" marL="457200" rtl="0" algn="l">
              <a:spcBef>
                <a:spcPts val="0"/>
              </a:spcBef>
              <a:spcAft>
                <a:spcPts val="0"/>
              </a:spcAft>
              <a:buNone/>
            </a:pPr>
            <a:r>
              <a:rPr lang="en">
                <a:solidFill>
                  <a:schemeClr val="lt1"/>
                </a:solidFill>
              </a:rPr>
              <a:t>StockPickAI is working in a challenging market area – predicting long-term performance of stocks using fundamental and other market data – </a:t>
            </a:r>
            <a:r>
              <a:rPr lang="en">
                <a:solidFill>
                  <a:schemeClr val="lt1"/>
                </a:solidFill>
              </a:rPr>
              <a:t>that has not been (publicly) addressed by many companies</a:t>
            </a:r>
            <a:endParaRPr>
              <a:solidFill>
                <a:schemeClr val="lt1"/>
              </a:solidFill>
            </a:endParaRPr>
          </a:p>
          <a:p>
            <a:pPr indent="0" lvl="0" marL="457200" rtl="0" algn="l">
              <a:spcBef>
                <a:spcPts val="1200"/>
              </a:spcBef>
              <a:spcAft>
                <a:spcPts val="0"/>
              </a:spcAft>
              <a:buNone/>
            </a:pPr>
            <a:r>
              <a:t/>
            </a:r>
            <a:endParaRPr sz="300">
              <a:solidFill>
                <a:schemeClr val="lt1"/>
              </a:solidFill>
            </a:endParaRPr>
          </a:p>
          <a:p>
            <a:pPr indent="457200" lvl="0" marL="0" rtl="0" algn="l">
              <a:lnSpc>
                <a:spcPct val="100000"/>
              </a:lnSpc>
              <a:spcBef>
                <a:spcPts val="1200"/>
              </a:spcBef>
              <a:spcAft>
                <a:spcPts val="0"/>
              </a:spcAft>
              <a:buNone/>
            </a:pPr>
            <a:r>
              <a:rPr lang="en" sz="1600">
                <a:solidFill>
                  <a:schemeClr val="lt1"/>
                </a:solidFill>
              </a:rPr>
              <a:t>-Trevor Anderson (Sequoia Capital)</a:t>
            </a:r>
            <a:endParaRPr sz="1600">
              <a:solidFill>
                <a:schemeClr val="lt1"/>
              </a:solidFill>
            </a:endParaRPr>
          </a:p>
          <a:p>
            <a:pPr indent="457200" lvl="0" marL="0" rtl="0" algn="l">
              <a:lnSpc>
                <a:spcPct val="100000"/>
              </a:lnSpc>
              <a:spcBef>
                <a:spcPts val="1200"/>
              </a:spcBef>
              <a:spcAft>
                <a:spcPts val="1200"/>
              </a:spcAft>
              <a:buNone/>
            </a:pPr>
            <a:r>
              <a:rPr lang="en" sz="1600">
                <a:solidFill>
                  <a:schemeClr val="lt1"/>
                </a:solidFill>
              </a:rPr>
              <a:t>-Joe Mirza, CFA (MIDS ‘22, HawksHead Capital)</a:t>
            </a:r>
            <a:endParaRPr sz="1600">
              <a:solidFill>
                <a:schemeClr val="lt1"/>
              </a:solidFill>
            </a:endParaRPr>
          </a:p>
        </p:txBody>
      </p:sp>
      <p:sp>
        <p:nvSpPr>
          <p:cNvPr id="144" name="Google Shape;144;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0"/>
          <p:cNvPicPr preferRelativeResize="0"/>
          <p:nvPr/>
        </p:nvPicPr>
        <p:blipFill>
          <a:blip r:embed="rId3">
            <a:alphaModFix/>
          </a:blip>
          <a:stretch>
            <a:fillRect/>
          </a:stretch>
        </p:blipFill>
        <p:spPr>
          <a:xfrm>
            <a:off x="923902" y="2056000"/>
            <a:ext cx="2625000" cy="2625000"/>
          </a:xfrm>
          <a:prstGeom prst="rect">
            <a:avLst/>
          </a:prstGeom>
          <a:noFill/>
          <a:ln>
            <a:noFill/>
          </a:ln>
        </p:spPr>
      </p:pic>
      <p:sp>
        <p:nvSpPr>
          <p:cNvPr id="146" name="Google Shape;146;p20"/>
          <p:cNvSpPr/>
          <p:nvPr/>
        </p:nvSpPr>
        <p:spPr>
          <a:xfrm>
            <a:off x="1056400" y="1878200"/>
            <a:ext cx="726900" cy="678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20"/>
          <p:cNvPicPr preferRelativeResize="0"/>
          <p:nvPr/>
        </p:nvPicPr>
        <p:blipFill>
          <a:blip r:embed="rId4">
            <a:alphaModFix/>
          </a:blip>
          <a:stretch>
            <a:fillRect/>
          </a:stretch>
        </p:blipFill>
        <p:spPr>
          <a:xfrm>
            <a:off x="730775" y="908100"/>
            <a:ext cx="2176204" cy="2183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1"/>
          <p:cNvSpPr txBox="1"/>
          <p:nvPr>
            <p:ph idx="4294967295" type="title"/>
          </p:nvPr>
        </p:nvSpPr>
        <p:spPr>
          <a:xfrm>
            <a:off x="608925" y="1252513"/>
            <a:ext cx="2272500" cy="3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Inputs</a:t>
            </a:r>
            <a:endParaRPr>
              <a:solidFill>
                <a:schemeClr val="lt1"/>
              </a:solidFill>
            </a:endParaRPr>
          </a:p>
        </p:txBody>
      </p:sp>
      <p:sp>
        <p:nvSpPr>
          <p:cNvPr id="153" name="Google Shape;153;p21"/>
          <p:cNvSpPr txBox="1"/>
          <p:nvPr>
            <p:ph idx="4294967295" type="title"/>
          </p:nvPr>
        </p:nvSpPr>
        <p:spPr>
          <a:xfrm>
            <a:off x="677500" y="2142850"/>
            <a:ext cx="18009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solidFill>
                  <a:schemeClr val="lt1"/>
                </a:solidFill>
              </a:rPr>
              <a:t>Historical Prices of 7000+ Securities</a:t>
            </a:r>
            <a:endParaRPr sz="1600">
              <a:solidFill>
                <a:schemeClr val="lt1"/>
              </a:solidFill>
            </a:endParaRPr>
          </a:p>
        </p:txBody>
      </p:sp>
      <p:sp>
        <p:nvSpPr>
          <p:cNvPr id="154" name="Google Shape;154;p21"/>
          <p:cNvSpPr txBox="1"/>
          <p:nvPr>
            <p:ph idx="4294967295" type="title"/>
          </p:nvPr>
        </p:nvSpPr>
        <p:spPr>
          <a:xfrm>
            <a:off x="677500" y="3514263"/>
            <a:ext cx="21753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solidFill>
                  <a:schemeClr val="lt1"/>
                </a:solidFill>
              </a:rPr>
              <a:t>Financial Statements</a:t>
            </a:r>
            <a:endParaRPr sz="1500">
              <a:solidFill>
                <a:schemeClr val="lt1"/>
              </a:solidFill>
            </a:endParaRPr>
          </a:p>
          <a:p>
            <a:pPr indent="0" lvl="0" marL="0" rtl="0" algn="l">
              <a:spcBef>
                <a:spcPts val="0"/>
              </a:spcBef>
              <a:spcAft>
                <a:spcPts val="0"/>
              </a:spcAft>
              <a:buSzPts val="990"/>
              <a:buNone/>
            </a:pPr>
            <a:r>
              <a:rPr lang="en" sz="1500">
                <a:solidFill>
                  <a:schemeClr val="lt1"/>
                </a:solidFill>
              </a:rPr>
              <a:t>(</a:t>
            </a:r>
            <a:r>
              <a:rPr lang="en" sz="1500">
                <a:solidFill>
                  <a:schemeClr val="lt1"/>
                </a:solidFill>
              </a:rPr>
              <a:t>10-K, 10-Q, 8-K)</a:t>
            </a:r>
            <a:endParaRPr sz="1500">
              <a:solidFill>
                <a:schemeClr val="lt1"/>
              </a:solidFill>
            </a:endParaRPr>
          </a:p>
        </p:txBody>
      </p:sp>
      <p:grpSp>
        <p:nvGrpSpPr>
          <p:cNvPr id="155" name="Google Shape;155;p21"/>
          <p:cNvGrpSpPr/>
          <p:nvPr/>
        </p:nvGrpSpPr>
        <p:grpSpPr>
          <a:xfrm>
            <a:off x="2364152" y="2101587"/>
            <a:ext cx="454953" cy="455443"/>
            <a:chOff x="3539102" y="2427549"/>
            <a:chExt cx="355099" cy="355481"/>
          </a:xfrm>
        </p:grpSpPr>
        <p:sp>
          <p:nvSpPr>
            <p:cNvPr id="156" name="Google Shape;156;p21"/>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21"/>
          <p:cNvGrpSpPr/>
          <p:nvPr/>
        </p:nvGrpSpPr>
        <p:grpSpPr>
          <a:xfrm>
            <a:off x="7467788" y="2219052"/>
            <a:ext cx="426324" cy="372893"/>
            <a:chOff x="7550258" y="3832670"/>
            <a:chExt cx="371395" cy="301279"/>
          </a:xfrm>
        </p:grpSpPr>
        <p:sp>
          <p:nvSpPr>
            <p:cNvPr id="159" name="Google Shape;159;p21"/>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1"/>
          <p:cNvGrpSpPr/>
          <p:nvPr/>
        </p:nvGrpSpPr>
        <p:grpSpPr>
          <a:xfrm>
            <a:off x="6219957" y="3205607"/>
            <a:ext cx="454941" cy="372891"/>
            <a:chOff x="854332" y="2447736"/>
            <a:chExt cx="376358" cy="330109"/>
          </a:xfrm>
        </p:grpSpPr>
        <p:sp>
          <p:nvSpPr>
            <p:cNvPr id="178" name="Google Shape;178;p21"/>
            <p:cNvSpPr/>
            <p:nvPr/>
          </p:nvSpPr>
          <p:spPr>
            <a:xfrm>
              <a:off x="854332" y="2483353"/>
              <a:ext cx="376358" cy="294491"/>
            </a:xfrm>
            <a:custGeom>
              <a:rect b="b" l="l" r="r" t="t"/>
              <a:pathLst>
                <a:path extrusionOk="0" h="9252" w="11824">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983561" y="2677389"/>
              <a:ext cx="23140" cy="11395"/>
            </a:xfrm>
            <a:custGeom>
              <a:rect b="b" l="l" r="r" t="t"/>
              <a:pathLst>
                <a:path extrusionOk="0" h="358" w="727">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1030925" y="2447736"/>
              <a:ext cx="187638" cy="183086"/>
            </a:xfrm>
            <a:custGeom>
              <a:rect b="b" l="l" r="r" t="t"/>
              <a:pathLst>
                <a:path extrusionOk="0" h="5752" w="5895">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1066574" y="2483353"/>
              <a:ext cx="28806" cy="11045"/>
            </a:xfrm>
            <a:custGeom>
              <a:rect b="b" l="l" r="r" t="t"/>
              <a:pathLst>
                <a:path extrusionOk="0" h="347" w="905">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1107126" y="2483353"/>
              <a:ext cx="76201" cy="11045"/>
            </a:xfrm>
            <a:custGeom>
              <a:rect b="b" l="l" r="r" t="t"/>
              <a:pathLst>
                <a:path extrusionOk="0" h="347" w="2394">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1065810" y="2512542"/>
              <a:ext cx="117516" cy="11395"/>
            </a:xfrm>
            <a:custGeom>
              <a:rect b="b" l="l" r="r" t="t"/>
              <a:pathLst>
                <a:path extrusionOk="0" h="358" w="3692">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1065810" y="2542112"/>
              <a:ext cx="76583" cy="11395"/>
            </a:xfrm>
            <a:custGeom>
              <a:rect b="b" l="l" r="r" t="t"/>
              <a:pathLst>
                <a:path extrusionOk="0" h="358" w="2406">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1154489" y="2542112"/>
              <a:ext cx="28838" cy="11395"/>
            </a:xfrm>
            <a:custGeom>
              <a:rect b="b" l="l" r="r" t="t"/>
              <a:pathLst>
                <a:path extrusionOk="0" h="358" w="906">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1"/>
          <p:cNvSpPr txBox="1"/>
          <p:nvPr>
            <p:ph idx="4294967295" type="title"/>
          </p:nvPr>
        </p:nvSpPr>
        <p:spPr>
          <a:xfrm>
            <a:off x="6313775" y="1298550"/>
            <a:ext cx="22725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lt1"/>
                </a:solidFill>
              </a:rPr>
              <a:t>Outputs</a:t>
            </a:r>
            <a:endParaRPr sz="2400">
              <a:solidFill>
                <a:schemeClr val="lt1"/>
              </a:solidFill>
            </a:endParaRPr>
          </a:p>
        </p:txBody>
      </p:sp>
      <p:grpSp>
        <p:nvGrpSpPr>
          <p:cNvPr id="187" name="Google Shape;187;p21"/>
          <p:cNvGrpSpPr/>
          <p:nvPr/>
        </p:nvGrpSpPr>
        <p:grpSpPr>
          <a:xfrm>
            <a:off x="2452224" y="3479863"/>
            <a:ext cx="366866" cy="455448"/>
            <a:chOff x="8010427" y="3348503"/>
            <a:chExt cx="278795" cy="351615"/>
          </a:xfrm>
        </p:grpSpPr>
        <p:sp>
          <p:nvSpPr>
            <p:cNvPr id="188" name="Google Shape;188;p21"/>
            <p:cNvSpPr/>
            <p:nvPr/>
          </p:nvSpPr>
          <p:spPr>
            <a:xfrm>
              <a:off x="8010427" y="3348503"/>
              <a:ext cx="278795" cy="351615"/>
            </a:xfrm>
            <a:custGeom>
              <a:rect b="b" l="l" r="r" t="t"/>
              <a:pathLst>
                <a:path extrusionOk="0" h="11038" w="8752">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8078692" y="3438653"/>
              <a:ext cx="142264" cy="100216"/>
            </a:xfrm>
            <a:custGeom>
              <a:rect b="b" l="l" r="r" t="t"/>
              <a:pathLst>
                <a:path extrusionOk="0" h="3146" w="4466">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8079074" y="3574928"/>
              <a:ext cx="141882" cy="10257"/>
            </a:xfrm>
            <a:custGeom>
              <a:rect b="b" l="l" r="r" t="t"/>
              <a:pathLst>
                <a:path extrusionOk="0" h="322" w="4454">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8079074" y="3619685"/>
              <a:ext cx="141882" cy="10640"/>
            </a:xfrm>
            <a:custGeom>
              <a:rect b="b" l="l" r="r" t="t"/>
              <a:pathLst>
                <a:path extrusionOk="0" h="334" w="4454">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1"/>
          <p:cNvSpPr txBox="1"/>
          <p:nvPr>
            <p:ph idx="4294967295" type="title"/>
          </p:nvPr>
        </p:nvSpPr>
        <p:spPr>
          <a:xfrm>
            <a:off x="6138375" y="2206975"/>
            <a:ext cx="12690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solidFill>
                  <a:schemeClr val="lt1"/>
                </a:solidFill>
              </a:rPr>
              <a:t>Ranked Stocks</a:t>
            </a:r>
            <a:endParaRPr sz="1600">
              <a:solidFill>
                <a:schemeClr val="lt1"/>
              </a:solidFill>
            </a:endParaRPr>
          </a:p>
        </p:txBody>
      </p:sp>
      <p:grpSp>
        <p:nvGrpSpPr>
          <p:cNvPr id="193" name="Google Shape;193;p21"/>
          <p:cNvGrpSpPr/>
          <p:nvPr/>
        </p:nvGrpSpPr>
        <p:grpSpPr>
          <a:xfrm>
            <a:off x="4224013" y="3134859"/>
            <a:ext cx="370930" cy="370549"/>
            <a:chOff x="2497275" y="2744159"/>
            <a:chExt cx="370930" cy="370549"/>
          </a:xfrm>
        </p:grpSpPr>
        <p:sp>
          <p:nvSpPr>
            <p:cNvPr id="194" name="Google Shape;194;p21"/>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1"/>
          <p:cNvSpPr txBox="1"/>
          <p:nvPr>
            <p:ph idx="4294967295" type="title"/>
          </p:nvPr>
        </p:nvSpPr>
        <p:spPr>
          <a:xfrm>
            <a:off x="4034300" y="2693825"/>
            <a:ext cx="13473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solidFill>
                  <a:schemeClr val="lt1"/>
                </a:solidFill>
              </a:rPr>
              <a:t>XGBoost</a:t>
            </a:r>
            <a:endParaRPr sz="1600">
              <a:solidFill>
                <a:schemeClr val="lt1"/>
              </a:solidFill>
            </a:endParaRPr>
          </a:p>
        </p:txBody>
      </p:sp>
      <p:sp>
        <p:nvSpPr>
          <p:cNvPr id="201" name="Google Shape;201;p21"/>
          <p:cNvSpPr txBox="1"/>
          <p:nvPr>
            <p:ph idx="4294967295" type="title"/>
          </p:nvPr>
        </p:nvSpPr>
        <p:spPr>
          <a:xfrm>
            <a:off x="3842700" y="1298550"/>
            <a:ext cx="1269000" cy="3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a:t>
            </a:r>
            <a:endParaRPr>
              <a:solidFill>
                <a:schemeClr val="lt1"/>
              </a:solidFill>
            </a:endParaRPr>
          </a:p>
        </p:txBody>
      </p:sp>
      <p:sp>
        <p:nvSpPr>
          <p:cNvPr id="202" name="Google Shape;202;p21"/>
          <p:cNvSpPr txBox="1"/>
          <p:nvPr>
            <p:ph idx="4294967295" type="title"/>
          </p:nvPr>
        </p:nvSpPr>
        <p:spPr>
          <a:xfrm>
            <a:off x="6068950" y="3583525"/>
            <a:ext cx="16827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solidFill>
                  <a:schemeClr val="lt1"/>
                </a:solidFill>
              </a:rPr>
              <a:t>F</a:t>
            </a:r>
            <a:r>
              <a:rPr lang="en" sz="1600">
                <a:solidFill>
                  <a:schemeClr val="lt1"/>
                </a:solidFill>
              </a:rPr>
              <a:t>eature Analysis</a:t>
            </a:r>
            <a:endParaRPr sz="1600">
              <a:solidFill>
                <a:schemeClr val="lt1"/>
              </a:solidFill>
            </a:endParaRPr>
          </a:p>
        </p:txBody>
      </p:sp>
      <p:sp>
        <p:nvSpPr>
          <p:cNvPr id="203" name="Google Shape;203;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1"/>
          <p:cNvSpPr txBox="1"/>
          <p:nvPr>
            <p:ph idx="4294967295" type="title"/>
          </p:nvPr>
        </p:nvSpPr>
        <p:spPr>
          <a:xfrm>
            <a:off x="636975" y="357425"/>
            <a:ext cx="5143500" cy="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50">
                <a:solidFill>
                  <a:schemeClr val="lt1"/>
                </a:solidFill>
              </a:rPr>
              <a:t>Solution: Product Architecture</a:t>
            </a:r>
            <a:endParaRPr b="1" sz="2150">
              <a:solidFill>
                <a:schemeClr val="lt1"/>
              </a:solidFill>
            </a:endParaRPr>
          </a:p>
        </p:txBody>
      </p:sp>
      <p:cxnSp>
        <p:nvCxnSpPr>
          <p:cNvPr id="205" name="Google Shape;205;p21"/>
          <p:cNvCxnSpPr>
            <a:endCxn id="200" idx="1"/>
          </p:cNvCxnSpPr>
          <p:nvPr/>
        </p:nvCxnSpPr>
        <p:spPr>
          <a:xfrm>
            <a:off x="3047600" y="2349275"/>
            <a:ext cx="986700" cy="679200"/>
          </a:xfrm>
          <a:prstGeom prst="straightConnector1">
            <a:avLst/>
          </a:prstGeom>
          <a:noFill/>
          <a:ln cap="flat" cmpd="sng" w="9525">
            <a:solidFill>
              <a:srgbClr val="0C343D"/>
            </a:solidFill>
            <a:prstDash val="solid"/>
            <a:round/>
            <a:headEnd len="med" w="med" type="none"/>
            <a:tailEnd len="med" w="med" type="triangle"/>
          </a:ln>
        </p:spPr>
      </p:cxnSp>
      <p:cxnSp>
        <p:nvCxnSpPr>
          <p:cNvPr id="206" name="Google Shape;206;p21"/>
          <p:cNvCxnSpPr>
            <a:endCxn id="200" idx="1"/>
          </p:cNvCxnSpPr>
          <p:nvPr/>
        </p:nvCxnSpPr>
        <p:spPr>
          <a:xfrm flipH="1" rot="10800000">
            <a:off x="3048500" y="3028475"/>
            <a:ext cx="985800" cy="637800"/>
          </a:xfrm>
          <a:prstGeom prst="straightConnector1">
            <a:avLst/>
          </a:prstGeom>
          <a:noFill/>
          <a:ln cap="flat" cmpd="sng" w="9525">
            <a:solidFill>
              <a:srgbClr val="0C343D"/>
            </a:solidFill>
            <a:prstDash val="solid"/>
            <a:round/>
            <a:headEnd len="med" w="med" type="none"/>
            <a:tailEnd len="med" w="med" type="triangle"/>
          </a:ln>
        </p:spPr>
      </p:cxnSp>
      <p:cxnSp>
        <p:nvCxnSpPr>
          <p:cNvPr id="207" name="Google Shape;207;p21"/>
          <p:cNvCxnSpPr/>
          <p:nvPr/>
        </p:nvCxnSpPr>
        <p:spPr>
          <a:xfrm flipH="1" rot="10800000">
            <a:off x="5025400" y="2586150"/>
            <a:ext cx="1076400" cy="559500"/>
          </a:xfrm>
          <a:prstGeom prst="straightConnector1">
            <a:avLst/>
          </a:prstGeom>
          <a:noFill/>
          <a:ln cap="flat" cmpd="sng" w="9525">
            <a:solidFill>
              <a:srgbClr val="0C343D"/>
            </a:solidFill>
            <a:prstDash val="solid"/>
            <a:round/>
            <a:headEnd len="med" w="med" type="none"/>
            <a:tailEnd len="med" w="med" type="triangle"/>
          </a:ln>
        </p:spPr>
      </p:cxnSp>
      <p:cxnSp>
        <p:nvCxnSpPr>
          <p:cNvPr id="208" name="Google Shape;208;p21"/>
          <p:cNvCxnSpPr/>
          <p:nvPr/>
        </p:nvCxnSpPr>
        <p:spPr>
          <a:xfrm>
            <a:off x="5001750" y="3181125"/>
            <a:ext cx="1027500" cy="581100"/>
          </a:xfrm>
          <a:prstGeom prst="straightConnector1">
            <a:avLst/>
          </a:prstGeom>
          <a:noFill/>
          <a:ln cap="flat" cmpd="sng" w="9525">
            <a:solidFill>
              <a:srgbClr val="0C343D"/>
            </a:solidFill>
            <a:prstDash val="solid"/>
            <a:round/>
            <a:headEnd len="med" w="med" type="none"/>
            <a:tailEnd len="med" w="med" type="triangle"/>
          </a:ln>
        </p:spPr>
      </p:cxnSp>
      <p:sp>
        <p:nvSpPr>
          <p:cNvPr id="209" name="Google Shape;209;p21"/>
          <p:cNvSpPr txBox="1"/>
          <p:nvPr>
            <p:ph idx="4294967295" type="title"/>
          </p:nvPr>
        </p:nvSpPr>
        <p:spPr>
          <a:xfrm>
            <a:off x="683475" y="2932063"/>
            <a:ext cx="21753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solidFill>
                  <a:schemeClr val="lt1"/>
                </a:solidFill>
              </a:rPr>
              <a:t>Fundamental Ratios</a:t>
            </a:r>
            <a:endParaRPr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5" name="Google Shape;215;p22"/>
          <p:cNvGraphicFramePr/>
          <p:nvPr/>
        </p:nvGraphicFramePr>
        <p:xfrm>
          <a:off x="575925" y="911800"/>
          <a:ext cx="3000000" cy="3000000"/>
        </p:xfrm>
        <a:graphic>
          <a:graphicData uri="http://schemas.openxmlformats.org/drawingml/2006/table">
            <a:tbl>
              <a:tblPr>
                <a:noFill/>
                <a:tableStyleId>{12D169E4-912C-49F3-A811-6A7E30A056CB}</a:tableStyleId>
              </a:tblPr>
              <a:tblGrid>
                <a:gridCol w="1921900"/>
                <a:gridCol w="1864350"/>
                <a:gridCol w="1864350"/>
                <a:gridCol w="2152050"/>
              </a:tblGrid>
              <a:tr h="443925">
                <a:tc>
                  <a:txBody>
                    <a:bodyPr/>
                    <a:lstStyle/>
                    <a:p>
                      <a:pPr indent="0" lvl="0" marL="0" rtl="0" algn="l">
                        <a:spcBef>
                          <a:spcPts val="0"/>
                        </a:spcBef>
                        <a:spcAft>
                          <a:spcPts val="0"/>
                        </a:spcAft>
                        <a:buNone/>
                      </a:pPr>
                      <a:r>
                        <a:t/>
                      </a:r>
                      <a:endParaRPr sz="1800">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Us (StockPickAI)</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Hedge Funds</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Quant Funds</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r>
              <a:tr h="3649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Outcome Variable</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A Probability</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Binary (Buy or Sell)</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Binary (Buy or Sell)</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443925">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Measurement of Success</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Outperf SPX every year</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Outperf </a:t>
                      </a:r>
                      <a:r>
                        <a:rPr lang="en">
                          <a:solidFill>
                            <a:schemeClr val="lt1"/>
                          </a:solidFill>
                          <a:latin typeface="Oswald"/>
                          <a:ea typeface="Oswald"/>
                          <a:cs typeface="Oswald"/>
                          <a:sym typeface="Oswald"/>
                        </a:rPr>
                        <a:t>SPX </a:t>
                      </a:r>
                      <a:r>
                        <a:rPr lang="en">
                          <a:solidFill>
                            <a:schemeClr val="lt1"/>
                          </a:solidFill>
                          <a:latin typeface="Oswald"/>
                          <a:ea typeface="Oswald"/>
                          <a:cs typeface="Oswald"/>
                          <a:sym typeface="Oswald"/>
                        </a:rPr>
                        <a:t>over 10 years</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Outperf </a:t>
                      </a:r>
                      <a:r>
                        <a:rPr lang="en">
                          <a:solidFill>
                            <a:schemeClr val="lt1"/>
                          </a:solidFill>
                          <a:latin typeface="Oswald"/>
                          <a:ea typeface="Oswald"/>
                          <a:cs typeface="Oswald"/>
                          <a:sym typeface="Oswald"/>
                        </a:rPr>
                        <a:t>SPX </a:t>
                      </a:r>
                      <a:r>
                        <a:rPr lang="en">
                          <a:solidFill>
                            <a:schemeClr val="lt1"/>
                          </a:solidFill>
                          <a:latin typeface="Oswald"/>
                          <a:ea typeface="Oswald"/>
                          <a:cs typeface="Oswald"/>
                          <a:sym typeface="Oswald"/>
                        </a:rPr>
                        <a:t>over 10 years</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37335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Time period of prediction</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1 year</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10 years</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Seconds/Minutes/D</a:t>
                      </a:r>
                      <a:r>
                        <a:rPr lang="en">
                          <a:solidFill>
                            <a:schemeClr val="lt1"/>
                          </a:solidFill>
                          <a:latin typeface="Oswald"/>
                          <a:ea typeface="Oswald"/>
                          <a:cs typeface="Oswald"/>
                          <a:sym typeface="Oswald"/>
                        </a:rPr>
                        <a:t>ays</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3649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Main Indicators Used</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Fundamental</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Fundamental</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Technical</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5413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Returns</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rgbClr val="38761D"/>
                          </a:solidFill>
                          <a:latin typeface="Oswald"/>
                          <a:ea typeface="Oswald"/>
                          <a:cs typeface="Oswald"/>
                          <a:sym typeface="Oswald"/>
                        </a:rPr>
                        <a:t>≥1.5x SPX returns over 10 yrs</a:t>
                      </a:r>
                      <a:endParaRPr>
                        <a:solidFill>
                          <a:srgbClr val="38761D"/>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0.5x SPX returns over 10 yrs (HRFX Global HF Index)*</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chemeClr val="lt1"/>
                          </a:solidFill>
                          <a:latin typeface="Oswald"/>
                          <a:ea typeface="Oswald"/>
                          <a:cs typeface="Oswald"/>
                          <a:sym typeface="Oswald"/>
                        </a:rPr>
                        <a:t>No measurable index equivalent</a:t>
                      </a:r>
                      <a:endParaRPr>
                        <a:solidFill>
                          <a:schemeClr val="lt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3649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Transparent</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rgbClr val="38761D"/>
                          </a:solidFill>
                          <a:latin typeface="Oswald"/>
                          <a:ea typeface="Oswald"/>
                          <a:cs typeface="Oswald"/>
                          <a:sym typeface="Oswald"/>
                        </a:rPr>
                        <a:t>Yes</a:t>
                      </a:r>
                      <a:endParaRPr>
                        <a:solidFill>
                          <a:srgbClr val="38761D"/>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No</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No</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3649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Uses Machine Learning</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rgbClr val="38761D"/>
                          </a:solidFill>
                          <a:latin typeface="Oswald"/>
                          <a:ea typeface="Oswald"/>
                          <a:cs typeface="Oswald"/>
                          <a:sym typeface="Oswald"/>
                        </a:rPr>
                        <a:t>Yes</a:t>
                      </a:r>
                      <a:endParaRPr>
                        <a:solidFill>
                          <a:srgbClr val="38761D"/>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No</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38761D"/>
                          </a:solidFill>
                          <a:latin typeface="Oswald"/>
                          <a:ea typeface="Oswald"/>
                          <a:cs typeface="Oswald"/>
                          <a:sym typeface="Oswald"/>
                        </a:rPr>
                        <a:t>Yes</a:t>
                      </a:r>
                      <a:endParaRPr>
                        <a:solidFill>
                          <a:srgbClr val="38761D"/>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r h="364900">
                <a:tc>
                  <a:txBody>
                    <a:bodyPr/>
                    <a:lstStyle/>
                    <a:p>
                      <a:pPr indent="0" lvl="0" marL="0" rtl="0" algn="l">
                        <a:lnSpc>
                          <a:spcPct val="115000"/>
                        </a:lnSpc>
                        <a:spcBef>
                          <a:spcPts val="0"/>
                        </a:spcBef>
                        <a:spcAft>
                          <a:spcPts val="0"/>
                        </a:spcAft>
                        <a:buNone/>
                      </a:pPr>
                      <a:r>
                        <a:rPr lang="en">
                          <a:solidFill>
                            <a:schemeClr val="dk1"/>
                          </a:solidFill>
                          <a:latin typeface="Oswald"/>
                          <a:ea typeface="Oswald"/>
                          <a:cs typeface="Oswald"/>
                          <a:sym typeface="Oswald"/>
                        </a:rPr>
                        <a:t>Min Investment Req</a:t>
                      </a:r>
                      <a:endParaRPr>
                        <a:solidFill>
                          <a:schemeClr val="dk1"/>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395A64"/>
                    </a:solidFill>
                  </a:tcPr>
                </a:tc>
                <a:tc>
                  <a:txBody>
                    <a:bodyPr/>
                    <a:lstStyle/>
                    <a:p>
                      <a:pPr indent="0" lvl="0" marL="0" rtl="0" algn="l">
                        <a:lnSpc>
                          <a:spcPct val="115000"/>
                        </a:lnSpc>
                        <a:spcBef>
                          <a:spcPts val="0"/>
                        </a:spcBef>
                        <a:spcAft>
                          <a:spcPts val="0"/>
                        </a:spcAft>
                        <a:buNone/>
                      </a:pPr>
                      <a:r>
                        <a:rPr lang="en">
                          <a:solidFill>
                            <a:srgbClr val="38761D"/>
                          </a:solidFill>
                          <a:latin typeface="Oswald"/>
                          <a:ea typeface="Oswald"/>
                          <a:cs typeface="Oswald"/>
                          <a:sym typeface="Oswald"/>
                        </a:rPr>
                        <a:t>$1200</a:t>
                      </a:r>
                      <a:endParaRPr>
                        <a:solidFill>
                          <a:srgbClr val="38761D"/>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$100,000 - $2M**</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a:solidFill>
                            <a:srgbClr val="FF0000"/>
                          </a:solidFill>
                          <a:latin typeface="Oswald"/>
                          <a:ea typeface="Oswald"/>
                          <a:cs typeface="Oswald"/>
                          <a:sym typeface="Oswald"/>
                        </a:rPr>
                        <a:t>$1-10M (Citadel)**</a:t>
                      </a:r>
                      <a:endParaRPr>
                        <a:solidFill>
                          <a:srgbClr val="FF0000"/>
                        </a:solidFill>
                        <a:latin typeface="Oswald"/>
                        <a:ea typeface="Oswald"/>
                        <a:cs typeface="Oswald"/>
                        <a:sym typeface="Oswald"/>
                      </a:endParaRPr>
                    </a:p>
                  </a:txBody>
                  <a:tcPr marT="19050" marB="19050" marR="28575" marL="28575" anchor="b">
                    <a:lnL cap="flat" cmpd="sng" w="9500">
                      <a:solidFill>
                        <a:srgbClr val="CCCCCC"/>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solidFill>
                      <a:srgbClr val="FFFFFF"/>
                    </a:solidFill>
                  </a:tcPr>
                </a:tc>
              </a:tr>
            </a:tbl>
          </a:graphicData>
        </a:graphic>
      </p:graphicFrame>
      <p:sp>
        <p:nvSpPr>
          <p:cNvPr id="216" name="Google Shape;216;p22"/>
          <p:cNvSpPr txBox="1"/>
          <p:nvPr>
            <p:ph type="title"/>
          </p:nvPr>
        </p:nvSpPr>
        <p:spPr>
          <a:xfrm>
            <a:off x="464100" y="232300"/>
            <a:ext cx="58164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150">
                <a:solidFill>
                  <a:schemeClr val="lt1"/>
                </a:solidFill>
              </a:rPr>
              <a:t>Our Solution vs. Peers</a:t>
            </a:r>
            <a:endParaRPr b="1" sz="2150">
              <a:solidFill>
                <a:srgbClr val="000000"/>
              </a:solidFill>
            </a:endParaRPr>
          </a:p>
        </p:txBody>
      </p:sp>
      <p:sp>
        <p:nvSpPr>
          <p:cNvPr id="217" name="Google Shape;217;p22"/>
          <p:cNvSpPr txBox="1"/>
          <p:nvPr>
            <p:ph type="title"/>
          </p:nvPr>
        </p:nvSpPr>
        <p:spPr>
          <a:xfrm>
            <a:off x="396550" y="4629250"/>
            <a:ext cx="8093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535">
                <a:solidFill>
                  <a:schemeClr val="lt1"/>
                </a:solidFill>
                <a:latin typeface="Arial"/>
                <a:ea typeface="Arial"/>
                <a:cs typeface="Arial"/>
                <a:sym typeface="Arial"/>
              </a:rPr>
              <a:t>*HFRX Global Hedge Fund Index, Returns over 20 years: 1998-2018: 4% per yr (vs. ~8% SPX)</a:t>
            </a:r>
            <a:endParaRPr sz="535">
              <a:solidFill>
                <a:schemeClr val="lt1"/>
              </a:solidFill>
              <a:latin typeface="Arial"/>
              <a:ea typeface="Arial"/>
              <a:cs typeface="Arial"/>
              <a:sym typeface="Arial"/>
            </a:endParaRPr>
          </a:p>
          <a:p>
            <a:pPr indent="0" lvl="0" marL="0" rtl="0" algn="l">
              <a:spcBef>
                <a:spcPts val="0"/>
              </a:spcBef>
              <a:spcAft>
                <a:spcPts val="0"/>
              </a:spcAft>
              <a:buSzPts val="990"/>
              <a:buNone/>
            </a:pPr>
            <a:r>
              <a:rPr lang="en" sz="535">
                <a:solidFill>
                  <a:schemeClr val="lt1"/>
                </a:solidFill>
                <a:latin typeface="Arial"/>
                <a:ea typeface="Arial"/>
                <a:cs typeface="Arial"/>
                <a:sym typeface="Arial"/>
              </a:rPr>
              <a:t> </a:t>
            </a:r>
            <a:r>
              <a:rPr lang="en" sz="535" u="sng">
                <a:solidFill>
                  <a:schemeClr val="lt1"/>
                </a:solidFill>
                <a:latin typeface="Arial"/>
                <a:ea typeface="Arial"/>
                <a:cs typeface="Arial"/>
                <a:sym typeface="Arial"/>
                <a:hlinkClick r:id="rId3">
                  <a:extLst>
                    <a:ext uri="{A12FA001-AC4F-418D-AE19-62706E023703}">
                      <ahyp:hlinkClr val="tx"/>
                    </a:ext>
                  </a:extLst>
                </a:hlinkClick>
              </a:rPr>
              <a:t>https://bookshelf.corestone.ch/wp-content/uploads/2018/11/HF-and-PE-Factsheet.pdf</a:t>
            </a:r>
            <a:br>
              <a:rPr lang="en" sz="535">
                <a:solidFill>
                  <a:schemeClr val="lt1"/>
                </a:solidFill>
                <a:latin typeface="Arial"/>
                <a:ea typeface="Arial"/>
                <a:cs typeface="Arial"/>
                <a:sym typeface="Arial"/>
              </a:rPr>
            </a:br>
            <a:r>
              <a:rPr lang="en" sz="535">
                <a:solidFill>
                  <a:schemeClr val="lt1"/>
                </a:solidFill>
                <a:latin typeface="Arial"/>
                <a:ea typeface="Arial"/>
                <a:cs typeface="Arial"/>
                <a:sym typeface="Arial"/>
              </a:rPr>
              <a:t>**</a:t>
            </a:r>
            <a:r>
              <a:rPr lang="en" sz="535" u="sng">
                <a:solidFill>
                  <a:schemeClr val="lt1"/>
                </a:solidFill>
                <a:latin typeface="Arial"/>
                <a:ea typeface="Arial"/>
                <a:cs typeface="Arial"/>
                <a:sym typeface="Arial"/>
                <a:hlinkClick r:id="rId4">
                  <a:extLst>
                    <a:ext uri="{A12FA001-AC4F-418D-AE19-62706E023703}">
                      <ahyp:hlinkClr val="tx"/>
                    </a:ext>
                  </a:extLst>
                </a:hlinkClick>
              </a:rPr>
              <a:t>https://www.forbes.com/advisor/investing/how-to-invest-in-hedge-funds/</a:t>
            </a:r>
            <a:r>
              <a:rPr lang="en" sz="535">
                <a:solidFill>
                  <a:schemeClr val="lt1"/>
                </a:solidFill>
                <a:latin typeface="Arial"/>
                <a:ea typeface="Arial"/>
                <a:cs typeface="Arial"/>
                <a:sym typeface="Arial"/>
              </a:rPr>
              <a:t>, </a:t>
            </a:r>
            <a:r>
              <a:rPr lang="en" sz="535" u="sng">
                <a:solidFill>
                  <a:schemeClr val="lt1"/>
                </a:solidFill>
                <a:latin typeface="Arial"/>
                <a:ea typeface="Arial"/>
                <a:cs typeface="Arial"/>
                <a:sym typeface="Arial"/>
                <a:hlinkClick r:id="rId5">
                  <a:extLst>
                    <a:ext uri="{A12FA001-AC4F-418D-AE19-62706E023703}">
                      <ahyp:hlinkClr val="tx"/>
                    </a:ext>
                  </a:extLst>
                </a:hlinkClick>
              </a:rPr>
              <a:t>https://smartasset.com/financial-advisor/citadel-advisors-review#:~:text=Citadel%20Advisors%20Minimum%20Account%20Size,minimums%20at%20their%20discretion%2C%20though</a:t>
            </a:r>
            <a:r>
              <a:rPr lang="en" sz="535">
                <a:solidFill>
                  <a:schemeClr val="lt1"/>
                </a:solidFill>
                <a:latin typeface="Arial"/>
                <a:ea typeface="Arial"/>
                <a:cs typeface="Arial"/>
                <a:sym typeface="Arial"/>
              </a:rPr>
              <a:t>.</a:t>
            </a:r>
            <a:endParaRPr sz="535">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23" title="StockPickAi Product Demo (Shortened)">
            <a:hlinkClick r:id="rId3"/>
          </p:cNvPr>
          <p:cNvPicPr preferRelativeResize="0"/>
          <p:nvPr/>
        </p:nvPicPr>
        <p:blipFill>
          <a:blip r:embed="rId4">
            <a:alphaModFix/>
          </a:blip>
          <a:stretch>
            <a:fillRect/>
          </a:stretch>
        </p:blipFill>
        <p:spPr>
          <a:xfrm>
            <a:off x="94875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030303"/>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