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Merriweather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MerriweatherSans-regular.fntdata"/><Relationship Id="rId14" Type="http://schemas.openxmlformats.org/officeDocument/2006/relationships/slide" Target="slides/slide9.xml"/><Relationship Id="rId17" Type="http://schemas.openxmlformats.org/officeDocument/2006/relationships/font" Target="fonts/MerriweatherSans-italic.fntdata"/><Relationship Id="rId16" Type="http://schemas.openxmlformats.org/officeDocument/2006/relationships/font" Target="fonts/Merriweather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5fb292069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fb29206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5fb292069_1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5fb292069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Name: </a:t>
            </a:r>
            <a:r>
              <a:rPr b="1" lang="en">
                <a:solidFill>
                  <a:schemeClr val="dk1"/>
                </a:solidFill>
              </a:rPr>
              <a:t>Jamie</a:t>
            </a:r>
            <a:endParaRPr b="1">
              <a:solidFill>
                <a:schemeClr val="dk1"/>
              </a:solidFill>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We’ve heard that Underrepresented groups are more heavily impacted by Covid</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We also have heard that hospital capacity also plays a role in mortality. </a:t>
            </a:r>
            <a:endParaRPr sz="1050">
              <a:solidFill>
                <a:srgbClr val="333333"/>
              </a:solidFill>
              <a:highlight>
                <a:srgbClr val="FFFFFF"/>
              </a:highlight>
            </a:endParaRPr>
          </a:p>
          <a:p>
            <a:pPr indent="-295275" lvl="1" marL="914400" rtl="0" algn="l">
              <a:spcBef>
                <a:spcPts val="0"/>
              </a:spcBef>
              <a:spcAft>
                <a:spcPts val="0"/>
              </a:spcAft>
              <a:buClr>
                <a:srgbClr val="333333"/>
              </a:buClr>
              <a:buSzPts val="1050"/>
              <a:buChar char="○"/>
            </a:pPr>
            <a:r>
              <a:rPr lang="en" sz="1050">
                <a:solidFill>
                  <a:srgbClr val="333333"/>
                </a:solidFill>
                <a:highlight>
                  <a:srgbClr val="FFFFFF"/>
                </a:highlight>
              </a:rPr>
              <a:t>Availability of resources</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Which of these plays a bigger role? </a:t>
            </a:r>
            <a:endParaRPr sz="1050">
              <a:solidFill>
                <a:srgbClr val="333333"/>
              </a:solidFill>
              <a:highlight>
                <a:srgbClr val="FFFFFF"/>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7c8e2f689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7c8e2f6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r>
              <a:rPr b="1" lang="en"/>
              <a:t>Jamie</a:t>
            </a:r>
            <a:endParaRPr b="1"/>
          </a:p>
          <a:p>
            <a:pPr indent="-317500" lvl="0" marL="457200" rtl="0" algn="l">
              <a:spcBef>
                <a:spcPts val="0"/>
              </a:spcBef>
              <a:spcAft>
                <a:spcPts val="0"/>
              </a:spcAft>
              <a:buSzPts val="1400"/>
              <a:buChar char="●"/>
            </a:pPr>
            <a:r>
              <a:rPr lang="en"/>
              <a:t>Our sample is from the CDC, the data captured is from late October and we’ve collected it for all 50 states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7c8e2f689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7c8e2f6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r>
              <a:rPr b="1" lang="en"/>
              <a:t>Jamie</a:t>
            </a:r>
            <a:endParaRPr b="1"/>
          </a:p>
          <a:p>
            <a:pPr indent="-317500" lvl="0" marL="457200" rtl="0" algn="l">
              <a:spcBef>
                <a:spcPts val="0"/>
              </a:spcBef>
              <a:spcAft>
                <a:spcPts val="0"/>
              </a:spcAft>
              <a:buSzPts val="1400"/>
              <a:buChar char="●"/>
            </a:pPr>
            <a:r>
              <a:rPr lang="en"/>
              <a:t>As our base case, we focused on the influence of race on mortality rate. </a:t>
            </a:r>
            <a:endParaRPr/>
          </a:p>
          <a:p>
            <a:pPr indent="-317500" lvl="0" marL="457200" rtl="0" algn="l">
              <a:spcBef>
                <a:spcPts val="0"/>
              </a:spcBef>
              <a:spcAft>
                <a:spcPts val="0"/>
              </a:spcAft>
              <a:buSzPts val="1400"/>
              <a:buChar char="●"/>
            </a:pPr>
            <a:r>
              <a:rPr lang="en"/>
              <a:t>We leveraged data from the Kaiser Family Foundation which had the demographic breakdown for those who died from Covid 19, once again cut by each state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7c8e2f689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7c8e2f6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317500" lvl="0" marL="457200" rtl="0" algn="l">
              <a:spcBef>
                <a:spcPts val="0"/>
              </a:spcBef>
              <a:spcAft>
                <a:spcPts val="0"/>
              </a:spcAft>
              <a:buSzPts val="1400"/>
              <a:buChar char="●"/>
            </a:pPr>
            <a:r>
              <a:rPr lang="en"/>
              <a:t>For model 2, we added in the ICU Bed availability variable</a:t>
            </a:r>
            <a:endParaRPr/>
          </a:p>
          <a:p>
            <a:pPr indent="-317500" lvl="1" marL="914400" rtl="0" algn="l">
              <a:spcBef>
                <a:spcPts val="0"/>
              </a:spcBef>
              <a:spcAft>
                <a:spcPts val="0"/>
              </a:spcAft>
              <a:buSzPts val="1400"/>
              <a:buChar char="○"/>
            </a:pPr>
            <a:r>
              <a:rPr lang="en"/>
              <a:t>ICU means Intensive Care Unit, so that means these COVID patients that are in critical condition</a:t>
            </a:r>
            <a:endParaRPr/>
          </a:p>
          <a:p>
            <a:pPr indent="-317500" lvl="0" marL="457200" rtl="0" algn="l">
              <a:spcBef>
                <a:spcPts val="0"/>
              </a:spcBef>
              <a:spcAft>
                <a:spcPts val="0"/>
              </a:spcAft>
              <a:buSzPts val="1400"/>
              <a:buChar char="●"/>
            </a:pPr>
            <a:r>
              <a:rPr lang="en"/>
              <a:t>We defined this variable by:  Taking the </a:t>
            </a:r>
            <a:r>
              <a:rPr lang="en"/>
              <a:t>total number of Available ICU Beds in each state, and dividing that by the Number of COVID patients in each state’s hospitals</a:t>
            </a:r>
            <a:endParaRPr/>
          </a:p>
          <a:p>
            <a:pPr indent="-317500" lvl="0" marL="457200" rtl="0" algn="l">
              <a:spcBef>
                <a:spcPts val="0"/>
              </a:spcBef>
              <a:spcAft>
                <a:spcPts val="0"/>
              </a:spcAft>
              <a:buSzPts val="1400"/>
              <a:buChar char="●"/>
            </a:pPr>
            <a:r>
              <a:rPr lang="en"/>
              <a:t>We chose this variable </a:t>
            </a:r>
            <a:r>
              <a:rPr lang="en"/>
              <a:t>because</a:t>
            </a:r>
            <a:r>
              <a:rPr lang="en"/>
              <a:t> we thought, GIVEN the severity of ICU cases, this variable would have a more significant relationship with mortality rate, as opposed to our other variable IN-patient beds</a:t>
            </a:r>
            <a:endParaRPr/>
          </a:p>
          <a:p>
            <a:pPr indent="-317500" lvl="0" marL="457200" rtl="0" algn="l">
              <a:spcBef>
                <a:spcPts val="0"/>
              </a:spcBef>
              <a:spcAft>
                <a:spcPts val="0"/>
              </a:spcAft>
              <a:buSzPts val="1400"/>
              <a:buChar char="●"/>
            </a:pPr>
            <a:r>
              <a:rPr lang="en"/>
              <a:t>We wanted to bring in a variable that reflects hospital preparedness in our 2nd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[Why not total cases? Most of the cases will not be going to the hospital.]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7c8e2f689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7c8e2f68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317500" lvl="0" marL="457200" rtl="0" algn="l">
              <a:spcBef>
                <a:spcPts val="0"/>
              </a:spcBef>
              <a:spcAft>
                <a:spcPts val="0"/>
              </a:spcAft>
              <a:buSzPts val="1400"/>
              <a:buChar char="●"/>
            </a:pPr>
            <a:r>
              <a:rPr lang="en"/>
              <a:t>Lastly, we looked at the In-Patient Bed availability variable.</a:t>
            </a:r>
            <a:endParaRPr/>
          </a:p>
          <a:p>
            <a:pPr indent="-317500" lvl="1" marL="914400" rtl="0" algn="l">
              <a:spcBef>
                <a:spcPts val="0"/>
              </a:spcBef>
              <a:spcAft>
                <a:spcPts val="0"/>
              </a:spcAft>
              <a:buSzPts val="1400"/>
              <a:buChar char="○"/>
            </a:pPr>
            <a:r>
              <a:rPr lang="en"/>
              <a:t>In Patient means: Anyone who has been admitted into the hospital, regardless of how critical the condition is. Not as serious as ICUs, but its serious enough that the person has to go to the hospital.</a:t>
            </a:r>
            <a:endParaRPr/>
          </a:p>
          <a:p>
            <a:pPr indent="-317500" lvl="0" marL="457200" rtl="0" algn="l">
              <a:spcBef>
                <a:spcPts val="0"/>
              </a:spcBef>
              <a:spcAft>
                <a:spcPts val="0"/>
              </a:spcAft>
              <a:buSzPts val="1400"/>
              <a:buChar char="●"/>
            </a:pPr>
            <a:r>
              <a:rPr lang="en"/>
              <a:t>In other words: we are looking at the </a:t>
            </a:r>
            <a:r>
              <a:rPr b="1" lang="en"/>
              <a:t>Number of the hospital beds available outside of the ICU, </a:t>
            </a:r>
            <a:r>
              <a:rPr lang="en"/>
              <a:t>and then </a:t>
            </a:r>
            <a:r>
              <a:rPr lang="en">
                <a:solidFill>
                  <a:schemeClr val="dk1"/>
                </a:solidFill>
              </a:rPr>
              <a:t>dividing that by the Number of COVID patients in each state’s hospitals</a:t>
            </a:r>
            <a:endParaRPr/>
          </a:p>
          <a:p>
            <a:pPr indent="-317500" lvl="0" marL="457200" rtl="0" algn="l">
              <a:spcBef>
                <a:spcPts val="0"/>
              </a:spcBef>
              <a:spcAft>
                <a:spcPts val="0"/>
              </a:spcAft>
              <a:buSzPts val="1400"/>
              <a:buChar char="●"/>
            </a:pPr>
            <a:r>
              <a:rPr lang="en"/>
              <a:t>This is another measure that allows us to see how prepared a hospital is to handle Coronavirus cases.</a:t>
            </a:r>
            <a:endParaRPr/>
          </a:p>
          <a:p>
            <a:pPr indent="-317500" lvl="0" marL="457200" rtl="0" algn="l">
              <a:spcBef>
                <a:spcPts val="0"/>
              </a:spcBef>
              <a:spcAft>
                <a:spcPts val="0"/>
              </a:spcAft>
              <a:buSzPts val="1400"/>
              <a:buChar char="●"/>
            </a:pPr>
            <a:r>
              <a:rPr lang="en"/>
              <a:t>We will now go into our findings, based on what we deem to be our most </a:t>
            </a:r>
            <a:r>
              <a:rPr lang="en"/>
              <a:t>parsimonious</a:t>
            </a:r>
            <a:r>
              <a:rPr lang="en"/>
              <a:t> model, model 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034c61bee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034c61b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Ratan: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08abb39ef_1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08abb39e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Ratan</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8161bfdd6_0_1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8161bfdd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t>
            </a:r>
            <a:r>
              <a:rPr b="1" lang="en"/>
              <a:t>Kevin</a:t>
            </a:r>
            <a:endParaRPr b="1"/>
          </a:p>
          <a:p>
            <a:pPr indent="-317500" lvl="0" marL="457200" rtl="0" algn="l">
              <a:spcBef>
                <a:spcPts val="0"/>
              </a:spcBef>
              <a:spcAft>
                <a:spcPts val="0"/>
              </a:spcAft>
              <a:buSzPts val="1400"/>
              <a:buChar char="●"/>
            </a:pPr>
            <a:r>
              <a:rPr lang="en"/>
              <a:t>There are many things that we learned. </a:t>
            </a:r>
            <a:endParaRPr/>
          </a:p>
          <a:p>
            <a:pPr indent="-317500" lvl="0" marL="457200" rtl="0" algn="l">
              <a:spcBef>
                <a:spcPts val="0"/>
              </a:spcBef>
              <a:spcAft>
                <a:spcPts val="0"/>
              </a:spcAft>
              <a:buSzPts val="1400"/>
              <a:buChar char="●"/>
            </a:pPr>
            <a:r>
              <a:rPr lang="en"/>
              <a:t>We went through many iterations when it came to variable selection and picking the right transformation for the variables. </a:t>
            </a:r>
            <a:endParaRPr/>
          </a:p>
          <a:p>
            <a:pPr indent="-317500" lvl="1" marL="914400" rtl="0" algn="l">
              <a:spcBef>
                <a:spcPts val="0"/>
              </a:spcBef>
              <a:spcAft>
                <a:spcPts val="0"/>
              </a:spcAft>
              <a:buSzPts val="1400"/>
              <a:buChar char="○"/>
            </a:pPr>
            <a:r>
              <a:rPr lang="en"/>
              <a:t>Sometimes the 6 CLM assumptions fell apart, Sometimes the SEs went up, so this was just a </a:t>
            </a:r>
            <a:r>
              <a:rPr lang="en"/>
              <a:t>i</a:t>
            </a:r>
            <a:r>
              <a:rPr lang="en"/>
              <a:t>terative process that we just had to rinse and repeat.</a:t>
            </a:r>
            <a:endParaRPr/>
          </a:p>
          <a:p>
            <a:pPr indent="-317500" lvl="0" marL="457200" rtl="0" algn="l">
              <a:spcBef>
                <a:spcPts val="0"/>
              </a:spcBef>
              <a:spcAft>
                <a:spcPts val="0"/>
              </a:spcAft>
              <a:buSzPts val="1400"/>
              <a:buChar char="●"/>
            </a:pPr>
            <a:r>
              <a:rPr lang="en"/>
              <a:t>We also had to take into account omitted variables.</a:t>
            </a:r>
            <a:endParaRPr/>
          </a:p>
          <a:p>
            <a:pPr indent="-317500" lvl="1" marL="914400" rtl="0" algn="l">
              <a:spcBef>
                <a:spcPts val="0"/>
              </a:spcBef>
              <a:spcAft>
                <a:spcPts val="0"/>
              </a:spcAft>
              <a:buSzPts val="1400"/>
              <a:buChar char="○"/>
            </a:pPr>
            <a:r>
              <a:rPr lang="en"/>
              <a:t>Theres obvi </a:t>
            </a:r>
            <a:r>
              <a:rPr lang="en">
                <a:solidFill>
                  <a:schemeClr val="dk1"/>
                </a:solidFill>
              </a:rPr>
              <a:t>omitted variables we dont account for in our models for various reasons.</a:t>
            </a:r>
            <a:endParaRPr>
              <a:solidFill>
                <a:schemeClr val="dk1"/>
              </a:solidFill>
            </a:endParaRPr>
          </a:p>
          <a:p>
            <a:pPr indent="-317500" lvl="1" marL="914400" rtl="0" algn="l">
              <a:spcBef>
                <a:spcPts val="0"/>
              </a:spcBef>
              <a:spcAft>
                <a:spcPts val="0"/>
              </a:spcAft>
              <a:buSzPts val="1400"/>
              <a:buChar char="○"/>
            </a:pPr>
            <a:r>
              <a:rPr lang="en">
                <a:solidFill>
                  <a:schemeClr val="dk1"/>
                </a:solidFill>
              </a:rPr>
              <a:t>Theres variables that arent specific enough, like Pre-existing Conditions. Not all pre existing conditions are created equally.</a:t>
            </a:r>
            <a:endParaRPr/>
          </a:p>
          <a:p>
            <a:pPr indent="-317500" lvl="1" marL="914400" rtl="0" algn="l">
              <a:spcBef>
                <a:spcPts val="0"/>
              </a:spcBef>
              <a:spcAft>
                <a:spcPts val="0"/>
              </a:spcAft>
              <a:buSzPts val="1400"/>
              <a:buChar char="○"/>
            </a:pPr>
            <a:r>
              <a:rPr lang="en"/>
              <a:t>There also omitted variables that are Unavail to us, outside of our data set, such as People that identify as a “Mixed” Race, which is becoming more and more </a:t>
            </a:r>
            <a:r>
              <a:rPr lang="en"/>
              <a:t>prevalent</a:t>
            </a:r>
            <a:r>
              <a:rPr lang="en"/>
              <a:t> in 2020.</a:t>
            </a:r>
            <a:endParaRPr/>
          </a:p>
          <a:p>
            <a:pPr indent="-317500" lvl="0" marL="457200" rtl="0" algn="l">
              <a:spcBef>
                <a:spcPts val="0"/>
              </a:spcBef>
              <a:spcAft>
                <a:spcPts val="0"/>
              </a:spcAft>
              <a:buSzPts val="1400"/>
              <a:buChar char="●"/>
            </a:pPr>
            <a:r>
              <a:rPr lang="en"/>
              <a:t>Collaboration</a:t>
            </a:r>
            <a:r>
              <a:rPr lang="en"/>
              <a:t> was tough</a:t>
            </a:r>
            <a:endParaRPr/>
          </a:p>
          <a:p>
            <a:pPr indent="-317500" lvl="1" marL="914400" rtl="0" algn="l">
              <a:spcBef>
                <a:spcPts val="0"/>
              </a:spcBef>
              <a:spcAft>
                <a:spcPts val="0"/>
              </a:spcAft>
              <a:buSzPts val="1400"/>
              <a:buChar char="○"/>
            </a:pPr>
            <a:r>
              <a:rPr lang="en"/>
              <a:t>No “Google Docs” for RMD. </a:t>
            </a:r>
            <a:endParaRPr/>
          </a:p>
          <a:p>
            <a:pPr indent="-317500" lvl="1" marL="914400" rtl="0" algn="l">
              <a:spcBef>
                <a:spcPts val="0"/>
              </a:spcBef>
              <a:spcAft>
                <a:spcPts val="0"/>
              </a:spcAft>
              <a:buSzPts val="1400"/>
              <a:buChar char="○"/>
            </a:pPr>
            <a:r>
              <a:rPr lang="en"/>
              <a:t>Even with github, version control was tough</a:t>
            </a:r>
            <a:endParaRPr/>
          </a:p>
          <a:p>
            <a:pPr indent="-317500" lvl="1" marL="914400" rtl="0" algn="l">
              <a:spcBef>
                <a:spcPts val="0"/>
              </a:spcBef>
              <a:spcAft>
                <a:spcPts val="0"/>
              </a:spcAft>
              <a:buSzPts val="1400"/>
              <a:buChar char="○"/>
            </a:pPr>
            <a:r>
              <a:rPr lang="en"/>
              <a:t>Difficult in dividing sections up since they are all inter-connected</a:t>
            </a:r>
            <a:endParaRPr/>
          </a:p>
          <a:p>
            <a:pPr indent="-317500" lvl="0" marL="457200" rtl="0" algn="l">
              <a:spcBef>
                <a:spcPts val="0"/>
              </a:spcBef>
              <a:spcAft>
                <a:spcPts val="0"/>
              </a:spcAft>
              <a:buSzPts val="1400"/>
              <a:buChar char="●"/>
            </a:pPr>
            <a:r>
              <a:rPr lang="en"/>
              <a:t>Thats about it, thanks for listening!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291695"/>
            <a:ext cx="6813900" cy="1639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solidFill>
                  <a:srgbClr val="C2822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subTitle"/>
          </p:nvPr>
        </p:nvSpPr>
        <p:spPr>
          <a:xfrm>
            <a:off x="685800" y="2575258"/>
            <a:ext cx="6400800" cy="1113600"/>
          </a:xfrm>
          <a:prstGeom prst="rect">
            <a:avLst/>
          </a:prstGeom>
          <a:noFill/>
          <a:ln>
            <a:noFill/>
          </a:ln>
        </p:spPr>
        <p:txBody>
          <a:bodyPr anchorCtr="0" anchor="t" bIns="45700" lIns="91425" spcFirstLastPara="1" rIns="91425" wrap="square" tIns="45700">
            <a:noAutofit/>
          </a:bodyPr>
          <a:lstStyle>
            <a:lvl1pPr lvl="0" rtl="0" algn="l">
              <a:spcBef>
                <a:spcPts val="440"/>
              </a:spcBef>
              <a:spcAft>
                <a:spcPts val="0"/>
              </a:spcAft>
              <a:buClr>
                <a:srgbClr val="2D637F"/>
              </a:buClr>
              <a:buSzPts val="2200"/>
              <a:buNone/>
              <a:defRPr>
                <a:solidFill>
                  <a:srgbClr val="2D637F"/>
                </a:solidFill>
              </a:defRPr>
            </a:lvl1pPr>
            <a:lvl2pPr lvl="1" rtl="0" algn="ctr">
              <a:spcBef>
                <a:spcPts val="400"/>
              </a:spcBef>
              <a:spcAft>
                <a:spcPts val="0"/>
              </a:spcAft>
              <a:buClr>
                <a:srgbClr val="888888"/>
              </a:buClr>
              <a:buSzPts val="20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320"/>
              </a:spcBef>
              <a:spcAft>
                <a:spcPts val="0"/>
              </a:spcAft>
              <a:buClr>
                <a:srgbClr val="888888"/>
              </a:buClr>
              <a:buSzPts val="1600"/>
              <a:buNone/>
              <a:defRPr>
                <a:solidFill>
                  <a:srgbClr val="888888"/>
                </a:solidFill>
              </a:defRPr>
            </a:lvl4pPr>
            <a:lvl5pPr lvl="4" rtl="0" algn="ctr">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15"/>
          <p:cNvSpPr txBox="1"/>
          <p:nvPr>
            <p:ph type="title"/>
          </p:nvPr>
        </p:nvSpPr>
        <p:spPr>
          <a:xfrm>
            <a:off x="457201" y="281762"/>
            <a:ext cx="7464300" cy="1143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5"/>
          <p:cNvSpPr txBox="1"/>
          <p:nvPr>
            <p:ph idx="1" type="body"/>
          </p:nvPr>
        </p:nvSpPr>
        <p:spPr>
          <a:xfrm>
            <a:off x="457201" y="1837778"/>
            <a:ext cx="37179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400"/>
              </a:spcBef>
              <a:spcAft>
                <a:spcPts val="0"/>
              </a:spcAft>
              <a:buClr>
                <a:srgbClr val="2D637F"/>
              </a:buClr>
              <a:buSzPts val="1400"/>
              <a:buChar char="–"/>
              <a:defRPr sz="1400"/>
            </a:lvl2pPr>
            <a:lvl3pPr indent="-317500" lvl="2" marL="1371600" rtl="0" algn="l">
              <a:spcBef>
                <a:spcPts val="360"/>
              </a:spcBef>
              <a:spcAft>
                <a:spcPts val="0"/>
              </a:spcAft>
              <a:buClr>
                <a:srgbClr val="2D637F"/>
              </a:buClr>
              <a:buSzPts val="1400"/>
              <a:buChar char="•"/>
              <a:defRPr sz="1400"/>
            </a:lvl3pPr>
            <a:lvl4pPr indent="-317500" lvl="3" marL="1828800" rtl="0" algn="l">
              <a:spcBef>
                <a:spcPts val="320"/>
              </a:spcBef>
              <a:spcAft>
                <a:spcPts val="0"/>
              </a:spcAft>
              <a:buClr>
                <a:srgbClr val="2D637F"/>
              </a:buClr>
              <a:buSzPts val="1400"/>
              <a:buChar char="–"/>
              <a:defRPr sz="1400"/>
            </a:lvl4pPr>
            <a:lvl5pPr indent="-317500" lvl="4" marL="2286000" rtl="0" algn="l">
              <a:spcBef>
                <a:spcPts val="280"/>
              </a:spcBef>
              <a:spcAft>
                <a:spcPts val="0"/>
              </a:spcAft>
              <a:buClr>
                <a:srgbClr val="2D637F"/>
              </a:buClr>
              <a:buSzPts val="1400"/>
              <a:buChar char="»"/>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4" name="Google Shape;64;p15"/>
          <p:cNvSpPr txBox="1"/>
          <p:nvPr>
            <p:ph idx="2" type="body"/>
          </p:nvPr>
        </p:nvSpPr>
        <p:spPr>
          <a:xfrm>
            <a:off x="4175125" y="1837778"/>
            <a:ext cx="37464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400"/>
              </a:spcBef>
              <a:spcAft>
                <a:spcPts val="0"/>
              </a:spcAft>
              <a:buClr>
                <a:srgbClr val="2D637F"/>
              </a:buClr>
              <a:buSzPts val="1400"/>
              <a:buChar char="–"/>
              <a:defRPr sz="1400">
                <a:solidFill>
                  <a:srgbClr val="2D637F"/>
                </a:solidFill>
              </a:defRPr>
            </a:lvl2pPr>
            <a:lvl3pPr indent="-317500" lvl="2" marL="1371600" rtl="0" algn="l">
              <a:spcBef>
                <a:spcPts val="360"/>
              </a:spcBef>
              <a:spcAft>
                <a:spcPts val="0"/>
              </a:spcAft>
              <a:buClr>
                <a:srgbClr val="2D637F"/>
              </a:buClr>
              <a:buSzPts val="1400"/>
              <a:buChar char="•"/>
              <a:defRPr sz="1400">
                <a:solidFill>
                  <a:srgbClr val="2D637F"/>
                </a:solidFill>
              </a:defRPr>
            </a:lvl3pPr>
            <a:lvl4pPr indent="-317500" lvl="3" marL="1828800" rtl="0" algn="l">
              <a:spcBef>
                <a:spcPts val="320"/>
              </a:spcBef>
              <a:spcAft>
                <a:spcPts val="0"/>
              </a:spcAft>
              <a:buClr>
                <a:srgbClr val="2D637F"/>
              </a:buClr>
              <a:buSzPts val="1400"/>
              <a:buChar char="–"/>
              <a:defRPr sz="1400">
                <a:solidFill>
                  <a:srgbClr val="2D637F"/>
                </a:solidFill>
              </a:defRPr>
            </a:lvl4pPr>
            <a:lvl5pPr indent="-317500" lvl="4" marL="2286000" rtl="0" algn="l">
              <a:spcBef>
                <a:spcPts val="280"/>
              </a:spcBef>
              <a:spcAft>
                <a:spcPts val="0"/>
              </a:spcAft>
              <a:buClr>
                <a:srgbClr val="2D637F"/>
              </a:buClr>
              <a:buSzPts val="1400"/>
              <a:buChar char="»"/>
              <a:defRPr>
                <a:solidFill>
                  <a:srgbClr val="2D637F"/>
                </a:solidFill>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5" name="Google Shape;65;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6"/>
          <p:cNvSpPr txBox="1"/>
          <p:nvPr>
            <p:ph type="title"/>
          </p:nvPr>
        </p:nvSpPr>
        <p:spPr>
          <a:xfrm>
            <a:off x="457200" y="308737"/>
            <a:ext cx="7766100" cy="1150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6"/>
          <p:cNvSpPr txBox="1"/>
          <p:nvPr>
            <p:ph idx="1" type="body"/>
          </p:nvPr>
        </p:nvSpPr>
        <p:spPr>
          <a:xfrm>
            <a:off x="457200" y="2016925"/>
            <a:ext cx="7740600" cy="3290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360"/>
              </a:spcBef>
              <a:spcAft>
                <a:spcPts val="0"/>
              </a:spcAft>
              <a:buClr>
                <a:srgbClr val="2D637F"/>
              </a:buClr>
              <a:buSzPts val="1800"/>
              <a:buChar char="–"/>
              <a:defRPr/>
            </a:lvl2pPr>
            <a:lvl3pPr indent="-342900" lvl="2" marL="1371600" rtl="0" algn="l">
              <a:spcBef>
                <a:spcPts val="360"/>
              </a:spcBef>
              <a:spcAft>
                <a:spcPts val="0"/>
              </a:spcAft>
              <a:buClr>
                <a:srgbClr val="2D637F"/>
              </a:buClr>
              <a:buSzPts val="1800"/>
              <a:buChar char="•"/>
              <a:defRPr/>
            </a:lvl3pPr>
            <a:lvl4pPr indent="-342900" lvl="3" marL="1828800" rtl="0" algn="l">
              <a:spcBef>
                <a:spcPts val="360"/>
              </a:spcBef>
              <a:spcAft>
                <a:spcPts val="0"/>
              </a:spcAft>
              <a:buClr>
                <a:srgbClr val="2D637F"/>
              </a:buClr>
              <a:buSzPts val="1800"/>
              <a:buChar char="–"/>
              <a:defRPr/>
            </a:lvl4pPr>
            <a:lvl5pPr indent="-342900" lvl="4" marL="2286000" rtl="0" algn="l">
              <a:spcBef>
                <a:spcPts val="360"/>
              </a:spcBef>
              <a:spcAft>
                <a:spcPts val="0"/>
              </a:spcAft>
              <a:buClr>
                <a:srgbClr val="2D637F"/>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0" name="Shape 70"/>
        <p:cNvGrpSpPr/>
        <p:nvPr/>
      </p:nvGrpSpPr>
      <p:grpSpPr>
        <a:xfrm>
          <a:off x="0" y="0"/>
          <a:ext cx="0" cy="0"/>
          <a:chOff x="0" y="0"/>
          <a:chExt cx="0" cy="0"/>
        </a:xfrm>
      </p:grpSpPr>
      <p:sp>
        <p:nvSpPr>
          <p:cNvPr id="71" name="Google Shape;71;p17"/>
          <p:cNvSpPr txBox="1"/>
          <p:nvPr>
            <p:ph type="title"/>
          </p:nvPr>
        </p:nvSpPr>
        <p:spPr>
          <a:xfrm>
            <a:off x="568325" y="2017296"/>
            <a:ext cx="7772400" cy="1996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C28220"/>
              </a:buClr>
              <a:buSzPts val="4200"/>
              <a:buFont typeface="Georgia"/>
              <a:buNone/>
              <a:defRPr b="0" sz="42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7"/>
          <p:cNvSpPr txBox="1"/>
          <p:nvPr>
            <p:ph idx="1" type="body"/>
          </p:nvPr>
        </p:nvSpPr>
        <p:spPr>
          <a:xfrm>
            <a:off x="568325" y="1019342"/>
            <a:ext cx="7772400" cy="895500"/>
          </a:xfrm>
          <a:prstGeom prst="rect">
            <a:avLst/>
          </a:prstGeom>
          <a:noFill/>
          <a:ln>
            <a:noFill/>
          </a:ln>
        </p:spPr>
        <p:txBody>
          <a:bodyPr anchorCtr="0" anchor="b" bIns="45700" lIns="91425" spcFirstLastPara="1" rIns="91425" wrap="square" tIns="45700">
            <a:noAutofit/>
          </a:bodyPr>
          <a:lstStyle>
            <a:lvl1pPr indent="-228600" lvl="0" marL="457200" rtl="0" algn="l">
              <a:spcBef>
                <a:spcPts val="440"/>
              </a:spcBef>
              <a:spcAft>
                <a:spcPts val="0"/>
              </a:spcAft>
              <a:buClr>
                <a:srgbClr val="2D637F"/>
              </a:buClr>
              <a:buSzPts val="2200"/>
              <a:buNone/>
              <a:defRPr sz="2200">
                <a:solidFill>
                  <a:srgbClr val="2D637F"/>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3" name="Google Shape;73;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8"/>
          <p:cNvSpPr txBox="1"/>
          <p:nvPr>
            <p:ph type="title"/>
          </p:nvPr>
        </p:nvSpPr>
        <p:spPr>
          <a:xfrm>
            <a:off x="381000" y="3729789"/>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8"/>
          <p:cNvSpPr/>
          <p:nvPr>
            <p:ph idx="2" type="pic"/>
          </p:nvPr>
        </p:nvSpPr>
        <p:spPr>
          <a:xfrm>
            <a:off x="381000" y="358775"/>
            <a:ext cx="5486400" cy="3371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D637F"/>
              </a:buClr>
              <a:buSzPts val="3200"/>
              <a:buFont typeface="Arial"/>
              <a:buNone/>
              <a:defRPr b="0" i="0" sz="3200" u="none" cap="none" strike="noStrike">
                <a:solidFill>
                  <a:srgbClr val="2D637F"/>
                </a:solidFill>
                <a:latin typeface="Merriweather Sans"/>
                <a:ea typeface="Merriweather Sans"/>
                <a:cs typeface="Merriweather Sans"/>
                <a:sym typeface="Merriweather Sans"/>
              </a:defRPr>
            </a:lvl1pPr>
            <a:lvl2pPr lvl="1" marR="0" rtl="0" algn="l">
              <a:spcBef>
                <a:spcPts val="560"/>
              </a:spcBef>
              <a:spcAft>
                <a:spcPts val="0"/>
              </a:spcAft>
              <a:buClr>
                <a:srgbClr val="2D637F"/>
              </a:buClr>
              <a:buSzPts val="2800"/>
              <a:buFont typeface="Arial"/>
              <a:buNone/>
              <a:defRPr b="0" i="0" sz="2800" u="none" cap="none" strike="noStrike">
                <a:solidFill>
                  <a:srgbClr val="2D637F"/>
                </a:solidFill>
                <a:latin typeface="Merriweather Sans"/>
                <a:ea typeface="Merriweather Sans"/>
                <a:cs typeface="Merriweather Sans"/>
                <a:sym typeface="Merriweather Sans"/>
              </a:defRPr>
            </a:lvl2pPr>
            <a:lvl3pPr lvl="2" marR="0" rtl="0" algn="l">
              <a:spcBef>
                <a:spcPts val="480"/>
              </a:spcBef>
              <a:spcAft>
                <a:spcPts val="0"/>
              </a:spcAft>
              <a:buClr>
                <a:srgbClr val="2D637F"/>
              </a:buClr>
              <a:buSzPts val="2400"/>
              <a:buFont typeface="Arial"/>
              <a:buNone/>
              <a:defRPr b="0" i="0" sz="2400" u="none" cap="none" strike="noStrike">
                <a:solidFill>
                  <a:srgbClr val="2D637F"/>
                </a:solidFill>
                <a:latin typeface="Merriweather Sans"/>
                <a:ea typeface="Merriweather Sans"/>
                <a:cs typeface="Merriweather Sans"/>
                <a:sym typeface="Merriweather Sans"/>
              </a:defRPr>
            </a:lvl3pPr>
            <a:lvl4pPr lvl="3"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4pPr>
            <a:lvl5pPr lvl="4"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8"/>
          <p:cNvSpPr txBox="1"/>
          <p:nvPr>
            <p:ph idx="1" type="body"/>
          </p:nvPr>
        </p:nvSpPr>
        <p:spPr>
          <a:xfrm>
            <a:off x="381000" y="4296527"/>
            <a:ext cx="5486400" cy="4773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78" name="Google Shape;78;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9" name="Shape 79"/>
        <p:cNvGrpSpPr/>
        <p:nvPr/>
      </p:nvGrpSpPr>
      <p:grpSpPr>
        <a:xfrm>
          <a:off x="0" y="0"/>
          <a:ext cx="0" cy="0"/>
          <a:chOff x="0" y="0"/>
          <a:chExt cx="0" cy="0"/>
        </a:xfrm>
      </p:grpSpPr>
      <p:sp>
        <p:nvSpPr>
          <p:cNvPr id="80" name="Google Shape;80;p19"/>
          <p:cNvSpPr txBox="1"/>
          <p:nvPr>
            <p:ph type="title"/>
          </p:nvPr>
        </p:nvSpPr>
        <p:spPr>
          <a:xfrm>
            <a:off x="457201" y="1041995"/>
            <a:ext cx="3008400" cy="404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9"/>
          <p:cNvSpPr txBox="1"/>
          <p:nvPr>
            <p:ph idx="1" type="body"/>
          </p:nvPr>
        </p:nvSpPr>
        <p:spPr>
          <a:xfrm>
            <a:off x="3575050" y="1041996"/>
            <a:ext cx="4537200" cy="3657300"/>
          </a:xfrm>
          <a:prstGeom prst="rect">
            <a:avLst/>
          </a:prstGeom>
          <a:noFill/>
          <a:ln>
            <a:noFill/>
          </a:ln>
        </p:spPr>
        <p:txBody>
          <a:bodyPr anchorCtr="0" anchor="t" bIns="45700" lIns="91425" spcFirstLastPara="1" rIns="91425" wrap="square" tIns="45700">
            <a:noAutofit/>
          </a:bodyPr>
          <a:lstStyle>
            <a:lvl1pPr indent="-355600" lvl="0" marL="457200" rtl="0" algn="l">
              <a:spcBef>
                <a:spcPts val="400"/>
              </a:spcBef>
              <a:spcAft>
                <a:spcPts val="0"/>
              </a:spcAft>
              <a:buClr>
                <a:srgbClr val="2D637F"/>
              </a:buClr>
              <a:buSzPts val="2000"/>
              <a:buChar char="•"/>
              <a:defRPr sz="2000"/>
            </a:lvl1pPr>
            <a:lvl2pPr indent="-342900" lvl="1" marL="914400" rtl="0" algn="l">
              <a:spcBef>
                <a:spcPts val="360"/>
              </a:spcBef>
              <a:spcAft>
                <a:spcPts val="0"/>
              </a:spcAft>
              <a:buClr>
                <a:srgbClr val="2D637F"/>
              </a:buClr>
              <a:buSzPts val="1800"/>
              <a:buChar char="–"/>
              <a:defRPr sz="1800"/>
            </a:lvl2pPr>
            <a:lvl3pPr indent="-342900" lvl="2" marL="1371600" rtl="0" algn="l">
              <a:spcBef>
                <a:spcPts val="360"/>
              </a:spcBef>
              <a:spcAft>
                <a:spcPts val="0"/>
              </a:spcAft>
              <a:buClr>
                <a:srgbClr val="2D637F"/>
              </a:buClr>
              <a:buSzPts val="1800"/>
              <a:buChar char="•"/>
              <a:defRPr sz="1800"/>
            </a:lvl3pPr>
            <a:lvl4pPr indent="-330200" lvl="3" marL="1828800" rtl="0" algn="l">
              <a:spcBef>
                <a:spcPts val="320"/>
              </a:spcBef>
              <a:spcAft>
                <a:spcPts val="0"/>
              </a:spcAft>
              <a:buClr>
                <a:srgbClr val="2D637F"/>
              </a:buClr>
              <a:buSzPts val="1600"/>
              <a:buChar char="–"/>
              <a:defRPr sz="1600"/>
            </a:lvl4pPr>
            <a:lvl5pPr indent="-317500" lvl="4" marL="2286000" rtl="0" algn="l">
              <a:spcBef>
                <a:spcPts val="280"/>
              </a:spcBef>
              <a:spcAft>
                <a:spcPts val="0"/>
              </a:spcAft>
              <a:buClr>
                <a:srgbClr val="2D637F"/>
              </a:buClr>
              <a:buSzPts val="1400"/>
              <a:buChar char="»"/>
              <a:defRPr sz="14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2" name="Google Shape;82;p19"/>
          <p:cNvSpPr txBox="1"/>
          <p:nvPr>
            <p:ph idx="2" type="body"/>
          </p:nvPr>
        </p:nvSpPr>
        <p:spPr>
          <a:xfrm>
            <a:off x="457201" y="1531652"/>
            <a:ext cx="3008400" cy="3167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3" name="Google Shape;83;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2.xml"/><Relationship Id="rId10" Type="http://schemas.openxmlformats.org/officeDocument/2006/relationships/theme" Target="../theme/theme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267368" y="5307263"/>
            <a:ext cx="138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txBox="1"/>
          <p:nvPr>
            <p:ph type="title"/>
          </p:nvPr>
        </p:nvSpPr>
        <p:spPr>
          <a:xfrm>
            <a:off x="457200" y="525956"/>
            <a:ext cx="8229600" cy="1143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3000"/>
              <a:buFont typeface="Georgia"/>
              <a:buNone/>
              <a:defRPr b="0" i="0" sz="3000" u="none" cap="none" strike="noStrik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 type="body"/>
          </p:nvPr>
        </p:nvSpPr>
        <p:spPr>
          <a:xfrm>
            <a:off x="457200" y="1808079"/>
            <a:ext cx="8229600" cy="252630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44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1pPr>
            <a:lvl2pPr indent="-317500" lvl="1" marL="914400" marR="0" rtl="0" algn="l">
              <a:spcBef>
                <a:spcPts val="40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2pPr>
            <a:lvl3pPr indent="-317500" lvl="2" marL="1371600" marR="0" rtl="0" algn="l">
              <a:spcBef>
                <a:spcPts val="36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3pPr>
            <a:lvl4pPr indent="-317500" lvl="3" marL="1828800" marR="0" rtl="0" algn="l">
              <a:spcBef>
                <a:spcPts val="32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5pPr>
            <a:lvl6pPr indent="-317500" lvl="5" marL="27432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6pPr>
            <a:lvl7pPr indent="-317500" lvl="6" marL="32004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7pPr>
            <a:lvl8pPr indent="-317500" lvl="7" marL="36576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8pPr>
            <a:lvl9pPr indent="-317500" lvl="8" marL="41148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1">
            <a:alphaModFix/>
          </a:blip>
          <a:srcRect b="0" l="0" r="0" t="0"/>
          <a:stretch/>
        </p:blipFill>
        <p:spPr>
          <a:xfrm>
            <a:off x="6274508" y="1"/>
            <a:ext cx="2152119" cy="1338513"/>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0" y="5598567"/>
            <a:ext cx="9144000" cy="997534"/>
          </a:xfrm>
          <a:prstGeom prst="rect">
            <a:avLst/>
          </a:prstGeom>
          <a:noFill/>
          <a:ln>
            <a:noFill/>
          </a:ln>
        </p:spPr>
      </p:pic>
      <p:pic>
        <p:nvPicPr>
          <p:cNvPr id="56" name="Google Shape;56;p13"/>
          <p:cNvPicPr preferRelativeResize="0"/>
          <p:nvPr/>
        </p:nvPicPr>
        <p:blipFill rotWithShape="1">
          <a:blip r:embed="rId3">
            <a:alphaModFix/>
          </a:blip>
          <a:srcRect b="0" l="0" r="0" t="0"/>
          <a:stretch/>
        </p:blipFill>
        <p:spPr>
          <a:xfrm>
            <a:off x="369049" y="6019295"/>
            <a:ext cx="1256177" cy="300037"/>
          </a:xfrm>
          <a:prstGeom prst="rect">
            <a:avLst/>
          </a:prstGeom>
          <a:noFill/>
          <a:ln>
            <a:noFill/>
          </a:ln>
        </p:spPr>
      </p:pic>
      <p:sp>
        <p:nvSpPr>
          <p:cNvPr id="57" name="Google Shape;57;p13"/>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sz="1300">
                <a:solidFill>
                  <a:srgbClr val="2D637F"/>
                </a:solidFill>
                <a:latin typeface="Merriweather Sans"/>
                <a:ea typeface="Merriweather Sans"/>
                <a:cs typeface="Merriweather Sans"/>
                <a:sym typeface="Merriweather Sans"/>
              </a:defRPr>
            </a:lvl1pPr>
            <a:lvl2pPr lvl="1" rtl="0" algn="r">
              <a:buNone/>
              <a:defRPr sz="1300">
                <a:solidFill>
                  <a:srgbClr val="2D637F"/>
                </a:solidFill>
                <a:latin typeface="Merriweather Sans"/>
                <a:ea typeface="Merriweather Sans"/>
                <a:cs typeface="Merriweather Sans"/>
                <a:sym typeface="Merriweather Sans"/>
              </a:defRPr>
            </a:lvl2pPr>
            <a:lvl3pPr lvl="2" rtl="0" algn="r">
              <a:buNone/>
              <a:defRPr sz="1300">
                <a:solidFill>
                  <a:srgbClr val="2D637F"/>
                </a:solidFill>
                <a:latin typeface="Merriweather Sans"/>
                <a:ea typeface="Merriweather Sans"/>
                <a:cs typeface="Merriweather Sans"/>
                <a:sym typeface="Merriweather Sans"/>
              </a:defRPr>
            </a:lvl3pPr>
            <a:lvl4pPr lvl="3" rtl="0" algn="r">
              <a:buNone/>
              <a:defRPr sz="1300">
                <a:solidFill>
                  <a:srgbClr val="2D637F"/>
                </a:solidFill>
                <a:latin typeface="Merriweather Sans"/>
                <a:ea typeface="Merriweather Sans"/>
                <a:cs typeface="Merriweather Sans"/>
                <a:sym typeface="Merriweather Sans"/>
              </a:defRPr>
            </a:lvl4pPr>
            <a:lvl5pPr lvl="4" rtl="0" algn="r">
              <a:buNone/>
              <a:defRPr sz="1300">
                <a:solidFill>
                  <a:srgbClr val="2D637F"/>
                </a:solidFill>
                <a:latin typeface="Merriweather Sans"/>
                <a:ea typeface="Merriweather Sans"/>
                <a:cs typeface="Merriweather Sans"/>
                <a:sym typeface="Merriweather Sans"/>
              </a:defRPr>
            </a:lvl5pPr>
            <a:lvl6pPr lvl="5" rtl="0" algn="r">
              <a:buNone/>
              <a:defRPr sz="1300">
                <a:solidFill>
                  <a:srgbClr val="2D637F"/>
                </a:solidFill>
                <a:latin typeface="Merriweather Sans"/>
                <a:ea typeface="Merriweather Sans"/>
                <a:cs typeface="Merriweather Sans"/>
                <a:sym typeface="Merriweather Sans"/>
              </a:defRPr>
            </a:lvl6pPr>
            <a:lvl7pPr lvl="6" rtl="0" algn="r">
              <a:buNone/>
              <a:defRPr sz="1300">
                <a:solidFill>
                  <a:srgbClr val="2D637F"/>
                </a:solidFill>
                <a:latin typeface="Merriweather Sans"/>
                <a:ea typeface="Merriweather Sans"/>
                <a:cs typeface="Merriweather Sans"/>
                <a:sym typeface="Merriweather Sans"/>
              </a:defRPr>
            </a:lvl7pPr>
            <a:lvl8pPr lvl="7" rtl="0" algn="r">
              <a:buNone/>
              <a:defRPr sz="1300">
                <a:solidFill>
                  <a:srgbClr val="2D637F"/>
                </a:solidFill>
                <a:latin typeface="Merriweather Sans"/>
                <a:ea typeface="Merriweather Sans"/>
                <a:cs typeface="Merriweather Sans"/>
                <a:sym typeface="Merriweather Sans"/>
              </a:defRPr>
            </a:lvl8pPr>
            <a:lvl9pPr lvl="8" rtl="0" algn="r">
              <a:buNone/>
              <a:defRPr sz="1300">
                <a:solidFill>
                  <a:srgbClr val="2D637F"/>
                </a:solidFill>
                <a:latin typeface="Merriweather Sans"/>
                <a:ea typeface="Merriweather Sans"/>
                <a:cs typeface="Merriweather Sans"/>
                <a:sym typeface="Merriweather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ph type="ctrTitle"/>
          </p:nvPr>
        </p:nvSpPr>
        <p:spPr>
          <a:xfrm>
            <a:off x="685800" y="291695"/>
            <a:ext cx="6813900" cy="163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Lab 2: Regression to Study the Spread of Covid-19</a:t>
            </a:r>
            <a:endParaRPr/>
          </a:p>
        </p:txBody>
      </p:sp>
      <p:sp>
        <p:nvSpPr>
          <p:cNvPr id="89" name="Google Shape;89;p20"/>
          <p:cNvSpPr txBox="1"/>
          <p:nvPr>
            <p:ph idx="1" type="subTitle"/>
          </p:nvPr>
        </p:nvSpPr>
        <p:spPr>
          <a:xfrm>
            <a:off x="685800" y="2682758"/>
            <a:ext cx="6400800" cy="11136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 sz="1600">
                <a:solidFill>
                  <a:srgbClr val="000000"/>
                </a:solidFill>
              </a:rPr>
              <a:t>Kevin Fu, Ratan Singh, Jamie Smith</a:t>
            </a:r>
            <a:endParaRPr sz="1600">
              <a:solidFill>
                <a:srgbClr val="000000"/>
              </a:solidFill>
            </a:endParaRPr>
          </a:p>
          <a:p>
            <a:pPr indent="0" lvl="0" marL="0" rtl="0" algn="l">
              <a:spcBef>
                <a:spcPts val="440"/>
              </a:spcBef>
              <a:spcAft>
                <a:spcPts val="0"/>
              </a:spcAft>
              <a:buNone/>
            </a:pPr>
            <a:r>
              <a:rPr lang="en" sz="1600">
                <a:solidFill>
                  <a:srgbClr val="000000"/>
                </a:solidFill>
              </a:rPr>
              <a:t>December 9, 2020</a:t>
            </a:r>
            <a:endParaRPr sz="1600">
              <a:solidFill>
                <a:srgbClr val="000000"/>
              </a:solidFill>
            </a:endParaRPr>
          </a:p>
          <a:p>
            <a:pPr indent="0" lvl="0" marL="0" rtl="0" algn="l">
              <a:spcBef>
                <a:spcPts val="440"/>
              </a:spcBef>
              <a:spcAft>
                <a:spcPts val="0"/>
              </a:spcAft>
              <a:buNone/>
            </a:pPr>
            <a:r>
              <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Research Problem</a:t>
            </a:r>
            <a:endParaRPr/>
          </a:p>
        </p:txBody>
      </p:sp>
      <p:sp>
        <p:nvSpPr>
          <p:cNvPr id="95" name="Google Shape;95;p21"/>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Clr>
                <a:schemeClr val="dk1"/>
              </a:buClr>
              <a:buSzPts val="2600"/>
              <a:buChar char="●"/>
            </a:pPr>
            <a:r>
              <a:rPr lang="en" sz="2200">
                <a:solidFill>
                  <a:schemeClr val="dk1"/>
                </a:solidFill>
              </a:rPr>
              <a:t>Does the percentage of COVID cases by race influence mortality rate more so than a state’s hospital preparedness?</a:t>
            </a:r>
            <a:endParaRPr>
              <a:solidFill>
                <a:schemeClr val="dk1"/>
              </a:solidFill>
            </a:endParaRPr>
          </a:p>
        </p:txBody>
      </p:sp>
      <p:sp>
        <p:nvSpPr>
          <p:cNvPr id="96" name="Google Shape;96;p2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Variable &amp; Model Discussion</a:t>
            </a:r>
            <a:endParaRPr/>
          </a:p>
        </p:txBody>
      </p:sp>
      <p:sp>
        <p:nvSpPr>
          <p:cNvPr id="102" name="Google Shape;102;p22"/>
          <p:cNvSpPr txBox="1"/>
          <p:nvPr>
            <p:ph idx="1" type="body"/>
          </p:nvPr>
        </p:nvSpPr>
        <p:spPr>
          <a:xfrm>
            <a:off x="457200" y="2016925"/>
            <a:ext cx="2220000" cy="580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0097A7"/>
                </a:solidFill>
              </a:rPr>
              <a:t>Mortality Rate</a:t>
            </a:r>
            <a:endParaRPr>
              <a:solidFill>
                <a:srgbClr val="0097A7"/>
              </a:solidFill>
            </a:endParaRPr>
          </a:p>
        </p:txBody>
      </p:sp>
      <p:sp>
        <p:nvSpPr>
          <p:cNvPr id="103" name="Google Shape;103;p22"/>
          <p:cNvSpPr txBox="1"/>
          <p:nvPr>
            <p:ph idx="1" type="body"/>
          </p:nvPr>
        </p:nvSpPr>
        <p:spPr>
          <a:xfrm>
            <a:off x="2999103"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Race</a:t>
            </a:r>
            <a:endParaRPr/>
          </a:p>
        </p:txBody>
      </p:sp>
      <p:sp>
        <p:nvSpPr>
          <p:cNvPr id="104" name="Google Shape;104;p22"/>
          <p:cNvSpPr txBox="1"/>
          <p:nvPr>
            <p:ph idx="1" type="body"/>
          </p:nvPr>
        </p:nvSpPr>
        <p:spPr>
          <a:xfrm>
            <a:off x="4990744"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ICU Bed Availability</a:t>
            </a:r>
            <a:endParaRPr/>
          </a:p>
        </p:txBody>
      </p:sp>
      <p:sp>
        <p:nvSpPr>
          <p:cNvPr id="105" name="Google Shape;105;p22"/>
          <p:cNvSpPr txBox="1"/>
          <p:nvPr>
            <p:ph idx="1" type="body"/>
          </p:nvPr>
        </p:nvSpPr>
        <p:spPr>
          <a:xfrm>
            <a:off x="6982386"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In Patient Bed Availability</a:t>
            </a:r>
            <a:endParaRPr/>
          </a:p>
        </p:txBody>
      </p:sp>
      <p:sp>
        <p:nvSpPr>
          <p:cNvPr id="106" name="Google Shape;106;p22"/>
          <p:cNvSpPr txBox="1"/>
          <p:nvPr>
            <p:ph idx="1" type="body"/>
          </p:nvPr>
        </p:nvSpPr>
        <p:spPr>
          <a:xfrm>
            <a:off x="457200" y="1338050"/>
            <a:ext cx="22200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solidFill>
                  <a:srgbClr val="0097A7"/>
                </a:solidFill>
              </a:rPr>
              <a:t>Dependent Variable</a:t>
            </a:r>
            <a:endParaRPr b="1" sz="1600">
              <a:solidFill>
                <a:srgbClr val="0097A7"/>
              </a:solidFill>
            </a:endParaRPr>
          </a:p>
        </p:txBody>
      </p:sp>
      <p:sp>
        <p:nvSpPr>
          <p:cNvPr id="107" name="Google Shape;107;p22"/>
          <p:cNvSpPr txBox="1"/>
          <p:nvPr>
            <p:ph idx="1" type="body"/>
          </p:nvPr>
        </p:nvSpPr>
        <p:spPr>
          <a:xfrm>
            <a:off x="2999100" y="1338050"/>
            <a:ext cx="56928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t>Independent Variables</a:t>
            </a:r>
            <a:endParaRPr b="1" sz="1600"/>
          </a:p>
        </p:txBody>
      </p:sp>
      <p:cxnSp>
        <p:nvCxnSpPr>
          <p:cNvPr id="108" name="Google Shape;108;p22"/>
          <p:cNvCxnSpPr/>
          <p:nvPr/>
        </p:nvCxnSpPr>
        <p:spPr>
          <a:xfrm>
            <a:off x="2838150" y="1414625"/>
            <a:ext cx="0" cy="3394800"/>
          </a:xfrm>
          <a:prstGeom prst="straightConnector1">
            <a:avLst/>
          </a:prstGeom>
          <a:noFill/>
          <a:ln cap="flat" cmpd="sng" w="19050">
            <a:solidFill>
              <a:srgbClr val="C28220"/>
            </a:solidFill>
            <a:prstDash val="solid"/>
            <a:round/>
            <a:headEnd len="med" w="med" type="none"/>
            <a:tailEnd len="med" w="med" type="none"/>
          </a:ln>
        </p:spPr>
      </p:cxnSp>
      <p:sp>
        <p:nvSpPr>
          <p:cNvPr id="109" name="Google Shape;109;p22"/>
          <p:cNvSpPr txBox="1"/>
          <p:nvPr>
            <p:ph idx="1" type="body"/>
          </p:nvPr>
        </p:nvSpPr>
        <p:spPr>
          <a:xfrm>
            <a:off x="457200" y="2744825"/>
            <a:ext cx="2220000" cy="2125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0097A7"/>
                </a:solidFill>
              </a:rPr>
              <a:t>Percentage of deaths per Covid Case</a:t>
            </a:r>
            <a:endParaRPr>
              <a:solidFill>
                <a:srgbClr val="0097A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Variable &amp; Model Discussion</a:t>
            </a:r>
            <a:endParaRPr/>
          </a:p>
        </p:txBody>
      </p:sp>
      <p:sp>
        <p:nvSpPr>
          <p:cNvPr id="115" name="Google Shape;115;p23"/>
          <p:cNvSpPr txBox="1"/>
          <p:nvPr>
            <p:ph idx="1" type="body"/>
          </p:nvPr>
        </p:nvSpPr>
        <p:spPr>
          <a:xfrm>
            <a:off x="457200" y="2016925"/>
            <a:ext cx="2220000" cy="580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0097A7"/>
                </a:solidFill>
              </a:rPr>
              <a:t>Mortality Rate</a:t>
            </a:r>
            <a:endParaRPr>
              <a:solidFill>
                <a:srgbClr val="0097A7"/>
              </a:solidFill>
            </a:endParaRPr>
          </a:p>
        </p:txBody>
      </p:sp>
      <p:sp>
        <p:nvSpPr>
          <p:cNvPr id="116" name="Google Shape;116;p23"/>
          <p:cNvSpPr txBox="1"/>
          <p:nvPr>
            <p:ph idx="1" type="body"/>
          </p:nvPr>
        </p:nvSpPr>
        <p:spPr>
          <a:xfrm>
            <a:off x="2999103"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Race</a:t>
            </a:r>
            <a:endParaRPr/>
          </a:p>
        </p:txBody>
      </p:sp>
      <p:sp>
        <p:nvSpPr>
          <p:cNvPr id="117" name="Google Shape;117;p23"/>
          <p:cNvSpPr txBox="1"/>
          <p:nvPr>
            <p:ph idx="1" type="body"/>
          </p:nvPr>
        </p:nvSpPr>
        <p:spPr>
          <a:xfrm>
            <a:off x="4990744"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ICU Bed Availability</a:t>
            </a:r>
            <a:endParaRPr/>
          </a:p>
        </p:txBody>
      </p:sp>
      <p:sp>
        <p:nvSpPr>
          <p:cNvPr id="118" name="Google Shape;118;p23"/>
          <p:cNvSpPr txBox="1"/>
          <p:nvPr>
            <p:ph idx="1" type="body"/>
          </p:nvPr>
        </p:nvSpPr>
        <p:spPr>
          <a:xfrm>
            <a:off x="6982386"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In Patient Bed Availability</a:t>
            </a:r>
            <a:endParaRPr/>
          </a:p>
        </p:txBody>
      </p:sp>
      <p:sp>
        <p:nvSpPr>
          <p:cNvPr id="119" name="Google Shape;119;p23"/>
          <p:cNvSpPr txBox="1"/>
          <p:nvPr>
            <p:ph idx="1" type="body"/>
          </p:nvPr>
        </p:nvSpPr>
        <p:spPr>
          <a:xfrm>
            <a:off x="2999097" y="2744825"/>
            <a:ext cx="1709400" cy="2125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sz="1200"/>
              <a:t>% of Cases represented by white, black, and hispanic populations</a:t>
            </a:r>
            <a:endParaRPr sz="1200"/>
          </a:p>
        </p:txBody>
      </p:sp>
      <p:sp>
        <p:nvSpPr>
          <p:cNvPr id="120" name="Google Shape;120;p23"/>
          <p:cNvSpPr txBox="1"/>
          <p:nvPr>
            <p:ph idx="1" type="body"/>
          </p:nvPr>
        </p:nvSpPr>
        <p:spPr>
          <a:xfrm>
            <a:off x="457200" y="1338050"/>
            <a:ext cx="22200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solidFill>
                  <a:srgbClr val="0097A7"/>
                </a:solidFill>
              </a:rPr>
              <a:t>Dependent Variable</a:t>
            </a:r>
            <a:endParaRPr b="1" sz="1600">
              <a:solidFill>
                <a:srgbClr val="0097A7"/>
              </a:solidFill>
            </a:endParaRPr>
          </a:p>
        </p:txBody>
      </p:sp>
      <p:sp>
        <p:nvSpPr>
          <p:cNvPr id="121" name="Google Shape;121;p23"/>
          <p:cNvSpPr txBox="1"/>
          <p:nvPr>
            <p:ph idx="1" type="body"/>
          </p:nvPr>
        </p:nvSpPr>
        <p:spPr>
          <a:xfrm>
            <a:off x="2999100" y="1338050"/>
            <a:ext cx="56928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t>Independent Variables</a:t>
            </a:r>
            <a:endParaRPr b="1" sz="1600"/>
          </a:p>
        </p:txBody>
      </p:sp>
      <p:cxnSp>
        <p:nvCxnSpPr>
          <p:cNvPr id="122" name="Google Shape;122;p23"/>
          <p:cNvCxnSpPr/>
          <p:nvPr/>
        </p:nvCxnSpPr>
        <p:spPr>
          <a:xfrm>
            <a:off x="2838150" y="1414625"/>
            <a:ext cx="0" cy="3394800"/>
          </a:xfrm>
          <a:prstGeom prst="straightConnector1">
            <a:avLst/>
          </a:prstGeom>
          <a:noFill/>
          <a:ln cap="flat" cmpd="sng" w="19050">
            <a:solidFill>
              <a:srgbClr val="C28220"/>
            </a:solidFill>
            <a:prstDash val="solid"/>
            <a:round/>
            <a:headEnd len="med" w="med" type="none"/>
            <a:tailEnd len="med" w="med" type="none"/>
          </a:ln>
        </p:spPr>
      </p:cxnSp>
      <p:sp>
        <p:nvSpPr>
          <p:cNvPr id="123" name="Google Shape;123;p23"/>
          <p:cNvSpPr txBox="1"/>
          <p:nvPr>
            <p:ph idx="1" type="body"/>
          </p:nvPr>
        </p:nvSpPr>
        <p:spPr>
          <a:xfrm>
            <a:off x="457200" y="4983175"/>
            <a:ext cx="4251300" cy="402300"/>
          </a:xfrm>
          <a:prstGeom prst="rect">
            <a:avLst/>
          </a:prstGeom>
          <a:ln cap="flat" cmpd="sng" w="9525">
            <a:solidFill>
              <a:srgbClr val="0097A7"/>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60"/>
              </a:spcBef>
              <a:spcAft>
                <a:spcPts val="0"/>
              </a:spcAft>
              <a:buNone/>
            </a:pPr>
            <a:r>
              <a:rPr lang="en">
                <a:solidFill>
                  <a:srgbClr val="0097A7"/>
                </a:solidFill>
              </a:rPr>
              <a:t>Model 1</a:t>
            </a:r>
            <a:endParaRPr i="1">
              <a:solidFill>
                <a:srgbClr val="0097A7"/>
              </a:solidFill>
            </a:endParaRPr>
          </a:p>
        </p:txBody>
      </p:sp>
      <p:sp>
        <p:nvSpPr>
          <p:cNvPr id="124" name="Google Shape;124;p23"/>
          <p:cNvSpPr txBox="1"/>
          <p:nvPr>
            <p:ph idx="1" type="body"/>
          </p:nvPr>
        </p:nvSpPr>
        <p:spPr>
          <a:xfrm>
            <a:off x="457200" y="2744825"/>
            <a:ext cx="2220000" cy="2125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lang="en">
                <a:solidFill>
                  <a:srgbClr val="0097A7"/>
                </a:solidFill>
              </a:rPr>
              <a:t>Percentage of deaths per Covid Case</a:t>
            </a:r>
            <a:endParaRPr>
              <a:solidFill>
                <a:srgbClr val="0097A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457200" y="2744825"/>
            <a:ext cx="2220000" cy="2125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lang="en">
                <a:solidFill>
                  <a:srgbClr val="0097A7"/>
                </a:solidFill>
              </a:rPr>
              <a:t>Percentage of deaths per Covid Case</a:t>
            </a:r>
            <a:endParaRPr>
              <a:solidFill>
                <a:srgbClr val="0097A7"/>
              </a:solidFill>
            </a:endParaRPr>
          </a:p>
        </p:txBody>
      </p:sp>
      <p:sp>
        <p:nvSpPr>
          <p:cNvPr id="130" name="Google Shape;130;p24"/>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Variable &amp; Model Discussion</a:t>
            </a:r>
            <a:endParaRPr/>
          </a:p>
        </p:txBody>
      </p:sp>
      <p:sp>
        <p:nvSpPr>
          <p:cNvPr id="131" name="Google Shape;131;p24"/>
          <p:cNvSpPr txBox="1"/>
          <p:nvPr>
            <p:ph idx="1" type="body"/>
          </p:nvPr>
        </p:nvSpPr>
        <p:spPr>
          <a:xfrm>
            <a:off x="457200" y="2016925"/>
            <a:ext cx="2220000" cy="580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0097A7"/>
                </a:solidFill>
              </a:rPr>
              <a:t>Mortality Rate</a:t>
            </a:r>
            <a:endParaRPr>
              <a:solidFill>
                <a:srgbClr val="0097A7"/>
              </a:solidFill>
            </a:endParaRPr>
          </a:p>
        </p:txBody>
      </p:sp>
      <p:sp>
        <p:nvSpPr>
          <p:cNvPr id="132" name="Google Shape;132;p24"/>
          <p:cNvSpPr txBox="1"/>
          <p:nvPr>
            <p:ph idx="1" type="body"/>
          </p:nvPr>
        </p:nvSpPr>
        <p:spPr>
          <a:xfrm>
            <a:off x="2999103"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Race</a:t>
            </a:r>
            <a:endParaRPr/>
          </a:p>
        </p:txBody>
      </p:sp>
      <p:sp>
        <p:nvSpPr>
          <p:cNvPr id="133" name="Google Shape;133;p24"/>
          <p:cNvSpPr txBox="1"/>
          <p:nvPr>
            <p:ph idx="1" type="body"/>
          </p:nvPr>
        </p:nvSpPr>
        <p:spPr>
          <a:xfrm>
            <a:off x="4990744"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ICU Bed Availability</a:t>
            </a:r>
            <a:endParaRPr/>
          </a:p>
        </p:txBody>
      </p:sp>
      <p:sp>
        <p:nvSpPr>
          <p:cNvPr id="134" name="Google Shape;134;p24"/>
          <p:cNvSpPr txBox="1"/>
          <p:nvPr>
            <p:ph idx="1" type="body"/>
          </p:nvPr>
        </p:nvSpPr>
        <p:spPr>
          <a:xfrm>
            <a:off x="6982386"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In Patient Bed Availability</a:t>
            </a:r>
            <a:endParaRPr/>
          </a:p>
        </p:txBody>
      </p:sp>
      <p:sp>
        <p:nvSpPr>
          <p:cNvPr id="135" name="Google Shape;135;p24"/>
          <p:cNvSpPr txBox="1"/>
          <p:nvPr>
            <p:ph idx="1" type="body"/>
          </p:nvPr>
        </p:nvSpPr>
        <p:spPr>
          <a:xfrm>
            <a:off x="4990725" y="2744825"/>
            <a:ext cx="1709400" cy="2125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sz="1200"/>
              <a:t>Number of ICU beds available per Covid patient in hospitals</a:t>
            </a:r>
            <a:endParaRPr sz="1200"/>
          </a:p>
          <a:p>
            <a:pPr indent="0" lvl="0" marL="0" rtl="0" algn="ctr">
              <a:spcBef>
                <a:spcPts val="360"/>
              </a:spcBef>
              <a:spcAft>
                <a:spcPts val="0"/>
              </a:spcAft>
              <a:buNone/>
            </a:pPr>
            <a:r>
              <a:t/>
            </a:r>
            <a:endParaRPr sz="1200"/>
          </a:p>
          <a:p>
            <a:pPr indent="0" lvl="0" marL="0" rtl="0" algn="ctr">
              <a:spcBef>
                <a:spcPts val="360"/>
              </a:spcBef>
              <a:spcAft>
                <a:spcPts val="0"/>
              </a:spcAft>
              <a:buNone/>
            </a:pPr>
            <a:r>
              <a:rPr lang="en" sz="1200"/>
              <a:t>Reflects State’s preparedness, incoming critical</a:t>
            </a:r>
            <a:endParaRPr sz="1200"/>
          </a:p>
          <a:p>
            <a:pPr indent="0" lvl="0" marL="0" rtl="0" algn="ctr">
              <a:spcBef>
                <a:spcPts val="360"/>
              </a:spcBef>
              <a:spcAft>
                <a:spcPts val="0"/>
              </a:spcAft>
              <a:buNone/>
            </a:pPr>
            <a:r>
              <a:rPr lang="en" sz="1200"/>
              <a:t>Covid patients</a:t>
            </a:r>
            <a:endParaRPr sz="1200"/>
          </a:p>
        </p:txBody>
      </p:sp>
      <p:sp>
        <p:nvSpPr>
          <p:cNvPr id="136" name="Google Shape;136;p24"/>
          <p:cNvSpPr txBox="1"/>
          <p:nvPr>
            <p:ph idx="1" type="body"/>
          </p:nvPr>
        </p:nvSpPr>
        <p:spPr>
          <a:xfrm>
            <a:off x="2999097" y="2744825"/>
            <a:ext cx="1709400" cy="2125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lang="en" sz="1200"/>
              <a:t>% of Cases represented by white, black, and hispanic populations</a:t>
            </a:r>
            <a:endParaRPr sz="1200"/>
          </a:p>
        </p:txBody>
      </p:sp>
      <p:sp>
        <p:nvSpPr>
          <p:cNvPr id="137" name="Google Shape;137;p24"/>
          <p:cNvSpPr txBox="1"/>
          <p:nvPr>
            <p:ph idx="1" type="body"/>
          </p:nvPr>
        </p:nvSpPr>
        <p:spPr>
          <a:xfrm>
            <a:off x="457200" y="1338050"/>
            <a:ext cx="22200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solidFill>
                  <a:srgbClr val="0097A7"/>
                </a:solidFill>
              </a:rPr>
              <a:t>Dependent Variable</a:t>
            </a:r>
            <a:endParaRPr b="1" sz="1600">
              <a:solidFill>
                <a:srgbClr val="0097A7"/>
              </a:solidFill>
            </a:endParaRPr>
          </a:p>
        </p:txBody>
      </p:sp>
      <p:sp>
        <p:nvSpPr>
          <p:cNvPr id="138" name="Google Shape;138;p24"/>
          <p:cNvSpPr txBox="1"/>
          <p:nvPr>
            <p:ph idx="1" type="body"/>
          </p:nvPr>
        </p:nvSpPr>
        <p:spPr>
          <a:xfrm>
            <a:off x="2999100" y="1338050"/>
            <a:ext cx="56928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t>Independent Variables</a:t>
            </a:r>
            <a:endParaRPr b="1" sz="1600"/>
          </a:p>
        </p:txBody>
      </p:sp>
      <p:cxnSp>
        <p:nvCxnSpPr>
          <p:cNvPr id="139" name="Google Shape;139;p24"/>
          <p:cNvCxnSpPr/>
          <p:nvPr/>
        </p:nvCxnSpPr>
        <p:spPr>
          <a:xfrm>
            <a:off x="2838150" y="1414625"/>
            <a:ext cx="0" cy="3394800"/>
          </a:xfrm>
          <a:prstGeom prst="straightConnector1">
            <a:avLst/>
          </a:prstGeom>
          <a:noFill/>
          <a:ln cap="flat" cmpd="sng" w="19050">
            <a:solidFill>
              <a:srgbClr val="C28220"/>
            </a:solidFill>
            <a:prstDash val="solid"/>
            <a:round/>
            <a:headEnd len="med" w="med" type="none"/>
            <a:tailEnd len="med" w="med" type="none"/>
          </a:ln>
        </p:spPr>
      </p:cxnSp>
      <p:sp>
        <p:nvSpPr>
          <p:cNvPr id="140" name="Google Shape;140;p24"/>
          <p:cNvSpPr txBox="1"/>
          <p:nvPr>
            <p:ph idx="1" type="body"/>
          </p:nvPr>
        </p:nvSpPr>
        <p:spPr>
          <a:xfrm>
            <a:off x="457200" y="4983175"/>
            <a:ext cx="6243000" cy="402300"/>
          </a:xfrm>
          <a:prstGeom prst="rect">
            <a:avLst/>
          </a:prstGeom>
          <a:ln cap="flat" cmpd="sng" w="9525">
            <a:solidFill>
              <a:srgbClr val="0097A7"/>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60"/>
              </a:spcBef>
              <a:spcAft>
                <a:spcPts val="0"/>
              </a:spcAft>
              <a:buNone/>
            </a:pPr>
            <a:r>
              <a:rPr lang="en">
                <a:solidFill>
                  <a:srgbClr val="0097A7"/>
                </a:solidFill>
              </a:rPr>
              <a:t>Model 2</a:t>
            </a:r>
            <a:endParaRPr>
              <a:solidFill>
                <a:srgbClr val="0097A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Variable &amp; Model Discussion</a:t>
            </a:r>
            <a:endParaRPr/>
          </a:p>
        </p:txBody>
      </p:sp>
      <p:sp>
        <p:nvSpPr>
          <p:cNvPr id="146" name="Google Shape;146;p25"/>
          <p:cNvSpPr txBox="1"/>
          <p:nvPr>
            <p:ph idx="1" type="body"/>
          </p:nvPr>
        </p:nvSpPr>
        <p:spPr>
          <a:xfrm>
            <a:off x="457200" y="2016925"/>
            <a:ext cx="2220000" cy="580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0097A7"/>
                </a:solidFill>
              </a:rPr>
              <a:t>Mortality Rate</a:t>
            </a:r>
            <a:endParaRPr>
              <a:solidFill>
                <a:srgbClr val="0097A7"/>
              </a:solidFill>
            </a:endParaRPr>
          </a:p>
        </p:txBody>
      </p:sp>
      <p:sp>
        <p:nvSpPr>
          <p:cNvPr id="147" name="Google Shape;147;p25"/>
          <p:cNvSpPr txBox="1"/>
          <p:nvPr>
            <p:ph idx="1" type="body"/>
          </p:nvPr>
        </p:nvSpPr>
        <p:spPr>
          <a:xfrm>
            <a:off x="2999103"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Race</a:t>
            </a:r>
            <a:endParaRPr/>
          </a:p>
        </p:txBody>
      </p:sp>
      <p:sp>
        <p:nvSpPr>
          <p:cNvPr id="148" name="Google Shape;148;p25"/>
          <p:cNvSpPr txBox="1"/>
          <p:nvPr>
            <p:ph idx="1" type="body"/>
          </p:nvPr>
        </p:nvSpPr>
        <p:spPr>
          <a:xfrm>
            <a:off x="4990744"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ICU Bed Availability</a:t>
            </a:r>
            <a:endParaRPr/>
          </a:p>
        </p:txBody>
      </p:sp>
      <p:sp>
        <p:nvSpPr>
          <p:cNvPr id="149" name="Google Shape;149;p25"/>
          <p:cNvSpPr txBox="1"/>
          <p:nvPr>
            <p:ph idx="1" type="body"/>
          </p:nvPr>
        </p:nvSpPr>
        <p:spPr>
          <a:xfrm>
            <a:off x="6982386" y="2016925"/>
            <a:ext cx="17094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In Patient Bed Availability</a:t>
            </a:r>
            <a:endParaRPr/>
          </a:p>
        </p:txBody>
      </p:sp>
      <p:sp>
        <p:nvSpPr>
          <p:cNvPr id="150" name="Google Shape;150;p25"/>
          <p:cNvSpPr txBox="1"/>
          <p:nvPr>
            <p:ph idx="1" type="body"/>
          </p:nvPr>
        </p:nvSpPr>
        <p:spPr>
          <a:xfrm>
            <a:off x="4990725" y="2744825"/>
            <a:ext cx="1709400" cy="2125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lang="en" sz="1200"/>
              <a:t>Number of ICU beds available per Covid patient in hospitals</a:t>
            </a:r>
            <a:endParaRPr sz="1200"/>
          </a:p>
          <a:p>
            <a:pPr indent="0" lvl="0" marL="0" rtl="0" algn="ctr">
              <a:spcBef>
                <a:spcPts val="360"/>
              </a:spcBef>
              <a:spcAft>
                <a:spcPts val="0"/>
              </a:spcAft>
              <a:buClr>
                <a:schemeClr val="dk1"/>
              </a:buClr>
              <a:buSzPts val="1100"/>
              <a:buFont typeface="Arial"/>
              <a:buNone/>
            </a:pPr>
            <a:r>
              <a:t/>
            </a:r>
            <a:endParaRPr sz="1200"/>
          </a:p>
          <a:p>
            <a:pPr indent="0" lvl="0" marL="0" rtl="0" algn="ctr">
              <a:spcBef>
                <a:spcPts val="360"/>
              </a:spcBef>
              <a:spcAft>
                <a:spcPts val="0"/>
              </a:spcAft>
              <a:buClr>
                <a:schemeClr val="dk1"/>
              </a:buClr>
              <a:buSzPts val="1100"/>
              <a:buFont typeface="Arial"/>
              <a:buNone/>
            </a:pPr>
            <a:r>
              <a:rPr lang="en" sz="1200"/>
              <a:t>Reflects State’s preparedness, incoming critical</a:t>
            </a:r>
            <a:endParaRPr sz="1200"/>
          </a:p>
          <a:p>
            <a:pPr indent="0" lvl="0" marL="0" rtl="0" algn="ctr">
              <a:spcBef>
                <a:spcPts val="360"/>
              </a:spcBef>
              <a:spcAft>
                <a:spcPts val="0"/>
              </a:spcAft>
              <a:buClr>
                <a:schemeClr val="dk1"/>
              </a:buClr>
              <a:buSzPts val="1100"/>
              <a:buFont typeface="Arial"/>
              <a:buNone/>
            </a:pPr>
            <a:r>
              <a:rPr lang="en" sz="1200"/>
              <a:t>Covid patients</a:t>
            </a:r>
            <a:endParaRPr sz="1200"/>
          </a:p>
        </p:txBody>
      </p:sp>
      <p:sp>
        <p:nvSpPr>
          <p:cNvPr id="151" name="Google Shape;151;p25"/>
          <p:cNvSpPr txBox="1"/>
          <p:nvPr>
            <p:ph idx="1" type="body"/>
          </p:nvPr>
        </p:nvSpPr>
        <p:spPr>
          <a:xfrm>
            <a:off x="2999097" y="2744825"/>
            <a:ext cx="1709400" cy="2125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lang="en" sz="1200"/>
              <a:t>% of Cases represented by white, black, and hispanic populations</a:t>
            </a:r>
            <a:endParaRPr sz="1200"/>
          </a:p>
        </p:txBody>
      </p:sp>
      <p:sp>
        <p:nvSpPr>
          <p:cNvPr id="152" name="Google Shape;152;p25"/>
          <p:cNvSpPr txBox="1"/>
          <p:nvPr>
            <p:ph idx="1" type="body"/>
          </p:nvPr>
        </p:nvSpPr>
        <p:spPr>
          <a:xfrm>
            <a:off x="6982353" y="2744825"/>
            <a:ext cx="1709400" cy="2125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sz="1200"/>
              <a:t>Number of in patient beds per covid patient</a:t>
            </a:r>
            <a:r>
              <a:rPr lang="en" sz="1200"/>
              <a:t> in hospitals</a:t>
            </a:r>
            <a:endParaRPr sz="1200"/>
          </a:p>
          <a:p>
            <a:pPr indent="0" lvl="0" marL="0" rtl="0" algn="ctr">
              <a:spcBef>
                <a:spcPts val="360"/>
              </a:spcBef>
              <a:spcAft>
                <a:spcPts val="0"/>
              </a:spcAft>
              <a:buNone/>
            </a:pPr>
            <a:r>
              <a:t/>
            </a:r>
            <a:endParaRPr sz="1200"/>
          </a:p>
          <a:p>
            <a:pPr indent="0" lvl="0" marL="0" rtl="0" algn="ctr">
              <a:spcBef>
                <a:spcPts val="360"/>
              </a:spcBef>
              <a:spcAft>
                <a:spcPts val="0"/>
              </a:spcAft>
              <a:buNone/>
            </a:pPr>
            <a:r>
              <a:rPr lang="en" sz="1200"/>
              <a:t>Reflects State’s preparedness for lesser-critical incoming cases</a:t>
            </a:r>
            <a:endParaRPr sz="1200"/>
          </a:p>
        </p:txBody>
      </p:sp>
      <p:sp>
        <p:nvSpPr>
          <p:cNvPr id="153" name="Google Shape;153;p25"/>
          <p:cNvSpPr txBox="1"/>
          <p:nvPr>
            <p:ph idx="1" type="body"/>
          </p:nvPr>
        </p:nvSpPr>
        <p:spPr>
          <a:xfrm>
            <a:off x="457200" y="1338050"/>
            <a:ext cx="22200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solidFill>
                  <a:srgbClr val="0097A7"/>
                </a:solidFill>
              </a:rPr>
              <a:t>Dependent Variable</a:t>
            </a:r>
            <a:endParaRPr b="1" sz="1600">
              <a:solidFill>
                <a:srgbClr val="0097A7"/>
              </a:solidFill>
            </a:endParaRPr>
          </a:p>
        </p:txBody>
      </p:sp>
      <p:sp>
        <p:nvSpPr>
          <p:cNvPr id="154" name="Google Shape;154;p25"/>
          <p:cNvSpPr txBox="1"/>
          <p:nvPr>
            <p:ph idx="1" type="body"/>
          </p:nvPr>
        </p:nvSpPr>
        <p:spPr>
          <a:xfrm>
            <a:off x="2999100" y="1338050"/>
            <a:ext cx="5692800" cy="580200"/>
          </a:xfrm>
          <a:prstGeom prst="rect">
            <a:avLst/>
          </a:prstGeom>
          <a:ln>
            <a:noFill/>
          </a:ln>
        </p:spPr>
        <p:txBody>
          <a:bodyPr anchorCtr="0" anchor="ctr" bIns="45700" lIns="91425" spcFirstLastPara="1" rIns="91425" wrap="square" tIns="45700">
            <a:noAutofit/>
          </a:bodyPr>
          <a:lstStyle/>
          <a:p>
            <a:pPr indent="0" lvl="0" marL="0" rtl="0" algn="ctr">
              <a:spcBef>
                <a:spcPts val="360"/>
              </a:spcBef>
              <a:spcAft>
                <a:spcPts val="0"/>
              </a:spcAft>
              <a:buNone/>
            </a:pPr>
            <a:r>
              <a:rPr b="1" lang="en" sz="1600"/>
              <a:t>Independent Variables</a:t>
            </a:r>
            <a:endParaRPr b="1" sz="1600"/>
          </a:p>
        </p:txBody>
      </p:sp>
      <p:cxnSp>
        <p:nvCxnSpPr>
          <p:cNvPr id="155" name="Google Shape;155;p25"/>
          <p:cNvCxnSpPr/>
          <p:nvPr/>
        </p:nvCxnSpPr>
        <p:spPr>
          <a:xfrm>
            <a:off x="2838150" y="1414625"/>
            <a:ext cx="0" cy="3394800"/>
          </a:xfrm>
          <a:prstGeom prst="straightConnector1">
            <a:avLst/>
          </a:prstGeom>
          <a:noFill/>
          <a:ln cap="flat" cmpd="sng" w="19050">
            <a:solidFill>
              <a:srgbClr val="C28220"/>
            </a:solidFill>
            <a:prstDash val="solid"/>
            <a:round/>
            <a:headEnd len="med" w="med" type="none"/>
            <a:tailEnd len="med" w="med" type="none"/>
          </a:ln>
        </p:spPr>
      </p:cxnSp>
      <p:sp>
        <p:nvSpPr>
          <p:cNvPr id="156" name="Google Shape;156;p25"/>
          <p:cNvSpPr txBox="1"/>
          <p:nvPr>
            <p:ph idx="1" type="body"/>
          </p:nvPr>
        </p:nvSpPr>
        <p:spPr>
          <a:xfrm>
            <a:off x="457200" y="4983175"/>
            <a:ext cx="8234700" cy="402300"/>
          </a:xfrm>
          <a:prstGeom prst="rect">
            <a:avLst/>
          </a:prstGeom>
          <a:ln cap="flat" cmpd="sng" w="9525">
            <a:solidFill>
              <a:srgbClr val="0097A7"/>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60"/>
              </a:spcBef>
              <a:spcAft>
                <a:spcPts val="0"/>
              </a:spcAft>
              <a:buNone/>
            </a:pPr>
            <a:r>
              <a:rPr lang="en">
                <a:solidFill>
                  <a:srgbClr val="0097A7"/>
                </a:solidFill>
              </a:rPr>
              <a:t>Model 3</a:t>
            </a:r>
            <a:endParaRPr>
              <a:solidFill>
                <a:srgbClr val="0097A7"/>
              </a:solidFill>
            </a:endParaRPr>
          </a:p>
        </p:txBody>
      </p:sp>
      <p:sp>
        <p:nvSpPr>
          <p:cNvPr id="157" name="Google Shape;157;p25"/>
          <p:cNvSpPr txBox="1"/>
          <p:nvPr>
            <p:ph idx="1" type="body"/>
          </p:nvPr>
        </p:nvSpPr>
        <p:spPr>
          <a:xfrm>
            <a:off x="457200" y="2744825"/>
            <a:ext cx="2220000" cy="2125200"/>
          </a:xfrm>
          <a:prstGeom prst="rect">
            <a:avLst/>
          </a:prstGeom>
          <a:ln cap="flat" cmpd="sng" w="9525">
            <a:solidFill>
              <a:srgbClr val="0097A7"/>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lang="en">
                <a:solidFill>
                  <a:srgbClr val="0097A7"/>
                </a:solidFill>
              </a:rPr>
              <a:t>Percentage of deaths per Covid Case</a:t>
            </a:r>
            <a:endParaRPr>
              <a:solidFill>
                <a:srgbClr val="0097A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3330823" y="2320250"/>
            <a:ext cx="2548500" cy="3096600"/>
          </a:xfrm>
          <a:prstGeom prst="rect">
            <a:avLst/>
          </a:prstGeom>
          <a:ln cap="flat" cmpd="sng" w="9525">
            <a:solidFill>
              <a:srgbClr val="2D637F"/>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60"/>
              </a:spcBef>
              <a:spcAft>
                <a:spcPts val="0"/>
              </a:spcAft>
              <a:buNone/>
            </a:pPr>
            <a:r>
              <a:rPr lang="en"/>
              <a:t>Mortality rate decreases by 1% for every unit change</a:t>
            </a:r>
            <a:endParaRPr/>
          </a:p>
          <a:p>
            <a:pPr indent="0" lvl="0" marL="0" rtl="0" algn="ctr">
              <a:spcBef>
                <a:spcPts val="360"/>
              </a:spcBef>
              <a:spcAft>
                <a:spcPts val="0"/>
              </a:spcAft>
              <a:buNone/>
            </a:pPr>
            <a:r>
              <a:rPr lang="en"/>
              <a:t>(log-linear)</a:t>
            </a:r>
            <a:endParaRPr/>
          </a:p>
          <a:p>
            <a:pPr indent="0" lvl="0" marL="0" rtl="0" algn="ctr">
              <a:spcBef>
                <a:spcPts val="360"/>
              </a:spcBef>
              <a:spcAft>
                <a:spcPts val="0"/>
              </a:spcAft>
              <a:buNone/>
            </a:pPr>
            <a:r>
              <a:t/>
            </a:r>
            <a:endParaRPr/>
          </a:p>
          <a:p>
            <a:pPr indent="0" lvl="0" marL="0" rtl="0" algn="ctr">
              <a:spcBef>
                <a:spcPts val="360"/>
              </a:spcBef>
              <a:spcAft>
                <a:spcPts val="0"/>
              </a:spcAft>
              <a:buClr>
                <a:schemeClr val="dk1"/>
              </a:buClr>
              <a:buSzPts val="1100"/>
              <a:buFont typeface="Arial"/>
              <a:buNone/>
            </a:pPr>
            <a:r>
              <a:rPr b="1" lang="en"/>
              <a:t>Hypothesis:</a:t>
            </a:r>
            <a:endParaRPr/>
          </a:p>
          <a:p>
            <a:pPr indent="0" lvl="0" marL="0" rtl="0" algn="ctr">
              <a:spcBef>
                <a:spcPts val="360"/>
              </a:spcBef>
              <a:spcAft>
                <a:spcPts val="0"/>
              </a:spcAft>
              <a:buNone/>
            </a:pPr>
            <a:r>
              <a:rPr lang="en"/>
              <a:t>Better access to health care + higher average wealth + more WFH options =</a:t>
            </a:r>
            <a:endParaRPr/>
          </a:p>
          <a:p>
            <a:pPr indent="0" lvl="0" marL="0" rtl="0" algn="ctr">
              <a:spcBef>
                <a:spcPts val="360"/>
              </a:spcBef>
              <a:spcAft>
                <a:spcPts val="0"/>
              </a:spcAft>
              <a:buNone/>
            </a:pPr>
            <a:r>
              <a:t/>
            </a:r>
            <a:endParaRPr/>
          </a:p>
          <a:p>
            <a:pPr indent="0" lvl="0" marL="0" rtl="0" algn="ctr">
              <a:spcBef>
                <a:spcPts val="360"/>
              </a:spcBef>
              <a:spcAft>
                <a:spcPts val="0"/>
              </a:spcAft>
              <a:buNone/>
            </a:pPr>
            <a:r>
              <a:t/>
            </a:r>
            <a:endParaRPr/>
          </a:p>
          <a:p>
            <a:pPr indent="0" lvl="0" marL="0" rtl="0" algn="ctr">
              <a:spcBef>
                <a:spcPts val="360"/>
              </a:spcBef>
              <a:spcAft>
                <a:spcPts val="0"/>
              </a:spcAft>
              <a:buNone/>
            </a:pPr>
            <a:r>
              <a:rPr lang="en"/>
              <a:t>Decrease in mortality rate</a:t>
            </a:r>
            <a:endParaRPr/>
          </a:p>
        </p:txBody>
      </p:sp>
      <p:sp>
        <p:nvSpPr>
          <p:cNvPr id="163" name="Google Shape;163;p26"/>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Important Variables (model2)</a:t>
            </a:r>
            <a:endParaRPr/>
          </a:p>
        </p:txBody>
      </p:sp>
      <p:sp>
        <p:nvSpPr>
          <p:cNvPr id="164" name="Google Shape;164;p26"/>
          <p:cNvSpPr txBox="1"/>
          <p:nvPr>
            <p:ph idx="1" type="body"/>
          </p:nvPr>
        </p:nvSpPr>
        <p:spPr>
          <a:xfrm>
            <a:off x="457204" y="1592350"/>
            <a:ext cx="25485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Black Race**</a:t>
            </a:r>
            <a:endParaRPr>
              <a:solidFill>
                <a:srgbClr val="C28220"/>
              </a:solidFill>
            </a:endParaRPr>
          </a:p>
        </p:txBody>
      </p:sp>
      <p:sp>
        <p:nvSpPr>
          <p:cNvPr id="165" name="Google Shape;165;p26"/>
          <p:cNvSpPr txBox="1"/>
          <p:nvPr>
            <p:ph idx="1" type="body"/>
          </p:nvPr>
        </p:nvSpPr>
        <p:spPr>
          <a:xfrm>
            <a:off x="6204464" y="1592350"/>
            <a:ext cx="25485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ICU Beds Available per Covid Patient*</a:t>
            </a:r>
            <a:endParaRPr>
              <a:solidFill>
                <a:srgbClr val="C28220"/>
              </a:solidFill>
            </a:endParaRPr>
          </a:p>
        </p:txBody>
      </p:sp>
      <p:sp>
        <p:nvSpPr>
          <p:cNvPr id="166" name="Google Shape;166;p26"/>
          <p:cNvSpPr txBox="1"/>
          <p:nvPr>
            <p:ph idx="1" type="body"/>
          </p:nvPr>
        </p:nvSpPr>
        <p:spPr>
          <a:xfrm>
            <a:off x="457200" y="2320250"/>
            <a:ext cx="2548500" cy="3096600"/>
          </a:xfrm>
          <a:prstGeom prst="rect">
            <a:avLst/>
          </a:prstGeom>
          <a:ln cap="flat" cmpd="sng" w="9525">
            <a:solidFill>
              <a:srgbClr val="2D637F"/>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60"/>
              </a:spcBef>
              <a:spcAft>
                <a:spcPts val="0"/>
              </a:spcAft>
              <a:buNone/>
            </a:pPr>
            <a:r>
              <a:rPr lang="en"/>
              <a:t>Mortality rate increases by 0.2% for every % change </a:t>
            </a:r>
            <a:endParaRPr/>
          </a:p>
          <a:p>
            <a:pPr indent="0" lvl="0" marL="0" rtl="0" algn="ctr">
              <a:spcBef>
                <a:spcPts val="360"/>
              </a:spcBef>
              <a:spcAft>
                <a:spcPts val="0"/>
              </a:spcAft>
              <a:buClr>
                <a:schemeClr val="dk1"/>
              </a:buClr>
              <a:buSzPts val="1100"/>
              <a:buFont typeface="Arial"/>
              <a:buNone/>
            </a:pPr>
            <a:r>
              <a:rPr lang="en"/>
              <a:t>(log-log)</a:t>
            </a:r>
            <a:endParaRPr/>
          </a:p>
          <a:p>
            <a:pPr indent="0" lvl="0" marL="0" rtl="0" algn="ctr">
              <a:spcBef>
                <a:spcPts val="360"/>
              </a:spcBef>
              <a:spcAft>
                <a:spcPts val="0"/>
              </a:spcAft>
              <a:buClr>
                <a:schemeClr val="dk1"/>
              </a:buClr>
              <a:buSzPts val="1100"/>
              <a:buFont typeface="Arial"/>
              <a:buNone/>
            </a:pPr>
            <a:r>
              <a:t/>
            </a:r>
            <a:endParaRPr/>
          </a:p>
          <a:p>
            <a:pPr indent="0" lvl="0" marL="0" rtl="0" algn="ctr">
              <a:spcBef>
                <a:spcPts val="360"/>
              </a:spcBef>
              <a:spcAft>
                <a:spcPts val="0"/>
              </a:spcAft>
              <a:buClr>
                <a:schemeClr val="dk1"/>
              </a:buClr>
              <a:buSzPts val="1100"/>
              <a:buFont typeface="Arial"/>
              <a:buNone/>
            </a:pPr>
            <a:r>
              <a:rPr b="1" lang="en"/>
              <a:t>Hypothesis:</a:t>
            </a:r>
            <a:endParaRPr b="1"/>
          </a:p>
          <a:p>
            <a:pPr indent="0" lvl="0" marL="0" rtl="0" algn="ctr">
              <a:spcBef>
                <a:spcPts val="360"/>
              </a:spcBef>
              <a:spcAft>
                <a:spcPts val="0"/>
              </a:spcAft>
              <a:buClr>
                <a:schemeClr val="dk1"/>
              </a:buClr>
              <a:buSzPts val="1100"/>
              <a:buFont typeface="Arial"/>
              <a:buNone/>
            </a:pPr>
            <a:r>
              <a:rPr lang="en"/>
              <a:t>Less access to health care + lower average wealth + fewer WFH options =</a:t>
            </a:r>
            <a:endParaRPr/>
          </a:p>
          <a:p>
            <a:pPr indent="0" lvl="0" marL="0" rtl="0" algn="ctr">
              <a:spcBef>
                <a:spcPts val="360"/>
              </a:spcBef>
              <a:spcAft>
                <a:spcPts val="0"/>
              </a:spcAft>
              <a:buClr>
                <a:schemeClr val="dk1"/>
              </a:buClr>
              <a:buSzPts val="1100"/>
              <a:buFont typeface="Arial"/>
              <a:buNone/>
            </a:pPr>
            <a:r>
              <a:t/>
            </a:r>
            <a:endParaRPr/>
          </a:p>
          <a:p>
            <a:pPr indent="0" lvl="0" marL="0" rtl="0" algn="ctr">
              <a:spcBef>
                <a:spcPts val="360"/>
              </a:spcBef>
              <a:spcAft>
                <a:spcPts val="0"/>
              </a:spcAft>
              <a:buClr>
                <a:schemeClr val="dk1"/>
              </a:buClr>
              <a:buSzPts val="1100"/>
              <a:buFont typeface="Arial"/>
              <a:buNone/>
            </a:pPr>
            <a:r>
              <a:t/>
            </a:r>
            <a:endParaRPr/>
          </a:p>
          <a:p>
            <a:pPr indent="0" lvl="0" marL="0" rtl="0" algn="ctr">
              <a:spcBef>
                <a:spcPts val="360"/>
              </a:spcBef>
              <a:spcAft>
                <a:spcPts val="0"/>
              </a:spcAft>
              <a:buClr>
                <a:schemeClr val="dk1"/>
              </a:buClr>
              <a:buSzPts val="1100"/>
              <a:buFont typeface="Arial"/>
              <a:buNone/>
            </a:pPr>
            <a:r>
              <a:rPr lang="en"/>
              <a:t> Increase in mortality rate</a:t>
            </a:r>
            <a:endParaRPr/>
          </a:p>
          <a:p>
            <a:pPr indent="0" lvl="0" marL="0" rtl="0" algn="ctr">
              <a:spcBef>
                <a:spcPts val="360"/>
              </a:spcBef>
              <a:spcAft>
                <a:spcPts val="0"/>
              </a:spcAft>
              <a:buClr>
                <a:schemeClr val="dk1"/>
              </a:buClr>
              <a:buSzPts val="1100"/>
              <a:buFont typeface="Arial"/>
              <a:buNone/>
            </a:pPr>
            <a:r>
              <a:t/>
            </a:r>
            <a:endParaRPr/>
          </a:p>
          <a:p>
            <a:pPr indent="0" lvl="0" marL="0" rtl="0" algn="ctr">
              <a:spcBef>
                <a:spcPts val="360"/>
              </a:spcBef>
              <a:spcAft>
                <a:spcPts val="0"/>
              </a:spcAft>
              <a:buClr>
                <a:schemeClr val="dk1"/>
              </a:buClr>
              <a:buSzPts val="1100"/>
              <a:buFont typeface="Arial"/>
              <a:buNone/>
            </a:pPr>
            <a:r>
              <a:t/>
            </a:r>
            <a:endParaRPr/>
          </a:p>
          <a:p>
            <a:pPr indent="0" lvl="0" marL="0" rtl="0" algn="ctr">
              <a:spcBef>
                <a:spcPts val="360"/>
              </a:spcBef>
              <a:spcAft>
                <a:spcPts val="0"/>
              </a:spcAft>
              <a:buNone/>
            </a:pPr>
            <a:r>
              <a:t/>
            </a:r>
            <a:endParaRPr/>
          </a:p>
        </p:txBody>
      </p:sp>
      <p:sp>
        <p:nvSpPr>
          <p:cNvPr id="167" name="Google Shape;167;p26"/>
          <p:cNvSpPr txBox="1"/>
          <p:nvPr>
            <p:ph idx="1" type="body"/>
          </p:nvPr>
        </p:nvSpPr>
        <p:spPr>
          <a:xfrm>
            <a:off x="6204446" y="2320250"/>
            <a:ext cx="2548500" cy="3096600"/>
          </a:xfrm>
          <a:prstGeom prst="rect">
            <a:avLst/>
          </a:prstGeom>
          <a:ln cap="flat" cmpd="sng" w="9525">
            <a:solidFill>
              <a:srgbClr val="2D637F"/>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60"/>
              </a:spcBef>
              <a:spcAft>
                <a:spcPts val="0"/>
              </a:spcAft>
              <a:buNone/>
            </a:pPr>
            <a:r>
              <a:rPr lang="en"/>
              <a:t>Mortality rate increases by 23% for a unit change</a:t>
            </a:r>
            <a:endParaRPr/>
          </a:p>
          <a:p>
            <a:pPr indent="0" lvl="0" marL="0" rtl="0" algn="ctr">
              <a:spcBef>
                <a:spcPts val="360"/>
              </a:spcBef>
              <a:spcAft>
                <a:spcPts val="0"/>
              </a:spcAft>
              <a:buNone/>
            </a:pPr>
            <a:r>
              <a:rPr lang="en"/>
              <a:t>(log-linear)</a:t>
            </a:r>
            <a:endParaRPr/>
          </a:p>
          <a:p>
            <a:pPr indent="0" lvl="0" marL="0" rtl="0" algn="ctr">
              <a:spcBef>
                <a:spcPts val="360"/>
              </a:spcBef>
              <a:spcAft>
                <a:spcPts val="0"/>
              </a:spcAft>
              <a:buNone/>
            </a:pPr>
            <a:r>
              <a:t/>
            </a:r>
            <a:endParaRPr/>
          </a:p>
          <a:p>
            <a:pPr indent="0" lvl="0" marL="0" rtl="0" algn="ctr">
              <a:spcBef>
                <a:spcPts val="360"/>
              </a:spcBef>
              <a:spcAft>
                <a:spcPts val="0"/>
              </a:spcAft>
              <a:buNone/>
            </a:pPr>
            <a:r>
              <a:rPr b="1" lang="en"/>
              <a:t>Hypothesis: </a:t>
            </a:r>
            <a:endParaRPr b="1"/>
          </a:p>
          <a:p>
            <a:pPr indent="0" lvl="0" marL="0" rtl="0" algn="ctr">
              <a:spcBef>
                <a:spcPts val="360"/>
              </a:spcBef>
              <a:spcAft>
                <a:spcPts val="0"/>
              </a:spcAft>
              <a:buNone/>
            </a:pPr>
            <a:r>
              <a:rPr lang="en"/>
              <a:t>Higher number of ICU beds available relates to higher number of incoming critical COVID patients  =</a:t>
            </a:r>
            <a:endParaRPr/>
          </a:p>
          <a:p>
            <a:pPr indent="0" lvl="0" marL="0" rtl="0" algn="ctr">
              <a:spcBef>
                <a:spcPts val="360"/>
              </a:spcBef>
              <a:spcAft>
                <a:spcPts val="0"/>
              </a:spcAft>
              <a:buNone/>
            </a:pPr>
            <a:r>
              <a:t/>
            </a:r>
            <a:endParaRPr/>
          </a:p>
          <a:p>
            <a:pPr indent="0" lvl="0" marL="0" rtl="0" algn="ctr">
              <a:spcBef>
                <a:spcPts val="360"/>
              </a:spcBef>
              <a:spcAft>
                <a:spcPts val="0"/>
              </a:spcAft>
              <a:buNone/>
            </a:pPr>
            <a:r>
              <a:rPr lang="en"/>
              <a:t>Increase in mortality rate</a:t>
            </a:r>
            <a:endParaRPr/>
          </a:p>
        </p:txBody>
      </p:sp>
      <p:sp>
        <p:nvSpPr>
          <p:cNvPr id="168" name="Google Shape;168;p26"/>
          <p:cNvSpPr txBox="1"/>
          <p:nvPr>
            <p:ph idx="1" type="body"/>
          </p:nvPr>
        </p:nvSpPr>
        <p:spPr>
          <a:xfrm>
            <a:off x="3330827" y="1592350"/>
            <a:ext cx="2548500" cy="5802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White </a:t>
            </a:r>
            <a:r>
              <a:rPr lang="en">
                <a:solidFill>
                  <a:srgbClr val="C28220"/>
                </a:solidFill>
              </a:rPr>
              <a:t>Race*</a:t>
            </a:r>
            <a:endParaRPr>
              <a:solidFill>
                <a:srgbClr val="C28220"/>
              </a:solidFill>
            </a:endParaRPr>
          </a:p>
        </p:txBody>
      </p:sp>
      <p:sp>
        <p:nvSpPr>
          <p:cNvPr id="169" name="Google Shape;169;p26"/>
          <p:cNvSpPr txBox="1"/>
          <p:nvPr/>
        </p:nvSpPr>
        <p:spPr>
          <a:xfrm>
            <a:off x="5290850" y="308725"/>
            <a:ext cx="3462000" cy="85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34343"/>
                </a:solidFill>
                <a:latin typeface="Merriweather Sans"/>
                <a:ea typeface="Merriweather Sans"/>
                <a:cs typeface="Merriweather Sans"/>
                <a:sym typeface="Merriweather Sans"/>
              </a:rPr>
              <a:t>More Statistically Significant: **</a:t>
            </a:r>
            <a:endParaRPr>
              <a:solidFill>
                <a:srgbClr val="434343"/>
              </a:solidFill>
              <a:latin typeface="Merriweather Sans"/>
              <a:ea typeface="Merriweather Sans"/>
              <a:cs typeface="Merriweather Sans"/>
              <a:sym typeface="Merriweather Sans"/>
            </a:endParaRPr>
          </a:p>
          <a:p>
            <a:pPr indent="0" lvl="0" marL="0" rtl="0" algn="r">
              <a:spcBef>
                <a:spcPts val="0"/>
              </a:spcBef>
              <a:spcAft>
                <a:spcPts val="0"/>
              </a:spcAft>
              <a:buClr>
                <a:schemeClr val="dk1"/>
              </a:buClr>
              <a:buSzPts val="1100"/>
              <a:buFont typeface="Arial"/>
              <a:buNone/>
            </a:pPr>
            <a:r>
              <a:rPr lang="en">
                <a:solidFill>
                  <a:srgbClr val="434343"/>
                </a:solidFill>
                <a:latin typeface="Merriweather Sans"/>
                <a:ea typeface="Merriweather Sans"/>
                <a:cs typeface="Merriweather Sans"/>
                <a:sym typeface="Merriweather Sans"/>
              </a:rPr>
              <a:t>Less</a:t>
            </a:r>
            <a:r>
              <a:rPr lang="en">
                <a:solidFill>
                  <a:srgbClr val="434343"/>
                </a:solidFill>
                <a:latin typeface="Merriweather Sans"/>
                <a:ea typeface="Merriweather Sans"/>
                <a:cs typeface="Merriweather Sans"/>
                <a:sym typeface="Merriweather Sans"/>
              </a:rPr>
              <a:t> Statistically Significant: *</a:t>
            </a:r>
            <a:endParaRPr>
              <a:solidFill>
                <a:srgbClr val="434343"/>
              </a:solidFill>
              <a:latin typeface="Merriweather Sans"/>
              <a:ea typeface="Merriweather Sans"/>
              <a:cs typeface="Merriweather Sans"/>
              <a:sym typeface="Merriweather Sans"/>
            </a:endParaRPr>
          </a:p>
          <a:p>
            <a:pPr indent="0" lvl="0" marL="0" rtl="0" algn="r">
              <a:spcBef>
                <a:spcPts val="0"/>
              </a:spcBef>
              <a:spcAft>
                <a:spcPts val="0"/>
              </a:spcAft>
              <a:buNone/>
            </a:pPr>
            <a:r>
              <a:t/>
            </a:r>
            <a:endParaRPr>
              <a:solidFill>
                <a:srgbClr val="434343"/>
              </a:solidFill>
              <a:latin typeface="Merriweather Sans"/>
              <a:ea typeface="Merriweather Sans"/>
              <a:cs typeface="Merriweather Sans"/>
              <a:sym typeface="Merriweather Sans"/>
            </a:endParaRPr>
          </a:p>
          <a:p>
            <a:pPr indent="0" lvl="0" marL="0" rtl="0" algn="r">
              <a:spcBef>
                <a:spcPts val="0"/>
              </a:spcBef>
              <a:spcAft>
                <a:spcPts val="0"/>
              </a:spcAft>
              <a:buNone/>
            </a:pPr>
            <a:r>
              <a:t/>
            </a:r>
            <a:endParaRPr>
              <a:solidFill>
                <a:srgbClr val="434343"/>
              </a:solidFill>
              <a:latin typeface="Merriweather Sans"/>
              <a:ea typeface="Merriweather Sans"/>
              <a:cs typeface="Merriweather Sans"/>
              <a:sym typeface="Merriweather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What We Learned from our 3 Models</a:t>
            </a:r>
            <a:endParaRPr/>
          </a:p>
        </p:txBody>
      </p:sp>
      <p:sp>
        <p:nvSpPr>
          <p:cNvPr id="175" name="Google Shape;175;p27"/>
          <p:cNvSpPr txBox="1"/>
          <p:nvPr>
            <p:ph idx="1" type="body"/>
          </p:nvPr>
        </p:nvSpPr>
        <p:spPr>
          <a:xfrm>
            <a:off x="3366969" y="1558775"/>
            <a:ext cx="2538300" cy="6033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Model 2</a:t>
            </a:r>
            <a:endParaRPr>
              <a:solidFill>
                <a:srgbClr val="C28220"/>
              </a:solidFill>
            </a:endParaRPr>
          </a:p>
        </p:txBody>
      </p:sp>
      <p:sp>
        <p:nvSpPr>
          <p:cNvPr id="176" name="Google Shape;176;p27"/>
          <p:cNvSpPr txBox="1"/>
          <p:nvPr>
            <p:ph idx="1" type="body"/>
          </p:nvPr>
        </p:nvSpPr>
        <p:spPr>
          <a:xfrm>
            <a:off x="6202295" y="1558775"/>
            <a:ext cx="2538300" cy="6033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Model 3</a:t>
            </a:r>
            <a:endParaRPr>
              <a:solidFill>
                <a:srgbClr val="C28220"/>
              </a:solidFill>
            </a:endParaRPr>
          </a:p>
        </p:txBody>
      </p:sp>
      <p:sp>
        <p:nvSpPr>
          <p:cNvPr id="177" name="Google Shape;177;p27"/>
          <p:cNvSpPr txBox="1"/>
          <p:nvPr>
            <p:ph idx="1" type="body"/>
          </p:nvPr>
        </p:nvSpPr>
        <p:spPr>
          <a:xfrm>
            <a:off x="3375500" y="2384051"/>
            <a:ext cx="2538300" cy="28911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b="1" lang="en"/>
              <a:t>Race + ICU beds</a:t>
            </a:r>
            <a:endParaRPr b="1"/>
          </a:p>
          <a:p>
            <a:pPr indent="0" lvl="0" marL="0" rtl="0" algn="ctr">
              <a:spcBef>
                <a:spcPts val="360"/>
              </a:spcBef>
              <a:spcAft>
                <a:spcPts val="0"/>
              </a:spcAft>
              <a:buNone/>
            </a:pPr>
            <a:r>
              <a:t/>
            </a:r>
            <a:endParaRPr b="1"/>
          </a:p>
          <a:p>
            <a:pPr indent="0" lvl="0" marL="0" rtl="0" algn="ctr">
              <a:spcBef>
                <a:spcPts val="360"/>
              </a:spcBef>
              <a:spcAft>
                <a:spcPts val="0"/>
              </a:spcAft>
              <a:buNone/>
            </a:pPr>
            <a:r>
              <a:t/>
            </a:r>
            <a:endParaRPr/>
          </a:p>
          <a:p>
            <a:pPr indent="0" lvl="0" marL="0" rtl="0" algn="ctr">
              <a:spcBef>
                <a:spcPts val="360"/>
              </a:spcBef>
              <a:spcAft>
                <a:spcPts val="0"/>
              </a:spcAft>
              <a:buNone/>
            </a:pPr>
            <a:r>
              <a:rPr lang="en"/>
              <a:t>Lower</a:t>
            </a:r>
            <a:r>
              <a:rPr lang="en"/>
              <a:t>  standard errors </a:t>
            </a:r>
            <a:endParaRPr/>
          </a:p>
          <a:p>
            <a:pPr indent="0" lvl="0" marL="0" rtl="0" algn="ctr">
              <a:spcBef>
                <a:spcPts val="360"/>
              </a:spcBef>
              <a:spcAft>
                <a:spcPts val="0"/>
              </a:spcAft>
              <a:buNone/>
            </a:pPr>
            <a:r>
              <a:rPr lang="en"/>
              <a:t>Better diagnostics </a:t>
            </a:r>
            <a:endParaRPr/>
          </a:p>
          <a:p>
            <a:pPr indent="0" lvl="0" marL="0" rtl="0" algn="ctr">
              <a:spcBef>
                <a:spcPts val="360"/>
              </a:spcBef>
              <a:spcAft>
                <a:spcPts val="0"/>
              </a:spcAft>
              <a:buNone/>
            </a:pPr>
            <a:r>
              <a:rPr lang="en"/>
              <a:t>Higher adjusted R^2 </a:t>
            </a:r>
            <a:endParaRPr/>
          </a:p>
          <a:p>
            <a:pPr indent="0" lvl="0" marL="0" rtl="0" algn="ctr">
              <a:spcBef>
                <a:spcPts val="360"/>
              </a:spcBef>
              <a:spcAft>
                <a:spcPts val="0"/>
              </a:spcAft>
              <a:buNone/>
            </a:pPr>
            <a:r>
              <a:rPr lang="en"/>
              <a:t>(0.341)</a:t>
            </a:r>
            <a:endParaRPr/>
          </a:p>
        </p:txBody>
      </p:sp>
      <p:sp>
        <p:nvSpPr>
          <p:cNvPr id="178" name="Google Shape;178;p27"/>
          <p:cNvSpPr txBox="1"/>
          <p:nvPr>
            <p:ph idx="1" type="body"/>
          </p:nvPr>
        </p:nvSpPr>
        <p:spPr>
          <a:xfrm>
            <a:off x="531655" y="1570848"/>
            <a:ext cx="2538300" cy="6033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Model 1</a:t>
            </a:r>
            <a:endParaRPr>
              <a:solidFill>
                <a:srgbClr val="C28220"/>
              </a:solidFill>
            </a:endParaRPr>
          </a:p>
        </p:txBody>
      </p:sp>
      <p:sp>
        <p:nvSpPr>
          <p:cNvPr id="179" name="Google Shape;179;p27"/>
          <p:cNvSpPr txBox="1"/>
          <p:nvPr>
            <p:ph idx="1" type="body"/>
          </p:nvPr>
        </p:nvSpPr>
        <p:spPr>
          <a:xfrm>
            <a:off x="6194900" y="2384051"/>
            <a:ext cx="2538300" cy="28911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b="1" lang="en"/>
              <a:t>       </a:t>
            </a:r>
            <a:r>
              <a:rPr b="1" lang="en"/>
              <a:t>Race + ICU beds +   inpatient beds</a:t>
            </a:r>
            <a:endParaRPr b="1"/>
          </a:p>
          <a:p>
            <a:pPr indent="0" lvl="0" marL="0" rtl="0" algn="ctr">
              <a:spcBef>
                <a:spcPts val="360"/>
              </a:spcBef>
              <a:spcAft>
                <a:spcPts val="0"/>
              </a:spcAft>
              <a:buNone/>
            </a:pPr>
            <a:r>
              <a:t/>
            </a:r>
            <a:endParaRPr b="1"/>
          </a:p>
          <a:p>
            <a:pPr indent="0" lvl="0" marL="0" rtl="0" algn="ctr">
              <a:spcBef>
                <a:spcPts val="360"/>
              </a:spcBef>
              <a:spcAft>
                <a:spcPts val="0"/>
              </a:spcAft>
              <a:buNone/>
            </a:pPr>
            <a:r>
              <a:rPr lang="en"/>
              <a:t>Higher </a:t>
            </a:r>
            <a:r>
              <a:rPr lang="en"/>
              <a:t>standard errors </a:t>
            </a:r>
            <a:endParaRPr/>
          </a:p>
          <a:p>
            <a:pPr indent="0" lvl="0" marL="0" rtl="0" algn="ctr">
              <a:spcBef>
                <a:spcPts val="360"/>
              </a:spcBef>
              <a:spcAft>
                <a:spcPts val="0"/>
              </a:spcAft>
              <a:buNone/>
            </a:pPr>
            <a:r>
              <a:rPr lang="en"/>
              <a:t>Worse diagnostics </a:t>
            </a:r>
            <a:endParaRPr/>
          </a:p>
          <a:p>
            <a:pPr indent="0" lvl="0" marL="0" rtl="0" algn="ctr">
              <a:spcBef>
                <a:spcPts val="360"/>
              </a:spcBef>
              <a:spcAft>
                <a:spcPts val="0"/>
              </a:spcAft>
              <a:buNone/>
            </a:pPr>
            <a:r>
              <a:rPr lang="en"/>
              <a:t>Higher adjusted R^2 (0.363)</a:t>
            </a:r>
            <a:endParaRPr/>
          </a:p>
        </p:txBody>
      </p:sp>
      <p:sp>
        <p:nvSpPr>
          <p:cNvPr id="180" name="Google Shape;180;p27"/>
          <p:cNvSpPr txBox="1"/>
          <p:nvPr>
            <p:ph idx="1" type="body"/>
          </p:nvPr>
        </p:nvSpPr>
        <p:spPr>
          <a:xfrm>
            <a:off x="556100" y="2384051"/>
            <a:ext cx="2538300" cy="28911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b="1" lang="en"/>
              <a:t>Race variables only</a:t>
            </a:r>
            <a:endParaRPr b="1"/>
          </a:p>
          <a:p>
            <a:pPr indent="0" lvl="0" marL="0" rtl="0" algn="ctr">
              <a:spcBef>
                <a:spcPts val="360"/>
              </a:spcBef>
              <a:spcAft>
                <a:spcPts val="0"/>
              </a:spcAft>
              <a:buNone/>
            </a:pPr>
            <a:r>
              <a:t/>
            </a:r>
            <a:endParaRPr b="1"/>
          </a:p>
          <a:p>
            <a:pPr indent="0" lvl="0" marL="0" rtl="0" algn="ctr">
              <a:spcBef>
                <a:spcPts val="360"/>
              </a:spcBef>
              <a:spcAft>
                <a:spcPts val="0"/>
              </a:spcAft>
              <a:buNone/>
            </a:pPr>
            <a:r>
              <a:t/>
            </a:r>
            <a:endParaRPr/>
          </a:p>
          <a:p>
            <a:pPr indent="0" lvl="0" marL="0" rtl="0" algn="ctr">
              <a:spcBef>
                <a:spcPts val="360"/>
              </a:spcBef>
              <a:spcAft>
                <a:spcPts val="0"/>
              </a:spcAft>
              <a:buNone/>
            </a:pPr>
            <a:r>
              <a:rPr lang="en"/>
              <a:t>Low </a:t>
            </a:r>
            <a:r>
              <a:rPr lang="en"/>
              <a:t>standard errors </a:t>
            </a:r>
            <a:endParaRPr/>
          </a:p>
          <a:p>
            <a:pPr indent="0" lvl="0" marL="0" rtl="0" algn="ctr">
              <a:spcBef>
                <a:spcPts val="360"/>
              </a:spcBef>
              <a:spcAft>
                <a:spcPts val="0"/>
              </a:spcAft>
              <a:buNone/>
            </a:pPr>
            <a:r>
              <a:rPr lang="en"/>
              <a:t>OK diagnostics </a:t>
            </a:r>
            <a:endParaRPr/>
          </a:p>
          <a:p>
            <a:pPr indent="0" lvl="0" marL="0" rtl="0" algn="ctr">
              <a:spcBef>
                <a:spcPts val="360"/>
              </a:spcBef>
              <a:spcAft>
                <a:spcPts val="0"/>
              </a:spcAft>
              <a:buNone/>
            </a:pPr>
            <a:r>
              <a:rPr lang="en"/>
              <a:t>Low adjusted R^2</a:t>
            </a:r>
            <a:endParaRPr/>
          </a:p>
          <a:p>
            <a:pPr indent="0" lvl="0" marL="0" rtl="0" algn="ctr">
              <a:spcBef>
                <a:spcPts val="360"/>
              </a:spcBef>
              <a:spcAft>
                <a:spcPts val="0"/>
              </a:spcAft>
              <a:buNone/>
            </a:pPr>
            <a:r>
              <a:rPr lang="en"/>
              <a:t> (0.251)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What We Learned from this Project/Each Other</a:t>
            </a:r>
            <a:endParaRPr/>
          </a:p>
        </p:txBody>
      </p:sp>
      <p:sp>
        <p:nvSpPr>
          <p:cNvPr id="186" name="Google Shape;186;p28"/>
          <p:cNvSpPr txBox="1"/>
          <p:nvPr>
            <p:ph idx="1" type="body"/>
          </p:nvPr>
        </p:nvSpPr>
        <p:spPr>
          <a:xfrm>
            <a:off x="3366969" y="1558775"/>
            <a:ext cx="2538300" cy="6033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Omitted Variables</a:t>
            </a:r>
            <a:endParaRPr>
              <a:solidFill>
                <a:srgbClr val="C28220"/>
              </a:solidFill>
            </a:endParaRPr>
          </a:p>
        </p:txBody>
      </p:sp>
      <p:sp>
        <p:nvSpPr>
          <p:cNvPr id="187" name="Google Shape;187;p28"/>
          <p:cNvSpPr txBox="1"/>
          <p:nvPr>
            <p:ph idx="1" type="body"/>
          </p:nvPr>
        </p:nvSpPr>
        <p:spPr>
          <a:xfrm>
            <a:off x="3366961" y="2315523"/>
            <a:ext cx="2538300" cy="30249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Take into account the variables that you’re not including</a:t>
            </a:r>
            <a:endParaRPr/>
          </a:p>
          <a:p>
            <a:pPr indent="0" lvl="0" marL="0" rtl="0" algn="ctr">
              <a:spcBef>
                <a:spcPts val="360"/>
              </a:spcBef>
              <a:spcAft>
                <a:spcPts val="0"/>
              </a:spcAft>
              <a:buNone/>
            </a:pPr>
            <a:r>
              <a:t/>
            </a:r>
            <a:endParaRPr/>
          </a:p>
          <a:p>
            <a:pPr indent="0" lvl="0" marL="0" rtl="0" algn="ctr">
              <a:spcBef>
                <a:spcPts val="360"/>
              </a:spcBef>
              <a:spcAft>
                <a:spcPts val="0"/>
              </a:spcAft>
              <a:buNone/>
            </a:pPr>
            <a:r>
              <a:rPr lang="en"/>
              <a:t>Use of substitution variables given data set limitations</a:t>
            </a:r>
            <a:endParaRPr/>
          </a:p>
        </p:txBody>
      </p:sp>
      <p:sp>
        <p:nvSpPr>
          <p:cNvPr id="188" name="Google Shape;188;p28"/>
          <p:cNvSpPr txBox="1"/>
          <p:nvPr>
            <p:ph idx="1" type="body"/>
          </p:nvPr>
        </p:nvSpPr>
        <p:spPr>
          <a:xfrm>
            <a:off x="6202295" y="1558775"/>
            <a:ext cx="2538300" cy="6033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Collaboration</a:t>
            </a:r>
            <a:endParaRPr>
              <a:solidFill>
                <a:srgbClr val="C28220"/>
              </a:solidFill>
            </a:endParaRPr>
          </a:p>
        </p:txBody>
      </p:sp>
      <p:sp>
        <p:nvSpPr>
          <p:cNvPr id="189" name="Google Shape;189;p28"/>
          <p:cNvSpPr txBox="1"/>
          <p:nvPr>
            <p:ph idx="1" type="body"/>
          </p:nvPr>
        </p:nvSpPr>
        <p:spPr>
          <a:xfrm>
            <a:off x="6202291" y="2315523"/>
            <a:ext cx="2538300" cy="30249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t>Versioning, even with Github, is tough</a:t>
            </a:r>
            <a:endParaRPr/>
          </a:p>
          <a:p>
            <a:pPr indent="0" lvl="0" marL="0" rtl="0" algn="ctr">
              <a:spcBef>
                <a:spcPts val="360"/>
              </a:spcBef>
              <a:spcAft>
                <a:spcPts val="0"/>
              </a:spcAft>
              <a:buNone/>
            </a:pPr>
            <a:r>
              <a:t/>
            </a:r>
            <a:endParaRPr/>
          </a:p>
          <a:p>
            <a:pPr indent="0" lvl="0" marL="0" rtl="0" algn="ctr">
              <a:spcBef>
                <a:spcPts val="360"/>
              </a:spcBef>
              <a:spcAft>
                <a:spcPts val="0"/>
              </a:spcAft>
              <a:buNone/>
            </a:pPr>
            <a:r>
              <a:rPr lang="en"/>
              <a:t>Dividing up sections</a:t>
            </a:r>
            <a:endParaRPr/>
          </a:p>
          <a:p>
            <a:pPr indent="0" lvl="0" marL="0" rtl="0" algn="ctr">
              <a:spcBef>
                <a:spcPts val="360"/>
              </a:spcBef>
              <a:spcAft>
                <a:spcPts val="0"/>
              </a:spcAft>
              <a:buNone/>
            </a:pPr>
            <a:r>
              <a:t/>
            </a:r>
            <a:endParaRPr/>
          </a:p>
          <a:p>
            <a:pPr indent="0" lvl="0" marL="0" rtl="0" algn="ctr">
              <a:spcBef>
                <a:spcPts val="360"/>
              </a:spcBef>
              <a:spcAft>
                <a:spcPts val="0"/>
              </a:spcAft>
              <a:buNone/>
            </a:pPr>
            <a:r>
              <a:t/>
            </a:r>
            <a:endParaRPr/>
          </a:p>
        </p:txBody>
      </p:sp>
      <p:sp>
        <p:nvSpPr>
          <p:cNvPr id="190" name="Google Shape;190;p28"/>
          <p:cNvSpPr txBox="1"/>
          <p:nvPr>
            <p:ph idx="1" type="body"/>
          </p:nvPr>
        </p:nvSpPr>
        <p:spPr>
          <a:xfrm>
            <a:off x="554905" y="1570848"/>
            <a:ext cx="2538300" cy="6033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None/>
            </a:pPr>
            <a:r>
              <a:rPr lang="en">
                <a:solidFill>
                  <a:srgbClr val="C28220"/>
                </a:solidFill>
              </a:rPr>
              <a:t>Variables</a:t>
            </a:r>
            <a:endParaRPr>
              <a:solidFill>
                <a:srgbClr val="C28220"/>
              </a:solidFill>
            </a:endParaRPr>
          </a:p>
        </p:txBody>
      </p:sp>
      <p:sp>
        <p:nvSpPr>
          <p:cNvPr id="191" name="Google Shape;191;p28"/>
          <p:cNvSpPr txBox="1"/>
          <p:nvPr>
            <p:ph idx="1" type="body"/>
          </p:nvPr>
        </p:nvSpPr>
        <p:spPr>
          <a:xfrm>
            <a:off x="554900" y="2327598"/>
            <a:ext cx="2538300" cy="3024900"/>
          </a:xfrm>
          <a:prstGeom prst="rect">
            <a:avLst/>
          </a:prstGeom>
          <a:ln cap="flat" cmpd="sng" w="9525">
            <a:solidFill>
              <a:srgbClr val="2D637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lang="en"/>
              <a:t>Going back and forth for variable selection</a:t>
            </a:r>
            <a:endParaRPr/>
          </a:p>
          <a:p>
            <a:pPr indent="0" lvl="0" marL="0" rtl="0" algn="ctr">
              <a:spcBef>
                <a:spcPts val="360"/>
              </a:spcBef>
              <a:spcAft>
                <a:spcPts val="0"/>
              </a:spcAft>
              <a:buNone/>
            </a:pPr>
            <a:r>
              <a:t/>
            </a:r>
            <a:endParaRPr/>
          </a:p>
          <a:p>
            <a:pPr indent="0" lvl="0" marL="0" rtl="0" algn="ctr">
              <a:spcBef>
                <a:spcPts val="360"/>
              </a:spcBef>
              <a:spcAft>
                <a:spcPts val="0"/>
              </a:spcAft>
              <a:buNone/>
            </a:pPr>
            <a:r>
              <a:rPr lang="en"/>
              <a:t>Picking the right transformation for variables </a:t>
            </a:r>
            <a:endParaRPr/>
          </a:p>
          <a:p>
            <a:pPr indent="0" lvl="0" marL="0" rtl="0" algn="ctr">
              <a:spcBef>
                <a:spcPts val="360"/>
              </a:spcBef>
              <a:spcAft>
                <a:spcPts val="0"/>
              </a:spcAft>
              <a:buNone/>
            </a:pPr>
            <a:r>
              <a:t/>
            </a:r>
            <a:endParaRPr/>
          </a:p>
          <a:p>
            <a:pPr indent="0" lvl="0" marL="0" rtl="0" algn="ctr">
              <a:spcBef>
                <a:spcPts val="360"/>
              </a:spcBef>
              <a:spcAft>
                <a:spcPts val="0"/>
              </a:spcAft>
              <a:buNone/>
            </a:pPr>
            <a:r>
              <a:rPr lang="en"/>
              <a:t>Making sure the 6 CLM assumptions do not fall apart</a:t>
            </a:r>
            <a:endParaRPr/>
          </a:p>
          <a:p>
            <a:pPr indent="0" lvl="0" marL="0" rtl="0" algn="ctr">
              <a:spcBef>
                <a:spcPts val="360"/>
              </a:spcBef>
              <a:spcAft>
                <a:spcPts val="0"/>
              </a:spcAft>
              <a:buNone/>
            </a:pPr>
            <a:r>
              <a:t/>
            </a:r>
            <a:endParaRPr/>
          </a:p>
          <a:p>
            <a:pPr indent="0" lvl="0" marL="0" rtl="0" algn="ctr">
              <a:spcBef>
                <a:spcPts val="360"/>
              </a:spcBef>
              <a:spcAft>
                <a:spcPts val="0"/>
              </a:spcAft>
              <a:buNone/>
            </a:pPr>
            <a:r>
              <a:rPr lang="en"/>
              <a:t>Rinse and Repeat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