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8" r:id="rId3"/>
    <p:sldId id="257" r:id="rId4"/>
    <p:sldId id="256" r:id="rId5"/>
    <p:sldId id="261" r:id="rId6"/>
    <p:sldId id="263" r:id="rId7"/>
    <p:sldId id="264" r:id="rId8"/>
    <p:sldId id="265" r:id="rId9"/>
    <p:sldId id="266" r:id="rId10"/>
    <p:sldId id="267" r:id="rId11"/>
    <p:sldId id="268" r:id="rId12"/>
    <p:sldId id="259"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9"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5EA3CBD5-6EA4-452F-BE97-84DBE5955579}" type="datetimeFigureOut">
              <a:rPr lang="en-US" smtClean="0"/>
              <a:t>11/12/2024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EE94319C-C123-4450-ADEF-D0B74E0BCAB0}" type="slidenum">
              <a:rPr lang="en-US" smtClean="0"/>
              <a:t>‹Nº›</a:t>
            </a:fld>
            <a:endParaRPr lang="en-US"/>
          </a:p>
        </p:txBody>
      </p:sp>
    </p:spTree>
    <p:extLst>
      <p:ext uri="{BB962C8B-B14F-4D97-AF65-F5344CB8AC3E}">
        <p14:creationId xmlns:p14="http://schemas.microsoft.com/office/powerpoint/2010/main" val="358681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EA3CBD5-6EA4-452F-BE97-84DBE5955579}" type="datetimeFigureOut">
              <a:rPr lang="en-US" smtClean="0"/>
              <a:t>11/12/2024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EE94319C-C123-4450-ADEF-D0B74E0BCAB0}" type="slidenum">
              <a:rPr lang="en-US" smtClean="0"/>
              <a:t>‹Nº›</a:t>
            </a:fld>
            <a:endParaRPr lang="en-US"/>
          </a:p>
        </p:txBody>
      </p:sp>
    </p:spTree>
    <p:extLst>
      <p:ext uri="{BB962C8B-B14F-4D97-AF65-F5344CB8AC3E}">
        <p14:creationId xmlns:p14="http://schemas.microsoft.com/office/powerpoint/2010/main" val="221345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EA3CBD5-6EA4-452F-BE97-84DBE5955579}" type="datetimeFigureOut">
              <a:rPr lang="en-US" smtClean="0"/>
              <a:t>11/12/2024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EE94319C-C123-4450-ADEF-D0B74E0BCAB0}" type="slidenum">
              <a:rPr lang="en-US" smtClean="0"/>
              <a:t>‹Nº›</a:t>
            </a:fld>
            <a:endParaRPr lang="en-US"/>
          </a:p>
        </p:txBody>
      </p:sp>
    </p:spTree>
    <p:extLst>
      <p:ext uri="{BB962C8B-B14F-4D97-AF65-F5344CB8AC3E}">
        <p14:creationId xmlns:p14="http://schemas.microsoft.com/office/powerpoint/2010/main" val="241377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EA3CBD5-6EA4-452F-BE97-84DBE5955579}" type="datetimeFigureOut">
              <a:rPr lang="en-US" smtClean="0"/>
              <a:t>11/12/2024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EE94319C-C123-4450-ADEF-D0B74E0BCAB0}" type="slidenum">
              <a:rPr lang="en-US" smtClean="0"/>
              <a:t>‹Nº›</a:t>
            </a:fld>
            <a:endParaRPr lang="en-US"/>
          </a:p>
        </p:txBody>
      </p:sp>
    </p:spTree>
    <p:extLst>
      <p:ext uri="{BB962C8B-B14F-4D97-AF65-F5344CB8AC3E}">
        <p14:creationId xmlns:p14="http://schemas.microsoft.com/office/powerpoint/2010/main" val="68779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EA3CBD5-6EA4-452F-BE97-84DBE5955579}" type="datetimeFigureOut">
              <a:rPr lang="en-US" smtClean="0"/>
              <a:t>11/12/2024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EE94319C-C123-4450-ADEF-D0B74E0BCAB0}" type="slidenum">
              <a:rPr lang="en-US" smtClean="0"/>
              <a:t>‹Nº›</a:t>
            </a:fld>
            <a:endParaRPr lang="en-US"/>
          </a:p>
        </p:txBody>
      </p:sp>
    </p:spTree>
    <p:extLst>
      <p:ext uri="{BB962C8B-B14F-4D97-AF65-F5344CB8AC3E}">
        <p14:creationId xmlns:p14="http://schemas.microsoft.com/office/powerpoint/2010/main" val="365953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5EA3CBD5-6EA4-452F-BE97-84DBE5955579}" type="datetimeFigureOut">
              <a:rPr lang="en-US" smtClean="0"/>
              <a:t>11/12/2024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EE94319C-C123-4450-ADEF-D0B74E0BCAB0}" type="slidenum">
              <a:rPr lang="en-US" smtClean="0"/>
              <a:t>‹Nº›</a:t>
            </a:fld>
            <a:endParaRPr lang="en-US"/>
          </a:p>
        </p:txBody>
      </p:sp>
    </p:spTree>
    <p:extLst>
      <p:ext uri="{BB962C8B-B14F-4D97-AF65-F5344CB8AC3E}">
        <p14:creationId xmlns:p14="http://schemas.microsoft.com/office/powerpoint/2010/main" val="361272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5EA3CBD5-6EA4-452F-BE97-84DBE5955579}" type="datetimeFigureOut">
              <a:rPr lang="en-US" smtClean="0"/>
              <a:t>11/12/2024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EE94319C-C123-4450-ADEF-D0B74E0BCAB0}" type="slidenum">
              <a:rPr lang="en-US" smtClean="0"/>
              <a:t>‹Nº›</a:t>
            </a:fld>
            <a:endParaRPr lang="en-US"/>
          </a:p>
        </p:txBody>
      </p:sp>
    </p:spTree>
    <p:extLst>
      <p:ext uri="{BB962C8B-B14F-4D97-AF65-F5344CB8AC3E}">
        <p14:creationId xmlns:p14="http://schemas.microsoft.com/office/powerpoint/2010/main" val="117922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5EA3CBD5-6EA4-452F-BE97-84DBE5955579}" type="datetimeFigureOut">
              <a:rPr lang="en-US" smtClean="0"/>
              <a:t>11/12/2024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EE94319C-C123-4450-ADEF-D0B74E0BCAB0}" type="slidenum">
              <a:rPr lang="en-US" smtClean="0"/>
              <a:t>‹Nº›</a:t>
            </a:fld>
            <a:endParaRPr lang="en-US"/>
          </a:p>
        </p:txBody>
      </p:sp>
    </p:spTree>
    <p:extLst>
      <p:ext uri="{BB962C8B-B14F-4D97-AF65-F5344CB8AC3E}">
        <p14:creationId xmlns:p14="http://schemas.microsoft.com/office/powerpoint/2010/main" val="234098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EA3CBD5-6EA4-452F-BE97-84DBE5955579}" type="datetimeFigureOut">
              <a:rPr lang="en-US" smtClean="0"/>
              <a:t>11/12/2024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EE94319C-C123-4450-ADEF-D0B74E0BCAB0}" type="slidenum">
              <a:rPr lang="en-US" smtClean="0"/>
              <a:t>‹Nº›</a:t>
            </a:fld>
            <a:endParaRPr lang="en-US"/>
          </a:p>
        </p:txBody>
      </p:sp>
    </p:spTree>
    <p:extLst>
      <p:ext uri="{BB962C8B-B14F-4D97-AF65-F5344CB8AC3E}">
        <p14:creationId xmlns:p14="http://schemas.microsoft.com/office/powerpoint/2010/main" val="214003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EA3CBD5-6EA4-452F-BE97-84DBE5955579}" type="datetimeFigureOut">
              <a:rPr lang="en-US" smtClean="0"/>
              <a:t>11/12/2024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EE94319C-C123-4450-ADEF-D0B74E0BCAB0}" type="slidenum">
              <a:rPr lang="en-US" smtClean="0"/>
              <a:t>‹Nº›</a:t>
            </a:fld>
            <a:endParaRPr lang="en-US"/>
          </a:p>
        </p:txBody>
      </p:sp>
    </p:spTree>
    <p:extLst>
      <p:ext uri="{BB962C8B-B14F-4D97-AF65-F5344CB8AC3E}">
        <p14:creationId xmlns:p14="http://schemas.microsoft.com/office/powerpoint/2010/main" val="288890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EA3CBD5-6EA4-452F-BE97-84DBE5955579}" type="datetimeFigureOut">
              <a:rPr lang="en-US" smtClean="0"/>
              <a:t>11/12/2024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EE94319C-C123-4450-ADEF-D0B74E0BCAB0}" type="slidenum">
              <a:rPr lang="en-US" smtClean="0"/>
              <a:t>‹Nº›</a:t>
            </a:fld>
            <a:endParaRPr lang="en-US"/>
          </a:p>
        </p:txBody>
      </p:sp>
    </p:spTree>
    <p:extLst>
      <p:ext uri="{BB962C8B-B14F-4D97-AF65-F5344CB8AC3E}">
        <p14:creationId xmlns:p14="http://schemas.microsoft.com/office/powerpoint/2010/main" val="49771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3CBD5-6EA4-452F-BE97-84DBE5955579}" type="datetimeFigureOut">
              <a:rPr lang="en-US" smtClean="0"/>
              <a:t>11/12/2024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4319C-C123-4450-ADEF-D0B74E0BCAB0}" type="slidenum">
              <a:rPr lang="en-US" smtClean="0"/>
              <a:t>‹Nº›</a:t>
            </a:fld>
            <a:endParaRPr lang="en-US"/>
          </a:p>
        </p:txBody>
      </p:sp>
    </p:spTree>
    <p:extLst>
      <p:ext uri="{BB962C8B-B14F-4D97-AF65-F5344CB8AC3E}">
        <p14:creationId xmlns:p14="http://schemas.microsoft.com/office/powerpoint/2010/main" val="243777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1884" y="273377"/>
            <a:ext cx="11312433" cy="3139321"/>
          </a:xfrm>
          <a:prstGeom prst="rect">
            <a:avLst/>
          </a:prstGeom>
        </p:spPr>
        <p:txBody>
          <a:bodyPr wrap="square">
            <a:spAutoFit/>
          </a:bodyPr>
          <a:lstStyle/>
          <a:p>
            <a:pPr algn="ctr"/>
            <a:r>
              <a:rPr lang="es-ES" b="1" i="0" dirty="0" smtClean="0">
                <a:solidFill>
                  <a:srgbClr val="242424"/>
                </a:solidFill>
                <a:effectLst/>
                <a:latin typeface="sohne"/>
              </a:rPr>
              <a:t>¿Qué es un método de simulación?</a:t>
            </a:r>
          </a:p>
          <a:p>
            <a:pPr algn="ctr"/>
            <a:endParaRPr lang="es-ES" b="1" i="0" dirty="0" smtClean="0">
              <a:solidFill>
                <a:srgbClr val="242424"/>
              </a:solidFill>
              <a:effectLst/>
              <a:latin typeface="sohne"/>
            </a:endParaRPr>
          </a:p>
          <a:p>
            <a:r>
              <a:rPr lang="es-ES" b="0" i="0" dirty="0" smtClean="0">
                <a:solidFill>
                  <a:srgbClr val="242424"/>
                </a:solidFill>
                <a:effectLst/>
                <a:latin typeface="source-serif-pro"/>
              </a:rPr>
              <a:t>Hasta ahora hemos visto </a:t>
            </a:r>
            <a:r>
              <a:rPr lang="es-ES" b="0" i="1" dirty="0" smtClean="0">
                <a:solidFill>
                  <a:srgbClr val="242424"/>
                </a:solidFill>
                <a:effectLst/>
                <a:latin typeface="source-serif-pro"/>
              </a:rPr>
              <a:t>métodos predictivos</a:t>
            </a:r>
            <a:r>
              <a:rPr lang="es-ES" b="0" i="0" dirty="0" smtClean="0">
                <a:solidFill>
                  <a:srgbClr val="242424"/>
                </a:solidFill>
                <a:effectLst/>
                <a:latin typeface="source-serif-pro"/>
              </a:rPr>
              <a:t>, cuyo propósito es descubrir el valor de una variable objetivo. Para esto usamos grandes conjuntos de datos de entrenamiento.</a:t>
            </a:r>
          </a:p>
          <a:p>
            <a:endParaRPr lang="es-ES" b="0" i="0" dirty="0" smtClean="0">
              <a:solidFill>
                <a:srgbClr val="242424"/>
              </a:solidFill>
              <a:effectLst/>
              <a:latin typeface="source-serif-pro"/>
            </a:endParaRPr>
          </a:p>
          <a:p>
            <a:r>
              <a:rPr lang="es-ES" b="0" i="0" dirty="0" smtClean="0">
                <a:solidFill>
                  <a:srgbClr val="242424"/>
                </a:solidFill>
                <a:effectLst/>
                <a:latin typeface="source-serif-pro"/>
              </a:rPr>
              <a:t>Por otro lado, los</a:t>
            </a:r>
            <a:r>
              <a:rPr lang="es-ES" b="0" i="1" dirty="0" smtClean="0">
                <a:solidFill>
                  <a:srgbClr val="242424"/>
                </a:solidFill>
                <a:effectLst/>
                <a:latin typeface="source-serif-pro"/>
              </a:rPr>
              <a:t> métodos de simulación</a:t>
            </a:r>
            <a:r>
              <a:rPr lang="es-ES" b="0" i="0" dirty="0" smtClean="0">
                <a:solidFill>
                  <a:srgbClr val="242424"/>
                </a:solidFill>
                <a:effectLst/>
                <a:latin typeface="source-serif-pro"/>
              </a:rPr>
              <a:t> no buscan una variable objetivo (bueno, más o menos). Sino que intentan simular una realidad en base a unas reglas dadas, estos no necesitan obligatoriamente conjuntos de datos, solo se requiere conocer las reglas que rigen la realidad a simular.</a:t>
            </a:r>
          </a:p>
          <a:p>
            <a:endParaRPr lang="es-ES" b="0" i="0" dirty="0" smtClean="0">
              <a:solidFill>
                <a:srgbClr val="242424"/>
              </a:solidFill>
              <a:effectLst/>
              <a:latin typeface="source-serif-pro"/>
            </a:endParaRPr>
          </a:p>
          <a:p>
            <a:r>
              <a:rPr lang="es-ES" b="0" i="0" dirty="0" smtClean="0">
                <a:solidFill>
                  <a:srgbClr val="242424"/>
                </a:solidFill>
                <a:effectLst/>
                <a:latin typeface="source-serif-pro"/>
              </a:rPr>
              <a:t>Podríamos decir que mientras los </a:t>
            </a:r>
            <a:r>
              <a:rPr lang="es-ES" b="1" i="1" dirty="0" smtClean="0">
                <a:solidFill>
                  <a:srgbClr val="242424"/>
                </a:solidFill>
                <a:effectLst/>
                <a:latin typeface="source-serif-pro"/>
              </a:rPr>
              <a:t>métodos predictivos </a:t>
            </a:r>
            <a:r>
              <a:rPr lang="es-ES" b="1" i="0" dirty="0" smtClean="0">
                <a:solidFill>
                  <a:srgbClr val="242424"/>
                </a:solidFill>
                <a:effectLst/>
                <a:latin typeface="source-serif-pro"/>
              </a:rPr>
              <a:t>intentan adivinar una columna </a:t>
            </a:r>
            <a:r>
              <a:rPr lang="es-ES" b="0" i="0" dirty="0" smtClean="0">
                <a:solidFill>
                  <a:srgbClr val="242424"/>
                </a:solidFill>
                <a:effectLst/>
                <a:latin typeface="source-serif-pro"/>
              </a:rPr>
              <a:t>(variables objetivo). </a:t>
            </a:r>
            <a:r>
              <a:rPr lang="es-ES" b="1" i="0" dirty="0" smtClean="0">
                <a:solidFill>
                  <a:srgbClr val="242424"/>
                </a:solidFill>
                <a:effectLst/>
                <a:latin typeface="source-serif-pro"/>
              </a:rPr>
              <a:t>Los </a:t>
            </a:r>
            <a:r>
              <a:rPr lang="es-ES" b="1" i="1" dirty="0" smtClean="0">
                <a:solidFill>
                  <a:srgbClr val="242424"/>
                </a:solidFill>
                <a:effectLst/>
                <a:latin typeface="source-serif-pro"/>
              </a:rPr>
              <a:t>métodos de simulación </a:t>
            </a:r>
            <a:r>
              <a:rPr lang="es-ES" b="1" i="0" dirty="0" smtClean="0">
                <a:solidFill>
                  <a:srgbClr val="242424"/>
                </a:solidFill>
                <a:effectLst/>
                <a:latin typeface="source-serif-pro"/>
              </a:rPr>
              <a:t>intentan adivinar una fila </a:t>
            </a:r>
            <a:r>
              <a:rPr lang="es-ES" b="0" i="0" dirty="0" smtClean="0">
                <a:solidFill>
                  <a:srgbClr val="242424"/>
                </a:solidFill>
                <a:effectLst/>
                <a:latin typeface="source-serif-pro"/>
              </a:rPr>
              <a:t>(realidad completa).</a:t>
            </a:r>
            <a:endParaRPr lang="es-ES" b="0" i="0" dirty="0">
              <a:solidFill>
                <a:srgbClr val="242424"/>
              </a:solidFill>
              <a:effectLst/>
              <a:latin typeface="source-serif-pro"/>
            </a:endParaRPr>
          </a:p>
        </p:txBody>
      </p:sp>
      <p:sp>
        <p:nvSpPr>
          <p:cNvPr id="3" name="Rectángulo 2"/>
          <p:cNvSpPr/>
          <p:nvPr/>
        </p:nvSpPr>
        <p:spPr>
          <a:xfrm>
            <a:off x="235130" y="3539505"/>
            <a:ext cx="4663441" cy="2308324"/>
          </a:xfrm>
          <a:prstGeom prst="rect">
            <a:avLst/>
          </a:prstGeom>
        </p:spPr>
        <p:txBody>
          <a:bodyPr wrap="square">
            <a:spAutoFit/>
          </a:bodyPr>
          <a:lstStyle/>
          <a:p>
            <a:pPr algn="just"/>
            <a:r>
              <a:rPr lang="es-ES" dirty="0">
                <a:solidFill>
                  <a:srgbClr val="1F1F1F"/>
                </a:solidFill>
                <a:latin typeface="Google Sans"/>
              </a:rPr>
              <a:t>Algunos de los simuladores más populares son </a:t>
            </a:r>
            <a:r>
              <a:rPr lang="es-ES" dirty="0">
                <a:solidFill>
                  <a:srgbClr val="040C28"/>
                </a:solidFill>
                <a:latin typeface="Google Sans"/>
              </a:rPr>
              <a:t>MS Flight Simulator, NASCAR Racing, </a:t>
            </a:r>
            <a:r>
              <a:rPr lang="es-ES" dirty="0" err="1">
                <a:solidFill>
                  <a:srgbClr val="040C28"/>
                </a:solidFill>
                <a:latin typeface="Google Sans"/>
              </a:rPr>
              <a:t>SimCity</a:t>
            </a:r>
            <a:r>
              <a:rPr lang="es-ES" dirty="0">
                <a:solidFill>
                  <a:srgbClr val="040C28"/>
                </a:solidFill>
                <a:latin typeface="Google Sans"/>
              </a:rPr>
              <a:t>, </a:t>
            </a:r>
            <a:r>
              <a:rPr lang="es-ES" dirty="0" err="1">
                <a:solidFill>
                  <a:srgbClr val="040C28"/>
                </a:solidFill>
                <a:latin typeface="Google Sans"/>
              </a:rPr>
              <a:t>Civilization</a:t>
            </a:r>
            <a:r>
              <a:rPr lang="es-ES" dirty="0">
                <a:solidFill>
                  <a:srgbClr val="040C28"/>
                </a:solidFill>
                <a:latin typeface="Google Sans"/>
              </a:rPr>
              <a:t>, </a:t>
            </a:r>
            <a:r>
              <a:rPr lang="es-ES" dirty="0" err="1">
                <a:solidFill>
                  <a:srgbClr val="040C28"/>
                </a:solidFill>
                <a:latin typeface="Google Sans"/>
              </a:rPr>
              <a:t>RollerCoaster</a:t>
            </a:r>
            <a:r>
              <a:rPr lang="es-ES" dirty="0">
                <a:solidFill>
                  <a:srgbClr val="040C28"/>
                </a:solidFill>
                <a:latin typeface="Google Sans"/>
              </a:rPr>
              <a:t> </a:t>
            </a:r>
            <a:r>
              <a:rPr lang="es-ES" dirty="0" err="1">
                <a:solidFill>
                  <a:srgbClr val="040C28"/>
                </a:solidFill>
                <a:latin typeface="Google Sans"/>
              </a:rPr>
              <a:t>Tycoon</a:t>
            </a:r>
            <a:r>
              <a:rPr lang="es-ES" dirty="0">
                <a:solidFill>
                  <a:srgbClr val="040C28"/>
                </a:solidFill>
                <a:latin typeface="Google Sans"/>
              </a:rPr>
              <a:t>, y </a:t>
            </a:r>
            <a:r>
              <a:rPr lang="es-ES" dirty="0" err="1">
                <a:solidFill>
                  <a:srgbClr val="040C28"/>
                </a:solidFill>
                <a:latin typeface="Google Sans"/>
              </a:rPr>
              <a:t>The</a:t>
            </a:r>
            <a:r>
              <a:rPr lang="es-ES" dirty="0">
                <a:solidFill>
                  <a:srgbClr val="040C28"/>
                </a:solidFill>
                <a:latin typeface="Google Sans"/>
              </a:rPr>
              <a:t> </a:t>
            </a:r>
            <a:r>
              <a:rPr lang="es-ES" dirty="0" err="1">
                <a:solidFill>
                  <a:srgbClr val="040C28"/>
                </a:solidFill>
                <a:latin typeface="Google Sans"/>
              </a:rPr>
              <a:t>Sims</a:t>
            </a:r>
            <a:r>
              <a:rPr lang="es-ES" dirty="0">
                <a:solidFill>
                  <a:srgbClr val="1F1F1F"/>
                </a:solidFill>
                <a:latin typeface="Google Sans"/>
              </a:rPr>
              <a:t>. En conclusión, podemos decir que la informática ha estado el instrumento básico que ha permitido y permitirá seguir avanzando en el campo de la simulación por ordenador.</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509400"/>
            <a:ext cx="7001689" cy="3227341"/>
          </a:xfrm>
          <a:prstGeom prst="rect">
            <a:avLst/>
          </a:prstGeom>
        </p:spPr>
      </p:pic>
    </p:spTree>
    <p:extLst>
      <p:ext uri="{BB962C8B-B14F-4D97-AF65-F5344CB8AC3E}">
        <p14:creationId xmlns:p14="http://schemas.microsoft.com/office/powerpoint/2010/main" val="2279516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rogramacionpython80889555.wordpress.com/wp-content/uploads/2021/05/mc11.png?w=4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8" y="246017"/>
            <a:ext cx="3952875" cy="4610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4069263" y="246017"/>
            <a:ext cx="8235950" cy="5632311"/>
          </a:xfrm>
          <a:prstGeom prst="rect">
            <a:avLst/>
          </a:prstGeom>
        </p:spPr>
        <p:txBody>
          <a:bodyPr wrap="square">
            <a:spAutoFit/>
          </a:bodyPr>
          <a:lstStyle/>
          <a:p>
            <a:pPr algn="just"/>
            <a:r>
              <a:rPr lang="es-ES" dirty="0">
                <a:solidFill>
                  <a:srgbClr val="383838"/>
                </a:solidFill>
                <a:latin typeface="Georgia" panose="02040502050405020303" pitchFamily="18" charset="0"/>
              </a:rPr>
              <a:t>Como se ve, lo primero que hacemos es importar el módulo «</a:t>
            </a:r>
            <a:r>
              <a:rPr lang="es-ES" b="1" dirty="0" err="1">
                <a:solidFill>
                  <a:srgbClr val="383838"/>
                </a:solidFill>
                <a:latin typeface="Georgia" panose="02040502050405020303" pitchFamily="18" charset="0"/>
              </a:rPr>
              <a:t>random</a:t>
            </a:r>
            <a:r>
              <a:rPr lang="es-ES" dirty="0">
                <a:solidFill>
                  <a:srgbClr val="383838"/>
                </a:solidFill>
                <a:latin typeface="Georgia" panose="02040502050405020303" pitchFamily="18" charset="0"/>
              </a:rPr>
              <a:t>» a través del cual vamos a generar de forma aleatoria los puntos (1000 en este caso). En la distribución, clasificaremos estos puntos en dos categorías</a:t>
            </a:r>
            <a:r>
              <a:rPr lang="es-ES" dirty="0" smtClean="0">
                <a:solidFill>
                  <a:srgbClr val="383838"/>
                </a:solidFill>
                <a:latin typeface="Georgia" panose="02040502050405020303" pitchFamily="18" charset="0"/>
              </a:rPr>
              <a:t>:</a:t>
            </a:r>
          </a:p>
          <a:p>
            <a:pPr algn="just"/>
            <a:r>
              <a:rPr lang="es-ES" dirty="0" smtClean="0">
                <a:solidFill>
                  <a:srgbClr val="383838"/>
                </a:solidFill>
                <a:latin typeface="Georgia" panose="02040502050405020303" pitchFamily="18" charset="0"/>
              </a:rPr>
              <a:t> </a:t>
            </a:r>
          </a:p>
          <a:p>
            <a:pPr algn="just"/>
            <a:r>
              <a:rPr lang="es-ES" dirty="0" smtClean="0">
                <a:solidFill>
                  <a:srgbClr val="383838"/>
                </a:solidFill>
                <a:latin typeface="Georgia" panose="02040502050405020303" pitchFamily="18" charset="0"/>
              </a:rPr>
              <a:t>Aquellos </a:t>
            </a:r>
            <a:r>
              <a:rPr lang="es-ES" dirty="0">
                <a:solidFill>
                  <a:srgbClr val="383838"/>
                </a:solidFill>
                <a:latin typeface="Georgia" panose="02040502050405020303" pitchFamily="18" charset="0"/>
              </a:rPr>
              <a:t>puntos que están solo dentro del círculo («</a:t>
            </a:r>
            <a:r>
              <a:rPr lang="es-ES" b="1" dirty="0" err="1">
                <a:solidFill>
                  <a:srgbClr val="383838"/>
                </a:solidFill>
                <a:latin typeface="Georgia" panose="02040502050405020303" pitchFamily="18" charset="0"/>
              </a:rPr>
              <a:t>circle_points</a:t>
            </a:r>
            <a:r>
              <a:rPr lang="es-ES" dirty="0">
                <a:solidFill>
                  <a:srgbClr val="383838"/>
                </a:solidFill>
                <a:latin typeface="Georgia" panose="02040502050405020303" pitchFamily="18" charset="0"/>
              </a:rPr>
              <a:t>«) y los que se encuentran dentro del cuadrado, que son la totalidad de los mismos ya que nuestro círculo se encuentra en el mismo («</a:t>
            </a:r>
            <a:r>
              <a:rPr lang="es-ES" b="1" dirty="0" err="1">
                <a:solidFill>
                  <a:srgbClr val="383838"/>
                </a:solidFill>
                <a:latin typeface="Georgia" panose="02040502050405020303" pitchFamily="18" charset="0"/>
              </a:rPr>
              <a:t>square_points</a:t>
            </a:r>
            <a:r>
              <a:rPr lang="es-ES" dirty="0" smtClean="0">
                <a:solidFill>
                  <a:srgbClr val="383838"/>
                </a:solidFill>
                <a:latin typeface="Georgia" panose="02040502050405020303" pitchFamily="18" charset="0"/>
              </a:rPr>
              <a:t>«).</a:t>
            </a:r>
          </a:p>
          <a:p>
            <a:pPr algn="just"/>
            <a:r>
              <a:rPr lang="es-ES" dirty="0" smtClean="0">
                <a:solidFill>
                  <a:srgbClr val="383838"/>
                </a:solidFill>
                <a:latin typeface="Georgia" panose="02040502050405020303" pitchFamily="18" charset="0"/>
              </a:rPr>
              <a:t>Como </a:t>
            </a:r>
            <a:r>
              <a:rPr lang="es-ES" dirty="0">
                <a:solidFill>
                  <a:srgbClr val="383838"/>
                </a:solidFill>
                <a:latin typeface="Georgia" panose="02040502050405020303" pitchFamily="18" charset="0"/>
              </a:rPr>
              <a:t>es natural ambos tendrán un valor inicial igual a 0. Tras esto iniciamos la generación aleatoria de los mismos cuyas coordenadas vendrán dadas por las variables «</a:t>
            </a:r>
            <a:r>
              <a:rPr lang="es-ES" b="1" dirty="0" err="1">
                <a:solidFill>
                  <a:srgbClr val="383838"/>
                </a:solidFill>
                <a:latin typeface="Georgia" panose="02040502050405020303" pitchFamily="18" charset="0"/>
              </a:rPr>
              <a:t>rand_x</a:t>
            </a:r>
            <a:r>
              <a:rPr lang="es-ES" dirty="0">
                <a:solidFill>
                  <a:srgbClr val="383838"/>
                </a:solidFill>
                <a:latin typeface="Georgia" panose="02040502050405020303" pitchFamily="18" charset="0"/>
              </a:rPr>
              <a:t>» y «</a:t>
            </a:r>
            <a:r>
              <a:rPr lang="es-ES" b="1" dirty="0" err="1">
                <a:solidFill>
                  <a:srgbClr val="383838"/>
                </a:solidFill>
                <a:latin typeface="Georgia" panose="02040502050405020303" pitchFamily="18" charset="0"/>
              </a:rPr>
              <a:t>rand_y</a:t>
            </a:r>
            <a:r>
              <a:rPr lang="es-ES" dirty="0">
                <a:solidFill>
                  <a:srgbClr val="383838"/>
                </a:solidFill>
                <a:latin typeface="Georgia" panose="02040502050405020303" pitchFamily="18" charset="0"/>
              </a:rPr>
              <a:t>» en un rango distribuido uniformemente (ya que para que el método sea válido dichos puntos han de estar distribuidos de modo uniforme) entre -1 y 1. </a:t>
            </a:r>
            <a:endParaRPr lang="es-ES" dirty="0" smtClean="0">
              <a:solidFill>
                <a:srgbClr val="383838"/>
              </a:solidFill>
              <a:latin typeface="Georgia" panose="02040502050405020303" pitchFamily="18" charset="0"/>
            </a:endParaRPr>
          </a:p>
          <a:p>
            <a:pPr algn="just"/>
            <a:r>
              <a:rPr lang="es-ES" dirty="0" smtClean="0">
                <a:solidFill>
                  <a:srgbClr val="383838"/>
                </a:solidFill>
                <a:latin typeface="Georgia" panose="02040502050405020303" pitchFamily="18" charset="0"/>
              </a:rPr>
              <a:t>Una </a:t>
            </a:r>
            <a:r>
              <a:rPr lang="es-ES" dirty="0">
                <a:solidFill>
                  <a:srgbClr val="383838"/>
                </a:solidFill>
                <a:latin typeface="Georgia" panose="02040502050405020303" pitchFamily="18" charset="0"/>
              </a:rPr>
              <a:t>vez generado el punto, calcularemos su distancia del centro («</a:t>
            </a:r>
            <a:r>
              <a:rPr lang="es-ES" b="1" dirty="0" err="1">
                <a:solidFill>
                  <a:srgbClr val="383838"/>
                </a:solidFill>
                <a:latin typeface="Georgia" panose="02040502050405020303" pitchFamily="18" charset="0"/>
              </a:rPr>
              <a:t>origin_dist</a:t>
            </a:r>
            <a:r>
              <a:rPr lang="es-ES" dirty="0" smtClean="0">
                <a:solidFill>
                  <a:srgbClr val="383838"/>
                </a:solidFill>
                <a:latin typeface="Georgia" panose="02040502050405020303" pitchFamily="18" charset="0"/>
              </a:rPr>
              <a:t>«). De </a:t>
            </a:r>
            <a:r>
              <a:rPr lang="es-ES" dirty="0">
                <a:solidFill>
                  <a:srgbClr val="383838"/>
                </a:solidFill>
                <a:latin typeface="Georgia" panose="02040502050405020303" pitchFamily="18" charset="0"/>
              </a:rPr>
              <a:t>modo que si dicha distancia es menor o igual a 1, interpretaremos que el punto se encuentra dentro del círculo incrementando en 1 el valor de «</a:t>
            </a:r>
            <a:r>
              <a:rPr lang="es-ES" b="1" dirty="0" err="1">
                <a:solidFill>
                  <a:srgbClr val="383838"/>
                </a:solidFill>
                <a:latin typeface="Georgia" panose="02040502050405020303" pitchFamily="18" charset="0"/>
              </a:rPr>
              <a:t>circle_points</a:t>
            </a:r>
            <a:r>
              <a:rPr lang="es-ES" dirty="0">
                <a:solidFill>
                  <a:srgbClr val="383838"/>
                </a:solidFill>
                <a:latin typeface="Georgia" panose="02040502050405020303" pitchFamily="18" charset="0"/>
              </a:rPr>
              <a:t>» (el valor de «</a:t>
            </a:r>
            <a:r>
              <a:rPr lang="es-ES" b="1" dirty="0" err="1">
                <a:solidFill>
                  <a:srgbClr val="383838"/>
                </a:solidFill>
                <a:latin typeface="Georgia" panose="02040502050405020303" pitchFamily="18" charset="0"/>
              </a:rPr>
              <a:t>square_points</a:t>
            </a:r>
            <a:r>
              <a:rPr lang="es-ES" dirty="0">
                <a:solidFill>
                  <a:srgbClr val="383838"/>
                </a:solidFill>
                <a:latin typeface="Georgia" panose="02040502050405020303" pitchFamily="18" charset="0"/>
              </a:rPr>
              <a:t>» será incrementado en 1 siempre, ya que la totalidad de los puntos se encuentran inscritos en el). </a:t>
            </a:r>
            <a:endParaRPr lang="es-ES" dirty="0" smtClean="0">
              <a:solidFill>
                <a:srgbClr val="383838"/>
              </a:solidFill>
              <a:latin typeface="Georgia" panose="02040502050405020303" pitchFamily="18" charset="0"/>
            </a:endParaRPr>
          </a:p>
          <a:p>
            <a:pPr algn="just"/>
            <a:r>
              <a:rPr lang="es-ES" dirty="0" smtClean="0">
                <a:solidFill>
                  <a:srgbClr val="383838"/>
                </a:solidFill>
                <a:latin typeface="Georgia" panose="02040502050405020303" pitchFamily="18" charset="0"/>
              </a:rPr>
              <a:t>Finalmente</a:t>
            </a:r>
            <a:r>
              <a:rPr lang="es-ES" dirty="0">
                <a:solidFill>
                  <a:srgbClr val="383838"/>
                </a:solidFill>
                <a:latin typeface="Georgia" panose="02040502050405020303" pitchFamily="18" charset="0"/>
              </a:rPr>
              <a:t>, una vez que tengamos el número de puntos de ambas categorías, pasaremos al cálculo de «</a:t>
            </a:r>
            <a:r>
              <a:rPr lang="es-ES" b="1" dirty="0">
                <a:solidFill>
                  <a:srgbClr val="383838"/>
                </a:solidFill>
                <a:latin typeface="Georgia" panose="02040502050405020303" pitchFamily="18" charset="0"/>
              </a:rPr>
              <a:t>pi</a:t>
            </a:r>
            <a:r>
              <a:rPr lang="es-ES" dirty="0">
                <a:solidFill>
                  <a:srgbClr val="383838"/>
                </a:solidFill>
                <a:latin typeface="Georgia" panose="02040502050405020303" pitchFamily="18" charset="0"/>
              </a:rPr>
              <a:t>» con la fórmula que ya conocemos.</a:t>
            </a:r>
            <a:endParaRPr lang="en-US" dirty="0"/>
          </a:p>
        </p:txBody>
      </p:sp>
    </p:spTree>
    <p:extLst>
      <p:ext uri="{BB962C8B-B14F-4D97-AF65-F5344CB8AC3E}">
        <p14:creationId xmlns:p14="http://schemas.microsoft.com/office/powerpoint/2010/main" val="1385561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1440" y="403796"/>
            <a:ext cx="11416937"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83838"/>
                </a:solidFill>
                <a:effectLst/>
                <a:latin typeface="Georgia" panose="02040502050405020303" pitchFamily="18" charset="0"/>
              </a:rPr>
              <a:t>Así</a:t>
            </a:r>
            <a:r>
              <a:rPr kumimoji="0" lang="en-US" altLang="en-US" sz="1400" b="0" i="0" u="none" strike="noStrike" cap="none" normalizeH="0" baseline="0" dirty="0" smtClean="0">
                <a:ln>
                  <a:noFill/>
                </a:ln>
                <a:solidFill>
                  <a:srgbClr val="383838"/>
                </a:solidFill>
                <a:effectLst/>
                <a:latin typeface="Georgia" panose="02040502050405020303" pitchFamily="18" charset="0"/>
              </a:rPr>
              <a:t> al </a:t>
            </a:r>
            <a:r>
              <a:rPr kumimoji="0" lang="en-US" altLang="en-US" sz="1400" b="0" i="0" u="none" strike="noStrike" cap="none" normalizeH="0" baseline="0" dirty="0" err="1" smtClean="0">
                <a:ln>
                  <a:noFill/>
                </a:ln>
                <a:solidFill>
                  <a:srgbClr val="383838"/>
                </a:solidFill>
                <a:effectLst/>
                <a:latin typeface="Georgia" panose="02040502050405020303" pitchFamily="18" charset="0"/>
              </a:rPr>
              <a:t>ejecutar</a:t>
            </a:r>
            <a:r>
              <a:rPr kumimoji="0" lang="en-US" altLang="en-US" sz="1400" b="0" i="0" u="none" strike="noStrike" cap="none" normalizeH="0" baseline="0" dirty="0" smtClean="0">
                <a:ln>
                  <a:noFill/>
                </a:ln>
                <a:solidFill>
                  <a:srgbClr val="383838"/>
                </a:solidFill>
                <a:effectLst/>
                <a:latin typeface="Georgia" panose="02040502050405020303" pitchFamily="18" charset="0"/>
              </a:rPr>
              <a:t> </a:t>
            </a:r>
            <a:r>
              <a:rPr kumimoji="0" lang="en-US" altLang="en-US" sz="1400" b="0" i="0" u="none" strike="noStrike" cap="none" normalizeH="0" baseline="0" dirty="0" err="1" smtClean="0">
                <a:ln>
                  <a:noFill/>
                </a:ln>
                <a:solidFill>
                  <a:srgbClr val="383838"/>
                </a:solidFill>
                <a:effectLst/>
                <a:latin typeface="Georgia" panose="02040502050405020303" pitchFamily="18" charset="0"/>
              </a:rPr>
              <a:t>nuestro</a:t>
            </a:r>
            <a:r>
              <a:rPr kumimoji="0" lang="en-US" altLang="en-US" sz="1400" b="0" i="0" u="none" strike="noStrike" cap="none" normalizeH="0" baseline="0" dirty="0" smtClean="0">
                <a:ln>
                  <a:noFill/>
                </a:ln>
                <a:solidFill>
                  <a:srgbClr val="383838"/>
                </a:solidFill>
                <a:effectLst/>
                <a:latin typeface="Georgia" panose="02040502050405020303" pitchFamily="18" charset="0"/>
              </a:rPr>
              <a:t> </a:t>
            </a:r>
            <a:r>
              <a:rPr kumimoji="0" lang="en-US" altLang="en-US" sz="1400" b="0" i="0" u="none" strike="noStrike" cap="none" normalizeH="0" baseline="0" dirty="0" err="1" smtClean="0">
                <a:ln>
                  <a:noFill/>
                </a:ln>
                <a:solidFill>
                  <a:srgbClr val="383838"/>
                </a:solidFill>
                <a:effectLst/>
                <a:latin typeface="Georgia" panose="02040502050405020303" pitchFamily="18" charset="0"/>
              </a:rPr>
              <a:t>código</a:t>
            </a:r>
            <a:r>
              <a:rPr kumimoji="0" lang="en-US" altLang="en-US" sz="1400" b="0" i="0" u="none" strike="noStrike" cap="none" normalizeH="0" baseline="0" dirty="0" smtClean="0">
                <a:ln>
                  <a:noFill/>
                </a:ln>
                <a:solidFill>
                  <a:srgbClr val="383838"/>
                </a:solidFill>
                <a:effectLst/>
                <a:latin typeface="Georgia" panose="02040502050405020303" pitchFamily="18" charset="0"/>
              </a:rPr>
              <a:t> </a:t>
            </a:r>
            <a:r>
              <a:rPr kumimoji="0" lang="en-US" altLang="en-US" sz="1400" b="0" i="0" u="none" strike="noStrike" cap="none" normalizeH="0" baseline="0" dirty="0" err="1" smtClean="0">
                <a:ln>
                  <a:noFill/>
                </a:ln>
                <a:solidFill>
                  <a:srgbClr val="383838"/>
                </a:solidFill>
                <a:effectLst/>
                <a:latin typeface="Georgia" panose="02040502050405020303" pitchFamily="18" charset="0"/>
              </a:rPr>
              <a:t>obtendremos</a:t>
            </a:r>
            <a:r>
              <a:rPr kumimoji="0" lang="en-US" altLang="en-US" sz="1400" b="0" i="0" u="none" strike="noStrike" cap="none" normalizeH="0" baseline="0" dirty="0" smtClean="0">
                <a:ln>
                  <a:noFill/>
                </a:ln>
                <a:solidFill>
                  <a:srgbClr val="383838"/>
                </a:solidFill>
                <a:effectLst/>
                <a:latin typeface="Georgia" panose="02040502050405020303" pitchFamily="18" charset="0"/>
              </a:rPr>
              <a:t> el valor </a:t>
            </a:r>
            <a:r>
              <a:rPr kumimoji="0" lang="en-US" altLang="en-US" sz="1400" b="0" i="0" u="none" strike="noStrike" cap="none" normalizeH="0" baseline="0" dirty="0" err="1" smtClean="0">
                <a:ln>
                  <a:noFill/>
                </a:ln>
                <a:solidFill>
                  <a:srgbClr val="383838"/>
                </a:solidFill>
                <a:effectLst/>
                <a:latin typeface="Georgia" panose="02040502050405020303" pitchFamily="18" charset="0"/>
              </a:rPr>
              <a:t>estimado</a:t>
            </a:r>
            <a:r>
              <a:rPr kumimoji="0" lang="en-US" altLang="en-US" sz="1400" b="0" i="0" u="none" strike="noStrike" cap="none" normalizeH="0" baseline="0" dirty="0" smtClean="0">
                <a:ln>
                  <a:noFill/>
                </a:ln>
                <a:solidFill>
                  <a:srgbClr val="383838"/>
                </a:solidFill>
                <a:effectLst/>
                <a:latin typeface="Georgia" panose="02040502050405020303" pitchFamily="18" charset="0"/>
              </a:rPr>
              <a:t> de pi, </a:t>
            </a:r>
            <a:r>
              <a:rPr kumimoji="0" lang="en-US" altLang="en-US" sz="1400" b="0" i="0" u="none" strike="noStrike" cap="none" normalizeH="0" baseline="0" dirty="0" err="1" smtClean="0">
                <a:ln>
                  <a:noFill/>
                </a:ln>
                <a:solidFill>
                  <a:srgbClr val="383838"/>
                </a:solidFill>
                <a:effectLst/>
                <a:latin typeface="Georgia" panose="02040502050405020303" pitchFamily="18" charset="0"/>
              </a:rPr>
              <a:t>partiendo</a:t>
            </a:r>
            <a:r>
              <a:rPr kumimoji="0" lang="en-US" altLang="en-US" sz="1400" b="0" i="0" u="none" strike="noStrike" cap="none" normalizeH="0" baseline="0" dirty="0" smtClean="0">
                <a:ln>
                  <a:noFill/>
                </a:ln>
                <a:solidFill>
                  <a:srgbClr val="383838"/>
                </a:solidFill>
                <a:effectLst/>
                <a:latin typeface="Georgia" panose="02040502050405020303" pitchFamily="18" charset="0"/>
              </a:rPr>
              <a:t> de un </a:t>
            </a:r>
            <a:r>
              <a:rPr kumimoji="0" lang="en-US" altLang="en-US" sz="1400" b="0" i="0" u="none" strike="noStrike" cap="none" normalizeH="0" baseline="0" dirty="0" err="1" smtClean="0">
                <a:ln>
                  <a:noFill/>
                </a:ln>
                <a:solidFill>
                  <a:srgbClr val="383838"/>
                </a:solidFill>
                <a:effectLst/>
                <a:latin typeface="Georgia" panose="02040502050405020303" pitchFamily="18" charset="0"/>
              </a:rPr>
              <a:t>rango</a:t>
            </a:r>
            <a:r>
              <a:rPr kumimoji="0" lang="en-US" altLang="en-US" sz="1400" b="0" i="0" u="none" strike="noStrike" cap="none" normalizeH="0" baseline="0" dirty="0" smtClean="0">
                <a:ln>
                  <a:noFill/>
                </a:ln>
                <a:solidFill>
                  <a:srgbClr val="383838"/>
                </a:solidFill>
                <a:effectLst/>
                <a:latin typeface="Georgia" panose="02040502050405020303" pitchFamily="18" charset="0"/>
              </a:rPr>
              <a:t> de 1000 para </a:t>
            </a:r>
            <a:r>
              <a:rPr kumimoji="0" lang="en-US" altLang="en-US" sz="1400" b="0" i="0" u="none" strike="noStrike" cap="none" normalizeH="0" baseline="0" dirty="0" err="1" smtClean="0">
                <a:ln>
                  <a:noFill/>
                </a:ln>
                <a:solidFill>
                  <a:srgbClr val="383838"/>
                </a:solidFill>
                <a:effectLst/>
                <a:latin typeface="Georgia" panose="02040502050405020303" pitchFamily="18" charset="0"/>
              </a:rPr>
              <a:t>generar</a:t>
            </a:r>
            <a:r>
              <a:rPr kumimoji="0" lang="en-US" altLang="en-US" sz="1400" b="0" i="0" u="none" strike="noStrike" cap="none" normalizeH="0" baseline="0" dirty="0" smtClean="0">
                <a:ln>
                  <a:noFill/>
                </a:ln>
                <a:solidFill>
                  <a:srgbClr val="383838"/>
                </a:solidFill>
                <a:effectLst/>
                <a:latin typeface="Georgia" panose="02040502050405020303" pitchFamily="18" charset="0"/>
              </a:rPr>
              <a:t> 1000000 de </a:t>
            </a:r>
            <a:r>
              <a:rPr kumimoji="0" lang="en-US" altLang="en-US" sz="1400" b="0" i="0" u="none" strike="noStrike" cap="none" normalizeH="0" baseline="0" dirty="0" err="1" smtClean="0">
                <a:ln>
                  <a:noFill/>
                </a:ln>
                <a:solidFill>
                  <a:srgbClr val="383838"/>
                </a:solidFill>
                <a:effectLst/>
                <a:latin typeface="Georgia" panose="02040502050405020303" pitchFamily="18" charset="0"/>
              </a:rPr>
              <a:t>puntos</a:t>
            </a:r>
            <a:r>
              <a:rPr kumimoji="0" lang="en-US" altLang="en-US" sz="1400" b="0" i="0" u="none" strike="noStrike" cap="none" normalizeH="0" baseline="0" dirty="0" smtClean="0">
                <a:ln>
                  <a:noFill/>
                </a:ln>
                <a:solidFill>
                  <a:srgbClr val="383838"/>
                </a:solidFill>
                <a:effectLst/>
                <a:latin typeface="Georgia" panose="02040502050405020303" pitchFamily="18"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10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0100" b="0" i="0" u="none" strike="noStrike" cap="none" normalizeH="0" baseline="0" dirty="0" smtClean="0">
                <a:ln>
                  <a:noFill/>
                </a:ln>
                <a:solidFill>
                  <a:schemeClr val="tx1"/>
                </a:solidFill>
                <a:effectLst/>
                <a:latin typeface="Arial" panose="020B0604020202020204" pitchFamily="34" charset="0"/>
              </a:rPr>
              <a:t/>
            </a:r>
            <a:br>
              <a:rPr kumimoji="0" lang="en-US" altLang="en-US" sz="101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4" name="Picture 2" descr="https://programacionpython80889555.wordpress.com/wp-content/uploads/2021/05/mc9.png?w=6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04" y="973182"/>
            <a:ext cx="9223566" cy="204433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https://programacionpython80889555.wordpress.com/wp-content/uploads/2021/05/mc10.png?w=6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03" y="4275908"/>
            <a:ext cx="9181413" cy="202038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02804" y="3325296"/>
            <a:ext cx="11194868" cy="523220"/>
          </a:xfrm>
          <a:prstGeom prst="rect">
            <a:avLst/>
          </a:prstGeom>
        </p:spPr>
        <p:txBody>
          <a:bodyPr wrap="square">
            <a:spAutoFit/>
          </a:bodyPr>
          <a:lstStyle/>
          <a:p>
            <a:pPr eaLnBrk="0" fontAlgn="base" hangingPunct="0">
              <a:spcBef>
                <a:spcPct val="0"/>
              </a:spcBef>
              <a:spcAft>
                <a:spcPct val="0"/>
              </a:spcAft>
            </a:pPr>
            <a:r>
              <a:rPr lang="en-US" altLang="en-US" sz="1400" dirty="0">
                <a:solidFill>
                  <a:srgbClr val="383838"/>
                </a:solidFill>
                <a:latin typeface="Georgia" panose="02040502050405020303" pitchFamily="18" charset="0"/>
              </a:rPr>
              <a:t>Este se </a:t>
            </a:r>
            <a:r>
              <a:rPr lang="en-US" altLang="en-US" sz="1400" dirty="0" err="1">
                <a:solidFill>
                  <a:srgbClr val="383838"/>
                </a:solidFill>
                <a:latin typeface="Georgia" panose="02040502050405020303" pitchFamily="18" charset="0"/>
              </a:rPr>
              <a:t>trata</a:t>
            </a:r>
            <a:r>
              <a:rPr lang="en-US" altLang="en-US" sz="1400" dirty="0">
                <a:solidFill>
                  <a:srgbClr val="383838"/>
                </a:solidFill>
                <a:latin typeface="Georgia" panose="02040502050405020303" pitchFamily="18" charset="0"/>
              </a:rPr>
              <a:t> de un valor </a:t>
            </a:r>
            <a:r>
              <a:rPr lang="en-US" altLang="en-US" sz="1400" dirty="0" err="1">
                <a:solidFill>
                  <a:srgbClr val="383838"/>
                </a:solidFill>
                <a:latin typeface="Georgia" panose="02040502050405020303" pitchFamily="18" charset="0"/>
              </a:rPr>
              <a:t>meramente</a:t>
            </a:r>
            <a:r>
              <a:rPr lang="en-US" altLang="en-US" sz="1400" dirty="0">
                <a:solidFill>
                  <a:srgbClr val="383838"/>
                </a:solidFill>
                <a:latin typeface="Georgia" panose="02040502050405020303" pitchFamily="18" charset="0"/>
              </a:rPr>
              <a:t> </a:t>
            </a:r>
            <a:r>
              <a:rPr lang="en-US" altLang="en-US" sz="1400" dirty="0" err="1">
                <a:solidFill>
                  <a:srgbClr val="383838"/>
                </a:solidFill>
                <a:latin typeface="Georgia" panose="02040502050405020303" pitchFamily="18" charset="0"/>
              </a:rPr>
              <a:t>aproximativo</a:t>
            </a:r>
            <a:r>
              <a:rPr lang="en-US" altLang="en-US" sz="1400" dirty="0">
                <a:solidFill>
                  <a:srgbClr val="383838"/>
                </a:solidFill>
                <a:latin typeface="Georgia" panose="02040502050405020303" pitchFamily="18" charset="0"/>
              </a:rPr>
              <a:t> que </a:t>
            </a:r>
            <a:r>
              <a:rPr lang="en-US" altLang="en-US" sz="1400" dirty="0" err="1">
                <a:solidFill>
                  <a:srgbClr val="383838"/>
                </a:solidFill>
                <a:latin typeface="Georgia" panose="02040502050405020303" pitchFamily="18" charset="0"/>
              </a:rPr>
              <a:t>podremos</a:t>
            </a:r>
            <a:r>
              <a:rPr lang="en-US" altLang="en-US" sz="1400" dirty="0">
                <a:solidFill>
                  <a:srgbClr val="383838"/>
                </a:solidFill>
                <a:latin typeface="Georgia" panose="02040502050405020303" pitchFamily="18" charset="0"/>
              </a:rPr>
              <a:t> </a:t>
            </a:r>
            <a:r>
              <a:rPr lang="en-US" altLang="en-US" sz="1400" dirty="0" err="1">
                <a:solidFill>
                  <a:srgbClr val="383838"/>
                </a:solidFill>
                <a:latin typeface="Georgia" panose="02040502050405020303" pitchFamily="18" charset="0"/>
              </a:rPr>
              <a:t>ir</a:t>
            </a:r>
            <a:r>
              <a:rPr lang="en-US" altLang="en-US" sz="1400" dirty="0">
                <a:solidFill>
                  <a:srgbClr val="383838"/>
                </a:solidFill>
                <a:latin typeface="Georgia" panose="02040502050405020303" pitchFamily="18" charset="0"/>
              </a:rPr>
              <a:t> </a:t>
            </a:r>
            <a:r>
              <a:rPr lang="en-US" altLang="en-US" sz="1400" dirty="0" err="1">
                <a:solidFill>
                  <a:srgbClr val="383838"/>
                </a:solidFill>
                <a:latin typeface="Georgia" panose="02040502050405020303" pitchFamily="18" charset="0"/>
              </a:rPr>
              <a:t>mejorando</a:t>
            </a:r>
            <a:r>
              <a:rPr lang="en-US" altLang="en-US" sz="1400" dirty="0">
                <a:solidFill>
                  <a:srgbClr val="383838"/>
                </a:solidFill>
                <a:latin typeface="Georgia" panose="02040502050405020303" pitchFamily="18" charset="0"/>
              </a:rPr>
              <a:t> a </a:t>
            </a:r>
            <a:r>
              <a:rPr lang="en-US" altLang="en-US" sz="1400" dirty="0" err="1">
                <a:solidFill>
                  <a:srgbClr val="383838"/>
                </a:solidFill>
                <a:latin typeface="Georgia" panose="02040502050405020303" pitchFamily="18" charset="0"/>
              </a:rPr>
              <a:t>medida</a:t>
            </a:r>
            <a:r>
              <a:rPr lang="en-US" altLang="en-US" sz="1400" dirty="0">
                <a:solidFill>
                  <a:srgbClr val="383838"/>
                </a:solidFill>
                <a:latin typeface="Georgia" panose="02040502050405020303" pitchFamily="18" charset="0"/>
              </a:rPr>
              <a:t> que </a:t>
            </a:r>
            <a:r>
              <a:rPr lang="en-US" altLang="en-US" sz="1400" dirty="0" err="1">
                <a:solidFill>
                  <a:srgbClr val="383838"/>
                </a:solidFill>
                <a:latin typeface="Georgia" panose="02040502050405020303" pitchFamily="18" charset="0"/>
              </a:rPr>
              <a:t>empleemos</a:t>
            </a:r>
            <a:r>
              <a:rPr lang="en-US" altLang="en-US" sz="1400" dirty="0">
                <a:solidFill>
                  <a:srgbClr val="383838"/>
                </a:solidFill>
                <a:latin typeface="Georgia" panose="02040502050405020303" pitchFamily="18" charset="0"/>
              </a:rPr>
              <a:t> un </a:t>
            </a:r>
            <a:r>
              <a:rPr lang="en-US" altLang="en-US" sz="1400" dirty="0" err="1">
                <a:solidFill>
                  <a:srgbClr val="383838"/>
                </a:solidFill>
                <a:latin typeface="Georgia" panose="02040502050405020303" pitchFamily="18" charset="0"/>
              </a:rPr>
              <a:t>rango</a:t>
            </a:r>
            <a:r>
              <a:rPr lang="en-US" altLang="en-US" sz="1400" dirty="0">
                <a:solidFill>
                  <a:srgbClr val="383838"/>
                </a:solidFill>
                <a:latin typeface="Georgia" panose="02040502050405020303" pitchFamily="18" charset="0"/>
              </a:rPr>
              <a:t> mayor para </a:t>
            </a:r>
            <a:r>
              <a:rPr lang="en-US" altLang="en-US" sz="1400" dirty="0" err="1">
                <a:solidFill>
                  <a:srgbClr val="383838"/>
                </a:solidFill>
                <a:latin typeface="Georgia" panose="02040502050405020303" pitchFamily="18" charset="0"/>
              </a:rPr>
              <a:t>su</a:t>
            </a:r>
            <a:r>
              <a:rPr lang="en-US" altLang="en-US" sz="1400" dirty="0">
                <a:solidFill>
                  <a:srgbClr val="383838"/>
                </a:solidFill>
                <a:latin typeface="Georgia" panose="02040502050405020303" pitchFamily="18" charset="0"/>
              </a:rPr>
              <a:t> </a:t>
            </a:r>
            <a:r>
              <a:rPr lang="en-US" altLang="en-US" sz="1400" dirty="0" err="1">
                <a:solidFill>
                  <a:srgbClr val="383838"/>
                </a:solidFill>
                <a:latin typeface="Georgia" panose="02040502050405020303" pitchFamily="18" charset="0"/>
              </a:rPr>
              <a:t>cálculo</a:t>
            </a:r>
            <a:r>
              <a:rPr lang="en-US" altLang="en-US" sz="1400" dirty="0">
                <a:solidFill>
                  <a:srgbClr val="383838"/>
                </a:solidFill>
                <a:latin typeface="Georgia" panose="02040502050405020303" pitchFamily="18" charset="0"/>
              </a:rPr>
              <a:t>. </a:t>
            </a:r>
            <a:r>
              <a:rPr lang="en-US" altLang="en-US" sz="1400" dirty="0" err="1">
                <a:solidFill>
                  <a:srgbClr val="383838"/>
                </a:solidFill>
                <a:latin typeface="Georgia" panose="02040502050405020303" pitchFamily="18" charset="0"/>
              </a:rPr>
              <a:t>Así</a:t>
            </a:r>
            <a:r>
              <a:rPr lang="en-US" altLang="en-US" sz="1400" dirty="0">
                <a:solidFill>
                  <a:srgbClr val="383838"/>
                </a:solidFill>
                <a:latin typeface="Georgia" panose="02040502050405020303" pitchFamily="18" charset="0"/>
              </a:rPr>
              <a:t>, </a:t>
            </a:r>
            <a:r>
              <a:rPr lang="en-US" altLang="en-US" sz="1400" dirty="0" err="1">
                <a:solidFill>
                  <a:srgbClr val="383838"/>
                </a:solidFill>
                <a:latin typeface="Georgia" panose="02040502050405020303" pitchFamily="18" charset="0"/>
              </a:rPr>
              <a:t>si</a:t>
            </a:r>
            <a:r>
              <a:rPr lang="en-US" altLang="en-US" sz="1400" dirty="0">
                <a:solidFill>
                  <a:srgbClr val="383838"/>
                </a:solidFill>
                <a:latin typeface="Georgia" panose="02040502050405020303" pitchFamily="18" charset="0"/>
              </a:rPr>
              <a:t> </a:t>
            </a:r>
            <a:r>
              <a:rPr lang="en-US" altLang="en-US" sz="1400" dirty="0" err="1">
                <a:solidFill>
                  <a:srgbClr val="383838"/>
                </a:solidFill>
                <a:latin typeface="Georgia" panose="02040502050405020303" pitchFamily="18" charset="0"/>
              </a:rPr>
              <a:t>aplicamos</a:t>
            </a:r>
            <a:r>
              <a:rPr lang="en-US" altLang="en-US" sz="1400" dirty="0">
                <a:solidFill>
                  <a:srgbClr val="383838"/>
                </a:solidFill>
                <a:latin typeface="Georgia" panose="02040502050405020303" pitchFamily="18" charset="0"/>
              </a:rPr>
              <a:t> un </a:t>
            </a:r>
            <a:r>
              <a:rPr lang="en-US" altLang="en-US" sz="1400" dirty="0" err="1">
                <a:solidFill>
                  <a:srgbClr val="383838"/>
                </a:solidFill>
                <a:latin typeface="Georgia" panose="02040502050405020303" pitchFamily="18" charset="0"/>
              </a:rPr>
              <a:t>rango</a:t>
            </a:r>
            <a:r>
              <a:rPr lang="en-US" altLang="en-US" sz="1400" dirty="0">
                <a:solidFill>
                  <a:srgbClr val="383838"/>
                </a:solidFill>
                <a:latin typeface="Georgia" panose="02040502050405020303" pitchFamily="18" charset="0"/>
              </a:rPr>
              <a:t> de 2000:</a:t>
            </a:r>
          </a:p>
        </p:txBody>
      </p:sp>
    </p:spTree>
    <p:extLst>
      <p:ext uri="{BB962C8B-B14F-4D97-AF65-F5344CB8AC3E}">
        <p14:creationId xmlns:p14="http://schemas.microsoft.com/office/powerpoint/2010/main" val="816560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3691" y="137888"/>
            <a:ext cx="11521440" cy="1200329"/>
          </a:xfrm>
          <a:prstGeom prst="rect">
            <a:avLst/>
          </a:prstGeom>
        </p:spPr>
        <p:txBody>
          <a:bodyPr wrap="square">
            <a:spAutoFit/>
          </a:bodyPr>
          <a:lstStyle/>
          <a:p>
            <a:pPr algn="ctr"/>
            <a:r>
              <a:rPr lang="es-ES" b="0" i="0" dirty="0" smtClean="0">
                <a:effectLst/>
                <a:latin typeface="Arial" panose="020B0604020202020204" pitchFamily="34" charset="0"/>
              </a:rPr>
              <a:t>ALGORITMODE LAS VEGAS </a:t>
            </a:r>
          </a:p>
          <a:p>
            <a:pPr algn="ctr"/>
            <a:endParaRPr lang="es-ES" b="0" i="0" dirty="0" smtClean="0">
              <a:effectLst/>
              <a:latin typeface="Arial" panose="020B0604020202020204" pitchFamily="34" charset="0"/>
            </a:endParaRPr>
          </a:p>
          <a:p>
            <a:r>
              <a:rPr lang="es-ES" b="0" i="0" dirty="0" smtClean="0">
                <a:effectLst/>
                <a:latin typeface="Arial" panose="020B0604020202020204" pitchFamily="34" charset="0"/>
              </a:rPr>
              <a:t>Un algoritmo de Las Vegas nunca da una solución falsa. Si no encuentra solución lo admite. Toma decisiones al azar para encontrar una solución antes que un algoritmo determinista.</a:t>
            </a:r>
            <a:endParaRPr lang="en-US" dirty="0"/>
          </a:p>
        </p:txBody>
      </p:sp>
      <p:sp>
        <p:nvSpPr>
          <p:cNvPr id="3" name="Rectángulo 2"/>
          <p:cNvSpPr/>
          <p:nvPr/>
        </p:nvSpPr>
        <p:spPr>
          <a:xfrm>
            <a:off x="548641" y="2018441"/>
            <a:ext cx="10907485" cy="4247317"/>
          </a:xfrm>
          <a:prstGeom prst="rect">
            <a:avLst/>
          </a:prstGeom>
        </p:spPr>
        <p:txBody>
          <a:bodyPr wrap="square">
            <a:spAutoFit/>
          </a:bodyPr>
          <a:lstStyle/>
          <a:p>
            <a:pPr algn="ctr"/>
            <a:r>
              <a:rPr lang="es-ES" dirty="0" smtClean="0">
                <a:effectLst/>
                <a:latin typeface="Arial" panose="020B0604020202020204" pitchFamily="34" charset="0"/>
              </a:rPr>
              <a:t>ALGORITMODE LAS VEGAS. </a:t>
            </a:r>
          </a:p>
          <a:p>
            <a:pPr algn="ctr"/>
            <a:endParaRPr lang="es-ES" dirty="0" smtClean="0">
              <a:effectLst/>
              <a:latin typeface="Arial" panose="020B0604020202020204" pitchFamily="34" charset="0"/>
            </a:endParaRPr>
          </a:p>
          <a:p>
            <a:pPr algn="ctr"/>
            <a:r>
              <a:rPr lang="es-ES" dirty="0" smtClean="0">
                <a:effectLst/>
                <a:latin typeface="Arial" panose="020B0604020202020204" pitchFamily="34" charset="0"/>
              </a:rPr>
              <a:t>FACTORIZACIÓNDEENTEROS</a:t>
            </a:r>
          </a:p>
          <a:p>
            <a:pPr algn="ctr"/>
            <a:endParaRPr lang="es-ES" dirty="0" smtClean="0">
              <a:effectLst/>
              <a:latin typeface="Arial" panose="020B0604020202020204" pitchFamily="34" charset="0"/>
            </a:endParaRPr>
          </a:p>
          <a:p>
            <a:r>
              <a:rPr lang="es-ES" dirty="0" smtClean="0">
                <a:effectLst/>
                <a:latin typeface="Arial" panose="020B0604020202020204" pitchFamily="34" charset="0"/>
              </a:rPr>
              <a:t>Problema: Descomponer un número en sus factores primos.</a:t>
            </a:r>
          </a:p>
          <a:p>
            <a:endParaRPr lang="es-ES" dirty="0" smtClean="0">
              <a:effectLst/>
              <a:latin typeface="Arial" panose="020B0604020202020204" pitchFamily="34" charset="0"/>
            </a:endParaRPr>
          </a:p>
          <a:p>
            <a:r>
              <a:rPr lang="es-ES" dirty="0" smtClean="0">
                <a:effectLst/>
                <a:latin typeface="Arial" panose="020B0604020202020204" pitchFamily="34" charset="0"/>
              </a:rPr>
              <a:t>1.-Problema más sencillo: partición.– Dado un entero n&gt;1, encontrar un divisor no trivial den, suponiendo que n no es primo.</a:t>
            </a:r>
          </a:p>
          <a:p>
            <a:endParaRPr lang="es-ES" dirty="0" smtClean="0">
              <a:effectLst/>
              <a:latin typeface="Arial" panose="020B0604020202020204" pitchFamily="34" charset="0"/>
            </a:endParaRPr>
          </a:p>
          <a:p>
            <a:r>
              <a:rPr lang="es-ES" dirty="0" smtClean="0">
                <a:effectLst/>
                <a:latin typeface="Arial" panose="020B0604020202020204" pitchFamily="34" charset="0"/>
              </a:rPr>
              <a:t>2.-Factorización = test de </a:t>
            </a:r>
            <a:r>
              <a:rPr lang="es-ES" dirty="0" err="1" smtClean="0">
                <a:effectLst/>
                <a:latin typeface="Arial" panose="020B0604020202020204" pitchFamily="34" charset="0"/>
              </a:rPr>
              <a:t>primalidad</a:t>
            </a:r>
            <a:r>
              <a:rPr lang="es-ES" dirty="0" smtClean="0">
                <a:effectLst/>
                <a:latin typeface="Arial" panose="020B0604020202020204" pitchFamily="34" charset="0"/>
              </a:rPr>
              <a:t> + partición.- Para factorizar n, hemos determinado si n es primo, si no, encontramos un divisor m de n y recursivamente factorizamos m y n/m.</a:t>
            </a:r>
          </a:p>
          <a:p>
            <a:endParaRPr lang="es-ES" dirty="0" smtClean="0">
              <a:effectLst/>
              <a:latin typeface="Arial" panose="020B0604020202020204" pitchFamily="34" charset="0"/>
            </a:endParaRPr>
          </a:p>
          <a:p>
            <a:r>
              <a:rPr lang="es-ES" dirty="0" smtClean="0">
                <a:effectLst/>
                <a:latin typeface="Arial" panose="020B0604020202020204" pitchFamily="34" charset="0"/>
              </a:rPr>
              <a:t>Solución para el problema de la partición:</a:t>
            </a:r>
          </a:p>
          <a:p>
            <a:r>
              <a:rPr lang="es-ES" b="0" i="0" dirty="0" smtClean="0">
                <a:solidFill>
                  <a:srgbClr val="000000"/>
                </a:solidFill>
                <a:effectLst/>
                <a:latin typeface="Arial" panose="020B0604020202020204" pitchFamily="34" charset="0"/>
              </a:rPr>
              <a:t/>
            </a:r>
            <a:br>
              <a:rPr lang="es-ES" b="0" i="0" dirty="0" smtClean="0">
                <a:solidFill>
                  <a:srgbClr val="000000"/>
                </a:solidFill>
                <a:effectLst/>
                <a:latin typeface="Arial" panose="020B0604020202020204" pitchFamily="34" charset="0"/>
              </a:rPr>
            </a:br>
            <a:endParaRPr lang="en-US" dirty="0"/>
          </a:p>
        </p:txBody>
      </p:sp>
    </p:spTree>
    <p:extLst>
      <p:ext uri="{BB962C8B-B14F-4D97-AF65-F5344CB8AC3E}">
        <p14:creationId xmlns:p14="http://schemas.microsoft.com/office/powerpoint/2010/main" val="2296940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076994" y="238333"/>
            <a:ext cx="8155231" cy="4700379"/>
          </a:xfrm>
          <a:prstGeom prst="rect">
            <a:avLst/>
          </a:prstGeom>
        </p:spPr>
      </p:pic>
      <p:sp>
        <p:nvSpPr>
          <p:cNvPr id="3" name="Rectángulo 2"/>
          <p:cNvSpPr/>
          <p:nvPr/>
        </p:nvSpPr>
        <p:spPr>
          <a:xfrm>
            <a:off x="352698" y="5211467"/>
            <a:ext cx="11560628" cy="1200329"/>
          </a:xfrm>
          <a:prstGeom prst="rect">
            <a:avLst/>
          </a:prstGeom>
        </p:spPr>
        <p:txBody>
          <a:bodyPr wrap="square">
            <a:spAutoFit/>
          </a:bodyPr>
          <a:lstStyle/>
          <a:p>
            <a:r>
              <a:rPr lang="es-ES" b="0" i="0" dirty="0" smtClean="0">
                <a:effectLst/>
                <a:latin typeface="Arial" panose="020B0604020202020204" pitchFamily="34" charset="0"/>
              </a:rPr>
              <a:t>El coste de la solución es demasiado alto. Por ejemplo, partir un número “duro” de unas 40 cifras, si cada ejecución del bucle tarda 1 nanosegundo, el algoritmo puede tardar miles de años. </a:t>
            </a:r>
          </a:p>
          <a:p>
            <a:endParaRPr lang="es-ES" dirty="0">
              <a:latin typeface="Arial" panose="020B0604020202020204" pitchFamily="34" charset="0"/>
            </a:endParaRPr>
          </a:p>
          <a:p>
            <a:r>
              <a:rPr lang="es-ES" b="0" i="0" dirty="0" smtClean="0">
                <a:effectLst/>
                <a:latin typeface="Arial" panose="020B0604020202020204" pitchFamily="34" charset="0"/>
              </a:rPr>
              <a:t>Existen varios algoritmos de Las Vegas para factorizar números grandes.</a:t>
            </a:r>
            <a:endParaRPr lang="en-US" dirty="0"/>
          </a:p>
        </p:txBody>
      </p:sp>
    </p:spTree>
    <p:extLst>
      <p:ext uri="{BB962C8B-B14F-4D97-AF65-F5344CB8AC3E}">
        <p14:creationId xmlns:p14="http://schemas.microsoft.com/office/powerpoint/2010/main" val="182149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95944" y="485227"/>
            <a:ext cx="11416936" cy="1200329"/>
          </a:xfrm>
          <a:prstGeom prst="rect">
            <a:avLst/>
          </a:prstGeom>
        </p:spPr>
        <p:txBody>
          <a:bodyPr wrap="square">
            <a:spAutoFit/>
          </a:bodyPr>
          <a:lstStyle/>
          <a:p>
            <a:pPr algn="just"/>
            <a:r>
              <a:rPr lang="es-ES" b="0" i="0" dirty="0" smtClean="0">
                <a:effectLst/>
                <a:latin typeface="Arial" panose="020B0604020202020204" pitchFamily="34" charset="0"/>
              </a:rPr>
              <a:t>Un algoritmo probabilista (o probabilístico) es un algoritmo que basa su resultado en la toma de algunas decisiones al azar, de tal forma que, en promedio, obtiene una buena solución al problema planteado para cualquier distribución de los datos de entrada. Es decir, al contrario que un algoritmo determinista, que, a partir de unos mismos datos, se pueden obtener distintas soluciones y, en algunos casos, soluciones erróneas</a:t>
            </a:r>
            <a:endParaRPr lang="en-US" dirty="0"/>
          </a:p>
        </p:txBody>
      </p:sp>
      <p:sp>
        <p:nvSpPr>
          <p:cNvPr id="5" name="Rectángulo 4"/>
          <p:cNvSpPr/>
          <p:nvPr/>
        </p:nvSpPr>
        <p:spPr>
          <a:xfrm>
            <a:off x="450669" y="2195007"/>
            <a:ext cx="10907486" cy="3693319"/>
          </a:xfrm>
          <a:prstGeom prst="rect">
            <a:avLst/>
          </a:prstGeom>
        </p:spPr>
        <p:txBody>
          <a:bodyPr wrap="square">
            <a:spAutoFit/>
          </a:bodyPr>
          <a:lstStyle/>
          <a:p>
            <a:pPr algn="ctr"/>
            <a:r>
              <a:rPr lang="es-ES" b="0" i="0" dirty="0" smtClean="0">
                <a:effectLst/>
                <a:latin typeface="Arial" panose="020B0604020202020204" pitchFamily="34" charset="0"/>
              </a:rPr>
              <a:t>CLASIFICACIÓN ALGORITMOS PROBABILÍSTICOS</a:t>
            </a:r>
          </a:p>
          <a:p>
            <a:endParaRPr lang="es-ES" b="0" i="0" dirty="0" smtClean="0">
              <a:effectLst/>
              <a:latin typeface="Arial" panose="020B0604020202020204" pitchFamily="34" charset="0"/>
            </a:endParaRPr>
          </a:p>
          <a:p>
            <a:r>
              <a:rPr lang="es-ES" b="0" i="0" dirty="0" smtClean="0">
                <a:effectLst/>
                <a:latin typeface="Arial" panose="020B0604020202020204" pitchFamily="34" charset="0"/>
              </a:rPr>
              <a:t>Algoritmos que no garantizan la corrección de la solución:</a:t>
            </a:r>
          </a:p>
          <a:p>
            <a:endParaRPr lang="es-ES" b="0" i="0" dirty="0" smtClean="0">
              <a:effectLst/>
              <a:latin typeface="Arial" panose="020B0604020202020204" pitchFamily="34" charset="0"/>
            </a:endParaRPr>
          </a:p>
          <a:p>
            <a:r>
              <a:rPr lang="es-ES" dirty="0">
                <a:latin typeface="Arial" panose="020B0604020202020204" pitchFamily="34" charset="0"/>
              </a:rPr>
              <a:t>	</a:t>
            </a:r>
            <a:r>
              <a:rPr lang="es-ES" b="0" i="0" dirty="0" err="1" smtClean="0">
                <a:effectLst/>
                <a:latin typeface="Courier New" panose="02070309020205020404" pitchFamily="49" charset="0"/>
              </a:rPr>
              <a:t>o</a:t>
            </a:r>
            <a:r>
              <a:rPr lang="es-ES" b="0" i="0" dirty="0" err="1" smtClean="0">
                <a:effectLst/>
                <a:latin typeface="Arial" panose="020B0604020202020204" pitchFamily="34" charset="0"/>
              </a:rPr>
              <a:t>Algoritmos</a:t>
            </a:r>
            <a:r>
              <a:rPr lang="es-ES" b="0" i="0" dirty="0" smtClean="0">
                <a:effectLst/>
                <a:latin typeface="Arial" panose="020B0604020202020204" pitchFamily="34" charset="0"/>
              </a:rPr>
              <a:t> numéricos: Dan una solución aproximada (intervalo de confianza del 90%).</a:t>
            </a:r>
          </a:p>
          <a:p>
            <a:r>
              <a:rPr lang="es-ES" dirty="0">
                <a:latin typeface="Arial" panose="020B0604020202020204" pitchFamily="34" charset="0"/>
              </a:rPr>
              <a:t>	</a:t>
            </a:r>
            <a:endParaRPr lang="es-ES" dirty="0" smtClean="0">
              <a:latin typeface="Arial" panose="020B0604020202020204" pitchFamily="34" charset="0"/>
            </a:endParaRPr>
          </a:p>
          <a:p>
            <a:r>
              <a:rPr lang="es-ES" b="0" i="0" dirty="0" smtClean="0">
                <a:effectLst/>
                <a:latin typeface="Courier New" panose="02070309020205020404" pitchFamily="49" charset="0"/>
              </a:rPr>
              <a:t>	</a:t>
            </a:r>
            <a:r>
              <a:rPr lang="es-ES" b="0" i="0" dirty="0" err="1" smtClean="0">
                <a:effectLst/>
                <a:latin typeface="Courier New" panose="02070309020205020404" pitchFamily="49" charset="0"/>
              </a:rPr>
              <a:t>o</a:t>
            </a:r>
            <a:r>
              <a:rPr lang="es-ES" b="0" i="0" dirty="0" err="1" smtClean="0">
                <a:effectLst/>
                <a:latin typeface="Arial" panose="020B0604020202020204" pitchFamily="34" charset="0"/>
              </a:rPr>
              <a:t>Algoritmos</a:t>
            </a:r>
            <a:r>
              <a:rPr lang="es-ES" b="0" i="0" dirty="0" smtClean="0">
                <a:effectLst/>
                <a:latin typeface="Arial" panose="020B0604020202020204" pitchFamily="34" charset="0"/>
              </a:rPr>
              <a:t> Monte Carlo: Dan la respuesta exacta con una alta probabilidad. En ocasiones dan 	respuestas incorrectas.</a:t>
            </a:r>
          </a:p>
          <a:p>
            <a:endParaRPr lang="es-ES" b="0" i="0" dirty="0" smtClean="0">
              <a:effectLst/>
              <a:latin typeface="Arial" panose="020B0604020202020204" pitchFamily="34" charset="0"/>
            </a:endParaRPr>
          </a:p>
          <a:p>
            <a:pPr algn="just"/>
            <a:r>
              <a:rPr lang="es-ES" dirty="0">
                <a:latin typeface="Arial" panose="020B0604020202020204" pitchFamily="34" charset="0"/>
              </a:rPr>
              <a:t>	</a:t>
            </a:r>
            <a:r>
              <a:rPr lang="es-ES" b="0" i="0" dirty="0" smtClean="0">
                <a:effectLst/>
                <a:latin typeface="Arial" panose="020B0604020202020204" pitchFamily="34" charset="0"/>
              </a:rPr>
              <a:t>Algoritmos que nunca dan una solución incorrecta:</a:t>
            </a:r>
          </a:p>
          <a:p>
            <a:pPr algn="just"/>
            <a:endParaRPr lang="es-ES" b="0" i="0" dirty="0" smtClean="0">
              <a:effectLst/>
              <a:latin typeface="Arial" panose="020B0604020202020204" pitchFamily="34" charset="0"/>
            </a:endParaRPr>
          </a:p>
          <a:p>
            <a:pPr algn="just"/>
            <a:r>
              <a:rPr lang="es-ES" dirty="0">
                <a:latin typeface="Arial" panose="020B0604020202020204" pitchFamily="34" charset="0"/>
              </a:rPr>
              <a:t>	</a:t>
            </a:r>
            <a:r>
              <a:rPr lang="es-ES" b="0" i="0" dirty="0" err="1" smtClean="0">
                <a:effectLst/>
                <a:latin typeface="Courier New" panose="02070309020205020404" pitchFamily="49" charset="0"/>
              </a:rPr>
              <a:t>o</a:t>
            </a:r>
            <a:r>
              <a:rPr lang="es-ES" b="0" i="0" dirty="0" err="1" smtClean="0">
                <a:effectLst/>
                <a:latin typeface="Arial" panose="020B0604020202020204" pitchFamily="34" charset="0"/>
              </a:rPr>
              <a:t>Algoritmos</a:t>
            </a:r>
            <a:r>
              <a:rPr lang="es-ES" b="0" i="0" dirty="0" smtClean="0">
                <a:effectLst/>
                <a:latin typeface="Arial" panose="020B0604020202020204" pitchFamily="34" charset="0"/>
              </a:rPr>
              <a:t> de Las Vegas: Toman decisiones al azar. Si no encuentran la solución correcta lo 	admiten.</a:t>
            </a:r>
            <a:endParaRPr lang="en-US" dirty="0"/>
          </a:p>
        </p:txBody>
      </p:sp>
    </p:spTree>
    <p:extLst>
      <p:ext uri="{BB962C8B-B14F-4D97-AF65-F5344CB8AC3E}">
        <p14:creationId xmlns:p14="http://schemas.microsoft.com/office/powerpoint/2010/main" val="1155618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326571"/>
            <a:ext cx="11769634" cy="923330"/>
          </a:xfrm>
          <a:prstGeom prst="rect">
            <a:avLst/>
          </a:prstGeom>
        </p:spPr>
        <p:txBody>
          <a:bodyPr wrap="square">
            <a:spAutoFit/>
          </a:bodyPr>
          <a:lstStyle/>
          <a:p>
            <a:pPr algn="just"/>
            <a:r>
              <a:rPr lang="es-ES" b="0" i="0" dirty="0" smtClean="0">
                <a:effectLst/>
                <a:latin typeface="__fkGroteskNeue_598ab8"/>
              </a:rPr>
              <a:t>Los métodos Las Vegas y Monte Carlo son técnicas de simulación utilizadas en la estadística y la computación para resolver problemas complejos mediante el uso de aleatoriedad. Aunque ambos métodos comparten similitudes, tienen diferencias clave en su enfoque y aplicación.</a:t>
            </a:r>
            <a:endParaRPr lang="en-US" dirty="0"/>
          </a:p>
        </p:txBody>
      </p:sp>
      <p:sp>
        <p:nvSpPr>
          <p:cNvPr id="3" name="Rectángulo 2"/>
          <p:cNvSpPr/>
          <p:nvPr/>
        </p:nvSpPr>
        <p:spPr>
          <a:xfrm>
            <a:off x="117566" y="1537283"/>
            <a:ext cx="11652068" cy="3693319"/>
          </a:xfrm>
          <a:prstGeom prst="rect">
            <a:avLst/>
          </a:prstGeom>
        </p:spPr>
        <p:txBody>
          <a:bodyPr wrap="square">
            <a:spAutoFit/>
          </a:bodyPr>
          <a:lstStyle/>
          <a:p>
            <a:r>
              <a:rPr lang="es-ES" b="0" i="0" dirty="0" smtClean="0">
                <a:effectLst/>
                <a:latin typeface="var(--font-fk-grotesk)"/>
              </a:rPr>
              <a:t>Detalles Adicionales</a:t>
            </a:r>
          </a:p>
          <a:p>
            <a:endParaRPr lang="es-ES" b="0" i="0" dirty="0" smtClean="0">
              <a:effectLst/>
              <a:latin typeface="var(--font-fk-grotesk)"/>
            </a:endParaRPr>
          </a:p>
          <a:p>
            <a:pPr lvl="1" algn="just">
              <a:buFont typeface="Arial" panose="020B0604020202020204" pitchFamily="34" charset="0"/>
              <a:buChar char="•"/>
            </a:pPr>
            <a:r>
              <a:rPr lang="es-ES" b="0" i="0" dirty="0" smtClean="0">
                <a:effectLst/>
                <a:latin typeface="__fkGroteskNeue_598ab8"/>
              </a:rPr>
              <a:t>Método Las Vegas: Este método es ideal cuando se requiere una solución precisa, aunque el tiempo para encontrarla puede ser incierto. Por ejemplo, en algoritmos de búsqueda donde la solución correcta es esencial, Las Vegas garantiza que se encontrará si se permite suficiente tiempo.</a:t>
            </a:r>
          </a:p>
          <a:p>
            <a:pPr lvl="1">
              <a:buFont typeface="Arial" panose="020B0604020202020204" pitchFamily="34" charset="0"/>
              <a:buChar char="•"/>
            </a:pPr>
            <a:endParaRPr lang="es-ES" b="0" i="0" dirty="0" smtClean="0">
              <a:effectLst/>
              <a:latin typeface="__fkGroteskNeue_598ab8"/>
            </a:endParaRPr>
          </a:p>
          <a:p>
            <a:pPr lvl="1" algn="just">
              <a:buFont typeface="Arial" panose="020B0604020202020204" pitchFamily="34" charset="0"/>
              <a:buChar char="•"/>
            </a:pPr>
            <a:r>
              <a:rPr lang="es-ES" b="0" i="0" dirty="0" smtClean="0">
                <a:effectLst/>
                <a:latin typeface="__fkGroteskNeue_598ab8"/>
              </a:rPr>
              <a:t>Método Monte Carlo: Este método es más adecuado para situaciones donde se necesita entender la variabilidad y el riesgo asociado a diferentes escenarios. Se basa en la generación de muestras aleatorias y el análisis estadístico de los resultados obtenidos para hacer predicciones informadas sobre eventos inciertos.</a:t>
            </a:r>
          </a:p>
          <a:p>
            <a:pPr lvl="1">
              <a:buFont typeface="Arial" panose="020B0604020202020204" pitchFamily="34" charset="0"/>
              <a:buChar char="•"/>
            </a:pPr>
            <a:endParaRPr lang="es-ES" b="0" i="0" dirty="0" smtClean="0">
              <a:effectLst/>
              <a:latin typeface="__fkGroteskNeue_598ab8"/>
            </a:endParaRPr>
          </a:p>
          <a:p>
            <a:r>
              <a:rPr lang="es-ES" b="0" i="0" dirty="0" smtClean="0">
                <a:effectLst/>
                <a:latin typeface="__fkGroteskNeue_598ab8"/>
              </a:rPr>
              <a:t>Ambos métodos son valiosos en sus respectivos contextos y pueden complementarse en aplicaciones donde se necesiten tanto soluciones precisas como evaluaciones probabilísticas.</a:t>
            </a:r>
            <a:endParaRPr lang="en-US" dirty="0"/>
          </a:p>
        </p:txBody>
      </p:sp>
    </p:spTree>
    <p:extLst>
      <p:ext uri="{BB962C8B-B14F-4D97-AF65-F5344CB8AC3E}">
        <p14:creationId xmlns:p14="http://schemas.microsoft.com/office/powerpoint/2010/main" val="842432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2416629" y="0"/>
            <a:ext cx="7040880" cy="6766560"/>
            <a:chOff x="2829061" y="291056"/>
            <a:chExt cx="6438900" cy="5950404"/>
          </a:xfrm>
        </p:grpSpPr>
        <p:pic>
          <p:nvPicPr>
            <p:cNvPr id="4" name="Imagen 3"/>
            <p:cNvPicPr>
              <a:picLocks noChangeAspect="1"/>
            </p:cNvPicPr>
            <p:nvPr/>
          </p:nvPicPr>
          <p:blipFill>
            <a:blip r:embed="rId2"/>
            <a:stretch>
              <a:fillRect/>
            </a:stretch>
          </p:blipFill>
          <p:spPr>
            <a:xfrm>
              <a:off x="2829061" y="291056"/>
              <a:ext cx="6429375" cy="4029075"/>
            </a:xfrm>
            <a:prstGeom prst="rect">
              <a:avLst/>
            </a:prstGeom>
          </p:spPr>
        </p:pic>
        <p:pic>
          <p:nvPicPr>
            <p:cNvPr id="5" name="Imagen 4"/>
            <p:cNvPicPr>
              <a:picLocks noChangeAspect="1"/>
            </p:cNvPicPr>
            <p:nvPr/>
          </p:nvPicPr>
          <p:blipFill>
            <a:blip r:embed="rId3"/>
            <a:stretch>
              <a:fillRect/>
            </a:stretch>
          </p:blipFill>
          <p:spPr>
            <a:xfrm>
              <a:off x="2829061" y="3202985"/>
              <a:ext cx="6438900" cy="3038475"/>
            </a:xfrm>
            <a:prstGeom prst="rect">
              <a:avLst/>
            </a:prstGeom>
          </p:spPr>
        </p:pic>
      </p:grpSp>
    </p:spTree>
    <p:extLst>
      <p:ext uri="{BB962C8B-B14F-4D97-AF65-F5344CB8AC3E}">
        <p14:creationId xmlns:p14="http://schemas.microsoft.com/office/powerpoint/2010/main" val="3606542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057411" y="383766"/>
            <a:ext cx="2300630" cy="369332"/>
          </a:xfrm>
          <a:prstGeom prst="rect">
            <a:avLst/>
          </a:prstGeom>
        </p:spPr>
        <p:txBody>
          <a:bodyPr wrap="none">
            <a:spAutoFit/>
          </a:bodyPr>
          <a:lstStyle/>
          <a:p>
            <a:r>
              <a:rPr lang="en-US" b="1" i="0" dirty="0" err="1" smtClean="0">
                <a:solidFill>
                  <a:srgbClr val="242424"/>
                </a:solidFill>
                <a:effectLst/>
                <a:latin typeface="sohne"/>
              </a:rPr>
              <a:t>Método</a:t>
            </a:r>
            <a:r>
              <a:rPr lang="en-US" b="1" i="0" dirty="0" smtClean="0">
                <a:solidFill>
                  <a:srgbClr val="242424"/>
                </a:solidFill>
                <a:effectLst/>
                <a:latin typeface="sohne"/>
              </a:rPr>
              <a:t> </a:t>
            </a:r>
            <a:r>
              <a:rPr lang="en-US" b="1" i="0" dirty="0" err="1" smtClean="0">
                <a:solidFill>
                  <a:srgbClr val="242424"/>
                </a:solidFill>
                <a:effectLst/>
                <a:latin typeface="sohne"/>
              </a:rPr>
              <a:t>Montecarlo</a:t>
            </a:r>
            <a:endParaRPr lang="en-US" b="1" i="0" dirty="0">
              <a:solidFill>
                <a:srgbClr val="242424"/>
              </a:solidFill>
              <a:effectLst/>
              <a:latin typeface="sohne"/>
            </a:endParaRPr>
          </a:p>
        </p:txBody>
      </p:sp>
      <p:sp>
        <p:nvSpPr>
          <p:cNvPr id="3" name="Rectángulo 2"/>
          <p:cNvSpPr/>
          <p:nvPr/>
        </p:nvSpPr>
        <p:spPr>
          <a:xfrm>
            <a:off x="326571" y="900657"/>
            <a:ext cx="11521440" cy="2031325"/>
          </a:xfrm>
          <a:prstGeom prst="rect">
            <a:avLst/>
          </a:prstGeom>
        </p:spPr>
        <p:txBody>
          <a:bodyPr wrap="square">
            <a:spAutoFit/>
          </a:bodyPr>
          <a:lstStyle/>
          <a:p>
            <a:r>
              <a:rPr lang="es-ES" b="0" i="0" dirty="0" smtClean="0">
                <a:solidFill>
                  <a:srgbClr val="242424"/>
                </a:solidFill>
                <a:effectLst/>
                <a:latin typeface="source-serif-pro"/>
              </a:rPr>
              <a:t>El método Montecarlo toma en cuenta distintas variables (también conocidas como “dimensiones”) y simula una realidad en la cual estas variables interactúan formando así un determinado resultado (conocido como evento).</a:t>
            </a:r>
          </a:p>
          <a:p>
            <a:endParaRPr lang="es-ES" b="0" i="0" dirty="0" smtClean="0">
              <a:solidFill>
                <a:srgbClr val="242424"/>
              </a:solidFill>
              <a:effectLst/>
              <a:latin typeface="source-serif-pro"/>
            </a:endParaRPr>
          </a:p>
          <a:p>
            <a:r>
              <a:rPr lang="es-ES" b="0" i="0" dirty="0" smtClean="0">
                <a:solidFill>
                  <a:srgbClr val="242424"/>
                </a:solidFill>
                <a:effectLst/>
                <a:latin typeface="source-serif-pro"/>
              </a:rPr>
              <a:t>Hay muchas ocasiones donde las variables no son deterministas y ocurren bajo una cierta probabilidad. </a:t>
            </a:r>
          </a:p>
          <a:p>
            <a:endParaRPr lang="es-ES" b="0" i="0" dirty="0" smtClean="0">
              <a:solidFill>
                <a:srgbClr val="242424"/>
              </a:solidFill>
              <a:effectLst/>
              <a:latin typeface="source-serif-pro"/>
            </a:endParaRPr>
          </a:p>
          <a:p>
            <a:r>
              <a:rPr lang="es-ES" b="0" i="0" dirty="0" smtClean="0">
                <a:solidFill>
                  <a:srgbClr val="242424"/>
                </a:solidFill>
                <a:effectLst/>
                <a:latin typeface="source-serif-pro"/>
              </a:rPr>
              <a:t>En esos casos la interacción de las variables y el resultado de los eventos también será probabilístico, así pues el objetivo será ver cuál es el desenlace/resultado más común.</a:t>
            </a:r>
            <a:endParaRPr lang="es-ES" b="0" i="0" dirty="0">
              <a:solidFill>
                <a:srgbClr val="242424"/>
              </a:solidFill>
              <a:effectLst/>
              <a:latin typeface="source-serif-pro"/>
            </a:endParaRPr>
          </a:p>
        </p:txBody>
      </p:sp>
      <p:sp>
        <p:nvSpPr>
          <p:cNvPr id="4" name="Rectángulo 3"/>
          <p:cNvSpPr/>
          <p:nvPr/>
        </p:nvSpPr>
        <p:spPr>
          <a:xfrm>
            <a:off x="326571" y="3340800"/>
            <a:ext cx="11521439" cy="3139321"/>
          </a:xfrm>
          <a:prstGeom prst="rect">
            <a:avLst/>
          </a:prstGeom>
        </p:spPr>
        <p:txBody>
          <a:bodyPr wrap="square">
            <a:spAutoFit/>
          </a:bodyPr>
          <a:lstStyle/>
          <a:p>
            <a:pPr algn="just"/>
            <a:r>
              <a:rPr lang="es-ES" b="0" i="0" dirty="0" smtClean="0">
                <a:solidFill>
                  <a:srgbClr val="242424"/>
                </a:solidFill>
                <a:effectLst/>
                <a:latin typeface="source-serif-pro"/>
              </a:rPr>
              <a:t>Una simulación de Monte Carlo </a:t>
            </a:r>
          </a:p>
          <a:p>
            <a:pPr algn="just"/>
            <a:endParaRPr lang="es-ES" b="0" i="0" dirty="0" smtClean="0">
              <a:solidFill>
                <a:srgbClr val="242424"/>
              </a:solidFill>
              <a:effectLst/>
              <a:latin typeface="source-serif-pro"/>
            </a:endParaRPr>
          </a:p>
          <a:p>
            <a:pPr algn="just"/>
            <a:r>
              <a:rPr lang="es-ES" dirty="0">
                <a:solidFill>
                  <a:srgbClr val="242424"/>
                </a:solidFill>
                <a:latin typeface="source-serif-pro"/>
              </a:rPr>
              <a:t>E</a:t>
            </a:r>
            <a:r>
              <a:rPr lang="es-ES" b="0" i="0" dirty="0" smtClean="0">
                <a:solidFill>
                  <a:srgbClr val="242424"/>
                </a:solidFill>
                <a:effectLst/>
                <a:latin typeface="source-serif-pro"/>
              </a:rPr>
              <a:t>s un tipo de algoritmo computacional que estima la probabilidad de ocurrencia de un evento indeterminable debido a la participación de variables aleatorias. El algoritmo se basa en un muestreo aleatorio repetido en un intento de determinar la probabilidad. </a:t>
            </a:r>
            <a:endParaRPr lang="es-ES" b="0" i="0" dirty="0" smtClean="0">
              <a:solidFill>
                <a:srgbClr val="242424"/>
              </a:solidFill>
              <a:effectLst/>
              <a:latin typeface="source-serif-pro"/>
            </a:endParaRPr>
          </a:p>
          <a:p>
            <a:pPr algn="just"/>
            <a:endParaRPr lang="es-ES" b="0" i="0" dirty="0" smtClean="0">
              <a:solidFill>
                <a:srgbClr val="242424"/>
              </a:solidFill>
              <a:effectLst/>
              <a:latin typeface="source-serif-pro"/>
            </a:endParaRPr>
          </a:p>
          <a:p>
            <a:pPr algn="just"/>
            <a:r>
              <a:rPr lang="es-ES" b="0" i="0" dirty="0" smtClean="0">
                <a:solidFill>
                  <a:srgbClr val="242424"/>
                </a:solidFill>
                <a:effectLst/>
                <a:latin typeface="source-serif-pro"/>
              </a:rPr>
              <a:t>Esto significa simular un evento con entradas aleatorias una gran cantidad de veces para obtener su estimación. También puede determinar otros factores, y lo veremos en el ejemplo. </a:t>
            </a:r>
            <a:endParaRPr lang="es-ES" b="0" i="0" dirty="0" smtClean="0">
              <a:solidFill>
                <a:srgbClr val="242424"/>
              </a:solidFill>
              <a:effectLst/>
              <a:latin typeface="source-serif-pro"/>
            </a:endParaRPr>
          </a:p>
          <a:p>
            <a:pPr algn="just"/>
            <a:endParaRPr lang="es-ES" b="0" i="0" dirty="0" smtClean="0">
              <a:solidFill>
                <a:srgbClr val="242424"/>
              </a:solidFill>
              <a:effectLst/>
              <a:latin typeface="source-serif-pro"/>
            </a:endParaRPr>
          </a:p>
          <a:p>
            <a:pPr algn="just"/>
            <a:r>
              <a:rPr lang="es-ES" b="0" i="0" dirty="0" smtClean="0">
                <a:solidFill>
                  <a:srgbClr val="242424"/>
                </a:solidFill>
                <a:effectLst/>
                <a:latin typeface="source-serif-pro"/>
              </a:rPr>
              <a:t>Las simulaciones de Monte Carlo se pueden utilizar en una amplia gama de campos que abarcan desde la economía, los juegos de azar, la ingeniería, la energía y cualquier otra área intermedia</a:t>
            </a:r>
            <a:endParaRPr lang="en-US" dirty="0"/>
          </a:p>
        </p:txBody>
      </p:sp>
    </p:spTree>
    <p:extLst>
      <p:ext uri="{BB962C8B-B14F-4D97-AF65-F5344CB8AC3E}">
        <p14:creationId xmlns:p14="http://schemas.microsoft.com/office/powerpoint/2010/main" val="3389722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6571" y="396300"/>
            <a:ext cx="11168743" cy="2585323"/>
          </a:xfrm>
          <a:prstGeom prst="rect">
            <a:avLst/>
          </a:prstGeom>
        </p:spPr>
        <p:txBody>
          <a:bodyPr wrap="square">
            <a:spAutoFit/>
          </a:bodyPr>
          <a:lstStyle/>
          <a:p>
            <a:pPr algn="ctr"/>
            <a:r>
              <a:rPr lang="es-ES" b="1" dirty="0">
                <a:solidFill>
                  <a:srgbClr val="242424"/>
                </a:solidFill>
                <a:latin typeface="sohne"/>
              </a:rPr>
              <a:t>¿Cómo funciona</a:t>
            </a:r>
            <a:r>
              <a:rPr lang="es-ES" b="1" dirty="0" smtClean="0">
                <a:solidFill>
                  <a:srgbClr val="242424"/>
                </a:solidFill>
                <a:latin typeface="sohne"/>
              </a:rPr>
              <a:t>?</a:t>
            </a:r>
          </a:p>
          <a:p>
            <a:pPr algn="ctr"/>
            <a:endParaRPr lang="es-ES" b="1" dirty="0">
              <a:solidFill>
                <a:srgbClr val="242424"/>
              </a:solidFill>
              <a:latin typeface="sohne"/>
            </a:endParaRPr>
          </a:p>
          <a:p>
            <a:pPr algn="just"/>
            <a:r>
              <a:rPr lang="es-ES" dirty="0">
                <a:solidFill>
                  <a:srgbClr val="242424"/>
                </a:solidFill>
                <a:latin typeface="source-serif-pro"/>
              </a:rPr>
              <a:t>El método Montecarlo toma en cuenta distintas variables (también conocidas como “dimensiones”) y simula una realidad en la cual estas variables interactúan formando así un determinado resultado (conocido como evento</a:t>
            </a:r>
            <a:r>
              <a:rPr lang="es-ES" dirty="0" smtClean="0">
                <a:solidFill>
                  <a:srgbClr val="242424"/>
                </a:solidFill>
                <a:latin typeface="source-serif-pro"/>
              </a:rPr>
              <a:t>).</a:t>
            </a:r>
          </a:p>
          <a:p>
            <a:pPr algn="just"/>
            <a:endParaRPr lang="es-ES" dirty="0">
              <a:solidFill>
                <a:srgbClr val="242424"/>
              </a:solidFill>
              <a:latin typeface="source-serif-pro"/>
            </a:endParaRPr>
          </a:p>
          <a:p>
            <a:pPr algn="just"/>
            <a:r>
              <a:rPr lang="es-ES" dirty="0">
                <a:solidFill>
                  <a:srgbClr val="242424"/>
                </a:solidFill>
                <a:latin typeface="source-serif-pro"/>
              </a:rPr>
              <a:t>Hay muchas ocasiones donde las variables no son deterministas y ocurren bajo una cierta probabilidad. En esos casos la interacción de las variables y el resultado de los eventos también será probabilístico, así pues el objetivo será ver cuál es el desenlace/resultado más común.</a:t>
            </a:r>
            <a:endParaRPr lang="es-ES" b="0" i="0" dirty="0">
              <a:solidFill>
                <a:srgbClr val="242424"/>
              </a:solidFill>
              <a:effectLst/>
              <a:latin typeface="source-serif-pro"/>
            </a:endParaRPr>
          </a:p>
        </p:txBody>
      </p:sp>
      <p:sp>
        <p:nvSpPr>
          <p:cNvPr id="3" name="Rectángulo 2"/>
          <p:cNvSpPr/>
          <p:nvPr/>
        </p:nvSpPr>
        <p:spPr>
          <a:xfrm>
            <a:off x="431074" y="3258622"/>
            <a:ext cx="11064240" cy="923330"/>
          </a:xfrm>
          <a:prstGeom prst="rect">
            <a:avLst/>
          </a:prstGeom>
        </p:spPr>
        <p:txBody>
          <a:bodyPr wrap="square">
            <a:spAutoFit/>
          </a:bodyPr>
          <a:lstStyle/>
          <a:p>
            <a:pPr algn="ctr"/>
            <a:r>
              <a:rPr lang="es-ES" b="1" dirty="0">
                <a:solidFill>
                  <a:srgbClr val="242424"/>
                </a:solidFill>
                <a:latin typeface="sohne"/>
              </a:rPr>
              <a:t>¿Cuándo debería usarlo?</a:t>
            </a:r>
          </a:p>
          <a:p>
            <a:r>
              <a:rPr lang="es-ES" dirty="0">
                <a:solidFill>
                  <a:srgbClr val="242424"/>
                </a:solidFill>
                <a:latin typeface="source-serif-pro"/>
              </a:rPr>
              <a:t>Por lo costoso y complicado de implementar podemos decir que:</a:t>
            </a:r>
          </a:p>
          <a:p>
            <a:r>
              <a:rPr lang="es-ES" b="1" dirty="0">
                <a:solidFill>
                  <a:srgbClr val="242424"/>
                </a:solidFill>
                <a:latin typeface="source-serif-pro"/>
              </a:rPr>
              <a:t>Solo cuando no haya más remedio.</a:t>
            </a:r>
            <a:endParaRPr lang="es-ES" b="0" i="0" dirty="0">
              <a:solidFill>
                <a:srgbClr val="242424"/>
              </a:solidFill>
              <a:effectLst/>
              <a:latin typeface="source-serif-pro"/>
            </a:endParaRPr>
          </a:p>
        </p:txBody>
      </p:sp>
      <p:sp>
        <p:nvSpPr>
          <p:cNvPr id="4" name="Rectángulo 3"/>
          <p:cNvSpPr/>
          <p:nvPr/>
        </p:nvSpPr>
        <p:spPr>
          <a:xfrm>
            <a:off x="526867" y="4458951"/>
            <a:ext cx="6788331" cy="2031325"/>
          </a:xfrm>
          <a:prstGeom prst="rect">
            <a:avLst/>
          </a:prstGeom>
        </p:spPr>
        <p:txBody>
          <a:bodyPr wrap="square">
            <a:spAutoFit/>
          </a:bodyPr>
          <a:lstStyle/>
          <a:p>
            <a:r>
              <a:rPr lang="es-ES" b="1" dirty="0">
                <a:solidFill>
                  <a:srgbClr val="242424"/>
                </a:solidFill>
                <a:latin typeface="sohne"/>
              </a:rPr>
              <a:t>Usos</a:t>
            </a:r>
          </a:p>
          <a:p>
            <a:pPr>
              <a:buFont typeface="Arial" panose="020B0604020202020204" pitchFamily="34" charset="0"/>
              <a:buChar char="•"/>
            </a:pPr>
            <a:r>
              <a:rPr lang="es-ES" dirty="0">
                <a:solidFill>
                  <a:srgbClr val="242424"/>
                </a:solidFill>
                <a:latin typeface="source-serif-pro"/>
              </a:rPr>
              <a:t>Cálculo de volumen de figuras complejas.</a:t>
            </a:r>
          </a:p>
          <a:p>
            <a:pPr>
              <a:buFont typeface="Arial" panose="020B0604020202020204" pitchFamily="34" charset="0"/>
              <a:buChar char="•"/>
            </a:pPr>
            <a:r>
              <a:rPr lang="es-ES" dirty="0">
                <a:solidFill>
                  <a:srgbClr val="242424"/>
                </a:solidFill>
                <a:latin typeface="source-serif-pro"/>
              </a:rPr>
              <a:t>Investigaciones científicas.</a:t>
            </a:r>
          </a:p>
          <a:p>
            <a:pPr>
              <a:buFont typeface="Arial" panose="020B0604020202020204" pitchFamily="34" charset="0"/>
              <a:buChar char="•"/>
            </a:pPr>
            <a:r>
              <a:rPr lang="es-ES" dirty="0">
                <a:solidFill>
                  <a:srgbClr val="242424"/>
                </a:solidFill>
                <a:latin typeface="source-serif-pro"/>
              </a:rPr>
              <a:t>Inversiones/Finanzas.</a:t>
            </a:r>
          </a:p>
          <a:p>
            <a:pPr>
              <a:buFont typeface="Arial" panose="020B0604020202020204" pitchFamily="34" charset="0"/>
              <a:buChar char="•"/>
            </a:pPr>
            <a:r>
              <a:rPr lang="es-ES" dirty="0">
                <a:solidFill>
                  <a:srgbClr val="242424"/>
                </a:solidFill>
                <a:latin typeface="source-serif-pro"/>
              </a:rPr>
              <a:t>Predicción a largo plazo.</a:t>
            </a:r>
          </a:p>
          <a:p>
            <a:pPr>
              <a:buFont typeface="Arial" panose="020B0604020202020204" pitchFamily="34" charset="0"/>
              <a:buChar char="•"/>
            </a:pPr>
            <a:r>
              <a:rPr lang="es-ES" dirty="0">
                <a:solidFill>
                  <a:srgbClr val="242424"/>
                </a:solidFill>
                <a:latin typeface="source-serif-pro"/>
              </a:rPr>
              <a:t>Optimización de procesos.</a:t>
            </a:r>
          </a:p>
          <a:p>
            <a:pPr>
              <a:buFont typeface="Arial" panose="020B0604020202020204" pitchFamily="34" charset="0"/>
              <a:buChar char="•"/>
            </a:pPr>
            <a:r>
              <a:rPr lang="es-ES" dirty="0">
                <a:solidFill>
                  <a:srgbClr val="242424"/>
                </a:solidFill>
                <a:latin typeface="source-serif-pro"/>
              </a:rPr>
              <a:t>Análisis/Gestión de riesgos.</a:t>
            </a:r>
            <a:endParaRPr lang="es-ES" b="0" i="0" dirty="0">
              <a:solidFill>
                <a:srgbClr val="242424"/>
              </a:solidFill>
              <a:effectLst/>
              <a:latin typeface="source-serif-pro"/>
            </a:endParaRPr>
          </a:p>
        </p:txBody>
      </p:sp>
    </p:spTree>
    <p:extLst>
      <p:ext uri="{BB962C8B-B14F-4D97-AF65-F5344CB8AC3E}">
        <p14:creationId xmlns:p14="http://schemas.microsoft.com/office/powerpoint/2010/main" val="277015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v2/resize:fit:700/1*r5pwrAwCZ9Z6Ma7uZCh1L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079" y="1004445"/>
            <a:ext cx="8938646" cy="5056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387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80161" y="218944"/>
            <a:ext cx="11260182" cy="369332"/>
          </a:xfrm>
          <a:prstGeom prst="rect">
            <a:avLst/>
          </a:prstGeom>
        </p:spPr>
        <p:txBody>
          <a:bodyPr wrap="square">
            <a:spAutoFit/>
          </a:bodyPr>
          <a:lstStyle/>
          <a:p>
            <a:r>
              <a:rPr lang="es-ES" b="1" dirty="0">
                <a:solidFill>
                  <a:srgbClr val="333332"/>
                </a:solidFill>
                <a:latin typeface="-apple-system"/>
              </a:rPr>
              <a:t>ESTIMACIÓN DEL VALOR DE «PI» MEDIANTE EL MÉTODO «MONTECARLO» EN PYTHON.</a:t>
            </a:r>
            <a:endParaRPr lang="es-ES" b="1" i="0" dirty="0">
              <a:solidFill>
                <a:srgbClr val="333332"/>
              </a:solidFill>
              <a:effectLst/>
              <a:latin typeface="-apple-system"/>
            </a:endParaRPr>
          </a:p>
        </p:txBody>
      </p:sp>
      <p:sp>
        <p:nvSpPr>
          <p:cNvPr id="3" name="Rectángulo 2"/>
          <p:cNvSpPr/>
          <p:nvPr/>
        </p:nvSpPr>
        <p:spPr>
          <a:xfrm>
            <a:off x="431073" y="890176"/>
            <a:ext cx="11469189" cy="1200329"/>
          </a:xfrm>
          <a:prstGeom prst="rect">
            <a:avLst/>
          </a:prstGeom>
        </p:spPr>
        <p:txBody>
          <a:bodyPr wrap="square">
            <a:spAutoFit/>
          </a:bodyPr>
          <a:lstStyle/>
          <a:p>
            <a:pPr algn="just"/>
            <a:r>
              <a:rPr lang="es-ES" dirty="0">
                <a:solidFill>
                  <a:srgbClr val="383838"/>
                </a:solidFill>
                <a:latin typeface="Georgia" panose="02040502050405020303" pitchFamily="18" charset="0"/>
              </a:rPr>
              <a:t>La idea aquí consiste en generar de modo aleatorio una serie de puntos (x, y) en un plano 2-D cuadrado de lado 1. Donde a su vez insertaremos un círculo con el mismo diámetro e inscrito en dicho cuadrado. Luego calculamos la proporción de puntos numéricos que se encuentran dentro del círculo y el número total de puntos generados, para, a partir de esos datos, calcular el posible valor de «pi».</a:t>
            </a:r>
            <a:endParaRPr lang="en-US" dirty="0"/>
          </a:p>
        </p:txBody>
      </p:sp>
      <p:pic>
        <p:nvPicPr>
          <p:cNvPr id="4" name="Imagen 3"/>
          <p:cNvPicPr>
            <a:picLocks noChangeAspect="1"/>
          </p:cNvPicPr>
          <p:nvPr/>
        </p:nvPicPr>
        <p:blipFill>
          <a:blip r:embed="rId2"/>
          <a:stretch>
            <a:fillRect/>
          </a:stretch>
        </p:blipFill>
        <p:spPr>
          <a:xfrm>
            <a:off x="431073" y="2392405"/>
            <a:ext cx="3655528" cy="3527382"/>
          </a:xfrm>
          <a:prstGeom prst="rect">
            <a:avLst/>
          </a:prstGeom>
        </p:spPr>
      </p:pic>
      <p:pic>
        <p:nvPicPr>
          <p:cNvPr id="5" name="Imagen 4"/>
          <p:cNvPicPr>
            <a:picLocks noChangeAspect="1"/>
          </p:cNvPicPr>
          <p:nvPr/>
        </p:nvPicPr>
        <p:blipFill>
          <a:blip r:embed="rId3"/>
          <a:stretch>
            <a:fillRect/>
          </a:stretch>
        </p:blipFill>
        <p:spPr>
          <a:xfrm>
            <a:off x="4086601" y="2392405"/>
            <a:ext cx="3428108" cy="3382832"/>
          </a:xfrm>
          <a:prstGeom prst="rect">
            <a:avLst/>
          </a:prstGeom>
        </p:spPr>
      </p:pic>
      <p:pic>
        <p:nvPicPr>
          <p:cNvPr id="6" name="Imagen 5"/>
          <p:cNvPicPr>
            <a:picLocks noChangeAspect="1"/>
          </p:cNvPicPr>
          <p:nvPr/>
        </p:nvPicPr>
        <p:blipFill>
          <a:blip r:embed="rId4"/>
          <a:stretch>
            <a:fillRect/>
          </a:stretch>
        </p:blipFill>
        <p:spPr>
          <a:xfrm>
            <a:off x="7981405" y="2392405"/>
            <a:ext cx="3442908" cy="3339362"/>
          </a:xfrm>
          <a:prstGeom prst="rect">
            <a:avLst/>
          </a:prstGeom>
        </p:spPr>
      </p:pic>
    </p:spTree>
    <p:extLst>
      <p:ext uri="{BB962C8B-B14F-4D97-AF65-F5344CB8AC3E}">
        <p14:creationId xmlns:p14="http://schemas.microsoft.com/office/powerpoint/2010/main" val="2095400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09452" y="331152"/>
            <a:ext cx="11312434" cy="1200329"/>
          </a:xfrm>
          <a:prstGeom prst="rect">
            <a:avLst/>
          </a:prstGeom>
        </p:spPr>
        <p:txBody>
          <a:bodyPr wrap="square">
            <a:spAutoFit/>
          </a:bodyPr>
          <a:lstStyle/>
          <a:p>
            <a:pPr algn="just"/>
            <a:r>
              <a:rPr lang="es-ES" dirty="0">
                <a:solidFill>
                  <a:srgbClr val="383838"/>
                </a:solidFill>
                <a:latin typeface="Georgia" panose="02040502050405020303" pitchFamily="18" charset="0"/>
              </a:rPr>
              <a:t>Pero ¿cómo obtenemos el valor de pi a partir de las estimaciones del área del circulo y del cuadrado? Pues bien, partiendo de las superficies de nuestro círculo y de nuestro cuadrado:</a:t>
            </a:r>
          </a:p>
          <a:p>
            <a:r>
              <a:rPr lang="es-ES" dirty="0">
                <a:solidFill>
                  <a:srgbClr val="383838"/>
                </a:solidFill>
                <a:latin typeface="Georgia" panose="02040502050405020303" pitchFamily="18" charset="0"/>
              </a:rPr>
              <a:t/>
            </a:r>
            <a:br>
              <a:rPr lang="es-ES" dirty="0">
                <a:solidFill>
                  <a:srgbClr val="383838"/>
                </a:solidFill>
                <a:latin typeface="Georgia" panose="02040502050405020303" pitchFamily="18" charset="0"/>
              </a:rPr>
            </a:br>
            <a:endParaRPr lang="en-US" dirty="0"/>
          </a:p>
        </p:txBody>
      </p:sp>
      <p:pic>
        <p:nvPicPr>
          <p:cNvPr id="3" name="Imagen 2"/>
          <p:cNvPicPr>
            <a:picLocks noChangeAspect="1"/>
          </p:cNvPicPr>
          <p:nvPr/>
        </p:nvPicPr>
        <p:blipFill>
          <a:blip r:embed="rId2"/>
          <a:stretch>
            <a:fillRect/>
          </a:stretch>
        </p:blipFill>
        <p:spPr>
          <a:xfrm>
            <a:off x="2531881" y="1296352"/>
            <a:ext cx="7267575" cy="4448175"/>
          </a:xfrm>
          <a:prstGeom prst="rect">
            <a:avLst/>
          </a:prstGeom>
        </p:spPr>
      </p:pic>
    </p:spTree>
    <p:extLst>
      <p:ext uri="{BB962C8B-B14F-4D97-AF65-F5344CB8AC3E}">
        <p14:creationId xmlns:p14="http://schemas.microsoft.com/office/powerpoint/2010/main" val="2425883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TotalTime>
  <Words>1178</Words>
  <Application>Microsoft Office PowerPoint</Application>
  <PresentationFormat>Panorámica</PresentationFormat>
  <Paragraphs>88</Paragraphs>
  <Slides>13</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13</vt:i4>
      </vt:variant>
    </vt:vector>
  </HeadingPairs>
  <TitlesOfParts>
    <vt:vector size="25" baseType="lpstr">
      <vt:lpstr>__fkGroteskNeue_598ab8</vt:lpstr>
      <vt:lpstr>-apple-system</vt:lpstr>
      <vt:lpstr>Arial</vt:lpstr>
      <vt:lpstr>Calibri</vt:lpstr>
      <vt:lpstr>Calibri Light</vt:lpstr>
      <vt:lpstr>Courier New</vt:lpstr>
      <vt:lpstr>Georgia</vt:lpstr>
      <vt:lpstr>Google Sans</vt:lpstr>
      <vt:lpstr>sohne</vt:lpstr>
      <vt:lpstr>source-serif-pro</vt:lpstr>
      <vt:lpstr>var(--font-fk-grotesk)</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william roldan piedrahita</dc:creator>
  <cp:lastModifiedBy>william roldan piedrahita</cp:lastModifiedBy>
  <cp:revision>20</cp:revision>
  <dcterms:created xsi:type="dcterms:W3CDTF">2024-11-12T14:04:35Z</dcterms:created>
  <dcterms:modified xsi:type="dcterms:W3CDTF">2024-11-13T15:21:26Z</dcterms:modified>
</cp:coreProperties>
</file>