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90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58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61AA-6F67-4F5F-BE3B-4A7E8DBF27C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01C076-F65D-48CC-AFF8-BB719C740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2824" y="594359"/>
            <a:ext cx="8915399" cy="109074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Probabilidad</a:t>
            </a:r>
            <a:br>
              <a:rPr lang="es-E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1384663"/>
            <a:ext cx="8915399" cy="5081451"/>
          </a:xfrm>
        </p:spPr>
        <p:txBody>
          <a:bodyPr/>
          <a:lstStyle/>
          <a:p>
            <a:r>
              <a:rPr lang="es-ES" dirty="0"/>
              <a:t>En un montón de mazorcas de cacao existen 10 sanas, 5 con monillas, y 2 tiernas.</a:t>
            </a:r>
          </a:p>
          <a:p>
            <a:r>
              <a:rPr lang="es-ES" dirty="0"/>
              <a:t>Cual es la probabilidad de escoger una que sea </a:t>
            </a:r>
          </a:p>
          <a:p>
            <a:pPr marL="342900" indent="-342900">
              <a:buAutoNum type="alphaLcParenR"/>
            </a:pPr>
            <a:r>
              <a:rPr lang="es-ES" dirty="0"/>
              <a:t>Sana </a:t>
            </a:r>
          </a:p>
          <a:p>
            <a:pPr marL="342900" indent="-342900">
              <a:buAutoNum type="alphaLcParenR"/>
            </a:pPr>
            <a:r>
              <a:rPr lang="es-ES" dirty="0"/>
              <a:t>Con monilla</a:t>
            </a:r>
          </a:p>
          <a:p>
            <a:pPr marL="342900" indent="-342900">
              <a:buAutoNum type="alphaLcParenR"/>
            </a:pPr>
            <a:r>
              <a:rPr lang="es-ES" dirty="0"/>
              <a:t> Tiernas  </a:t>
            </a:r>
          </a:p>
          <a:p>
            <a:pPr marL="342900" indent="-342900">
              <a:buAutoNum type="alphaLcParenR"/>
            </a:pPr>
            <a:endParaRPr lang="es-ES" dirty="0"/>
          </a:p>
          <a:p>
            <a:r>
              <a:rPr lang="es-ES" dirty="0"/>
              <a:t>Se recolectan insectos de un cultivo, 50 son de la familia coleópteros, 20 son </a:t>
            </a:r>
            <a:r>
              <a:rPr lang="es-ES" dirty="0" err="1"/>
              <a:t>noctuidae</a:t>
            </a:r>
            <a:r>
              <a:rPr lang="es-ES" dirty="0"/>
              <a:t>, y 10 son </a:t>
            </a:r>
            <a:r>
              <a:rPr lang="es-ES" dirty="0" err="1"/>
              <a:t>termitidae</a:t>
            </a:r>
            <a:r>
              <a:rPr lang="es-ES" dirty="0"/>
              <a:t>, cual es la probabilidad de escoger un insecto que sea de la familia</a:t>
            </a:r>
          </a:p>
          <a:p>
            <a:pPr marL="342900" indent="-342900">
              <a:buAutoNum type="alphaLcParenR"/>
            </a:pPr>
            <a:r>
              <a:rPr lang="es-ES" dirty="0"/>
              <a:t>No son de la familia </a:t>
            </a:r>
            <a:r>
              <a:rPr lang="es-ES" dirty="0" err="1"/>
              <a:t>coleptero</a:t>
            </a:r>
            <a:endParaRPr lang="es-ES" dirty="0"/>
          </a:p>
          <a:p>
            <a:pPr marL="342900" indent="-342900">
              <a:buAutoNum type="alphaLcParenR"/>
            </a:pPr>
            <a:r>
              <a:rPr lang="es-ES" dirty="0"/>
              <a:t> NO son de la familia </a:t>
            </a:r>
            <a:r>
              <a:rPr lang="es-ES" dirty="0" err="1"/>
              <a:t>noctuidea</a:t>
            </a:r>
            <a:endParaRPr lang="es-ES" dirty="0"/>
          </a:p>
          <a:p>
            <a:pPr marL="342900" indent="-342900">
              <a:buAutoNum type="alphaLcParenR"/>
            </a:pPr>
            <a:r>
              <a:rPr lang="es-ES" dirty="0"/>
              <a:t>No son de la familia </a:t>
            </a:r>
            <a:r>
              <a:rPr lang="es-ES" dirty="0" err="1"/>
              <a:t>Termitadea</a:t>
            </a:r>
            <a:endParaRPr lang="es-ES" dirty="0"/>
          </a:p>
          <a:p>
            <a:pPr marL="342900" indent="-342900">
              <a:buAutoNum type="alphaLcParenR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22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10" descr="Problemas  de probabilidad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614"/>
            <a:ext cx="8942340" cy="7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Imagen 9" descr="probabilidad de que la suma sea multiplo de t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62" y="4336868"/>
            <a:ext cx="3084616" cy="8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809286"/>
            <a:ext cx="94211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rgbClr val="F7F7F7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s-E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altLang="en-US" dirty="0"/>
              <a:t>. La probabilidad de que el número obtenido sea múltiplo de tres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Nos damos cuenta que cada una de estas parejas suman a algún múltiplo de tres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3376616"/>
            <a:ext cx="318228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/>
              <a:t> 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/>
              <a:t>y son 12 de ellas, entonces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/>
              <a:t> 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0800000" flipV="1">
            <a:off x="1828800" y="5370140"/>
            <a:ext cx="53427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aquí en representa a los múltiplos de 3.</a:t>
            </a:r>
          </a:p>
        </p:txBody>
      </p:sp>
    </p:spTree>
    <p:extLst>
      <p:ext uri="{BB962C8B-B14F-4D97-AF65-F5344CB8AC3E}">
        <p14:creationId xmlns:p14="http://schemas.microsoft.com/office/powerpoint/2010/main" val="239215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8159" y="166910"/>
            <a:ext cx="9764538" cy="1738090"/>
          </a:xfrm>
        </p:spPr>
        <p:txBody>
          <a:bodyPr>
            <a:normAutofit fontScale="90000"/>
          </a:bodyPr>
          <a:lstStyle/>
          <a:p>
            <a:r>
              <a:rPr lang="es-ES" sz="2800" dirty="0"/>
              <a:t>Modulo </a:t>
            </a:r>
            <a:r>
              <a:rPr lang="es-ES" sz="2800" dirty="0" err="1"/>
              <a:t>Random</a:t>
            </a:r>
            <a:r>
              <a:rPr lang="es-ES" sz="2800" dirty="0"/>
              <a:t> de Python para generar números aleatorio para cumplir las leyes de la probabilidad, resultado esperado equilibrado mas o menos en el 50%</a:t>
            </a:r>
            <a:br>
              <a:rPr lang="es-ES" sz="2800" dirty="0"/>
            </a:br>
            <a:br>
              <a:rPr lang="es-ES" sz="2800" dirty="0"/>
            </a:b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3" y="1903220"/>
            <a:ext cx="7045103" cy="3896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4" y="5813864"/>
            <a:ext cx="6302752" cy="5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5190" y="493481"/>
            <a:ext cx="8911687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s-ES" dirty="0"/>
              <a:t>Ejecución del programa que simula el lanzamiento de una moneda 100 veces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89" y="2037806"/>
            <a:ext cx="9089149" cy="42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6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pPr algn="ctr"/>
            <a:r>
              <a:rPr lang="es-ES" dirty="0"/>
              <a:t>Probabilidad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lote de 50 toros hay 5 </a:t>
            </a:r>
            <a:r>
              <a:rPr lang="es-ES" dirty="0" err="1"/>
              <a:t>Brahaman</a:t>
            </a:r>
            <a:r>
              <a:rPr lang="es-ES" dirty="0"/>
              <a:t>, 8 </a:t>
            </a:r>
            <a:r>
              <a:rPr lang="es-ES" dirty="0" err="1"/>
              <a:t>sahiwal</a:t>
            </a:r>
            <a:r>
              <a:rPr lang="es-ES" dirty="0"/>
              <a:t>, 4 normandos y 6 Brown </a:t>
            </a:r>
            <a:r>
              <a:rPr lang="es-ES" dirty="0" err="1"/>
              <a:t>Swiss</a:t>
            </a:r>
            <a:r>
              <a:rPr lang="es-ES" dirty="0"/>
              <a:t>, se elije un toro al azar, Cual es la posibilidad de elegir:</a:t>
            </a:r>
          </a:p>
          <a:p>
            <a:endParaRPr lang="es-ES" dirty="0"/>
          </a:p>
          <a:p>
            <a:r>
              <a:rPr lang="es-ES" dirty="0"/>
              <a:t>A) un </a:t>
            </a:r>
            <a:r>
              <a:rPr lang="es-ES" dirty="0" err="1"/>
              <a:t>Brahaman</a:t>
            </a:r>
            <a:endParaRPr lang="es-ES" dirty="0"/>
          </a:p>
          <a:p>
            <a:r>
              <a:rPr lang="es-ES" dirty="0"/>
              <a:t>B) Un </a:t>
            </a:r>
            <a:r>
              <a:rPr lang="es-ES" dirty="0" err="1"/>
              <a:t>Sahiwal</a:t>
            </a:r>
            <a:r>
              <a:rPr lang="es-ES" dirty="0"/>
              <a:t> </a:t>
            </a:r>
          </a:p>
          <a:p>
            <a:r>
              <a:rPr lang="es-ES" dirty="0"/>
              <a:t>C) Un Normando</a:t>
            </a:r>
          </a:p>
          <a:p>
            <a:r>
              <a:rPr lang="es-ES" dirty="0"/>
              <a:t>D) Un Brown </a:t>
            </a:r>
            <a:r>
              <a:rPr lang="es-ES" dirty="0" err="1"/>
              <a:t>Swiss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8823"/>
            <a:ext cx="9144000" cy="1028020"/>
          </a:xfrm>
        </p:spPr>
        <p:txBody>
          <a:bodyPr/>
          <a:lstStyle/>
          <a:p>
            <a:r>
              <a:rPr lang="es-ES" dirty="0"/>
              <a:t>PROBABILIDAD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5955" y="1406841"/>
            <a:ext cx="7685315" cy="1088163"/>
          </a:xfrm>
        </p:spPr>
        <p:txBody>
          <a:bodyPr>
            <a:normAutofit/>
          </a:bodyPr>
          <a:lstStyle/>
          <a:p>
            <a:pPr lvl="0" algn="l"/>
            <a:r>
              <a:rPr lang="es-ES" sz="1600" dirty="0"/>
              <a:t>Hallar la probabilidad de que al lanzar al aire dos monedas, salgan</a:t>
            </a:r>
          </a:p>
          <a:p>
            <a:pPr lvl="0" algn="l"/>
            <a:r>
              <a:rPr lang="es-ES" sz="1600" dirty="0"/>
              <a:t>a.	Dos caras</a:t>
            </a:r>
            <a:r>
              <a:rPr lang="es-ES" sz="1400" dirty="0"/>
              <a:t>.</a:t>
            </a:r>
            <a:endParaRPr lang="en-US" sz="1400" dirty="0"/>
          </a:p>
        </p:txBody>
      </p:sp>
      <p:pic>
        <p:nvPicPr>
          <p:cNvPr id="4" name="Imagen 3" descr="Problemas  de probabilidad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83" y="1950922"/>
            <a:ext cx="4193178" cy="28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375955" y="4814374"/>
            <a:ext cx="92112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Multiplicamos la probabilidad que tiene el suceso de que caiga una cara en una moneda (1/2), por la probabilidad del mismo suceso en la otra moneda (1/2), debido a que son sucesos independientes</a:t>
            </a:r>
            <a:endParaRPr lang="en-US" sz="1400" dirty="0"/>
          </a:p>
          <a:p>
            <a:endParaRPr lang="en-US" dirty="0"/>
          </a:p>
        </p:txBody>
      </p:sp>
      <p:pic>
        <p:nvPicPr>
          <p:cNvPr id="6" name="Imagen 5" descr="probabilidad cara y car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340" y="5811965"/>
            <a:ext cx="1742121" cy="588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6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6835" y="2094752"/>
            <a:ext cx="1017596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	Dos cruces.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suceso de que caiga una cruz en una moneda y también cruz en la otra, son sucesos independientes y cada uno tiene una probabilidad de (1/2) como lo observamos en el esquema.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4" descr="probabilidad cruz y cru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33" y="4310743"/>
            <a:ext cx="439393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nzamientos de moneda no tienen probabilidades del 50/50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3" y="348221"/>
            <a:ext cx="2612571" cy="23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96835" y="866530"/>
            <a:ext cx="7976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dirty="0"/>
              <a:t>1. Hallar la probabilidad de que al lanzar al aire dos monedas, salgan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8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2520" y="1048702"/>
            <a:ext cx="10515600" cy="1325563"/>
          </a:xfrm>
        </p:spPr>
        <p:txBody>
          <a:bodyPr>
            <a:noAutofit/>
          </a:bodyPr>
          <a:lstStyle/>
          <a:p>
            <a:r>
              <a:rPr lang="es-ES" sz="1800" dirty="0">
                <a:latin typeface="+mn-lt"/>
                <a:ea typeface="+mn-ea"/>
                <a:cs typeface="+mn-cs"/>
              </a:rPr>
              <a:t>Hallar la probabilidad de que al lanzar al aire dos monedas, salgan</a:t>
            </a:r>
            <a:br>
              <a:rPr lang="es-ES" sz="1800" dirty="0">
                <a:latin typeface="+mn-lt"/>
                <a:ea typeface="+mn-ea"/>
                <a:cs typeface="+mn-cs"/>
              </a:rPr>
            </a:br>
            <a:br>
              <a:rPr lang="es-ES" sz="1800" dirty="0">
                <a:latin typeface="+mn-lt"/>
                <a:ea typeface="+mn-ea"/>
                <a:cs typeface="+mn-cs"/>
              </a:rPr>
            </a:br>
            <a:r>
              <a:rPr lang="es-ES" sz="1800" dirty="0">
                <a:latin typeface="+mn-lt"/>
                <a:ea typeface="+mn-ea"/>
                <a:cs typeface="+mn-cs"/>
              </a:rPr>
              <a:t>c.	Una cara y una cruz.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s-E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8017" y="2740025"/>
            <a:ext cx="10515600" cy="1649095"/>
          </a:xfrm>
        </p:spPr>
        <p:txBody>
          <a:bodyPr/>
          <a:lstStyle/>
          <a:p>
            <a:pPr algn="just"/>
            <a:r>
              <a:rPr lang="es-ES" sz="1800" dirty="0"/>
              <a:t>La probabilidad de sacar una cara y una cruz, se refiere a las siguientes dos posibilidades:  cara y cruz, o cruz y cara. Significa que primero debemos sacar la probabilidad de cada opción (1/2)(1/2) y después sumarlas, para tener el resultado, observa: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Imagen 4" descr="Probabiidad cara y crux o cruz y ca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43" y="4245428"/>
            <a:ext cx="4215946" cy="82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La probabilidad de que al lanzar una moneda salga cara no e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89" y="964565"/>
            <a:ext cx="22574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4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2. Se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lanzan tres dados. Encontrar la probabilidad de que: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1125948"/>
          </a:xfrm>
        </p:spPr>
        <p:txBody>
          <a:bodyPr/>
          <a:lstStyle/>
          <a:p>
            <a:r>
              <a:rPr lang="es-ES" b="1" dirty="0"/>
              <a:t>A</a:t>
            </a:r>
            <a:r>
              <a:rPr lang="es-ES" dirty="0"/>
              <a:t> Salga 6 en todos</a:t>
            </a:r>
            <a:endParaRPr lang="en-US" dirty="0"/>
          </a:p>
          <a:p>
            <a:r>
              <a:rPr lang="es-ES" b="1" dirty="0"/>
              <a:t>B</a:t>
            </a:r>
            <a:r>
              <a:rPr lang="es-ES" dirty="0"/>
              <a:t> Los puntos obtenidos sumen 7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Imagen 8" descr="6^{3}=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06" y="3808727"/>
            <a:ext cx="1206185" cy="80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7" descr="probabilidad de tener 6 en cada result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96" y="5505262"/>
            <a:ext cx="2449490" cy="94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1266" y="2374184"/>
            <a:ext cx="792915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rgbClr val="F7F7F7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s-E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s-ES" altLang="en-US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s-E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Salga 6 en todos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Solamente existe una forma de que salga seis en todos (6,6,6), y si consideramos que hay 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1266" y="4643488"/>
            <a:ext cx="748153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formas distintas en que pueden caer tres dados, entonces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9166" y="351699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AutoShape 7" descr="Accidentes, probabilidad y protocolos - Naukas"/>
          <p:cNvSpPr>
            <a:spLocks noChangeAspect="1" noChangeArrowheads="1"/>
          </p:cNvSpPr>
          <p:nvPr/>
        </p:nvSpPr>
        <p:spPr bwMode="auto">
          <a:xfrm>
            <a:off x="9180103" y="17270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9" descr="Accidentes, probabilidad y protocolos - Naukas"/>
          <p:cNvSpPr>
            <a:spLocks noChangeAspect="1" noChangeArrowheads="1"/>
          </p:cNvSpPr>
          <p:nvPr/>
        </p:nvSpPr>
        <p:spPr bwMode="auto">
          <a:xfrm>
            <a:off x="9332503" y="1879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 descr="PROBLEMAS DE PROBABILIDADES (I). LANZAMIENTO DE DADOS. - Vic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578" y="976312"/>
            <a:ext cx="20193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0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7347" y="240933"/>
            <a:ext cx="8911687" cy="1280890"/>
          </a:xfrm>
        </p:spPr>
        <p:txBody>
          <a:bodyPr/>
          <a:lstStyle/>
          <a:p>
            <a:r>
              <a:rPr lang="es-ES" b="1" dirty="0"/>
              <a:t>B</a:t>
            </a:r>
            <a:r>
              <a:rPr lang="es-ES" dirty="0"/>
              <a:t> 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Los puntos obtenidos sumen 7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7347" y="909620"/>
            <a:ext cx="8915400" cy="766354"/>
          </a:xfrm>
        </p:spPr>
        <p:txBody>
          <a:bodyPr/>
          <a:lstStyle/>
          <a:p>
            <a:r>
              <a:rPr lang="es-ES" sz="2000" dirty="0"/>
              <a:t>Aquí se encuentran las formas en que pueden caer los dados, donde la suma de los puntos es siete: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agen 4" descr="Problemas  de probabilidad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01" y="1759973"/>
            <a:ext cx="1685544" cy="3265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72501" y="5066714"/>
            <a:ext cx="867809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con esta lista, nos damos cuenta de que existen 15 distintas formas para que la suma sea 7, entonces la probabilidad buscada queda: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5" descr="triadas donde la suma es siete probabili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2" y="5904411"/>
            <a:ext cx="2775993" cy="64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754" y="166469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024743" y="470263"/>
            <a:ext cx="94564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Se lanzan dos dados al aire y se anota la suma de los puntos obtenidos. Se pide:</a:t>
            </a:r>
            <a:endParaRPr lang="en-US" dirty="0"/>
          </a:p>
          <a:p>
            <a:r>
              <a:rPr lang="es-ES" dirty="0"/>
              <a:t> </a:t>
            </a:r>
            <a:endParaRPr lang="en-US" dirty="0"/>
          </a:p>
          <a:p>
            <a:r>
              <a:rPr lang="es-ES" b="1" dirty="0"/>
              <a:t>A</a:t>
            </a:r>
            <a:r>
              <a:rPr lang="es-ES" dirty="0"/>
              <a:t> La probabilidad de que salga el 7</a:t>
            </a:r>
            <a:endParaRPr lang="en-US" dirty="0"/>
          </a:p>
          <a:p>
            <a:r>
              <a:rPr lang="es-ES" b="1" dirty="0"/>
              <a:t>B</a:t>
            </a:r>
            <a:r>
              <a:rPr lang="es-ES" dirty="0"/>
              <a:t> La probabilidad de que el número obtenido sea par</a:t>
            </a:r>
            <a:endParaRPr lang="en-US" dirty="0"/>
          </a:p>
          <a:p>
            <a:r>
              <a:rPr lang="es-ES" b="1" dirty="0"/>
              <a:t>C</a:t>
            </a:r>
            <a:r>
              <a:rPr lang="es-ES" dirty="0"/>
              <a:t> La probabilidad de que el número obtenido sea múltiplo de tres</a:t>
            </a:r>
            <a:endParaRPr lang="en-US" dirty="0"/>
          </a:p>
          <a:p>
            <a:r>
              <a:rPr lang="es-ES" dirty="0"/>
              <a:t>Solución</a:t>
            </a:r>
            <a:endParaRPr lang="en-US" dirty="0"/>
          </a:p>
          <a:p>
            <a:r>
              <a:rPr lang="es-ES" dirty="0"/>
              <a:t>Se lanzan dos dados al aire y se anota la suma de los puntos obtenidos. Se pide:</a:t>
            </a:r>
            <a:endParaRPr lang="en-US" dirty="0"/>
          </a:p>
          <a:p>
            <a:r>
              <a:rPr lang="es-ES" dirty="0"/>
              <a:t> </a:t>
            </a:r>
            <a:endParaRPr lang="en-US" dirty="0"/>
          </a:p>
          <a:p>
            <a:r>
              <a:rPr lang="es-ES" dirty="0"/>
              <a:t>A 	La probabilidad de que salga el 7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82004" y="3143892"/>
            <a:ext cx="75318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Agrupamos a todas las posibilidades donde la suma sea siete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4100" name="Imagen 13" descr="Problemas  de probabilidad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4" y="3852768"/>
            <a:ext cx="3773209" cy="6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24743" y="4946250"/>
            <a:ext cx="89953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/>
              <a:t>nos damos cuenta que son 6 formas posibles, y como hay 36 formas posibles distintas en las que pueden caer dos dados, entonces:</a:t>
            </a: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Imagen 12" descr="probabilidad de la suma igual a sie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86" y="5794078"/>
            <a:ext cx="1612526" cy="5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0864" y="5975892"/>
            <a:ext cx="8260079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0" name="Picture 14" descr="Imágenes de Probabilidad - Descarga gratuita e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225" y="2623709"/>
            <a:ext cx="2420492" cy="24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42753" y="932778"/>
            <a:ext cx="866067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 dirty="0">
                <a:ln>
                  <a:noFill/>
                </a:ln>
                <a:solidFill>
                  <a:srgbClr val="F7F7F7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s-E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n-US" b="1" dirty="0"/>
              <a:t>B</a:t>
            </a:r>
            <a:r>
              <a:rPr lang="es-ES" altLang="en-US" dirty="0"/>
              <a:t>. La probabilidad de que el número obtenido sea par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Las parejas para que el número obtenido sea par son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(1,1)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(1,3), (2,2), (3,1)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(1,5), (2,4), (3,3), (4,2), (5,1)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(2,6), (3,5), (4,4), (5,3), (6,2)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(4,6), (5,5), (6,4)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(6,6)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que son 18, significa que la probabilidad de que el resultado obtenido sea par es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6145" name="Imagen 11" descr="probabilidad de que a suma sea p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5026839"/>
            <a:ext cx="3094969" cy="6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32523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310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773</Words>
  <Application>Microsoft Office PowerPoint</Application>
  <PresentationFormat>Panorámica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Helvetica</vt:lpstr>
      <vt:lpstr>Times New Roman</vt:lpstr>
      <vt:lpstr>Wingdings 3</vt:lpstr>
      <vt:lpstr>Espiral</vt:lpstr>
      <vt:lpstr>Probabilidad </vt:lpstr>
      <vt:lpstr>Probabilidad</vt:lpstr>
      <vt:lpstr>PROBABILIDAD</vt:lpstr>
      <vt:lpstr>Presentación de PowerPoint</vt:lpstr>
      <vt:lpstr>Hallar la probabilidad de que al lanzar al aire dos monedas, salgan  c. Una cara y una cruz.  </vt:lpstr>
      <vt:lpstr>2. Se lanzan tres dados. Encontrar la probabilidad de que: </vt:lpstr>
      <vt:lpstr>B Los puntos obtenidos sumen 7 </vt:lpstr>
      <vt:lpstr>Presentación de PowerPoint</vt:lpstr>
      <vt:lpstr>Presentación de PowerPoint</vt:lpstr>
      <vt:lpstr>Presentación de PowerPoint</vt:lpstr>
      <vt:lpstr>Modulo Random de Python para generar números aleatorio para cumplir las leyes de la probabilidad, resultado esperado equilibrado mas o menos en el 50%  </vt:lpstr>
      <vt:lpstr>Ejecución del programa que simula el lanzamiento de una moneda 100 veces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</dc:title>
  <dc:creator>william roldan piedrahita</dc:creator>
  <cp:lastModifiedBy>Joan Manuel Jaramillo Avila</cp:lastModifiedBy>
  <cp:revision>18</cp:revision>
  <dcterms:created xsi:type="dcterms:W3CDTF">2024-02-21T12:06:15Z</dcterms:created>
  <dcterms:modified xsi:type="dcterms:W3CDTF">2024-09-19T14:44:38Z</dcterms:modified>
</cp:coreProperties>
</file>