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63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8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95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4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8F10-61D5-4546-B4F3-AD544CEED2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5240ED-81D0-4076-965A-7976741E83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cepto.de/probabilidad/#ixzz8Sn3td66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cepto.de/probabilidad/#ixzz8Sn4Cf8E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93" y="0"/>
            <a:ext cx="7536861" cy="34033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95" y="3277961"/>
            <a:ext cx="7269559" cy="35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23" y="457200"/>
            <a:ext cx="8103538" cy="5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7" y="600891"/>
            <a:ext cx="8450901" cy="51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5" y="158251"/>
            <a:ext cx="6467153" cy="56870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5022315"/>
            <a:ext cx="6313714" cy="18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2" y="0"/>
            <a:ext cx="6422164" cy="70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8" y="1"/>
            <a:ext cx="7185074" cy="35661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45" y="3211558"/>
            <a:ext cx="64674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6122" y="374158"/>
            <a:ext cx="7766936" cy="1063694"/>
          </a:xfrm>
        </p:spPr>
        <p:txBody>
          <a:bodyPr/>
          <a:lstStyle/>
          <a:p>
            <a:r>
              <a:rPr lang="es-ES" sz="7200" dirty="0" smtClean="0">
                <a:solidFill>
                  <a:schemeClr val="tx1"/>
                </a:solidFill>
              </a:rPr>
              <a:t>LA PROBABILIDAD 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6985" y="1668735"/>
            <a:ext cx="8943219" cy="1096899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s-ES" sz="1600" dirty="0">
                <a:solidFill>
                  <a:srgbClr val="2124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simplemente qué tan posible es que ocurra un evento determinado.</a:t>
            </a:r>
            <a:endParaRPr lang="en-US" sz="1600" dirty="0">
              <a:solidFill>
                <a:srgbClr val="21242C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fontAlgn="base"/>
            <a:r>
              <a:rPr lang="es-ES" sz="1600" dirty="0">
                <a:solidFill>
                  <a:srgbClr val="21242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Cuando no estamos seguros del resultado de un evento, podemos hablar de la probabilidad de ciertos resultados: qué tan común es que ocurran. Al análisis de los eventos gobernados por la probabilidad se le llama estadística.</a:t>
            </a:r>
            <a:endParaRPr lang="en-US" sz="1600" dirty="0">
              <a:solidFill>
                <a:srgbClr val="21242C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1026" name="Imagen 1" descr="La fórmula para calcular la probabilidad de ciertos resultados de un ev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23" y="3925630"/>
            <a:ext cx="3069772" cy="92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n 2" descr="La probabilidad de echar un volado y que caiga águi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491" y="5067676"/>
            <a:ext cx="1369865" cy="65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6985" y="2831269"/>
            <a:ext cx="9086911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500" b="1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El mejor ejemplo para entender la probabilidad es echar una</a:t>
            </a:r>
            <a:r>
              <a:rPr kumimoji="0" lang="es-ES" altLang="en-US" sz="1500" b="1" i="0" u="none" strike="noStrike" cap="none" normalizeH="0" dirty="0" smtClean="0">
                <a:ln>
                  <a:noFill/>
                </a:ln>
                <a:solidFill>
                  <a:srgbClr val="21242C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moneda</a:t>
            </a:r>
            <a:r>
              <a:rPr kumimoji="0" lang="es-ES" altLang="en-US" sz="1500" b="1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Hay dos posibles resultados: </a:t>
            </a:r>
            <a:r>
              <a:rPr lang="es-ES" altLang="en-US" sz="1500" dirty="0" smtClean="0">
                <a:solidFill>
                  <a:srgbClr val="21242C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 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sello.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es la probabilidad de que caiga 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 La podemos encontrar al usar la ecuaci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 tal vez, intuitivamente, sepas que la probabilidad es mitad y mitad, o sea 50%. 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Pero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podemos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resolver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                               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Probabilidad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66986" y="5067675"/>
            <a:ext cx="1512334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66986" y="5756446"/>
            <a:ext cx="9335105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probabilidad de echar una</a:t>
            </a:r>
            <a:r>
              <a:rPr kumimoji="0" lang="es-ES" altLang="en-US" sz="1500" b="0" i="0" u="none" strike="noStrike" cap="none" normalizeH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cara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que caiga sello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500" b="1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Probabilidad de un evento = (# de maneras en las que puede suceder) / (n</a:t>
            </a:r>
            <a:r>
              <a:rPr kumimoji="0" lang="es-ES" altLang="en-US" sz="1500" b="1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es-ES" altLang="en-US" sz="1500" b="1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mero total de resultados)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P(A) = (# de maneras en las que A puede suceder) / (n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es-ES" altLang="en-US" sz="1500" b="0" i="0" u="none" strike="noStrike" cap="none" normalizeH="0" baseline="0" dirty="0" smtClean="0">
                <a:ln>
                  <a:noFill/>
                </a:ln>
                <a:solidFill>
                  <a:srgbClr val="21242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mero total de resultados)</a:t>
            </a:r>
            <a:endParaRPr kumimoji="0" lang="es-E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545" y="609601"/>
            <a:ext cx="11295089" cy="1389017"/>
          </a:xfrm>
        </p:spPr>
        <p:txBody>
          <a:bodyPr>
            <a:noAutofit/>
          </a:bodyPr>
          <a:lstStyle/>
          <a:p>
            <a:pPr lvl="0" algn="just" fontAlgn="base"/>
            <a:r>
              <a:rPr lang="es-E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probabilidad de un evento solo puede ser un número entre 0 y 1 y también puede escribirse como un porcentaje</a:t>
            </a:r>
            <a:r>
              <a:rPr lang="es-E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s-E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probabilidad del evento   A suele escribirse como P(A).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 P(A)&gt;P(B), el evento A tiene una mayor probabilidad de ocurrir que el evento B.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s-E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 P(A)=P(B), los eventos A y B tienen la misma probabilidad de ocurrir.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0042" y="2377440"/>
            <a:ext cx="11686976" cy="4336869"/>
          </a:xfrm>
        </p:spPr>
        <p:txBody>
          <a:bodyPr>
            <a:normAutofit fontScale="40000" lnSpcReduction="20000"/>
          </a:bodyPr>
          <a:lstStyle/>
          <a:p>
            <a:pPr lvl="0" algn="just"/>
            <a:r>
              <a:rPr lang="es-ES" sz="3600" b="1" dirty="0" err="1">
                <a:solidFill>
                  <a:schemeClr val="tx1"/>
                </a:solidFill>
              </a:rPr>
              <a:t>Frecuencial</a:t>
            </a:r>
            <a:r>
              <a:rPr lang="es-ES" sz="3600" b="1" dirty="0">
                <a:solidFill>
                  <a:schemeClr val="tx1"/>
                </a:solidFill>
              </a:rPr>
              <a:t>.</a:t>
            </a:r>
            <a:r>
              <a:rPr lang="es-ES" sz="3600" dirty="0">
                <a:solidFill>
                  <a:schemeClr val="tx1"/>
                </a:solidFill>
              </a:rPr>
              <a:t> Aquella que determina la cantidad de veces que un fenómeno puede ocurrir, considerando un número determinado de oportunidades, a través de la experimentación.</a:t>
            </a:r>
            <a:endParaRPr lang="en-US" sz="3600" dirty="0">
              <a:solidFill>
                <a:schemeClr val="tx1"/>
              </a:solidFill>
            </a:endParaRPr>
          </a:p>
          <a:p>
            <a:pPr lvl="0" algn="just"/>
            <a:r>
              <a:rPr lang="es-ES" sz="3600" b="1" u="sng" dirty="0" smtClean="0">
                <a:solidFill>
                  <a:schemeClr val="tx1"/>
                </a:solidFill>
              </a:rPr>
              <a:t>Matemática</a:t>
            </a:r>
            <a:r>
              <a:rPr lang="es-ES" sz="3600" b="1" dirty="0">
                <a:solidFill>
                  <a:schemeClr val="tx1"/>
                </a:solidFill>
              </a:rPr>
              <a:t>. </a:t>
            </a:r>
            <a:r>
              <a:rPr lang="es-ES" sz="3600" dirty="0">
                <a:solidFill>
                  <a:schemeClr val="tx1"/>
                </a:solidFill>
              </a:rPr>
              <a:t>Pertenece al ámbito de la aritmética, y aspira al cálculo en cifras de la probabilidad de que determinados eventos aleatorios tengan lugar, a partir de la lógica formal y no de su experimentación.</a:t>
            </a:r>
            <a:endParaRPr lang="en-US" sz="3600" dirty="0">
              <a:solidFill>
                <a:schemeClr val="tx1"/>
              </a:solidFill>
            </a:endParaRPr>
          </a:p>
          <a:p>
            <a:pPr lvl="0" algn="just"/>
            <a:r>
              <a:rPr lang="es-ES" sz="3600" dirty="0">
                <a:solidFill>
                  <a:schemeClr val="tx1"/>
                </a:solidFill>
              </a:rPr>
              <a:t> </a:t>
            </a:r>
            <a:r>
              <a:rPr lang="es-ES" sz="3600" dirty="0" smtClean="0">
                <a:solidFill>
                  <a:schemeClr val="tx1"/>
                </a:solidFill>
              </a:rPr>
              <a:t>B</a:t>
            </a:r>
            <a:r>
              <a:rPr lang="es-ES" sz="3600" b="1" dirty="0" smtClean="0">
                <a:solidFill>
                  <a:schemeClr val="tx1"/>
                </a:solidFill>
              </a:rPr>
              <a:t>inomial</a:t>
            </a:r>
            <a:r>
              <a:rPr lang="es-ES" sz="3600" b="1" dirty="0">
                <a:solidFill>
                  <a:schemeClr val="tx1"/>
                </a:solidFill>
              </a:rPr>
              <a:t>.</a:t>
            </a:r>
            <a:r>
              <a:rPr lang="es-ES" sz="3600" dirty="0">
                <a:solidFill>
                  <a:schemeClr val="tx1"/>
                </a:solidFill>
              </a:rPr>
              <a:t> Aquella en la que se estudia el éxito o fracaso de un evento, o cualquier otro tipo de escenario probable que tenga dos posibles resultados únicamente.</a:t>
            </a:r>
            <a:endParaRPr lang="en-US" sz="3600" dirty="0">
              <a:solidFill>
                <a:schemeClr val="tx1"/>
              </a:solidFill>
            </a:endParaRPr>
          </a:p>
          <a:p>
            <a:pPr lvl="0" algn="just"/>
            <a:r>
              <a:rPr lang="es-ES" sz="3600" dirty="0">
                <a:solidFill>
                  <a:schemeClr val="tx1"/>
                </a:solidFill>
              </a:rPr>
              <a:t> </a:t>
            </a:r>
            <a:r>
              <a:rPr lang="es-ES" sz="3600" dirty="0" smtClean="0">
                <a:solidFill>
                  <a:schemeClr val="tx1"/>
                </a:solidFill>
              </a:rPr>
              <a:t>O</a:t>
            </a:r>
            <a:r>
              <a:rPr lang="es-ES" sz="3600" b="1" dirty="0" smtClean="0">
                <a:solidFill>
                  <a:schemeClr val="tx1"/>
                </a:solidFill>
              </a:rPr>
              <a:t>bjetiva</a:t>
            </a:r>
            <a:r>
              <a:rPr lang="es-ES" sz="3600" b="1" dirty="0">
                <a:solidFill>
                  <a:schemeClr val="tx1"/>
                </a:solidFill>
              </a:rPr>
              <a:t>.</a:t>
            </a:r>
            <a:r>
              <a:rPr lang="es-ES" sz="3600" dirty="0">
                <a:solidFill>
                  <a:schemeClr val="tx1"/>
                </a:solidFill>
              </a:rPr>
              <a:t> Se denomina así a toda probabilidad en la que conocemos de antemano la frecuencia de un evento, y simplemente se dan a conocer los casos probables de que ocurra dicho evento.</a:t>
            </a:r>
            <a:endParaRPr lang="en-US" sz="3600" dirty="0">
              <a:solidFill>
                <a:schemeClr val="tx1"/>
              </a:solidFill>
            </a:endParaRPr>
          </a:p>
          <a:p>
            <a:pPr lvl="0" algn="just"/>
            <a:r>
              <a:rPr lang="es-ES" sz="3600" dirty="0">
                <a:solidFill>
                  <a:schemeClr val="tx1"/>
                </a:solidFill>
              </a:rPr>
              <a:t> </a:t>
            </a:r>
            <a:r>
              <a:rPr lang="es-ES" sz="3600" b="1" dirty="0" smtClean="0">
                <a:solidFill>
                  <a:schemeClr val="tx1"/>
                </a:solidFill>
              </a:rPr>
              <a:t>Subjetiva</a:t>
            </a:r>
            <a:r>
              <a:rPr lang="es-ES" sz="3600" b="1" dirty="0">
                <a:solidFill>
                  <a:schemeClr val="tx1"/>
                </a:solidFill>
              </a:rPr>
              <a:t>.</a:t>
            </a:r>
            <a:r>
              <a:rPr lang="es-ES" sz="3600" dirty="0">
                <a:solidFill>
                  <a:schemeClr val="tx1"/>
                </a:solidFill>
              </a:rPr>
              <a:t> Contrapuesta a la matemática, se sustenta en ciertas eventualidades que permiten inferir la probabilidad de un evento, aunque alejada de una probabilidad certera o calculable. </a:t>
            </a:r>
            <a:r>
              <a:rPr lang="en-US" sz="3600" dirty="0">
                <a:solidFill>
                  <a:schemeClr val="tx1"/>
                </a:solidFill>
              </a:rPr>
              <a:t>De </a:t>
            </a:r>
            <a:r>
              <a:rPr lang="en-US" sz="3600" dirty="0" err="1">
                <a:solidFill>
                  <a:schemeClr val="tx1"/>
                </a:solidFill>
              </a:rPr>
              <a:t>allí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subjetividad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lvl="0" algn="just"/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s-ES" sz="3600" b="1" dirty="0" err="1" smtClean="0">
                <a:solidFill>
                  <a:schemeClr val="tx1"/>
                </a:solidFill>
              </a:rPr>
              <a:t>Hipergeométrica</a:t>
            </a:r>
            <a:r>
              <a:rPr lang="es-ES" sz="3600" b="1" dirty="0">
                <a:solidFill>
                  <a:schemeClr val="tx1"/>
                </a:solidFill>
              </a:rPr>
              <a:t>.</a:t>
            </a:r>
            <a:r>
              <a:rPr lang="es-ES" sz="3600" dirty="0">
                <a:solidFill>
                  <a:schemeClr val="tx1"/>
                </a:solidFill>
              </a:rPr>
              <a:t> Aquella que se obtiene gracias a técnicas de muestreo, creando grupos de eventos según su aparición.</a:t>
            </a:r>
            <a:endParaRPr lang="en-US" sz="3600" dirty="0">
              <a:solidFill>
                <a:schemeClr val="tx1"/>
              </a:solidFill>
            </a:endParaRPr>
          </a:p>
          <a:p>
            <a:pPr lvl="0" algn="just"/>
            <a:r>
              <a:rPr lang="es-ES" sz="3600" b="1" dirty="0">
                <a:solidFill>
                  <a:schemeClr val="tx1"/>
                </a:solidFill>
              </a:rPr>
              <a:t>Lógica.</a:t>
            </a:r>
            <a:r>
              <a:rPr lang="es-ES" sz="3600" dirty="0">
                <a:solidFill>
                  <a:schemeClr val="tx1"/>
                </a:solidFill>
              </a:rPr>
              <a:t> La que posee como rasgo característico que establece la posibilidad de ocurrencia de un hecho a partir de las leyes de la lógica inductiva.</a:t>
            </a:r>
            <a:endParaRPr lang="en-US" sz="3600" dirty="0">
              <a:solidFill>
                <a:schemeClr val="tx1"/>
              </a:solidFill>
            </a:endParaRPr>
          </a:p>
          <a:p>
            <a:pPr lvl="0" algn="just"/>
            <a:r>
              <a:rPr lang="es-ES" sz="3600" b="1" dirty="0">
                <a:solidFill>
                  <a:schemeClr val="tx1"/>
                </a:solidFill>
              </a:rPr>
              <a:t>Condicionada.</a:t>
            </a:r>
            <a:r>
              <a:rPr lang="es-ES" sz="3600" dirty="0">
                <a:solidFill>
                  <a:schemeClr val="tx1"/>
                </a:solidFill>
              </a:rPr>
              <a:t> Aquella que se emplea para comprender la causalidad entre dos hechos distintos, cuando puede determinarse la ocurrencia de uno tras la ocurrencia del otro.</a:t>
            </a:r>
            <a:endParaRPr lang="en-US" sz="3600" dirty="0">
              <a:solidFill>
                <a:schemeClr val="tx1"/>
              </a:solidFill>
            </a:endParaRPr>
          </a:p>
          <a:p>
            <a:pPr algn="just"/>
            <a:r>
              <a:rPr lang="es-ES" sz="3600" dirty="0">
                <a:solidFill>
                  <a:schemeClr val="tx1"/>
                </a:solidFill>
              </a:rPr>
              <a:t/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Fuente: </a:t>
            </a:r>
            <a:r>
              <a:rPr lang="es-ES" sz="3600" u="sng" dirty="0">
                <a:solidFill>
                  <a:schemeClr val="tx1"/>
                </a:solidFill>
                <a:hlinkClick r:id="rId2"/>
              </a:rPr>
              <a:t>https://concepto.de/probabilidad/#ixzz8Sn3td66e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9767" y="587830"/>
            <a:ext cx="10896357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Aplicaciones de la probabilidad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9767" y="1619795"/>
            <a:ext cx="10870233" cy="499633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s-ES" b="1" dirty="0"/>
              <a:t>El análisis de </a:t>
            </a:r>
            <a:r>
              <a:rPr lang="es-ES" b="1" u="sng" dirty="0"/>
              <a:t>riesgo</a:t>
            </a:r>
            <a:r>
              <a:rPr lang="es-ES" b="1" dirty="0"/>
              <a:t> empresarial. </a:t>
            </a:r>
            <a:r>
              <a:rPr lang="es-ES" dirty="0"/>
              <a:t>Según el cual se estiman las posibilidades de caída de precio de las acciones bursátiles, y se intenta predecir la conveniencia o no de la </a:t>
            </a:r>
            <a:r>
              <a:rPr lang="es-ES" u="sng" dirty="0"/>
              <a:t>inversión</a:t>
            </a:r>
            <a:r>
              <a:rPr lang="es-ES" dirty="0"/>
              <a:t> en una u otra empresa.</a:t>
            </a:r>
            <a:endParaRPr lang="en-US" dirty="0"/>
          </a:p>
          <a:p>
            <a:pPr lvl="0"/>
            <a:r>
              <a:rPr lang="es-ES" dirty="0"/>
              <a:t> </a:t>
            </a:r>
            <a:endParaRPr lang="en-US" dirty="0"/>
          </a:p>
          <a:p>
            <a:pPr lvl="0"/>
            <a:r>
              <a:rPr lang="es-ES" b="1" dirty="0"/>
              <a:t>El análisis estadístico de la conducta. </a:t>
            </a:r>
            <a:r>
              <a:rPr lang="es-ES" dirty="0"/>
              <a:t>De importancia para la </a:t>
            </a:r>
            <a:r>
              <a:rPr lang="es-ES" u="sng" dirty="0"/>
              <a:t>sociología</a:t>
            </a:r>
            <a:r>
              <a:rPr lang="es-ES" dirty="0"/>
              <a:t>, emplea la probabilidad para evaluar la posible conducta de la </a:t>
            </a:r>
            <a:r>
              <a:rPr lang="es-ES" u="sng" dirty="0"/>
              <a:t>población</a:t>
            </a:r>
            <a:r>
              <a:rPr lang="es-ES" dirty="0"/>
              <a:t>, y así predecir tendencias de </a:t>
            </a:r>
            <a:r>
              <a:rPr lang="es-ES" u="sng" dirty="0"/>
              <a:t>pensamiento</a:t>
            </a:r>
            <a:r>
              <a:rPr lang="es-ES" dirty="0"/>
              <a:t> o de opinión. Es común verlo en las campañas electorales.</a:t>
            </a:r>
            <a:endParaRPr lang="en-US" dirty="0"/>
          </a:p>
          <a:p>
            <a:pPr lvl="0"/>
            <a:r>
              <a:rPr lang="es-ES" dirty="0"/>
              <a:t> </a:t>
            </a:r>
            <a:endParaRPr lang="en-US" dirty="0"/>
          </a:p>
          <a:p>
            <a:pPr lvl="0"/>
            <a:r>
              <a:rPr lang="es-ES" b="1" dirty="0"/>
              <a:t>La determinación de garantías y seguros. </a:t>
            </a:r>
            <a:r>
              <a:rPr lang="es-ES" dirty="0"/>
              <a:t>Procesos en los que se evalúa la probabilidad de avería de los productos o la fiabilidad de un servicio (o de un asegurado, por ejemplo), para así saber cuánto tiempo de garantía conviene ofrecer, o a quiénes conviene asegurar y por cuánto.</a:t>
            </a:r>
            <a:endParaRPr lang="en-US" dirty="0"/>
          </a:p>
          <a:p>
            <a:pPr lvl="0"/>
            <a:r>
              <a:rPr lang="es-ES" dirty="0"/>
              <a:t> </a:t>
            </a:r>
            <a:endParaRPr lang="en-US" dirty="0"/>
          </a:p>
          <a:p>
            <a:pPr lvl="0"/>
            <a:r>
              <a:rPr lang="es-ES" b="1" dirty="0"/>
              <a:t>En la ubicación de </a:t>
            </a:r>
            <a:r>
              <a:rPr lang="es-ES" b="1" u="sng" dirty="0"/>
              <a:t>partículas subatómicas</a:t>
            </a:r>
            <a:r>
              <a:rPr lang="es-ES" b="1" dirty="0"/>
              <a:t>. </a:t>
            </a:r>
            <a:r>
              <a:rPr lang="es-ES" dirty="0"/>
              <a:t>Según el Principio de Incertidumbre de </a:t>
            </a:r>
            <a:r>
              <a:rPr lang="es-ES" dirty="0" err="1"/>
              <a:t>Heisenberg</a:t>
            </a:r>
            <a:r>
              <a:rPr lang="es-ES" dirty="0"/>
              <a:t>, el cual establece que no podemos saber dónde está una partícula subatómica en un momento determinado y al mismo tiempo a qué velocidad se mueve, de modo que los cálculos en la materia se realizan normalmente en términos probabilísticos: existe X por ciento de probabilidades de que la partícula esté allí.</a:t>
            </a:r>
            <a:endParaRPr lang="en-US" dirty="0"/>
          </a:p>
          <a:p>
            <a:pPr lvl="0"/>
            <a:r>
              <a:rPr lang="es-ES" dirty="0"/>
              <a:t> </a:t>
            </a:r>
            <a:endParaRPr lang="en-US" dirty="0"/>
          </a:p>
          <a:p>
            <a:pPr lvl="0"/>
            <a:r>
              <a:rPr lang="es-ES" b="1" dirty="0"/>
              <a:t>En la investigación biomédica. </a:t>
            </a:r>
            <a:r>
              <a:rPr lang="es-ES" dirty="0"/>
              <a:t>Se calculan porcentajes de éxito y de fracaso de las drogas médicas o de las vacunas, para así saber si son fiables o no, y si conviene o no producirlas en masa, o a qué porcentaje de la población podrán causarle determinados efectos secundarios.</a:t>
            </a:r>
            <a:endParaRPr lang="en-US" dirty="0"/>
          </a:p>
          <a:p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Fuente: </a:t>
            </a:r>
            <a:r>
              <a:rPr lang="es-ES" u="sng" dirty="0">
                <a:hlinkClick r:id="rId2"/>
              </a:rPr>
              <a:t>https://concepto.de/probabilidad/#ixzz8Sn4Cf8Eo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5" y="144100"/>
            <a:ext cx="7001692" cy="348933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965" y="3633430"/>
            <a:ext cx="7001692" cy="2429864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019" y="5652951"/>
            <a:ext cx="5829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36023" y="39365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1018767"/>
            <a:ext cx="9119615" cy="43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44" y="3249476"/>
            <a:ext cx="7530833" cy="36085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" y="0"/>
            <a:ext cx="7471954" cy="329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4" y="468199"/>
            <a:ext cx="8588999" cy="52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1416</TotalTime>
  <Words>170</Words>
  <Application>Microsoft Office PowerPoint</Application>
  <PresentationFormat>Panorámica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inherit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LA PROBABILIDAD </vt:lpstr>
      <vt:lpstr>La probabilidad de un evento solo puede ser un número entre 0 y 1 y también puede escribirse como un porcentaje.  La probabilidad del evento   A suele escribirse como P(A). Si P(A)&gt;P(B), el evento A tiene una mayor probabilidad de ocurrir que el evento B. Si P(A)=P(B), los eventos A y B tienen la misma probabilidad de ocurrir. </vt:lpstr>
      <vt:lpstr>Aplicaciones de la probabilidad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roldan piedrahita</dc:creator>
  <cp:lastModifiedBy>william roldan piedrahita</cp:lastModifiedBy>
  <cp:revision>19</cp:revision>
  <dcterms:created xsi:type="dcterms:W3CDTF">2024-02-25T22:10:18Z</dcterms:created>
  <dcterms:modified xsi:type="dcterms:W3CDTF">2024-02-28T16:40:10Z</dcterms:modified>
</cp:coreProperties>
</file>