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2787A481-E2FB-4AEB-A766-C5A5FB10AF6B}" type="datetimeFigureOut">
              <a:rPr lang="en-US" smtClean="0"/>
              <a:t>8/27/2024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149235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87A481-E2FB-4AEB-A766-C5A5FB10AF6B}" type="datetimeFigureOut">
              <a:rPr lang="en-US" smtClean="0"/>
              <a:t>8/27/2024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54612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87A481-E2FB-4AEB-A766-C5A5FB10AF6B}" type="datetimeFigureOut">
              <a:rPr lang="en-US" smtClean="0"/>
              <a:t>8/27/2024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29434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787A481-E2FB-4AEB-A766-C5A5FB10AF6B}" type="datetimeFigureOut">
              <a:rPr lang="en-US" smtClean="0"/>
              <a:t>8/27/2024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349275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787A481-E2FB-4AEB-A766-C5A5FB10AF6B}" type="datetimeFigureOut">
              <a:rPr lang="en-US" smtClean="0"/>
              <a:t>8/27/2024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377529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2787A481-E2FB-4AEB-A766-C5A5FB10AF6B}" type="datetimeFigureOut">
              <a:rPr lang="en-US" smtClean="0"/>
              <a:t>8/27/2024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111289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2787A481-E2FB-4AEB-A766-C5A5FB10AF6B}" type="datetimeFigureOut">
              <a:rPr lang="en-US" smtClean="0"/>
              <a:t>8/27/2024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423512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2787A481-E2FB-4AEB-A766-C5A5FB10AF6B}" type="datetimeFigureOut">
              <a:rPr lang="en-US" smtClean="0"/>
              <a:t>8/27/2024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313162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787A481-E2FB-4AEB-A766-C5A5FB10AF6B}" type="datetimeFigureOut">
              <a:rPr lang="en-US" smtClean="0"/>
              <a:t>8/27/2024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40588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787A481-E2FB-4AEB-A766-C5A5FB10AF6B}" type="datetimeFigureOut">
              <a:rPr lang="en-US" smtClean="0"/>
              <a:t>8/27/2024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319689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787A481-E2FB-4AEB-A766-C5A5FB10AF6B}" type="datetimeFigureOut">
              <a:rPr lang="en-US" smtClean="0"/>
              <a:t>8/27/2024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C1D1D25-3CA5-41B3-8EBC-8AFD8FAF5D3B}" type="slidenum">
              <a:rPr lang="en-US" smtClean="0"/>
              <a:t>‹Nº›</a:t>
            </a:fld>
            <a:endParaRPr lang="en-US"/>
          </a:p>
        </p:txBody>
      </p:sp>
    </p:spTree>
    <p:extLst>
      <p:ext uri="{BB962C8B-B14F-4D97-AF65-F5344CB8AC3E}">
        <p14:creationId xmlns:p14="http://schemas.microsoft.com/office/powerpoint/2010/main" val="227962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7A481-E2FB-4AEB-A766-C5A5FB10AF6B}" type="datetimeFigureOut">
              <a:rPr lang="en-US" smtClean="0"/>
              <a:t>8/27/2024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D1D25-3CA5-41B3-8EBC-8AFD8FAF5D3B}" type="slidenum">
              <a:rPr lang="en-US" smtClean="0"/>
              <a:t>‹Nº›</a:t>
            </a:fld>
            <a:endParaRPr lang="en-US"/>
          </a:p>
        </p:txBody>
      </p:sp>
    </p:spTree>
    <p:extLst>
      <p:ext uri="{BB962C8B-B14F-4D97-AF65-F5344CB8AC3E}">
        <p14:creationId xmlns:p14="http://schemas.microsoft.com/office/powerpoint/2010/main" val="2922359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2697" y="89769"/>
            <a:ext cx="11652069" cy="1754326"/>
          </a:xfrm>
          <a:prstGeom prst="rect">
            <a:avLst/>
          </a:prstGeom>
        </p:spPr>
        <p:txBody>
          <a:bodyPr wrap="square">
            <a:spAutoFit/>
          </a:bodyPr>
          <a:lstStyle/>
          <a:p>
            <a:r>
              <a:rPr lang="es-ES" dirty="0" smtClean="0"/>
              <a:t>Determinación del espacio </a:t>
            </a:r>
            <a:r>
              <a:rPr lang="es-ES" dirty="0" err="1" smtClean="0"/>
              <a:t>muestral</a:t>
            </a:r>
            <a:r>
              <a:rPr lang="es-ES" dirty="0" smtClean="0"/>
              <a:t> y los eventos </a:t>
            </a:r>
          </a:p>
          <a:p>
            <a:endParaRPr lang="es-ES" dirty="0" smtClean="0"/>
          </a:p>
          <a:p>
            <a:r>
              <a:rPr lang="es-ES" dirty="0" smtClean="0"/>
              <a:t>El espacio </a:t>
            </a:r>
            <a:r>
              <a:rPr lang="es-ES" dirty="0" err="1" smtClean="0"/>
              <a:t>muestral</a:t>
            </a:r>
            <a:r>
              <a:rPr lang="es-ES" dirty="0" smtClean="0"/>
              <a:t> y los eventos como cualquier conjunto se pueden determinar de dos maneras: </a:t>
            </a:r>
          </a:p>
          <a:p>
            <a:r>
              <a:rPr lang="es-ES" dirty="0" smtClean="0"/>
              <a:t>• Por extensión o </a:t>
            </a:r>
          </a:p>
          <a:p>
            <a:r>
              <a:rPr lang="es-ES" dirty="0" smtClean="0"/>
              <a:t>• por comprensión. </a:t>
            </a:r>
          </a:p>
          <a:p>
            <a:r>
              <a:rPr lang="es-ES" dirty="0" smtClean="0"/>
              <a:t>Un conjunto está definido por extensión si se enumeran sus elementos. Por ejemplo el conjunto de los colores primarios</a:t>
            </a:r>
            <a:endParaRPr lang="en-US" dirty="0"/>
          </a:p>
        </p:txBody>
      </p:sp>
      <p:sp>
        <p:nvSpPr>
          <p:cNvPr id="5" name="Rectángulo 4"/>
          <p:cNvSpPr/>
          <p:nvPr/>
        </p:nvSpPr>
        <p:spPr>
          <a:xfrm>
            <a:off x="352697" y="1913344"/>
            <a:ext cx="11247120" cy="646331"/>
          </a:xfrm>
          <a:prstGeom prst="rect">
            <a:avLst/>
          </a:prstGeom>
        </p:spPr>
        <p:txBody>
          <a:bodyPr wrap="square">
            <a:spAutoFit/>
          </a:bodyPr>
          <a:lstStyle/>
          <a:p>
            <a:pPr algn="just"/>
            <a:r>
              <a:rPr lang="es-ES" dirty="0" smtClean="0"/>
              <a:t>A={′rojo′,′ verde′,′ azul′} Para enumerar los elementos de un espacio </a:t>
            </a:r>
            <a:r>
              <a:rPr lang="es-ES" dirty="0" err="1" smtClean="0"/>
              <a:t>muestral</a:t>
            </a:r>
            <a:r>
              <a:rPr lang="es-ES" dirty="0" smtClean="0"/>
              <a:t> dado por experimentos de tipo lanzamiento, por ejemplo monedas, dados etc., se puede usar una serie de ciclos </a:t>
            </a:r>
            <a:r>
              <a:rPr lang="es-ES" dirty="0" err="1" smtClean="0"/>
              <a:t>for</a:t>
            </a:r>
            <a:r>
              <a:rPr lang="es-ES" dirty="0" smtClean="0"/>
              <a:t> anidados.</a:t>
            </a:r>
            <a:endParaRPr lang="en-US" dirty="0"/>
          </a:p>
        </p:txBody>
      </p:sp>
      <p:sp>
        <p:nvSpPr>
          <p:cNvPr id="6" name="Rectángulo 5"/>
          <p:cNvSpPr/>
          <p:nvPr/>
        </p:nvSpPr>
        <p:spPr>
          <a:xfrm>
            <a:off x="1206137" y="2721258"/>
            <a:ext cx="8773886" cy="646331"/>
          </a:xfrm>
          <a:prstGeom prst="rect">
            <a:avLst/>
          </a:prstGeom>
        </p:spPr>
        <p:txBody>
          <a:bodyPr wrap="square">
            <a:spAutoFit/>
          </a:bodyPr>
          <a:lstStyle/>
          <a:p>
            <a:r>
              <a:rPr lang="es-ES" dirty="0" smtClean="0"/>
              <a:t>Ejemplo 1. Escriba un código para determinar por enumeración el espacio </a:t>
            </a:r>
            <a:r>
              <a:rPr lang="es-ES" dirty="0" err="1" smtClean="0"/>
              <a:t>muestral</a:t>
            </a:r>
            <a:r>
              <a:rPr lang="es-ES" dirty="0" smtClean="0"/>
              <a:t> del experimento que consiste en lanzar una moneda dos veces. </a:t>
            </a:r>
            <a:endParaRPr lang="en-US" dirty="0"/>
          </a:p>
        </p:txBody>
      </p:sp>
      <p:sp>
        <p:nvSpPr>
          <p:cNvPr id="7" name="Rectángulo 6"/>
          <p:cNvSpPr/>
          <p:nvPr/>
        </p:nvSpPr>
        <p:spPr>
          <a:xfrm>
            <a:off x="1323703" y="3690755"/>
            <a:ext cx="8943703" cy="2862322"/>
          </a:xfrm>
          <a:prstGeom prst="rect">
            <a:avLst/>
          </a:prstGeom>
        </p:spPr>
        <p:txBody>
          <a:bodyPr wrap="square">
            <a:spAutoFit/>
          </a:bodyPr>
          <a:lstStyle/>
          <a:p>
            <a:r>
              <a:rPr lang="es-ES" dirty="0" smtClean="0"/>
              <a:t>Algoritmo 1. Enumeración de conjuntos mediante ciclos </a:t>
            </a:r>
            <a:r>
              <a:rPr lang="es-ES" dirty="0" err="1" smtClean="0"/>
              <a:t>for</a:t>
            </a:r>
            <a:r>
              <a:rPr lang="es-ES" dirty="0" smtClean="0"/>
              <a:t> </a:t>
            </a:r>
          </a:p>
          <a:p>
            <a:r>
              <a:rPr lang="es-ES" dirty="0" smtClean="0"/>
              <a:t>posibles = {’cara ’ , ’cruz ’} </a:t>
            </a:r>
          </a:p>
          <a:p>
            <a:r>
              <a:rPr lang="es-ES" dirty="0" err="1" smtClean="0"/>
              <a:t>espacio_muestral</a:t>
            </a:r>
            <a:r>
              <a:rPr lang="es-ES" dirty="0" smtClean="0"/>
              <a:t> = set () </a:t>
            </a:r>
          </a:p>
          <a:p>
            <a:r>
              <a:rPr lang="es-ES" dirty="0" err="1" smtClean="0"/>
              <a:t>for</a:t>
            </a:r>
            <a:r>
              <a:rPr lang="es-ES" dirty="0" smtClean="0"/>
              <a:t> tiro1 in posibles : </a:t>
            </a:r>
          </a:p>
          <a:p>
            <a:r>
              <a:rPr lang="es-ES" dirty="0" smtClean="0"/>
              <a:t>	</a:t>
            </a:r>
            <a:r>
              <a:rPr lang="es-ES" dirty="0" err="1" smtClean="0"/>
              <a:t>for</a:t>
            </a:r>
            <a:r>
              <a:rPr lang="es-ES" dirty="0" smtClean="0"/>
              <a:t> tiro2 in posibles : </a:t>
            </a:r>
          </a:p>
          <a:p>
            <a:r>
              <a:rPr lang="es-ES" dirty="0" smtClean="0"/>
              <a:t>		salida = (tiro1 , tiro2) </a:t>
            </a:r>
          </a:p>
          <a:p>
            <a:r>
              <a:rPr lang="es-ES" dirty="0" smtClean="0"/>
              <a:t>		</a:t>
            </a:r>
            <a:r>
              <a:rPr lang="es-ES" dirty="0" err="1" smtClean="0"/>
              <a:t>espacio_muestral</a:t>
            </a:r>
            <a:r>
              <a:rPr lang="es-ES" dirty="0" smtClean="0"/>
              <a:t> .</a:t>
            </a:r>
            <a:r>
              <a:rPr lang="es-ES" dirty="0" err="1" smtClean="0"/>
              <a:t>add</a:t>
            </a:r>
            <a:r>
              <a:rPr lang="es-ES" dirty="0" smtClean="0"/>
              <a:t>( salida ) </a:t>
            </a:r>
          </a:p>
          <a:p>
            <a:r>
              <a:rPr lang="es-ES" dirty="0" err="1" smtClean="0"/>
              <a:t>print</a:t>
            </a:r>
            <a:r>
              <a:rPr lang="es-ES" dirty="0" smtClean="0"/>
              <a:t> (</a:t>
            </a:r>
            <a:r>
              <a:rPr lang="es-ES" dirty="0" err="1" smtClean="0"/>
              <a:t>espacio_muestral</a:t>
            </a:r>
            <a:r>
              <a:rPr lang="es-ES" dirty="0" smtClean="0"/>
              <a:t>) </a:t>
            </a:r>
          </a:p>
          <a:p>
            <a:r>
              <a:rPr lang="es-ES" dirty="0" smtClean="0"/>
              <a:t>El resultado de la ejecución de este código es: </a:t>
            </a:r>
          </a:p>
          <a:p>
            <a:r>
              <a:rPr lang="es-ES" dirty="0" smtClean="0"/>
              <a:t>{( ’ cara ’ , ’cara ’) , ( ’ cara ’ , ’cruz ’) , ( ’ cruz ’ , ’cruz ’) , ( ’ cruz ’ , ’cara ’)}</a:t>
            </a:r>
            <a:endParaRPr lang="en-US" dirty="0"/>
          </a:p>
        </p:txBody>
      </p:sp>
    </p:spTree>
    <p:extLst>
      <p:ext uri="{BB962C8B-B14F-4D97-AF65-F5344CB8AC3E}">
        <p14:creationId xmlns:p14="http://schemas.microsoft.com/office/powerpoint/2010/main" val="188705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7760" y="268516"/>
            <a:ext cx="8813074" cy="2585323"/>
          </a:xfrm>
          <a:prstGeom prst="rect">
            <a:avLst/>
          </a:prstGeom>
        </p:spPr>
        <p:txBody>
          <a:bodyPr wrap="square">
            <a:spAutoFit/>
          </a:bodyPr>
          <a:lstStyle/>
          <a:p>
            <a:r>
              <a:rPr lang="es-ES" dirty="0" smtClean="0"/>
              <a:t>Análisis del código </a:t>
            </a:r>
          </a:p>
          <a:p>
            <a:endParaRPr lang="es-ES" dirty="0" smtClean="0"/>
          </a:p>
          <a:p>
            <a:r>
              <a:rPr lang="es-ES" dirty="0" smtClean="0"/>
              <a:t>• {e1, e2, ...}- define un conjunto por enumeración; </a:t>
            </a:r>
          </a:p>
          <a:p>
            <a:endParaRPr lang="es-ES" dirty="0" smtClean="0"/>
          </a:p>
          <a:p>
            <a:r>
              <a:rPr lang="es-ES" dirty="0" smtClean="0"/>
              <a:t>• set()- crea un conjunto vacío; </a:t>
            </a:r>
          </a:p>
          <a:p>
            <a:endParaRPr lang="es-ES" dirty="0" smtClean="0"/>
          </a:p>
          <a:p>
            <a:r>
              <a:rPr lang="es-ES" dirty="0" smtClean="0"/>
              <a:t>• </a:t>
            </a:r>
            <a:r>
              <a:rPr lang="es-ES" dirty="0" err="1" smtClean="0"/>
              <a:t>for</a:t>
            </a:r>
            <a:r>
              <a:rPr lang="es-ES" dirty="0" smtClean="0"/>
              <a:t> x in X:- x toma los valores de X iterativamente; </a:t>
            </a:r>
          </a:p>
          <a:p>
            <a:endParaRPr lang="es-ES" dirty="0" smtClean="0"/>
          </a:p>
          <a:p>
            <a:r>
              <a:rPr lang="es-ES" dirty="0" smtClean="0"/>
              <a:t>• </a:t>
            </a:r>
            <a:r>
              <a:rPr lang="es-ES" dirty="0" err="1" smtClean="0"/>
              <a:t>conjunto.add</a:t>
            </a:r>
            <a:r>
              <a:rPr lang="es-ES" dirty="0" smtClean="0"/>
              <a:t>- añade un elemento a conjunto.  </a:t>
            </a:r>
            <a:endParaRPr lang="en-US" dirty="0"/>
          </a:p>
        </p:txBody>
      </p:sp>
      <p:sp>
        <p:nvSpPr>
          <p:cNvPr id="3" name="Rectángulo 2"/>
          <p:cNvSpPr/>
          <p:nvPr/>
        </p:nvSpPr>
        <p:spPr>
          <a:xfrm>
            <a:off x="1127760" y="2972511"/>
            <a:ext cx="10485119" cy="646331"/>
          </a:xfrm>
          <a:prstGeom prst="rect">
            <a:avLst/>
          </a:prstGeom>
        </p:spPr>
        <p:txBody>
          <a:bodyPr wrap="square">
            <a:spAutoFit/>
          </a:bodyPr>
          <a:lstStyle/>
          <a:p>
            <a:r>
              <a:rPr lang="es-ES" dirty="0" smtClean="0"/>
              <a:t>El espacio </a:t>
            </a:r>
            <a:r>
              <a:rPr lang="es-ES" dirty="0" err="1" smtClean="0"/>
              <a:t>muestral</a:t>
            </a:r>
            <a:r>
              <a:rPr lang="es-ES" dirty="0" smtClean="0"/>
              <a:t> en este ejemplo corresponde al producto cartesiano del conjunto original por si mismo. Por ejemplo, en el lanzamiento de dos dados el producto cartesiano es el siguiente:</a:t>
            </a:r>
            <a:endParaRPr lang="en-US" dirty="0"/>
          </a:p>
        </p:txBody>
      </p:sp>
      <p:pic>
        <p:nvPicPr>
          <p:cNvPr id="4" name="Imagen 3"/>
          <p:cNvPicPr>
            <a:picLocks noChangeAspect="1"/>
          </p:cNvPicPr>
          <p:nvPr/>
        </p:nvPicPr>
        <p:blipFill>
          <a:blip r:embed="rId2"/>
          <a:stretch>
            <a:fillRect/>
          </a:stretch>
        </p:blipFill>
        <p:spPr>
          <a:xfrm>
            <a:off x="3985940" y="3936137"/>
            <a:ext cx="4429125" cy="2695575"/>
          </a:xfrm>
          <a:prstGeom prst="rect">
            <a:avLst/>
          </a:prstGeom>
        </p:spPr>
      </p:pic>
      <p:sp>
        <p:nvSpPr>
          <p:cNvPr id="5" name="Rectángulo 4"/>
          <p:cNvSpPr/>
          <p:nvPr/>
        </p:nvSpPr>
        <p:spPr>
          <a:xfrm>
            <a:off x="3090547" y="6447046"/>
            <a:ext cx="5984780" cy="369332"/>
          </a:xfrm>
          <a:prstGeom prst="rect">
            <a:avLst/>
          </a:prstGeom>
        </p:spPr>
        <p:txBody>
          <a:bodyPr wrap="none">
            <a:spAutoFit/>
          </a:bodyPr>
          <a:lstStyle/>
          <a:p>
            <a:r>
              <a:rPr lang="es-ES" dirty="0" smtClean="0"/>
              <a:t>Cuadro 1.1: Producto cartesiano de un conjunto por si mismo </a:t>
            </a:r>
            <a:endParaRPr lang="es-ES" dirty="0" smtClean="0"/>
          </a:p>
        </p:txBody>
      </p:sp>
    </p:spTree>
    <p:extLst>
      <p:ext uri="{BB962C8B-B14F-4D97-AF65-F5344CB8AC3E}">
        <p14:creationId xmlns:p14="http://schemas.microsoft.com/office/powerpoint/2010/main" val="3340983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5211" y="420077"/>
            <a:ext cx="10476411" cy="1754326"/>
          </a:xfrm>
          <a:prstGeom prst="rect">
            <a:avLst/>
          </a:prstGeom>
        </p:spPr>
        <p:txBody>
          <a:bodyPr wrap="square">
            <a:spAutoFit/>
          </a:bodyPr>
          <a:lstStyle/>
          <a:p>
            <a:r>
              <a:rPr lang="es-ES" dirty="0" smtClean="0"/>
              <a:t>Si se quisiera lanzar la moneda tres veces o más veces se podría usar más ciclos </a:t>
            </a:r>
            <a:r>
              <a:rPr lang="es-ES" dirty="0" err="1" smtClean="0"/>
              <a:t>for</a:t>
            </a:r>
            <a:r>
              <a:rPr lang="es-ES" dirty="0" smtClean="0"/>
              <a:t> </a:t>
            </a:r>
          </a:p>
          <a:p>
            <a:r>
              <a:rPr lang="es-ES" dirty="0" err="1" smtClean="0"/>
              <a:t>for</a:t>
            </a:r>
            <a:r>
              <a:rPr lang="es-ES" dirty="0" smtClean="0"/>
              <a:t> a in X: </a:t>
            </a:r>
          </a:p>
          <a:p>
            <a:r>
              <a:rPr lang="es-ES" dirty="0" smtClean="0"/>
              <a:t>	</a:t>
            </a:r>
            <a:r>
              <a:rPr lang="es-ES" dirty="0" err="1" smtClean="0"/>
              <a:t>for</a:t>
            </a:r>
            <a:r>
              <a:rPr lang="es-ES" dirty="0" smtClean="0"/>
              <a:t> b in X: </a:t>
            </a:r>
          </a:p>
          <a:p>
            <a:r>
              <a:rPr lang="es-ES" dirty="0"/>
              <a:t>	</a:t>
            </a:r>
            <a:r>
              <a:rPr lang="es-ES" dirty="0" smtClean="0"/>
              <a:t>	. </a:t>
            </a:r>
          </a:p>
          <a:p>
            <a:r>
              <a:rPr lang="es-ES" dirty="0"/>
              <a:t>	</a:t>
            </a:r>
            <a:r>
              <a:rPr lang="es-ES" dirty="0" smtClean="0"/>
              <a:t>	. </a:t>
            </a:r>
          </a:p>
          <a:p>
            <a:r>
              <a:rPr lang="es-ES" dirty="0"/>
              <a:t>	</a:t>
            </a:r>
            <a:r>
              <a:rPr lang="es-ES" dirty="0" smtClean="0"/>
              <a:t>	</a:t>
            </a:r>
            <a:r>
              <a:rPr lang="es-ES" dirty="0" err="1" smtClean="0"/>
              <a:t>for</a:t>
            </a:r>
            <a:r>
              <a:rPr lang="es-ES" dirty="0" smtClean="0"/>
              <a:t> w in X:</a:t>
            </a:r>
            <a:endParaRPr lang="en-US" dirty="0"/>
          </a:p>
        </p:txBody>
      </p:sp>
      <p:sp>
        <p:nvSpPr>
          <p:cNvPr id="3" name="Rectángulo 2"/>
          <p:cNvSpPr/>
          <p:nvPr/>
        </p:nvSpPr>
        <p:spPr>
          <a:xfrm>
            <a:off x="875211" y="2451402"/>
            <a:ext cx="9679578" cy="369332"/>
          </a:xfrm>
          <a:prstGeom prst="rect">
            <a:avLst/>
          </a:prstGeom>
        </p:spPr>
        <p:txBody>
          <a:bodyPr wrap="square">
            <a:spAutoFit/>
          </a:bodyPr>
          <a:lstStyle/>
          <a:p>
            <a:r>
              <a:rPr lang="es-ES" dirty="0" smtClean="0"/>
              <a:t>Sin embargo, no sería muy eficiente. Una forma más conveniente es usar el módulo </a:t>
            </a:r>
            <a:r>
              <a:rPr lang="es-ES" dirty="0" err="1" smtClean="0"/>
              <a:t>itertools</a:t>
            </a:r>
            <a:endParaRPr lang="en-US" dirty="0"/>
          </a:p>
        </p:txBody>
      </p:sp>
      <p:sp>
        <p:nvSpPr>
          <p:cNvPr id="4" name="Rectángulo 3"/>
          <p:cNvSpPr/>
          <p:nvPr/>
        </p:nvSpPr>
        <p:spPr>
          <a:xfrm>
            <a:off x="744581" y="2967335"/>
            <a:ext cx="10737669" cy="646331"/>
          </a:xfrm>
          <a:prstGeom prst="rect">
            <a:avLst/>
          </a:prstGeom>
        </p:spPr>
        <p:txBody>
          <a:bodyPr wrap="square">
            <a:spAutoFit/>
          </a:bodyPr>
          <a:lstStyle/>
          <a:p>
            <a:r>
              <a:rPr lang="es-ES" dirty="0" smtClean="0"/>
              <a:t>Ejemplo 2. Escriba un código para determinar por enumeración el espacio </a:t>
            </a:r>
            <a:r>
              <a:rPr lang="es-ES" dirty="0" err="1" smtClean="0"/>
              <a:t>muestral</a:t>
            </a:r>
            <a:r>
              <a:rPr lang="es-ES" dirty="0" smtClean="0"/>
              <a:t> correspondiente al lanzamiento triple de una pirinola de tres caras, cuyos rótulos son: ’A’, ’B’, ’C’.</a:t>
            </a:r>
            <a:endParaRPr lang="en-US" dirty="0"/>
          </a:p>
        </p:txBody>
      </p:sp>
      <p:sp>
        <p:nvSpPr>
          <p:cNvPr id="5" name="Rectángulo 4"/>
          <p:cNvSpPr/>
          <p:nvPr/>
        </p:nvSpPr>
        <p:spPr>
          <a:xfrm>
            <a:off x="1014546" y="3982335"/>
            <a:ext cx="10197737" cy="2031325"/>
          </a:xfrm>
          <a:prstGeom prst="rect">
            <a:avLst/>
          </a:prstGeom>
        </p:spPr>
        <p:txBody>
          <a:bodyPr wrap="square">
            <a:spAutoFit/>
          </a:bodyPr>
          <a:lstStyle/>
          <a:p>
            <a:r>
              <a:rPr lang="es-ES" dirty="0" smtClean="0"/>
              <a:t>Resolución </a:t>
            </a:r>
          </a:p>
          <a:p>
            <a:r>
              <a:rPr lang="es-ES" dirty="0" smtClean="0"/>
              <a:t>Algoritmo 1.7 Enumeración de conjuntos con el módulo </a:t>
            </a:r>
            <a:r>
              <a:rPr lang="es-ES" dirty="0" err="1" smtClean="0"/>
              <a:t>itertools</a:t>
            </a:r>
            <a:r>
              <a:rPr lang="es-ES" dirty="0" smtClean="0"/>
              <a:t> </a:t>
            </a:r>
          </a:p>
          <a:p>
            <a:r>
              <a:rPr lang="es-ES" dirty="0" err="1" smtClean="0"/>
              <a:t>from</a:t>
            </a:r>
            <a:r>
              <a:rPr lang="es-ES" dirty="0" smtClean="0"/>
              <a:t> </a:t>
            </a:r>
            <a:r>
              <a:rPr lang="es-ES" dirty="0" err="1" smtClean="0"/>
              <a:t>itertools</a:t>
            </a:r>
            <a:r>
              <a:rPr lang="es-ES" dirty="0" smtClean="0"/>
              <a:t> </a:t>
            </a:r>
            <a:r>
              <a:rPr lang="es-ES" dirty="0" err="1" smtClean="0"/>
              <a:t>import</a:t>
            </a:r>
            <a:r>
              <a:rPr lang="es-ES" dirty="0" smtClean="0"/>
              <a:t> </a:t>
            </a:r>
            <a:r>
              <a:rPr lang="es-ES" dirty="0" err="1" smtClean="0"/>
              <a:t>product</a:t>
            </a:r>
            <a:r>
              <a:rPr lang="es-ES" dirty="0" smtClean="0"/>
              <a:t> </a:t>
            </a:r>
          </a:p>
          <a:p>
            <a:r>
              <a:rPr lang="es-ES" dirty="0" smtClean="0"/>
              <a:t>posibles = {’A’ , ’B’ , ’C’} </a:t>
            </a:r>
          </a:p>
          <a:p>
            <a:r>
              <a:rPr lang="es-ES" dirty="0" err="1" smtClean="0"/>
              <a:t>espacio_muestral</a:t>
            </a:r>
            <a:r>
              <a:rPr lang="es-ES" dirty="0" smtClean="0"/>
              <a:t> = set(</a:t>
            </a:r>
            <a:r>
              <a:rPr lang="es-ES" dirty="0" err="1" smtClean="0"/>
              <a:t>product</a:t>
            </a:r>
            <a:r>
              <a:rPr lang="es-ES" dirty="0" smtClean="0"/>
              <a:t>(posibles , </a:t>
            </a:r>
          </a:p>
          <a:p>
            <a:r>
              <a:rPr lang="es-ES" dirty="0" err="1" smtClean="0"/>
              <a:t>repeat</a:t>
            </a:r>
            <a:r>
              <a:rPr lang="es-ES" dirty="0" smtClean="0"/>
              <a:t> = 3)) </a:t>
            </a:r>
          </a:p>
          <a:p>
            <a:r>
              <a:rPr lang="es-ES" dirty="0" err="1" smtClean="0"/>
              <a:t>print</a:t>
            </a:r>
            <a:r>
              <a:rPr lang="es-ES" dirty="0" smtClean="0"/>
              <a:t> (</a:t>
            </a:r>
            <a:r>
              <a:rPr lang="es-ES" dirty="0" err="1" smtClean="0"/>
              <a:t>espacio_muestral</a:t>
            </a:r>
            <a:r>
              <a:rPr lang="es-ES" dirty="0" smtClean="0"/>
              <a:t>)</a:t>
            </a:r>
            <a:endParaRPr lang="en-US" dirty="0"/>
          </a:p>
        </p:txBody>
      </p:sp>
    </p:spTree>
    <p:extLst>
      <p:ext uri="{BB962C8B-B14F-4D97-AF65-F5344CB8AC3E}">
        <p14:creationId xmlns:p14="http://schemas.microsoft.com/office/powerpoint/2010/main" val="716031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79268" y="304362"/>
            <a:ext cx="10476411" cy="4247317"/>
          </a:xfrm>
          <a:prstGeom prst="rect">
            <a:avLst/>
          </a:prstGeom>
        </p:spPr>
        <p:txBody>
          <a:bodyPr wrap="square">
            <a:spAutoFit/>
          </a:bodyPr>
          <a:lstStyle/>
          <a:p>
            <a:r>
              <a:rPr lang="es-ES" dirty="0" smtClean="0"/>
              <a:t>El resultado de la ejecución de este código es:</a:t>
            </a:r>
          </a:p>
          <a:p>
            <a:r>
              <a:rPr lang="es-ES" dirty="0" smtClean="0"/>
              <a:t> {( ’B’ , ’B’ , ’B’) , (’B’ , ’C’ , ’B’) , ( ’C’ , ’A’ , ’A’) , (’C’ , ’B’ , ’A’) , ( ’A’ , ’A’ , ’A’) , (’C’ , ’C’ , ’A’) , ( ’A’ , ’C’ , ’A’) , </a:t>
            </a:r>
          </a:p>
          <a:p>
            <a:r>
              <a:rPr lang="es-ES" dirty="0" smtClean="0"/>
              <a:t>(’C’ , ’A’ , ’C’) , ( ’C’ , ’B’ , ’C’) , (’A’ , ’B’ , ’A’) , ( ’B’ , ’A’ , ’A’) , (’A’ , ’A’ , ’C’) , ( ’B’ , ’B’ , ’A’) , (’C’ , ’C’ , ’C’) , </a:t>
            </a:r>
          </a:p>
          <a:p>
            <a:r>
              <a:rPr lang="es-ES" dirty="0" smtClean="0"/>
              <a:t>( ’B’ , ’C’ , ’A’) , (’A’ , ’C’ , ’C’) , 1.2. Python ( ’A’ , ’B’ , ’C’) , (’B’ , ’A’ , ’C’) , ( ’B’ , ’B’ , ’C’) , (’B’ , ’C’ , ’C’) , </a:t>
            </a:r>
          </a:p>
          <a:p>
            <a:r>
              <a:rPr lang="es-ES" dirty="0" smtClean="0"/>
              <a:t>( ’C’ , ’A’ , ’B’) , (’C’ , ’B’ , ’B’) , ( ’A’ , ’A’ , ’B’) , (’C’ , ’C’ , ’B’) , ( ’A’ , ’C’ , ’B’) , (’B’ , ’A’ , ’B’) , ( ’A’ , ’B’ , ’B’)}</a:t>
            </a:r>
          </a:p>
          <a:p>
            <a:endParaRPr lang="es-ES" dirty="0" smtClean="0"/>
          </a:p>
          <a:p>
            <a:r>
              <a:rPr lang="es-ES" dirty="0" smtClean="0"/>
              <a:t> Análisis del código </a:t>
            </a:r>
          </a:p>
          <a:p>
            <a:endParaRPr lang="es-ES" dirty="0" smtClean="0"/>
          </a:p>
          <a:p>
            <a:r>
              <a:rPr lang="es-ES" dirty="0" smtClean="0"/>
              <a:t>• </a:t>
            </a:r>
            <a:r>
              <a:rPr lang="es-ES" dirty="0" err="1" smtClean="0"/>
              <a:t>from</a:t>
            </a:r>
            <a:r>
              <a:rPr lang="es-ES" dirty="0" smtClean="0"/>
              <a:t> módulo </a:t>
            </a:r>
            <a:r>
              <a:rPr lang="es-ES" dirty="0" err="1" smtClean="0"/>
              <a:t>import</a:t>
            </a:r>
            <a:r>
              <a:rPr lang="es-ES" dirty="0" smtClean="0"/>
              <a:t> función- importa solo una función de un módulo; </a:t>
            </a:r>
          </a:p>
          <a:p>
            <a:endParaRPr lang="es-ES" dirty="0" smtClean="0"/>
          </a:p>
          <a:p>
            <a:r>
              <a:rPr lang="es-ES" dirty="0" smtClean="0"/>
              <a:t>• </a:t>
            </a:r>
            <a:r>
              <a:rPr lang="es-ES" dirty="0" err="1" smtClean="0"/>
              <a:t>itertools</a:t>
            </a:r>
            <a:r>
              <a:rPr lang="es-ES" dirty="0" smtClean="0"/>
              <a:t>- módulo que contiene funciones iterativas; </a:t>
            </a:r>
          </a:p>
          <a:p>
            <a:endParaRPr lang="es-ES" dirty="0" smtClean="0"/>
          </a:p>
          <a:p>
            <a:r>
              <a:rPr lang="es-ES" dirty="0" smtClean="0"/>
              <a:t>• </a:t>
            </a:r>
            <a:r>
              <a:rPr lang="es-ES" dirty="0" err="1" smtClean="0"/>
              <a:t>product</a:t>
            </a:r>
            <a:r>
              <a:rPr lang="es-ES" dirty="0" smtClean="0"/>
              <a:t>- función que implementa el producto cartesiano; </a:t>
            </a:r>
          </a:p>
          <a:p>
            <a:endParaRPr lang="es-ES" dirty="0" smtClean="0"/>
          </a:p>
          <a:p>
            <a:r>
              <a:rPr lang="es-ES" dirty="0" smtClean="0"/>
              <a:t>• </a:t>
            </a:r>
            <a:r>
              <a:rPr lang="es-ES" dirty="0" err="1" smtClean="0"/>
              <a:t>repeat</a:t>
            </a:r>
            <a:r>
              <a:rPr lang="es-ES" dirty="0" smtClean="0"/>
              <a:t> = n- establece las veces que se ejecuta ’</a:t>
            </a:r>
            <a:r>
              <a:rPr lang="es-ES" dirty="0" err="1" smtClean="0"/>
              <a:t>product</a:t>
            </a:r>
            <a:r>
              <a:rPr lang="es-ES" dirty="0" smtClean="0"/>
              <a:t>’. </a:t>
            </a:r>
            <a:endParaRPr lang="en-US" dirty="0"/>
          </a:p>
        </p:txBody>
      </p:sp>
    </p:spTree>
    <p:extLst>
      <p:ext uri="{BB962C8B-B14F-4D97-AF65-F5344CB8AC3E}">
        <p14:creationId xmlns:p14="http://schemas.microsoft.com/office/powerpoint/2010/main" val="2834076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8641" y="785838"/>
            <a:ext cx="11116490" cy="646331"/>
          </a:xfrm>
          <a:prstGeom prst="rect">
            <a:avLst/>
          </a:prstGeom>
        </p:spPr>
        <p:txBody>
          <a:bodyPr wrap="square">
            <a:spAutoFit/>
          </a:bodyPr>
          <a:lstStyle/>
          <a:p>
            <a:r>
              <a:rPr lang="es-ES" dirty="0" smtClean="0"/>
              <a:t>Ejemplo 3 . </a:t>
            </a:r>
            <a:r>
              <a:rPr lang="es-ES" dirty="0" smtClean="0">
                <a:solidFill>
                  <a:srgbClr val="FF0000"/>
                </a:solidFill>
              </a:rPr>
              <a:t>Escriba un código para determinar por enumeración el espacio </a:t>
            </a:r>
            <a:r>
              <a:rPr lang="es-ES" dirty="0" err="1" smtClean="0">
                <a:solidFill>
                  <a:srgbClr val="FF0000"/>
                </a:solidFill>
              </a:rPr>
              <a:t>muestral</a:t>
            </a:r>
            <a:r>
              <a:rPr lang="es-ES" dirty="0" smtClean="0">
                <a:solidFill>
                  <a:srgbClr val="FF0000"/>
                </a:solidFill>
              </a:rPr>
              <a:t> del lanzamiento triple de un dado.</a:t>
            </a:r>
            <a:endParaRPr lang="en-US" dirty="0">
              <a:solidFill>
                <a:srgbClr val="FF0000"/>
              </a:solidFill>
            </a:endParaRPr>
          </a:p>
        </p:txBody>
      </p:sp>
      <p:sp>
        <p:nvSpPr>
          <p:cNvPr id="3" name="Rectángulo 2"/>
          <p:cNvSpPr/>
          <p:nvPr/>
        </p:nvSpPr>
        <p:spPr>
          <a:xfrm>
            <a:off x="1088572" y="1446852"/>
            <a:ext cx="9152708" cy="646331"/>
          </a:xfrm>
          <a:prstGeom prst="rect">
            <a:avLst/>
          </a:prstGeom>
        </p:spPr>
        <p:txBody>
          <a:bodyPr wrap="square">
            <a:spAutoFit/>
          </a:bodyPr>
          <a:lstStyle/>
          <a:p>
            <a:r>
              <a:rPr lang="es-ES" dirty="0" smtClean="0"/>
              <a:t>El resultado (fragmento) de la ejecución de este código es: {(5 , 1, 6), (5, 3, 3), (5, 4, 2), (2 , 1, 6), (1, 6, 6), (2, 2, 5), (6 , 6, 4), ...</a:t>
            </a:r>
            <a:endParaRPr lang="en-US" dirty="0"/>
          </a:p>
        </p:txBody>
      </p:sp>
      <p:sp>
        <p:nvSpPr>
          <p:cNvPr id="4" name="Rectángulo 3"/>
          <p:cNvSpPr/>
          <p:nvPr/>
        </p:nvSpPr>
        <p:spPr>
          <a:xfrm>
            <a:off x="548641" y="2967335"/>
            <a:ext cx="11338559" cy="646331"/>
          </a:xfrm>
          <a:prstGeom prst="rect">
            <a:avLst/>
          </a:prstGeom>
        </p:spPr>
        <p:txBody>
          <a:bodyPr wrap="square">
            <a:spAutoFit/>
          </a:bodyPr>
          <a:lstStyle/>
          <a:p>
            <a:r>
              <a:rPr lang="es-ES" dirty="0" smtClean="0"/>
              <a:t>Ejemplo 4. </a:t>
            </a:r>
            <a:r>
              <a:rPr lang="es-ES" dirty="0" smtClean="0">
                <a:solidFill>
                  <a:srgbClr val="FF0000"/>
                </a:solidFill>
              </a:rPr>
              <a:t>Escriba un código en Python para enumerar el evento E = {puntaje menor que 4} a partir de su des </a:t>
            </a:r>
            <a:r>
              <a:rPr lang="es-ES" dirty="0" err="1" smtClean="0">
                <a:solidFill>
                  <a:srgbClr val="FF0000"/>
                </a:solidFill>
              </a:rPr>
              <a:t>cripción</a:t>
            </a:r>
            <a:r>
              <a:rPr lang="es-ES" dirty="0" smtClean="0">
                <a:solidFill>
                  <a:srgbClr val="FF0000"/>
                </a:solidFill>
              </a:rPr>
              <a:t> formal en el lanzamiento de un dado</a:t>
            </a:r>
            <a:endParaRPr lang="en-US" dirty="0">
              <a:solidFill>
                <a:srgbClr val="FF0000"/>
              </a:solidFill>
            </a:endParaRPr>
          </a:p>
        </p:txBody>
      </p:sp>
      <p:sp>
        <p:nvSpPr>
          <p:cNvPr id="5" name="Rectángulo 4"/>
          <p:cNvSpPr/>
          <p:nvPr/>
        </p:nvSpPr>
        <p:spPr>
          <a:xfrm>
            <a:off x="1088572" y="3832162"/>
            <a:ext cx="5580374" cy="369332"/>
          </a:xfrm>
          <a:prstGeom prst="rect">
            <a:avLst/>
          </a:prstGeom>
        </p:spPr>
        <p:txBody>
          <a:bodyPr wrap="none">
            <a:spAutoFit/>
          </a:bodyPr>
          <a:lstStyle/>
          <a:p>
            <a:r>
              <a:rPr lang="es-ES" dirty="0" smtClean="0"/>
              <a:t>El resultado de la ejecución de este código es: E = {1, 2, 3}</a:t>
            </a:r>
            <a:endParaRPr lang="en-US" dirty="0"/>
          </a:p>
        </p:txBody>
      </p:sp>
    </p:spTree>
    <p:extLst>
      <p:ext uri="{BB962C8B-B14F-4D97-AF65-F5344CB8AC3E}">
        <p14:creationId xmlns:p14="http://schemas.microsoft.com/office/powerpoint/2010/main" val="227021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3143" y="516711"/>
            <a:ext cx="10162903" cy="646331"/>
          </a:xfrm>
          <a:prstGeom prst="rect">
            <a:avLst/>
          </a:prstGeom>
        </p:spPr>
        <p:txBody>
          <a:bodyPr wrap="square">
            <a:spAutoFit/>
          </a:bodyPr>
          <a:lstStyle/>
          <a:p>
            <a:r>
              <a:rPr lang="es-ES" dirty="0" smtClean="0"/>
              <a:t>Ejemplo 5. </a:t>
            </a:r>
            <a:r>
              <a:rPr lang="es-ES" dirty="0" smtClean="0">
                <a:solidFill>
                  <a:srgbClr val="FF0000"/>
                </a:solidFill>
              </a:rPr>
              <a:t>Escriba un código en Python para determinar los elementos de un evento si debe cumplir la condición que la suma de los puntos en dos lanzamientos de un dado no sea mayor que 7</a:t>
            </a:r>
            <a:r>
              <a:rPr lang="es-ES" dirty="0" smtClean="0"/>
              <a:t>.</a:t>
            </a:r>
            <a:endParaRPr lang="en-US" dirty="0"/>
          </a:p>
        </p:txBody>
      </p:sp>
      <p:sp>
        <p:nvSpPr>
          <p:cNvPr id="3" name="Rectángulo 2"/>
          <p:cNvSpPr/>
          <p:nvPr/>
        </p:nvSpPr>
        <p:spPr>
          <a:xfrm>
            <a:off x="1153884" y="1452044"/>
            <a:ext cx="9518469" cy="646331"/>
          </a:xfrm>
          <a:prstGeom prst="rect">
            <a:avLst/>
          </a:prstGeom>
        </p:spPr>
        <p:txBody>
          <a:bodyPr wrap="square">
            <a:spAutoFit/>
          </a:bodyPr>
          <a:lstStyle/>
          <a:p>
            <a:r>
              <a:rPr lang="es-ES" dirty="0" smtClean="0"/>
              <a:t>El resultado de la ejecución de este código es: {(2 , 4), (1, 2), (2, 1), (1, 5), (3, 1), (4 , 1), (1, 1), (5, 1), (4, 2), (1, 4), (2 , 3), (3, 3), (2, 2), (3, 2), (1, 3)}</a:t>
            </a:r>
            <a:endParaRPr lang="en-US" dirty="0"/>
          </a:p>
        </p:txBody>
      </p:sp>
    </p:spTree>
    <p:extLst>
      <p:ext uri="{BB962C8B-B14F-4D97-AF65-F5344CB8AC3E}">
        <p14:creationId xmlns:p14="http://schemas.microsoft.com/office/powerpoint/2010/main" val="2436030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928</Words>
  <Application>Microsoft Office PowerPoint</Application>
  <PresentationFormat>Panorámica</PresentationFormat>
  <Paragraphs>65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roldan piedrahita</dc:creator>
  <cp:lastModifiedBy>william roldan piedrahita</cp:lastModifiedBy>
  <cp:revision>7</cp:revision>
  <dcterms:created xsi:type="dcterms:W3CDTF">2024-08-27T21:18:22Z</dcterms:created>
  <dcterms:modified xsi:type="dcterms:W3CDTF">2024-08-28T01:28:25Z</dcterms:modified>
</cp:coreProperties>
</file>