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7" r:id="rId3"/>
    <p:sldId id="269" r:id="rId4"/>
    <p:sldId id="261" r:id="rId5"/>
    <p:sldId id="270" r:id="rId6"/>
    <p:sldId id="271" r:id="rId7"/>
    <p:sldId id="272" r:id="rId8"/>
    <p:sldId id="273" r:id="rId9"/>
    <p:sldId id="256" r:id="rId10"/>
    <p:sldId id="257" r:id="rId11"/>
    <p:sldId id="258" r:id="rId12"/>
    <p:sldId id="259" r:id="rId13"/>
    <p:sldId id="260" r:id="rId14"/>
    <p:sldId id="262" r:id="rId15"/>
    <p:sldId id="263" r:id="rId16"/>
    <p:sldId id="265"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03137382-FFF8-473B-A80B-1C3F05476664}" type="datetimeFigureOut">
              <a:rPr lang="en-US" smtClean="0"/>
              <a:t>9/3/2024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24923842-75B0-4E1E-8BB2-B07D63328AE8}" type="slidenum">
              <a:rPr lang="en-US" smtClean="0"/>
              <a:t>‹Nº›</a:t>
            </a:fld>
            <a:endParaRPr lang="en-US"/>
          </a:p>
        </p:txBody>
      </p:sp>
    </p:spTree>
    <p:extLst>
      <p:ext uri="{BB962C8B-B14F-4D97-AF65-F5344CB8AC3E}">
        <p14:creationId xmlns:p14="http://schemas.microsoft.com/office/powerpoint/2010/main" val="2509837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03137382-FFF8-473B-A80B-1C3F05476664}" type="datetimeFigureOut">
              <a:rPr lang="en-US" smtClean="0"/>
              <a:t>9/3/2024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24923842-75B0-4E1E-8BB2-B07D63328AE8}" type="slidenum">
              <a:rPr lang="en-US" smtClean="0"/>
              <a:t>‹Nº›</a:t>
            </a:fld>
            <a:endParaRPr lang="en-US"/>
          </a:p>
        </p:txBody>
      </p:sp>
    </p:spTree>
    <p:extLst>
      <p:ext uri="{BB962C8B-B14F-4D97-AF65-F5344CB8AC3E}">
        <p14:creationId xmlns:p14="http://schemas.microsoft.com/office/powerpoint/2010/main" val="1025561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03137382-FFF8-473B-A80B-1C3F05476664}" type="datetimeFigureOut">
              <a:rPr lang="en-US" smtClean="0"/>
              <a:t>9/3/2024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24923842-75B0-4E1E-8BB2-B07D63328AE8}" type="slidenum">
              <a:rPr lang="en-US" smtClean="0"/>
              <a:t>‹Nº›</a:t>
            </a:fld>
            <a:endParaRPr lang="en-US"/>
          </a:p>
        </p:txBody>
      </p:sp>
    </p:spTree>
    <p:extLst>
      <p:ext uri="{BB962C8B-B14F-4D97-AF65-F5344CB8AC3E}">
        <p14:creationId xmlns:p14="http://schemas.microsoft.com/office/powerpoint/2010/main" val="593066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03137382-FFF8-473B-A80B-1C3F05476664}" type="datetimeFigureOut">
              <a:rPr lang="en-US" smtClean="0"/>
              <a:t>9/3/2024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24923842-75B0-4E1E-8BB2-B07D63328AE8}" type="slidenum">
              <a:rPr lang="en-US" smtClean="0"/>
              <a:t>‹Nº›</a:t>
            </a:fld>
            <a:endParaRPr lang="en-US"/>
          </a:p>
        </p:txBody>
      </p:sp>
    </p:spTree>
    <p:extLst>
      <p:ext uri="{BB962C8B-B14F-4D97-AF65-F5344CB8AC3E}">
        <p14:creationId xmlns:p14="http://schemas.microsoft.com/office/powerpoint/2010/main" val="598014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03137382-FFF8-473B-A80B-1C3F05476664}" type="datetimeFigureOut">
              <a:rPr lang="en-US" smtClean="0"/>
              <a:t>9/3/2024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24923842-75B0-4E1E-8BB2-B07D63328AE8}" type="slidenum">
              <a:rPr lang="en-US" smtClean="0"/>
              <a:t>‹Nº›</a:t>
            </a:fld>
            <a:endParaRPr lang="en-US"/>
          </a:p>
        </p:txBody>
      </p:sp>
    </p:spTree>
    <p:extLst>
      <p:ext uri="{BB962C8B-B14F-4D97-AF65-F5344CB8AC3E}">
        <p14:creationId xmlns:p14="http://schemas.microsoft.com/office/powerpoint/2010/main" val="162794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03137382-FFF8-473B-A80B-1C3F05476664}" type="datetimeFigureOut">
              <a:rPr lang="en-US" smtClean="0"/>
              <a:t>9/3/2024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24923842-75B0-4E1E-8BB2-B07D63328AE8}" type="slidenum">
              <a:rPr lang="en-US" smtClean="0"/>
              <a:t>‹Nº›</a:t>
            </a:fld>
            <a:endParaRPr lang="en-US"/>
          </a:p>
        </p:txBody>
      </p:sp>
    </p:spTree>
    <p:extLst>
      <p:ext uri="{BB962C8B-B14F-4D97-AF65-F5344CB8AC3E}">
        <p14:creationId xmlns:p14="http://schemas.microsoft.com/office/powerpoint/2010/main" val="3630480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03137382-FFF8-473B-A80B-1C3F05476664}" type="datetimeFigureOut">
              <a:rPr lang="en-US" smtClean="0"/>
              <a:t>9/3/2024</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24923842-75B0-4E1E-8BB2-B07D63328AE8}" type="slidenum">
              <a:rPr lang="en-US" smtClean="0"/>
              <a:t>‹Nº›</a:t>
            </a:fld>
            <a:endParaRPr lang="en-US"/>
          </a:p>
        </p:txBody>
      </p:sp>
    </p:spTree>
    <p:extLst>
      <p:ext uri="{BB962C8B-B14F-4D97-AF65-F5344CB8AC3E}">
        <p14:creationId xmlns:p14="http://schemas.microsoft.com/office/powerpoint/2010/main" val="2043288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03137382-FFF8-473B-A80B-1C3F05476664}" type="datetimeFigureOut">
              <a:rPr lang="en-US" smtClean="0"/>
              <a:t>9/3/2024</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24923842-75B0-4E1E-8BB2-B07D63328AE8}" type="slidenum">
              <a:rPr lang="en-US" smtClean="0"/>
              <a:t>‹Nº›</a:t>
            </a:fld>
            <a:endParaRPr lang="en-US"/>
          </a:p>
        </p:txBody>
      </p:sp>
    </p:spTree>
    <p:extLst>
      <p:ext uri="{BB962C8B-B14F-4D97-AF65-F5344CB8AC3E}">
        <p14:creationId xmlns:p14="http://schemas.microsoft.com/office/powerpoint/2010/main" val="596643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3137382-FFF8-473B-A80B-1C3F05476664}" type="datetimeFigureOut">
              <a:rPr lang="en-US" smtClean="0"/>
              <a:t>9/3/2024</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24923842-75B0-4E1E-8BB2-B07D63328AE8}" type="slidenum">
              <a:rPr lang="en-US" smtClean="0"/>
              <a:t>‹Nº›</a:t>
            </a:fld>
            <a:endParaRPr lang="en-US"/>
          </a:p>
        </p:txBody>
      </p:sp>
    </p:spTree>
    <p:extLst>
      <p:ext uri="{BB962C8B-B14F-4D97-AF65-F5344CB8AC3E}">
        <p14:creationId xmlns:p14="http://schemas.microsoft.com/office/powerpoint/2010/main" val="3496031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3137382-FFF8-473B-A80B-1C3F05476664}" type="datetimeFigureOut">
              <a:rPr lang="en-US" smtClean="0"/>
              <a:t>9/3/2024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24923842-75B0-4E1E-8BB2-B07D63328AE8}" type="slidenum">
              <a:rPr lang="en-US" smtClean="0"/>
              <a:t>‹Nº›</a:t>
            </a:fld>
            <a:endParaRPr lang="en-US"/>
          </a:p>
        </p:txBody>
      </p:sp>
    </p:spTree>
    <p:extLst>
      <p:ext uri="{BB962C8B-B14F-4D97-AF65-F5344CB8AC3E}">
        <p14:creationId xmlns:p14="http://schemas.microsoft.com/office/powerpoint/2010/main" val="1125923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3137382-FFF8-473B-A80B-1C3F05476664}" type="datetimeFigureOut">
              <a:rPr lang="en-US" smtClean="0"/>
              <a:t>9/3/2024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24923842-75B0-4E1E-8BB2-B07D63328AE8}" type="slidenum">
              <a:rPr lang="en-US" smtClean="0"/>
              <a:t>‹Nº›</a:t>
            </a:fld>
            <a:endParaRPr lang="en-US"/>
          </a:p>
        </p:txBody>
      </p:sp>
    </p:spTree>
    <p:extLst>
      <p:ext uri="{BB962C8B-B14F-4D97-AF65-F5344CB8AC3E}">
        <p14:creationId xmlns:p14="http://schemas.microsoft.com/office/powerpoint/2010/main" val="40859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137382-FFF8-473B-A80B-1C3F05476664}" type="datetimeFigureOut">
              <a:rPr lang="en-US" smtClean="0"/>
              <a:t>9/3/2024</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923842-75B0-4E1E-8BB2-B07D63328AE8}" type="slidenum">
              <a:rPr lang="en-US" smtClean="0"/>
              <a:t>‹Nº›</a:t>
            </a:fld>
            <a:endParaRPr lang="en-US"/>
          </a:p>
        </p:txBody>
      </p:sp>
    </p:spTree>
    <p:extLst>
      <p:ext uri="{BB962C8B-B14F-4D97-AF65-F5344CB8AC3E}">
        <p14:creationId xmlns:p14="http://schemas.microsoft.com/office/powerpoint/2010/main" val="3669463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keepcoding.io/blog/operadores-en-excel/#Operador1" TargetMode="External"/><Relationship Id="rId7" Type="http://schemas.openxmlformats.org/officeDocument/2006/relationships/hyperlink" Target="https://keepcoding.io/blog/operadores-en-excel/#Operador5" TargetMode="External"/><Relationship Id="rId2" Type="http://schemas.openxmlformats.org/officeDocument/2006/relationships/hyperlink" Target="https://keepcoding.io/blog/operadores-en-excel/#Operador" TargetMode="External"/><Relationship Id="rId1" Type="http://schemas.openxmlformats.org/officeDocument/2006/relationships/slideLayout" Target="../slideLayouts/slideLayout1.xml"/><Relationship Id="rId6" Type="http://schemas.openxmlformats.org/officeDocument/2006/relationships/hyperlink" Target="https://keepcoding.io/blog/operadores-en-excel/#Operador4" TargetMode="External"/><Relationship Id="rId5" Type="http://schemas.openxmlformats.org/officeDocument/2006/relationships/hyperlink" Target="https://keepcoding.io/blog/operadores-en-excel/#Operador3" TargetMode="External"/><Relationship Id="rId4" Type="http://schemas.openxmlformats.org/officeDocument/2006/relationships/hyperlink" Target="https://keepcoding.io/blog/operadores-en-excel/#Operador2"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390399" y="635589"/>
            <a:ext cx="9020698" cy="5185324"/>
          </a:xfrm>
          <a:prstGeom prst="rect">
            <a:avLst/>
          </a:prstGeom>
        </p:spPr>
      </p:pic>
    </p:spTree>
    <p:extLst>
      <p:ext uri="{BB962C8B-B14F-4D97-AF65-F5344CB8AC3E}">
        <p14:creationId xmlns:p14="http://schemas.microsoft.com/office/powerpoint/2010/main" val="37699936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445621" y="1031965"/>
            <a:ext cx="9873000" cy="4990012"/>
          </a:xfrm>
          <a:prstGeom prst="rect">
            <a:avLst/>
          </a:prstGeom>
        </p:spPr>
      </p:pic>
    </p:spTree>
    <p:extLst>
      <p:ext uri="{BB962C8B-B14F-4D97-AF65-F5344CB8AC3E}">
        <p14:creationId xmlns:p14="http://schemas.microsoft.com/office/powerpoint/2010/main" val="27270467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619639" y="222069"/>
            <a:ext cx="8224000" cy="2952205"/>
          </a:xfrm>
          <a:prstGeom prst="rect">
            <a:avLst/>
          </a:prstGeom>
        </p:spPr>
      </p:pic>
      <p:pic>
        <p:nvPicPr>
          <p:cNvPr id="3" name="Imagen 2"/>
          <p:cNvPicPr>
            <a:picLocks noChangeAspect="1"/>
          </p:cNvPicPr>
          <p:nvPr/>
        </p:nvPicPr>
        <p:blipFill>
          <a:blip r:embed="rId3"/>
          <a:stretch>
            <a:fillRect/>
          </a:stretch>
        </p:blipFill>
        <p:spPr>
          <a:xfrm>
            <a:off x="1588111" y="3344091"/>
            <a:ext cx="8026423" cy="3335519"/>
          </a:xfrm>
          <a:prstGeom prst="rect">
            <a:avLst/>
          </a:prstGeom>
        </p:spPr>
      </p:pic>
    </p:spTree>
    <p:extLst>
      <p:ext uri="{BB962C8B-B14F-4D97-AF65-F5344CB8AC3E}">
        <p14:creationId xmlns:p14="http://schemas.microsoft.com/office/powerpoint/2010/main" val="84034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876970" y="161499"/>
            <a:ext cx="7894047" cy="461665"/>
          </a:xfrm>
          <a:prstGeom prst="rect">
            <a:avLst/>
          </a:prstGeom>
        </p:spPr>
        <p:txBody>
          <a:bodyPr wrap="square">
            <a:spAutoFit/>
          </a:bodyPr>
          <a:lstStyle/>
          <a:p>
            <a:r>
              <a:rPr lang="es-ES" sz="2400" b="1" i="0" dirty="0" smtClean="0">
                <a:solidFill>
                  <a:srgbClr val="474747"/>
                </a:solidFill>
                <a:effectLst/>
                <a:latin typeface="Open Sans"/>
              </a:rPr>
              <a:t>Obtener elementos aleatorios de una secuencia</a:t>
            </a:r>
            <a:endParaRPr lang="es-ES" sz="2400" b="1" i="0" dirty="0">
              <a:solidFill>
                <a:srgbClr val="474747"/>
              </a:solidFill>
              <a:effectLst/>
              <a:latin typeface="Open Sans"/>
            </a:endParaRPr>
          </a:p>
        </p:txBody>
      </p:sp>
      <p:pic>
        <p:nvPicPr>
          <p:cNvPr id="3" name="Imagen 2"/>
          <p:cNvPicPr>
            <a:picLocks noChangeAspect="1"/>
          </p:cNvPicPr>
          <p:nvPr/>
        </p:nvPicPr>
        <p:blipFill>
          <a:blip r:embed="rId2"/>
          <a:stretch>
            <a:fillRect/>
          </a:stretch>
        </p:blipFill>
        <p:spPr>
          <a:xfrm>
            <a:off x="1876970" y="836023"/>
            <a:ext cx="7580946" cy="2814909"/>
          </a:xfrm>
          <a:prstGeom prst="rect">
            <a:avLst/>
          </a:prstGeom>
        </p:spPr>
      </p:pic>
      <p:pic>
        <p:nvPicPr>
          <p:cNvPr id="4" name="Imagen 3"/>
          <p:cNvPicPr>
            <a:picLocks noChangeAspect="1"/>
          </p:cNvPicPr>
          <p:nvPr/>
        </p:nvPicPr>
        <p:blipFill>
          <a:blip r:embed="rId3"/>
          <a:stretch>
            <a:fillRect/>
          </a:stretch>
        </p:blipFill>
        <p:spPr>
          <a:xfrm>
            <a:off x="1919237" y="3650932"/>
            <a:ext cx="7538679" cy="3108943"/>
          </a:xfrm>
          <a:prstGeom prst="rect">
            <a:avLst/>
          </a:prstGeom>
        </p:spPr>
      </p:pic>
    </p:spTree>
    <p:extLst>
      <p:ext uri="{BB962C8B-B14F-4D97-AF65-F5344CB8AC3E}">
        <p14:creationId xmlns:p14="http://schemas.microsoft.com/office/powerpoint/2010/main" val="17807604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990720" y="548640"/>
            <a:ext cx="9999591" cy="3396343"/>
          </a:xfrm>
          <a:prstGeom prst="rect">
            <a:avLst/>
          </a:prstGeom>
        </p:spPr>
      </p:pic>
    </p:spTree>
    <p:extLst>
      <p:ext uri="{BB962C8B-B14F-4D97-AF65-F5344CB8AC3E}">
        <p14:creationId xmlns:p14="http://schemas.microsoft.com/office/powerpoint/2010/main" val="17953781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704011" y="422755"/>
            <a:ext cx="6178731" cy="461665"/>
          </a:xfrm>
          <a:prstGeom prst="rect">
            <a:avLst/>
          </a:prstGeom>
        </p:spPr>
        <p:txBody>
          <a:bodyPr wrap="square">
            <a:spAutoFit/>
          </a:bodyPr>
          <a:lstStyle/>
          <a:p>
            <a:pPr algn="ctr"/>
            <a:r>
              <a:rPr lang="en-US" sz="2400" b="1" dirty="0" smtClean="0">
                <a:solidFill>
                  <a:srgbClr val="333333"/>
                </a:solidFill>
                <a:latin typeface="Helvetica Neue"/>
              </a:rPr>
              <a:t>NÚMEROS PSEUDOALEATORIOS</a:t>
            </a:r>
            <a:endParaRPr lang="en-US" sz="2400" b="1" i="0" dirty="0">
              <a:solidFill>
                <a:srgbClr val="333333"/>
              </a:solidFill>
              <a:effectLst/>
              <a:latin typeface="Helvetica Neue"/>
            </a:endParaRPr>
          </a:p>
        </p:txBody>
      </p:sp>
      <p:pic>
        <p:nvPicPr>
          <p:cNvPr id="5" name="Imagen 4"/>
          <p:cNvPicPr>
            <a:picLocks noChangeAspect="1"/>
          </p:cNvPicPr>
          <p:nvPr/>
        </p:nvPicPr>
        <p:blipFill>
          <a:blip r:embed="rId2"/>
          <a:stretch>
            <a:fillRect/>
          </a:stretch>
        </p:blipFill>
        <p:spPr>
          <a:xfrm>
            <a:off x="1502229" y="1338262"/>
            <a:ext cx="9668691" cy="5462748"/>
          </a:xfrm>
          <a:prstGeom prst="rect">
            <a:avLst/>
          </a:prstGeom>
        </p:spPr>
      </p:pic>
    </p:spTree>
    <p:extLst>
      <p:ext uri="{BB962C8B-B14F-4D97-AF65-F5344CB8AC3E}">
        <p14:creationId xmlns:p14="http://schemas.microsoft.com/office/powerpoint/2010/main" val="24568350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35131" y="832566"/>
            <a:ext cx="11521439" cy="2585323"/>
          </a:xfrm>
          <a:prstGeom prst="rect">
            <a:avLst/>
          </a:prstGeom>
        </p:spPr>
        <p:txBody>
          <a:bodyPr wrap="square">
            <a:spAutoFit/>
          </a:bodyPr>
          <a:lstStyle/>
          <a:p>
            <a:pPr>
              <a:buFont typeface="+mj-lt"/>
              <a:buAutoNum type="arabicPeriod" startAt="2"/>
            </a:pPr>
            <a:r>
              <a:rPr lang="es-ES" b="1" dirty="0">
                <a:solidFill>
                  <a:srgbClr val="333333"/>
                </a:solidFill>
                <a:latin typeface="Helvetica Neue"/>
              </a:rPr>
              <a:t>Números </a:t>
            </a:r>
            <a:r>
              <a:rPr lang="es-ES" b="1" dirty="0" err="1">
                <a:solidFill>
                  <a:srgbClr val="333333"/>
                </a:solidFill>
                <a:latin typeface="Helvetica Neue"/>
              </a:rPr>
              <a:t>pseudoaleatorios</a:t>
            </a:r>
            <a:r>
              <a:rPr lang="es-ES" b="1" dirty="0">
                <a:solidFill>
                  <a:srgbClr val="333333"/>
                </a:solidFill>
                <a:latin typeface="Helvetica Neue"/>
              </a:rPr>
              <a:t>.</a:t>
            </a:r>
            <a:r>
              <a:rPr lang="es-ES" dirty="0">
                <a:solidFill>
                  <a:srgbClr val="333333"/>
                </a:solidFill>
                <a:latin typeface="Helvetica Neue"/>
              </a:rPr>
              <a:t> Los números </a:t>
            </a:r>
            <a:r>
              <a:rPr lang="es-ES" dirty="0" err="1">
                <a:solidFill>
                  <a:srgbClr val="333333"/>
                </a:solidFill>
                <a:latin typeface="Helvetica Neue"/>
              </a:rPr>
              <a:t>pseudoaleatorios</a:t>
            </a:r>
            <a:r>
              <a:rPr lang="es-ES" dirty="0">
                <a:solidFill>
                  <a:srgbClr val="333333"/>
                </a:solidFill>
                <a:latin typeface="Helvetica Neue"/>
              </a:rPr>
              <a:t> se generan de manera secuencial con un algoritmo determinístico, formalmente se definen por</a:t>
            </a:r>
            <a:r>
              <a:rPr lang="es-ES" dirty="0" smtClean="0">
                <a:solidFill>
                  <a:srgbClr val="333333"/>
                </a:solidFill>
                <a:latin typeface="Helvetica Neue"/>
              </a:rPr>
              <a:t>:</a:t>
            </a:r>
          </a:p>
          <a:p>
            <a:pPr>
              <a:buFont typeface="+mj-lt"/>
              <a:buAutoNum type="arabicPeriod" startAt="2"/>
            </a:pPr>
            <a:endParaRPr lang="es-ES" dirty="0">
              <a:solidFill>
                <a:srgbClr val="333333"/>
              </a:solidFill>
              <a:latin typeface="Helvetica Neue"/>
            </a:endParaRPr>
          </a:p>
          <a:p>
            <a:pPr lvl="1"/>
            <a:r>
              <a:rPr lang="es-ES" b="1" dirty="0">
                <a:solidFill>
                  <a:srgbClr val="333333"/>
                </a:solidFill>
                <a:latin typeface="Helvetica Neue"/>
              </a:rPr>
              <a:t>Función de inicialización</a:t>
            </a:r>
            <a:r>
              <a:rPr lang="es-ES" dirty="0">
                <a:solidFill>
                  <a:srgbClr val="333333"/>
                </a:solidFill>
                <a:latin typeface="Helvetica Neue"/>
              </a:rPr>
              <a:t>. Recibe un número (la semilla) y pone al generador en su estado inicial.</a:t>
            </a:r>
          </a:p>
          <a:p>
            <a:pPr lvl="1"/>
            <a:r>
              <a:rPr lang="es-ES" b="1" dirty="0">
                <a:solidFill>
                  <a:srgbClr val="333333"/>
                </a:solidFill>
                <a:latin typeface="Helvetica Neue"/>
              </a:rPr>
              <a:t>Función de transición</a:t>
            </a:r>
            <a:r>
              <a:rPr lang="es-ES" dirty="0">
                <a:solidFill>
                  <a:srgbClr val="333333"/>
                </a:solidFill>
                <a:latin typeface="Helvetica Neue"/>
              </a:rPr>
              <a:t>. Transforma el estado del generador.</a:t>
            </a:r>
          </a:p>
          <a:p>
            <a:pPr lvl="1"/>
            <a:r>
              <a:rPr lang="es-ES" b="1" dirty="0">
                <a:solidFill>
                  <a:srgbClr val="333333"/>
                </a:solidFill>
                <a:latin typeface="Helvetica Neue"/>
              </a:rPr>
              <a:t>Función de salidas</a:t>
            </a:r>
            <a:r>
              <a:rPr lang="es-ES" dirty="0">
                <a:solidFill>
                  <a:srgbClr val="333333"/>
                </a:solidFill>
                <a:latin typeface="Helvetica Neue"/>
              </a:rPr>
              <a:t>. Transforma el estado para producir un número fijo de bits (0 </a:t>
            </a:r>
            <a:r>
              <a:rPr lang="es-ES" dirty="0" err="1">
                <a:solidFill>
                  <a:srgbClr val="333333"/>
                </a:solidFill>
                <a:latin typeface="Helvetica Neue"/>
              </a:rPr>
              <a:t>ó</a:t>
            </a:r>
            <a:r>
              <a:rPr lang="es-ES" dirty="0">
                <a:solidFill>
                  <a:srgbClr val="333333"/>
                </a:solidFill>
                <a:latin typeface="Helvetica Neue"/>
              </a:rPr>
              <a:t> 1</a:t>
            </a:r>
            <a:r>
              <a:rPr lang="es-ES" dirty="0" smtClean="0">
                <a:solidFill>
                  <a:srgbClr val="333333"/>
                </a:solidFill>
                <a:latin typeface="Helvetica Neue"/>
              </a:rPr>
              <a:t>).</a:t>
            </a:r>
          </a:p>
          <a:p>
            <a:pPr lvl="1"/>
            <a:endParaRPr lang="es-ES" dirty="0" smtClean="0">
              <a:solidFill>
                <a:srgbClr val="333333"/>
              </a:solidFill>
              <a:latin typeface="Helvetica Neue"/>
            </a:endParaRPr>
          </a:p>
          <a:p>
            <a:pPr>
              <a:buFont typeface="+mj-lt"/>
              <a:buAutoNum type="arabicPeriod" startAt="2"/>
            </a:pPr>
            <a:r>
              <a:rPr lang="es-ES" dirty="0" smtClean="0">
                <a:solidFill>
                  <a:srgbClr val="333333"/>
                </a:solidFill>
                <a:latin typeface="Helvetica Neue"/>
              </a:rPr>
              <a:t>Una </a:t>
            </a:r>
            <a:r>
              <a:rPr lang="es-ES" dirty="0">
                <a:solidFill>
                  <a:srgbClr val="333333"/>
                </a:solidFill>
                <a:latin typeface="Helvetica Neue"/>
              </a:rPr>
              <a:t>sucesión de bits </a:t>
            </a:r>
            <a:r>
              <a:rPr lang="es-ES" dirty="0" err="1">
                <a:solidFill>
                  <a:srgbClr val="333333"/>
                </a:solidFill>
                <a:latin typeface="Helvetica Neue"/>
              </a:rPr>
              <a:t>pseudoaleatorios</a:t>
            </a:r>
            <a:r>
              <a:rPr lang="es-ES" dirty="0">
                <a:solidFill>
                  <a:srgbClr val="333333"/>
                </a:solidFill>
                <a:latin typeface="Helvetica Neue"/>
              </a:rPr>
              <a:t> se obtiene definiendo la semilla y llamando repetidamente la función de transición y la función de salidas.</a:t>
            </a:r>
            <a:endParaRPr lang="es-ES" b="0" i="0" dirty="0">
              <a:solidFill>
                <a:srgbClr val="333333"/>
              </a:solidFill>
              <a:effectLst/>
              <a:latin typeface="Helvetica Neue"/>
            </a:endParaRPr>
          </a:p>
        </p:txBody>
      </p:sp>
      <p:sp>
        <p:nvSpPr>
          <p:cNvPr id="3" name="Rectángulo 2"/>
          <p:cNvSpPr/>
          <p:nvPr/>
        </p:nvSpPr>
        <p:spPr>
          <a:xfrm>
            <a:off x="235131" y="3518323"/>
            <a:ext cx="11207932" cy="2585323"/>
          </a:xfrm>
          <a:prstGeom prst="rect">
            <a:avLst/>
          </a:prstGeom>
        </p:spPr>
        <p:txBody>
          <a:bodyPr wrap="square">
            <a:spAutoFit/>
          </a:bodyPr>
          <a:lstStyle/>
          <a:p>
            <a:r>
              <a:rPr lang="es-ES" dirty="0">
                <a:solidFill>
                  <a:srgbClr val="333333"/>
                </a:solidFill>
                <a:latin typeface="Helvetica Neue"/>
              </a:rPr>
              <a:t>Esto implica, entre otras cosas, que una sucesión de números </a:t>
            </a:r>
            <a:r>
              <a:rPr lang="es-ES" dirty="0" err="1">
                <a:solidFill>
                  <a:srgbClr val="333333"/>
                </a:solidFill>
                <a:latin typeface="Helvetica Neue"/>
              </a:rPr>
              <a:t>pseudoaletorios</a:t>
            </a:r>
            <a:r>
              <a:rPr lang="es-ES" dirty="0">
                <a:solidFill>
                  <a:srgbClr val="333333"/>
                </a:solidFill>
                <a:latin typeface="Helvetica Neue"/>
              </a:rPr>
              <a:t> esta completamente determinada por la semilla</a:t>
            </a:r>
            <a:r>
              <a:rPr lang="es-ES" dirty="0" smtClean="0">
                <a:solidFill>
                  <a:srgbClr val="333333"/>
                </a:solidFill>
                <a:latin typeface="Helvetica Neue"/>
              </a:rPr>
              <a:t>.</a:t>
            </a:r>
          </a:p>
          <a:p>
            <a:endParaRPr lang="es-ES" dirty="0">
              <a:solidFill>
                <a:srgbClr val="333333"/>
              </a:solidFill>
              <a:latin typeface="Helvetica Neue"/>
            </a:endParaRPr>
          </a:p>
          <a:p>
            <a:r>
              <a:rPr lang="es-ES" dirty="0">
                <a:solidFill>
                  <a:srgbClr val="333333"/>
                </a:solidFill>
                <a:latin typeface="Helvetica Neue"/>
              </a:rPr>
              <a:t>Ahora, buscamos que una secuencia de números </a:t>
            </a:r>
            <a:r>
              <a:rPr lang="es-ES" dirty="0" err="1">
                <a:solidFill>
                  <a:srgbClr val="333333"/>
                </a:solidFill>
                <a:latin typeface="Helvetica Neue"/>
              </a:rPr>
              <a:t>pseudoaleatorios</a:t>
            </a:r>
            <a:r>
              <a:rPr lang="es-ES" dirty="0">
                <a:solidFill>
                  <a:srgbClr val="333333"/>
                </a:solidFill>
                <a:latin typeface="Helvetica Neue"/>
              </a:rPr>
              <a:t>:</a:t>
            </a:r>
          </a:p>
          <a:p>
            <a:pPr>
              <a:buFont typeface="Arial" panose="020B0604020202020204" pitchFamily="34" charset="0"/>
              <a:buChar char="•"/>
            </a:pPr>
            <a:r>
              <a:rPr lang="es-ES" dirty="0">
                <a:solidFill>
                  <a:srgbClr val="333333"/>
                </a:solidFill>
                <a:latin typeface="Helvetica Neue"/>
              </a:rPr>
              <a:t>no muestre ningún patrón o regularidad aparente desde un punto de vista estadístico, y</a:t>
            </a:r>
          </a:p>
          <a:p>
            <a:pPr>
              <a:buFont typeface="Arial" panose="020B0604020202020204" pitchFamily="34" charset="0"/>
              <a:buChar char="•"/>
            </a:pPr>
            <a:r>
              <a:rPr lang="es-ES" dirty="0">
                <a:solidFill>
                  <a:srgbClr val="333333"/>
                </a:solidFill>
                <a:latin typeface="Helvetica Neue"/>
              </a:rPr>
              <a:t>dada una semilla inicial, se puedan generar muchos valores antes de repetir el ciclo.</a:t>
            </a:r>
          </a:p>
          <a:p>
            <a:endParaRPr lang="es-ES" dirty="0" smtClean="0">
              <a:solidFill>
                <a:srgbClr val="333333"/>
              </a:solidFill>
              <a:latin typeface="Helvetica Neue"/>
            </a:endParaRPr>
          </a:p>
          <a:p>
            <a:r>
              <a:rPr lang="es-ES" dirty="0" smtClean="0">
                <a:solidFill>
                  <a:srgbClr val="333333"/>
                </a:solidFill>
                <a:latin typeface="Helvetica Neue"/>
              </a:rPr>
              <a:t>Construir </a:t>
            </a:r>
            <a:r>
              <a:rPr lang="es-ES" dirty="0">
                <a:solidFill>
                  <a:srgbClr val="333333"/>
                </a:solidFill>
                <a:latin typeface="Helvetica Neue"/>
              </a:rPr>
              <a:t>un buen algoritmo de números </a:t>
            </a:r>
            <a:r>
              <a:rPr lang="es-ES" dirty="0" err="1">
                <a:solidFill>
                  <a:srgbClr val="333333"/>
                </a:solidFill>
                <a:latin typeface="Helvetica Neue"/>
              </a:rPr>
              <a:t>pseudoaleatorios</a:t>
            </a:r>
            <a:r>
              <a:rPr lang="es-ES" dirty="0">
                <a:solidFill>
                  <a:srgbClr val="333333"/>
                </a:solidFill>
                <a:latin typeface="Helvetica Neue"/>
              </a:rPr>
              <a:t> es complicado, como veremos en los siguientes ejemplos.</a:t>
            </a:r>
            <a:endParaRPr lang="es-ES" b="0" i="0" dirty="0">
              <a:solidFill>
                <a:srgbClr val="333333"/>
              </a:solidFill>
              <a:effectLst/>
              <a:latin typeface="Helvetica Neue"/>
            </a:endParaRPr>
          </a:p>
        </p:txBody>
      </p:sp>
    </p:spTree>
    <p:extLst>
      <p:ext uri="{BB962C8B-B14F-4D97-AF65-F5344CB8AC3E}">
        <p14:creationId xmlns:p14="http://schemas.microsoft.com/office/powerpoint/2010/main" val="24232488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079305" y="822960"/>
            <a:ext cx="10179647" cy="4545873"/>
          </a:xfrm>
          <a:prstGeom prst="rect">
            <a:avLst/>
          </a:prstGeom>
        </p:spPr>
      </p:pic>
      <p:sp>
        <p:nvSpPr>
          <p:cNvPr id="3" name="Rectángulo 2"/>
          <p:cNvSpPr/>
          <p:nvPr/>
        </p:nvSpPr>
        <p:spPr>
          <a:xfrm>
            <a:off x="7569212" y="822960"/>
            <a:ext cx="1249060" cy="369332"/>
          </a:xfrm>
          <a:prstGeom prst="rect">
            <a:avLst/>
          </a:prstGeom>
        </p:spPr>
        <p:txBody>
          <a:bodyPr wrap="none">
            <a:spAutoFit/>
          </a:bodyPr>
          <a:lstStyle/>
          <a:p>
            <a:r>
              <a:rPr lang="en-US" dirty="0" err="1">
                <a:solidFill>
                  <a:srgbClr val="333333"/>
                </a:solidFill>
                <a:latin typeface="Libre Franklin"/>
              </a:rPr>
              <a:t>Ejercicio</a:t>
            </a:r>
            <a:r>
              <a:rPr lang="en-US" dirty="0">
                <a:solidFill>
                  <a:srgbClr val="333333"/>
                </a:solidFill>
                <a:latin typeface="Libre Franklin"/>
              </a:rPr>
              <a:t> 1</a:t>
            </a:r>
            <a:endParaRPr lang="en-US" b="0" i="0" dirty="0">
              <a:solidFill>
                <a:srgbClr val="333333"/>
              </a:solidFill>
              <a:effectLst/>
              <a:latin typeface="Libre Franklin"/>
            </a:endParaRPr>
          </a:p>
        </p:txBody>
      </p:sp>
    </p:spTree>
    <p:extLst>
      <p:ext uri="{BB962C8B-B14F-4D97-AF65-F5344CB8AC3E}">
        <p14:creationId xmlns:p14="http://schemas.microsoft.com/office/powerpoint/2010/main" val="38953356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920240" y="589375"/>
            <a:ext cx="7754738" cy="5680796"/>
          </a:xfrm>
          <a:prstGeom prst="rect">
            <a:avLst/>
          </a:prstGeom>
        </p:spPr>
      </p:pic>
    </p:spTree>
    <p:extLst>
      <p:ext uri="{BB962C8B-B14F-4D97-AF65-F5344CB8AC3E}">
        <p14:creationId xmlns:p14="http://schemas.microsoft.com/office/powerpoint/2010/main" val="4906911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024743" y="569223"/>
            <a:ext cx="7889966" cy="5908682"/>
          </a:xfrm>
          <a:prstGeom prst="rect">
            <a:avLst/>
          </a:prstGeom>
        </p:spPr>
      </p:pic>
    </p:spTree>
    <p:extLst>
      <p:ext uri="{BB962C8B-B14F-4D97-AF65-F5344CB8AC3E}">
        <p14:creationId xmlns:p14="http://schemas.microsoft.com/office/powerpoint/2010/main" val="26242299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722924" y="459105"/>
            <a:ext cx="7866168" cy="1996712"/>
          </a:xfrm>
          <a:prstGeom prst="rect">
            <a:avLst/>
          </a:prstGeom>
        </p:spPr>
      </p:pic>
      <p:pic>
        <p:nvPicPr>
          <p:cNvPr id="3" name="Imagen 2"/>
          <p:cNvPicPr>
            <a:picLocks noChangeAspect="1"/>
          </p:cNvPicPr>
          <p:nvPr/>
        </p:nvPicPr>
        <p:blipFill>
          <a:blip r:embed="rId3"/>
          <a:stretch>
            <a:fillRect/>
          </a:stretch>
        </p:blipFill>
        <p:spPr>
          <a:xfrm>
            <a:off x="1908121" y="2455817"/>
            <a:ext cx="7399030" cy="4109358"/>
          </a:xfrm>
          <a:prstGeom prst="rect">
            <a:avLst/>
          </a:prstGeom>
        </p:spPr>
      </p:pic>
    </p:spTree>
    <p:extLst>
      <p:ext uri="{BB962C8B-B14F-4D97-AF65-F5344CB8AC3E}">
        <p14:creationId xmlns:p14="http://schemas.microsoft.com/office/powerpoint/2010/main" val="1207828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896909" y="762392"/>
            <a:ext cx="6032421" cy="369332"/>
          </a:xfrm>
          <a:prstGeom prst="rect">
            <a:avLst/>
          </a:prstGeom>
        </p:spPr>
        <p:txBody>
          <a:bodyPr wrap="none">
            <a:spAutoFit/>
          </a:bodyPr>
          <a:lstStyle/>
          <a:p>
            <a:r>
              <a:rPr lang="es-ES" b="1" dirty="0">
                <a:solidFill>
                  <a:srgbClr val="E79A18"/>
                </a:solidFill>
                <a:latin typeface="Mulish"/>
              </a:rPr>
              <a:t>Ejercicio: número aleatorio para operadores en Excel</a:t>
            </a:r>
            <a:endParaRPr lang="es-ES" b="1" i="0" dirty="0">
              <a:solidFill>
                <a:srgbClr val="E79A18"/>
              </a:solidFill>
              <a:effectLst/>
              <a:latin typeface="Mulish"/>
            </a:endParaRPr>
          </a:p>
        </p:txBody>
      </p:sp>
      <p:sp>
        <p:nvSpPr>
          <p:cNvPr id="3" name="Rectángulo 2"/>
          <p:cNvSpPr/>
          <p:nvPr/>
        </p:nvSpPr>
        <p:spPr>
          <a:xfrm>
            <a:off x="1031967" y="1253257"/>
            <a:ext cx="10293530" cy="923330"/>
          </a:xfrm>
          <a:prstGeom prst="rect">
            <a:avLst/>
          </a:prstGeom>
        </p:spPr>
        <p:txBody>
          <a:bodyPr wrap="square">
            <a:spAutoFit/>
          </a:bodyPr>
          <a:lstStyle/>
          <a:p>
            <a:r>
              <a:rPr lang="es-ES" b="1" dirty="0">
                <a:solidFill>
                  <a:srgbClr val="353535"/>
                </a:solidFill>
                <a:latin typeface="Mulish"/>
              </a:rPr>
              <a:t>Fórmula para el número aleatorio</a:t>
            </a:r>
            <a:endParaRPr lang="es-ES" dirty="0">
              <a:solidFill>
                <a:srgbClr val="353535"/>
              </a:solidFill>
              <a:latin typeface="Mulish"/>
            </a:endParaRPr>
          </a:p>
          <a:p>
            <a:r>
              <a:rPr lang="es-ES" dirty="0" smtClean="0">
                <a:solidFill>
                  <a:srgbClr val="353535"/>
                </a:solidFill>
                <a:latin typeface="Mulish"/>
              </a:rPr>
              <a:t>La </a:t>
            </a:r>
            <a:r>
              <a:rPr lang="es-ES" dirty="0">
                <a:solidFill>
                  <a:srgbClr val="353535"/>
                </a:solidFill>
                <a:latin typeface="Mulish"/>
              </a:rPr>
              <a:t>fórmula para encontrar un número aleatorio en Excel está determinado de la siguiente manera:</a:t>
            </a:r>
          </a:p>
          <a:p>
            <a:pPr algn="ctr"/>
            <a:r>
              <a:rPr lang="es-ES" b="1" dirty="0">
                <a:solidFill>
                  <a:srgbClr val="353535"/>
                </a:solidFill>
                <a:latin typeface="Mulish"/>
              </a:rPr>
              <a:t>ALEATORIO.ENTRE (0; 500)</a:t>
            </a:r>
            <a:endParaRPr lang="es-ES" b="0" i="0" dirty="0">
              <a:solidFill>
                <a:srgbClr val="353535"/>
              </a:solidFill>
              <a:effectLst/>
              <a:latin typeface="Mulish"/>
            </a:endParaRPr>
          </a:p>
        </p:txBody>
      </p:sp>
      <p:sp>
        <p:nvSpPr>
          <p:cNvPr id="4" name="Rectángulo 3"/>
          <p:cNvSpPr/>
          <p:nvPr/>
        </p:nvSpPr>
        <p:spPr>
          <a:xfrm>
            <a:off x="2360024" y="4749736"/>
            <a:ext cx="2103119" cy="1754326"/>
          </a:xfrm>
          <a:prstGeom prst="rect">
            <a:avLst/>
          </a:prstGeom>
        </p:spPr>
        <p:txBody>
          <a:bodyPr wrap="square">
            <a:spAutoFit/>
          </a:bodyPr>
          <a:lstStyle/>
          <a:p>
            <a:r>
              <a:rPr lang="pt-BR" u="sng" dirty="0">
                <a:solidFill>
                  <a:srgbClr val="353535"/>
                </a:solidFill>
                <a:latin typeface="Mulish"/>
                <a:hlinkClick r:id="rId2"/>
              </a:rPr>
              <a:t>1.1 Operador &lt;</a:t>
            </a:r>
            <a:endParaRPr lang="pt-BR" dirty="0">
              <a:solidFill>
                <a:srgbClr val="353535"/>
              </a:solidFill>
              <a:latin typeface="Mulish"/>
            </a:endParaRPr>
          </a:p>
          <a:p>
            <a:r>
              <a:rPr lang="pt-BR" u="sng" dirty="0">
                <a:solidFill>
                  <a:srgbClr val="353535"/>
                </a:solidFill>
                <a:latin typeface="Mulish"/>
                <a:hlinkClick r:id="rId3"/>
              </a:rPr>
              <a:t>1.2 Operador &gt;</a:t>
            </a:r>
            <a:endParaRPr lang="pt-BR" dirty="0">
              <a:solidFill>
                <a:srgbClr val="353535"/>
              </a:solidFill>
              <a:latin typeface="Mulish"/>
            </a:endParaRPr>
          </a:p>
          <a:p>
            <a:r>
              <a:rPr lang="pt-BR" u="sng" dirty="0">
                <a:solidFill>
                  <a:srgbClr val="353535"/>
                </a:solidFill>
                <a:latin typeface="Mulish"/>
                <a:hlinkClick r:id="rId4"/>
              </a:rPr>
              <a:t>1.3 Operador &gt;=</a:t>
            </a:r>
            <a:endParaRPr lang="pt-BR" dirty="0">
              <a:solidFill>
                <a:srgbClr val="353535"/>
              </a:solidFill>
              <a:latin typeface="Mulish"/>
            </a:endParaRPr>
          </a:p>
          <a:p>
            <a:r>
              <a:rPr lang="pt-BR" u="sng" dirty="0">
                <a:solidFill>
                  <a:srgbClr val="353535"/>
                </a:solidFill>
                <a:latin typeface="Mulish"/>
                <a:hlinkClick r:id="rId5"/>
              </a:rPr>
              <a:t>1.4 Operador &lt;=</a:t>
            </a:r>
            <a:endParaRPr lang="pt-BR" dirty="0">
              <a:solidFill>
                <a:srgbClr val="353535"/>
              </a:solidFill>
              <a:latin typeface="Mulish"/>
            </a:endParaRPr>
          </a:p>
          <a:p>
            <a:r>
              <a:rPr lang="pt-BR" u="sng" dirty="0">
                <a:solidFill>
                  <a:srgbClr val="353535"/>
                </a:solidFill>
                <a:latin typeface="Mulish"/>
                <a:hlinkClick r:id="rId6"/>
              </a:rPr>
              <a:t>1.5 Operador =</a:t>
            </a:r>
            <a:endParaRPr lang="pt-BR" dirty="0">
              <a:solidFill>
                <a:srgbClr val="353535"/>
              </a:solidFill>
              <a:latin typeface="Mulish"/>
            </a:endParaRPr>
          </a:p>
          <a:p>
            <a:r>
              <a:rPr lang="pt-BR" u="sng" dirty="0">
                <a:solidFill>
                  <a:srgbClr val="353535"/>
                </a:solidFill>
                <a:latin typeface="Mulish"/>
                <a:hlinkClick r:id="rId7"/>
              </a:rPr>
              <a:t>1.6 Operador &lt;&gt;</a:t>
            </a:r>
            <a:endParaRPr lang="pt-BR" b="0" i="0" dirty="0">
              <a:solidFill>
                <a:srgbClr val="353535"/>
              </a:solidFill>
              <a:effectLst/>
              <a:latin typeface="Mulish"/>
            </a:endParaRPr>
          </a:p>
        </p:txBody>
      </p:sp>
      <p:pic>
        <p:nvPicPr>
          <p:cNvPr id="5" name="Imagen 4"/>
          <p:cNvPicPr>
            <a:picLocks noChangeAspect="1"/>
          </p:cNvPicPr>
          <p:nvPr/>
        </p:nvPicPr>
        <p:blipFill>
          <a:blip r:embed="rId8"/>
          <a:stretch>
            <a:fillRect/>
          </a:stretch>
        </p:blipFill>
        <p:spPr>
          <a:xfrm>
            <a:off x="1529443" y="2298120"/>
            <a:ext cx="5867400" cy="2266950"/>
          </a:xfrm>
          <a:prstGeom prst="rect">
            <a:avLst/>
          </a:prstGeom>
        </p:spPr>
      </p:pic>
      <p:sp>
        <p:nvSpPr>
          <p:cNvPr id="6" name="Rectángulo 5"/>
          <p:cNvSpPr/>
          <p:nvPr/>
        </p:nvSpPr>
        <p:spPr>
          <a:xfrm>
            <a:off x="4463143" y="4686603"/>
            <a:ext cx="1293944" cy="369332"/>
          </a:xfrm>
          <a:prstGeom prst="rect">
            <a:avLst/>
          </a:prstGeom>
        </p:spPr>
        <p:txBody>
          <a:bodyPr wrap="none">
            <a:spAutoFit/>
          </a:bodyPr>
          <a:lstStyle/>
          <a:p>
            <a:r>
              <a:rPr lang="en-US" b="1" dirty="0">
                <a:solidFill>
                  <a:srgbClr val="353535"/>
                </a:solidFill>
                <a:latin typeface="Mulish"/>
              </a:rPr>
              <a:t>D5 &lt; $B$9</a:t>
            </a:r>
            <a:endParaRPr lang="en-US" dirty="0"/>
          </a:p>
        </p:txBody>
      </p:sp>
      <p:sp>
        <p:nvSpPr>
          <p:cNvPr id="7" name="Rectángulo 6"/>
          <p:cNvSpPr/>
          <p:nvPr/>
        </p:nvSpPr>
        <p:spPr>
          <a:xfrm>
            <a:off x="4463143" y="5055935"/>
            <a:ext cx="1217000" cy="369332"/>
          </a:xfrm>
          <a:prstGeom prst="rect">
            <a:avLst/>
          </a:prstGeom>
        </p:spPr>
        <p:txBody>
          <a:bodyPr wrap="none">
            <a:spAutoFit/>
          </a:bodyPr>
          <a:lstStyle/>
          <a:p>
            <a:r>
              <a:rPr lang="en-US" b="1" dirty="0">
                <a:solidFill>
                  <a:srgbClr val="353535"/>
                </a:solidFill>
                <a:latin typeface="Mulish"/>
              </a:rPr>
              <a:t>E5&gt; $B$9</a:t>
            </a:r>
            <a:endParaRPr lang="en-US" dirty="0"/>
          </a:p>
        </p:txBody>
      </p:sp>
    </p:spTree>
    <p:extLst>
      <p:ext uri="{BB962C8B-B14F-4D97-AF65-F5344CB8AC3E}">
        <p14:creationId xmlns:p14="http://schemas.microsoft.com/office/powerpoint/2010/main" val="3422874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43693" y="166359"/>
            <a:ext cx="11821884" cy="2031325"/>
          </a:xfrm>
          <a:prstGeom prst="rect">
            <a:avLst/>
          </a:prstGeom>
        </p:spPr>
        <p:txBody>
          <a:bodyPr wrap="square">
            <a:spAutoFit/>
          </a:bodyPr>
          <a:lstStyle/>
          <a:p>
            <a:pPr algn="just"/>
            <a:r>
              <a:rPr lang="es-ES" dirty="0">
                <a:solidFill>
                  <a:srgbClr val="313330"/>
                </a:solidFill>
                <a:latin typeface="Barlow"/>
              </a:rPr>
              <a:t>Uso de las funciones ALEATORIO, ALEATORIO.ENTRE y ELEGIR </a:t>
            </a:r>
          </a:p>
          <a:p>
            <a:pPr algn="just"/>
            <a:r>
              <a:rPr lang="es-ES" b="1" dirty="0">
                <a:solidFill>
                  <a:srgbClr val="313330"/>
                </a:solidFill>
                <a:latin typeface="Barlow"/>
              </a:rPr>
              <a:t>Ejemplo usando ALEATORIO</a:t>
            </a:r>
          </a:p>
          <a:p>
            <a:pPr algn="just"/>
            <a:r>
              <a:rPr lang="es-ES" dirty="0">
                <a:solidFill>
                  <a:srgbClr val="313330"/>
                </a:solidFill>
                <a:latin typeface="Barlow"/>
              </a:rPr>
              <a:t>Imaginad que tenemos una serie de productos que queremos asignarles un número de ID que sea complejo de recordar y no siga un orden establecido, para así evitar las secuencias de números o patrones y su consecuente memorización por parte de algún agente externo. </a:t>
            </a:r>
          </a:p>
          <a:p>
            <a:pPr algn="just"/>
            <a:r>
              <a:rPr lang="es-ES" dirty="0">
                <a:solidFill>
                  <a:srgbClr val="313330"/>
                </a:solidFill>
                <a:latin typeface="Barlow"/>
              </a:rPr>
              <a:t>Para ello escribiremos la función ALEATORIO en la barra de funciones una vez nos coloquemos encima de la celda sobre la que queremos trabajar. </a:t>
            </a:r>
            <a:endParaRPr lang="es-ES" b="0" i="0" dirty="0">
              <a:solidFill>
                <a:srgbClr val="313330"/>
              </a:solidFill>
              <a:effectLst/>
              <a:latin typeface="Barlow"/>
            </a:endParaRPr>
          </a:p>
        </p:txBody>
      </p:sp>
      <p:pic>
        <p:nvPicPr>
          <p:cNvPr id="3" name="Imagen 2"/>
          <p:cNvPicPr>
            <a:picLocks noChangeAspect="1"/>
          </p:cNvPicPr>
          <p:nvPr/>
        </p:nvPicPr>
        <p:blipFill>
          <a:blip r:embed="rId2"/>
          <a:stretch>
            <a:fillRect/>
          </a:stretch>
        </p:blipFill>
        <p:spPr>
          <a:xfrm>
            <a:off x="2312126" y="2197684"/>
            <a:ext cx="7576898" cy="4636767"/>
          </a:xfrm>
          <a:prstGeom prst="rect">
            <a:avLst/>
          </a:prstGeom>
        </p:spPr>
      </p:pic>
    </p:spTree>
    <p:extLst>
      <p:ext uri="{BB962C8B-B14F-4D97-AF65-F5344CB8AC3E}">
        <p14:creationId xmlns:p14="http://schemas.microsoft.com/office/powerpoint/2010/main" val="350152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09006" y="150784"/>
            <a:ext cx="11691257" cy="1200329"/>
          </a:xfrm>
          <a:prstGeom prst="rect">
            <a:avLst/>
          </a:prstGeom>
        </p:spPr>
        <p:txBody>
          <a:bodyPr wrap="square">
            <a:spAutoFit/>
          </a:bodyPr>
          <a:lstStyle/>
          <a:p>
            <a:pPr algn="just"/>
            <a:r>
              <a:rPr lang="es-ES" dirty="0">
                <a:solidFill>
                  <a:srgbClr val="313330"/>
                </a:solidFill>
                <a:latin typeface="Barlow"/>
              </a:rPr>
              <a:t>Una vez escrita la fórmula y sabiendo que esta no precisa de argumentos, solo tendremos que activarla mediante el botón “</a:t>
            </a:r>
            <a:r>
              <a:rPr lang="es-ES" dirty="0" err="1">
                <a:solidFill>
                  <a:srgbClr val="313330"/>
                </a:solidFill>
                <a:latin typeface="Barlow"/>
              </a:rPr>
              <a:t>Enter</a:t>
            </a:r>
            <a:r>
              <a:rPr lang="es-ES" dirty="0">
                <a:solidFill>
                  <a:srgbClr val="313330"/>
                </a:solidFill>
                <a:latin typeface="Barlow"/>
              </a:rPr>
              <a:t>”. En este caso, como habíamos previamente creado una tabla, aparecerán automáticamente los ID con números aleatorios entre 0 y 1 en todas las filas. En caso de que no sea una tabla, simplemente tenemos que arrastrar el primer resultado hasta la fila que queramos que genere estos ID. </a:t>
            </a:r>
            <a:endParaRPr lang="en-US" dirty="0"/>
          </a:p>
        </p:txBody>
      </p:sp>
      <p:pic>
        <p:nvPicPr>
          <p:cNvPr id="3" name="Imagen 2"/>
          <p:cNvPicPr>
            <a:picLocks noChangeAspect="1"/>
          </p:cNvPicPr>
          <p:nvPr/>
        </p:nvPicPr>
        <p:blipFill>
          <a:blip r:embed="rId2"/>
          <a:stretch>
            <a:fillRect/>
          </a:stretch>
        </p:blipFill>
        <p:spPr>
          <a:xfrm>
            <a:off x="2200528" y="1351113"/>
            <a:ext cx="8119129" cy="5389321"/>
          </a:xfrm>
          <a:prstGeom prst="rect">
            <a:avLst/>
          </a:prstGeom>
        </p:spPr>
      </p:pic>
    </p:spTree>
    <p:extLst>
      <p:ext uri="{BB962C8B-B14F-4D97-AF65-F5344CB8AC3E}">
        <p14:creationId xmlns:p14="http://schemas.microsoft.com/office/powerpoint/2010/main" val="3564930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1999" cy="3416320"/>
          </a:xfrm>
          <a:prstGeom prst="rect">
            <a:avLst/>
          </a:prstGeom>
        </p:spPr>
        <p:txBody>
          <a:bodyPr wrap="square">
            <a:spAutoFit/>
          </a:bodyPr>
          <a:lstStyle/>
          <a:p>
            <a:pPr algn="just"/>
            <a:r>
              <a:rPr lang="es-ES" b="1" dirty="0">
                <a:solidFill>
                  <a:srgbClr val="313330"/>
                </a:solidFill>
                <a:latin typeface="Barlow"/>
              </a:rPr>
              <a:t>Ejemplo usando ALEATORIO.ENTRE Y ELEGIR </a:t>
            </a:r>
          </a:p>
          <a:p>
            <a:pPr algn="just"/>
            <a:r>
              <a:rPr lang="es-ES" dirty="0">
                <a:solidFill>
                  <a:srgbClr val="313330"/>
                </a:solidFill>
                <a:latin typeface="Barlow"/>
              </a:rPr>
              <a:t>Para poner en práctica el uso de estas dos funciones, hemos recreado un ejemplo en el que combinaremos las dos funciones e incluso, añadiremos una tercera función muy conocida como es la función SI. Esta última fórmula nos permite comprobar si se cumple una condición y nos devuelve un valor si se evalúa como VERDADERO o como FALSO.</a:t>
            </a:r>
          </a:p>
          <a:p>
            <a:pPr algn="just"/>
            <a:r>
              <a:rPr lang="es-ES" dirty="0">
                <a:solidFill>
                  <a:srgbClr val="313330"/>
                </a:solidFill>
                <a:latin typeface="Barlow"/>
              </a:rPr>
              <a:t>En este caso, nos encontramos con una panadería que quiere regalar premios a aquellos clientes que sean nuevos seguidores en su página de Instagram y que también hayan republicado alguna foto de la panadería en sus cuentas personales. </a:t>
            </a:r>
          </a:p>
          <a:p>
            <a:pPr algn="just"/>
            <a:r>
              <a:rPr lang="es-ES" dirty="0">
                <a:solidFill>
                  <a:srgbClr val="313330"/>
                </a:solidFill>
                <a:latin typeface="Barlow"/>
              </a:rPr>
              <a:t>Lo primero que debemos hacer es insertar una tabla donde representar el nombre de los nuevos seguidores, en este caso Nuevos </a:t>
            </a:r>
            <a:r>
              <a:rPr lang="es-ES" i="1" dirty="0" err="1">
                <a:solidFill>
                  <a:srgbClr val="313330"/>
                </a:solidFill>
                <a:latin typeface="Barlow"/>
              </a:rPr>
              <a:t>Followers</a:t>
            </a:r>
            <a:r>
              <a:rPr lang="es-ES" i="1" dirty="0">
                <a:solidFill>
                  <a:srgbClr val="313330"/>
                </a:solidFill>
                <a:latin typeface="Barlow"/>
              </a:rPr>
              <a:t>,</a:t>
            </a:r>
            <a:r>
              <a:rPr lang="es-ES" dirty="0">
                <a:solidFill>
                  <a:srgbClr val="313330"/>
                </a:solidFill>
                <a:latin typeface="Barlow"/>
              </a:rPr>
              <a:t> y la opción de saber si han republicado alguna foto o no. </a:t>
            </a:r>
          </a:p>
          <a:p>
            <a:pPr algn="just"/>
            <a:r>
              <a:rPr lang="es-ES" dirty="0"/>
              <a:t/>
            </a:r>
            <a:br>
              <a:rPr lang="es-ES" dirty="0"/>
            </a:br>
            <a:endParaRPr lang="en-US" dirty="0"/>
          </a:p>
        </p:txBody>
      </p:sp>
      <p:pic>
        <p:nvPicPr>
          <p:cNvPr id="3" name="Imagen 2"/>
          <p:cNvPicPr>
            <a:picLocks noChangeAspect="1"/>
          </p:cNvPicPr>
          <p:nvPr/>
        </p:nvPicPr>
        <p:blipFill>
          <a:blip r:embed="rId2"/>
          <a:stretch>
            <a:fillRect/>
          </a:stretch>
        </p:blipFill>
        <p:spPr>
          <a:xfrm>
            <a:off x="3337424" y="2865800"/>
            <a:ext cx="4524375" cy="3895725"/>
          </a:xfrm>
          <a:prstGeom prst="rect">
            <a:avLst/>
          </a:prstGeom>
        </p:spPr>
      </p:pic>
    </p:spTree>
    <p:extLst>
      <p:ext uri="{BB962C8B-B14F-4D97-AF65-F5344CB8AC3E}">
        <p14:creationId xmlns:p14="http://schemas.microsoft.com/office/powerpoint/2010/main" val="13090633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057016" cy="2862322"/>
          </a:xfrm>
          <a:prstGeom prst="rect">
            <a:avLst/>
          </a:prstGeom>
        </p:spPr>
        <p:txBody>
          <a:bodyPr wrap="square">
            <a:spAutoFit/>
          </a:bodyPr>
          <a:lstStyle/>
          <a:p>
            <a:pPr algn="just"/>
            <a:r>
              <a:rPr lang="es-ES" dirty="0">
                <a:solidFill>
                  <a:srgbClr val="313330"/>
                </a:solidFill>
                <a:latin typeface="Barlow"/>
              </a:rPr>
              <a:t>A partir de aquí, crearemos una nueva columna donde pondremos en práctica todas las funciones comentadas en este ejemplo. En este caso, queremos que si el cliente ha republicado alguno de los post de la panadería, se le ofrezca de manera aleatoria un premio de los tres que hay disponibles. En nuestro caso los premios pueden ser entre una magdalena de chocolate, de melocotón o de fresa. </a:t>
            </a:r>
          </a:p>
          <a:p>
            <a:pPr algn="just"/>
            <a:r>
              <a:rPr lang="es-ES" dirty="0">
                <a:solidFill>
                  <a:srgbClr val="313330"/>
                </a:solidFill>
                <a:latin typeface="Barlow"/>
              </a:rPr>
              <a:t>Para hacer esto necesitaremos hacer uso de la función SI, la función ELEGIR y la función ALEATORIO.ENTRE. Todo esto irá en la misma fórmula seleccionando la celda donde queramos empezar a generar los premios.  </a:t>
            </a:r>
          </a:p>
          <a:p>
            <a:pPr algn="just"/>
            <a:r>
              <a:rPr lang="es-ES" dirty="0">
                <a:solidFill>
                  <a:srgbClr val="313330"/>
                </a:solidFill>
                <a:latin typeface="Barlow"/>
              </a:rPr>
              <a:t>En el caso de que sí haya habido </a:t>
            </a:r>
            <a:r>
              <a:rPr lang="es-ES" dirty="0" err="1">
                <a:solidFill>
                  <a:srgbClr val="313330"/>
                </a:solidFill>
                <a:latin typeface="Barlow"/>
              </a:rPr>
              <a:t>republicación</a:t>
            </a:r>
            <a:r>
              <a:rPr lang="es-ES" dirty="0">
                <a:solidFill>
                  <a:srgbClr val="313330"/>
                </a:solidFill>
                <a:latin typeface="Barlow"/>
              </a:rPr>
              <a:t>, se aplicará la función de elegir entre las tres opciones de premios aleatorias. En caso de que no haya habido </a:t>
            </a:r>
            <a:r>
              <a:rPr lang="es-ES" dirty="0" err="1">
                <a:solidFill>
                  <a:srgbClr val="313330"/>
                </a:solidFill>
                <a:latin typeface="Barlow"/>
              </a:rPr>
              <a:t>republicación</a:t>
            </a:r>
            <a:r>
              <a:rPr lang="es-ES" dirty="0">
                <a:solidFill>
                  <a:srgbClr val="313330"/>
                </a:solidFill>
                <a:latin typeface="Barlow"/>
              </a:rPr>
              <a:t>, al cliente le aparecerá la frase “No tiene premio” </a:t>
            </a:r>
          </a:p>
          <a:p>
            <a:pPr algn="just"/>
            <a:r>
              <a:rPr lang="es-ES" dirty="0">
                <a:solidFill>
                  <a:srgbClr val="313330"/>
                </a:solidFill>
                <a:latin typeface="Barlow"/>
              </a:rPr>
              <a:t>Para hacerlo hay que hacer uso de la fórmula del ejemplo y como ya habíamos creado una tabla, se generaran los resultados en todas las filas: </a:t>
            </a:r>
            <a:endParaRPr lang="es-ES" b="0" i="0" dirty="0">
              <a:solidFill>
                <a:srgbClr val="313330"/>
              </a:solidFill>
              <a:effectLst/>
              <a:latin typeface="Barlow"/>
            </a:endParaRPr>
          </a:p>
        </p:txBody>
      </p:sp>
      <p:pic>
        <p:nvPicPr>
          <p:cNvPr id="3" name="Imagen 2"/>
          <p:cNvPicPr>
            <a:picLocks noChangeAspect="1"/>
          </p:cNvPicPr>
          <p:nvPr/>
        </p:nvPicPr>
        <p:blipFill>
          <a:blip r:embed="rId2"/>
          <a:stretch>
            <a:fillRect/>
          </a:stretch>
        </p:blipFill>
        <p:spPr>
          <a:xfrm>
            <a:off x="2050000" y="2862322"/>
            <a:ext cx="8831360" cy="3899718"/>
          </a:xfrm>
          <a:prstGeom prst="rect">
            <a:avLst/>
          </a:prstGeom>
        </p:spPr>
      </p:pic>
    </p:spTree>
    <p:extLst>
      <p:ext uri="{BB962C8B-B14F-4D97-AF65-F5344CB8AC3E}">
        <p14:creationId xmlns:p14="http://schemas.microsoft.com/office/powerpoint/2010/main" val="41731174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414301" y="535577"/>
            <a:ext cx="9526936" cy="6100354"/>
          </a:xfrm>
          <a:prstGeom prst="rect">
            <a:avLst/>
          </a:prstGeom>
        </p:spPr>
      </p:pic>
    </p:spTree>
    <p:extLst>
      <p:ext uri="{BB962C8B-B14F-4D97-AF65-F5344CB8AC3E}">
        <p14:creationId xmlns:p14="http://schemas.microsoft.com/office/powerpoint/2010/main" val="166941297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771</TotalTime>
  <Words>161</Words>
  <Application>Microsoft Office PowerPoint</Application>
  <PresentationFormat>Panorámica</PresentationFormat>
  <Paragraphs>43</Paragraphs>
  <Slides>17</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17</vt:i4>
      </vt:variant>
    </vt:vector>
  </HeadingPairs>
  <TitlesOfParts>
    <vt:vector size="26" baseType="lpstr">
      <vt:lpstr>Arial</vt:lpstr>
      <vt:lpstr>Barlow</vt:lpstr>
      <vt:lpstr>Calibri</vt:lpstr>
      <vt:lpstr>Calibri Light</vt:lpstr>
      <vt:lpstr>Helvetica Neue</vt:lpstr>
      <vt:lpstr>Libre Franklin</vt:lpstr>
      <vt:lpstr>Mulish</vt:lpstr>
      <vt:lpstr>Open Sans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william roldan piedrahita</dc:creator>
  <cp:lastModifiedBy>william roldan piedrahita</cp:lastModifiedBy>
  <cp:revision>15</cp:revision>
  <dcterms:created xsi:type="dcterms:W3CDTF">2024-03-09T14:39:18Z</dcterms:created>
  <dcterms:modified xsi:type="dcterms:W3CDTF">2024-09-03T20:01:40Z</dcterms:modified>
</cp:coreProperties>
</file>