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44E4-411F-4291-A8F1-F3F1FDE349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737-A8A3-4771-99EB-7B36A07B51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44E4-411F-4291-A8F1-F3F1FDE349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737-A8A3-4771-99EB-7B36A07B51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44E4-411F-4291-A8F1-F3F1FDE349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737-A8A3-4771-99EB-7B36A07B51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44E4-411F-4291-A8F1-F3F1FDE349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737-A8A3-4771-99EB-7B36A07B51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44E4-411F-4291-A8F1-F3F1FDE349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737-A8A3-4771-99EB-7B36A07B51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44E4-411F-4291-A8F1-F3F1FDE349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737-A8A3-4771-99EB-7B36A07B51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6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44E4-411F-4291-A8F1-F3F1FDE349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737-A8A3-4771-99EB-7B36A07B51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2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44E4-411F-4291-A8F1-F3F1FDE349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737-A8A3-4771-99EB-7B36A07B51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44E4-411F-4291-A8F1-F3F1FDE349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737-A8A3-4771-99EB-7B36A07B51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44E4-411F-4291-A8F1-F3F1FDE349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737-A8A3-4771-99EB-7B36A07B51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4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44E4-411F-4291-A8F1-F3F1FDE349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737-A8A3-4771-99EB-7B36A07B51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6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44E4-411F-4291-A8F1-F3F1FDE349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B737-A8A3-4771-99EB-7B36A07B51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4" y="276202"/>
            <a:ext cx="8582297" cy="630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7827" y="102282"/>
            <a:ext cx="10842173" cy="15850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n-US" sz="13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Función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randint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()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Telefonica-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La </a:t>
            </a:r>
            <a:r>
              <a:rPr kumimoji="0" lang="es-CO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función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</a:t>
            </a:r>
            <a:r>
              <a:rPr kumimoji="0" lang="es-CO" altLang="en-US" sz="1200" b="0" i="1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randint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(a, b)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genera un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número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entero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entre 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y 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, ambos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incluidos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. 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debe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inferior o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igual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a 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Por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ejemplo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, para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generar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un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número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aleatorio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del 1 al 10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pondríamos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#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Generar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un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número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entero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aleatorio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entre 10 y 20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incluidos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print(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random.randint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(1, 10))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7825" y="1836896"/>
            <a:ext cx="10842173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Función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randrange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Telefonica-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La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función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randrange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admite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hasta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tres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argumentos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(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inicio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, fin,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paso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Por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ejemplo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#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Generar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un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número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entero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aleatorio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entre 10 y 110 con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paso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print(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random.randrange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(10, 110, 2))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87826" y="3342174"/>
            <a:ext cx="10842172" cy="18312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Funciones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choice()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, 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choices()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Telefonica-Ligh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Estas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funciones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permiten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elegir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uno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(o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varios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)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elementos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de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una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lista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También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como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este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ejemplo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permite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trabajar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con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cadenas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de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caracteres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(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s)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#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Elegir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aleatoriamente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uno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(o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varios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este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caso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2)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colores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de la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lista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color=( ['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rojo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',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amarillo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',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verde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',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azul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',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marrón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', 'negro'])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# Un color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print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random.choice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(color))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#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Una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pareja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de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colores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print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random.choices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color,k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=2))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 </a:t>
            </a:r>
            <a:endParaRPr kumimoji="0" lang="en-US" altLang="en-US" sz="2700" b="0" i="1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Telefonica-Light"/>
            </a:endParaRPr>
          </a:p>
        </p:txBody>
      </p:sp>
      <p:pic>
        <p:nvPicPr>
          <p:cNvPr id="1028" name="Picture 4" descr="https://media.telefonicatech.com/telefonicatech/uploads/2021/1/115120_image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5" y="5397819"/>
            <a:ext cx="1471041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3141" y="30706"/>
            <a:ext cx="11206349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Función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shuffle()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Con la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función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Shuffle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, “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barajas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” o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cambiar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de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posición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aleatoriamente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los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elementos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de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una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lista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cualquiera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#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Barajamos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" con shuffle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una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lista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de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números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lista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= [5, 3, 45, 27, 2, 10, 82]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# La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lista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tal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cual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print('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Lista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original=&gt;',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lista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random.shuffle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lista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# La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lista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mezclada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print('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Lista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mezclada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=&gt;',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lista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 </a:t>
            </a:r>
            <a:endParaRPr kumimoji="0" lang="en-US" altLang="en-US" sz="2800" b="0" i="1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Telefonica-Light"/>
            </a:endParaRPr>
          </a:p>
        </p:txBody>
      </p:sp>
      <p:pic>
        <p:nvPicPr>
          <p:cNvPr id="2050" name="Picture 2" descr="Result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2203470"/>
            <a:ext cx="2857857" cy="63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53141" y="3208965"/>
            <a:ext cx="1074915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Función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gauss()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La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función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gauss()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usa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como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argumentos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la media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y la 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desviación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estándar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 para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generar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valores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aleatorios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que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sigan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una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distribución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normal.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este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ejemplo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generamos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un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conjunto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de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números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(pseudo)-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aleatorios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que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siguen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una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distribución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gaussiana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, con media 0 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desviación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estándar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1.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for _ in range(10): print((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random.gauss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Arial Unicode MS"/>
              </a:rPr>
              <a:t>(0,1)))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58617A"/>
                </a:solidFill>
                <a:effectLst/>
                <a:latin typeface="Telefonica-Light"/>
              </a:rPr>
              <a:t>  </a:t>
            </a:r>
            <a:endParaRPr kumimoji="0" lang="en-US" altLang="en-US" sz="11100" b="0" i="1" u="none" strike="noStrike" cap="none" normalizeH="0" baseline="0" dirty="0" smtClean="0">
              <a:ln>
                <a:noFill/>
              </a:ln>
              <a:solidFill>
                <a:srgbClr val="58617A"/>
              </a:solidFill>
              <a:effectLst/>
              <a:latin typeface="Telefonica-Light"/>
            </a:endParaRPr>
          </a:p>
        </p:txBody>
      </p:sp>
      <p:pic>
        <p:nvPicPr>
          <p:cNvPr id="2052" name="Picture 4" descr="Result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27" y="4393954"/>
            <a:ext cx="2077200" cy="218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342758"/>
            <a:ext cx="8569233" cy="63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3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34" y="509450"/>
            <a:ext cx="8195086" cy="60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47" y="326571"/>
            <a:ext cx="8062190" cy="60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8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66" y="343743"/>
            <a:ext cx="8321039" cy="61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1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03" y="348174"/>
            <a:ext cx="8307977" cy="614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51" y="260471"/>
            <a:ext cx="8399418" cy="63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77" y="330715"/>
            <a:ext cx="8582297" cy="634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5132" y="649354"/>
            <a:ext cx="115736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ES" b="0" i="0" dirty="0" smtClean="0">
                <a:solidFill>
                  <a:srgbClr val="58617A"/>
                </a:solidFill>
                <a:effectLst/>
                <a:latin typeface="Telefonica-Light"/>
              </a:rPr>
              <a:t>5 formas distintas de generar números aleatorios</a:t>
            </a:r>
          </a:p>
          <a:p>
            <a:pPr algn="just" fontAlgn="base"/>
            <a:endParaRPr lang="es-ES" b="0" i="0" dirty="0" smtClean="0">
              <a:solidFill>
                <a:srgbClr val="58617A"/>
              </a:solidFill>
              <a:effectLst/>
              <a:latin typeface="Telefonica-Ligh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b="0" i="1" dirty="0" err="1" smtClean="0">
                <a:solidFill>
                  <a:srgbClr val="58617A"/>
                </a:solidFill>
                <a:effectLst/>
                <a:latin typeface="Telefonica-Light"/>
              </a:rPr>
              <a:t>randint</a:t>
            </a:r>
            <a:r>
              <a:rPr lang="es-ES" b="0" i="1" dirty="0" smtClean="0">
                <a:solidFill>
                  <a:srgbClr val="58617A"/>
                </a:solidFill>
                <a:effectLst/>
                <a:latin typeface="Telefonica-Light"/>
              </a:rPr>
              <a:t>()</a:t>
            </a:r>
            <a:r>
              <a:rPr lang="es-ES" b="0" i="0" dirty="0" smtClean="0">
                <a:solidFill>
                  <a:srgbClr val="58617A"/>
                </a:solidFill>
                <a:effectLst/>
                <a:latin typeface="Telefonica-Light"/>
              </a:rPr>
              <a:t>: devuelve un número entero comprendido entre los valores indicados. Los valores de los límites inferior y superior también pueden aparecer entre los valores devueltos. Para números decimales (</a:t>
            </a:r>
            <a:r>
              <a:rPr lang="es-ES" b="0" i="1" dirty="0" err="1" smtClean="0">
                <a:solidFill>
                  <a:srgbClr val="58617A"/>
                </a:solidFill>
                <a:effectLst/>
                <a:latin typeface="Telefonica-Light"/>
              </a:rPr>
              <a:t>float</a:t>
            </a:r>
            <a:r>
              <a:rPr lang="es-ES" b="0" i="0" dirty="0" smtClean="0">
                <a:solidFill>
                  <a:srgbClr val="58617A"/>
                </a:solidFill>
                <a:effectLst/>
                <a:latin typeface="Telefonica-Light"/>
              </a:rPr>
              <a:t>) se usa la función </a:t>
            </a:r>
            <a:r>
              <a:rPr lang="es-ES" b="0" i="1" dirty="0" err="1" smtClean="0">
                <a:solidFill>
                  <a:srgbClr val="58617A"/>
                </a:solidFill>
                <a:effectLst/>
                <a:latin typeface="Telefonica-Light"/>
              </a:rPr>
              <a:t>uniform</a:t>
            </a:r>
            <a:r>
              <a:rPr lang="es-ES" b="0" i="1" dirty="0" smtClean="0">
                <a:solidFill>
                  <a:srgbClr val="58617A"/>
                </a:solidFill>
                <a:effectLst/>
                <a:latin typeface="Telefonica-Light"/>
              </a:rPr>
              <a:t>()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s-ES" b="0" i="0" dirty="0" smtClean="0">
              <a:solidFill>
                <a:srgbClr val="58617A"/>
              </a:solidFill>
              <a:effectLst/>
              <a:latin typeface="Telefonica-Ligh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b="0" i="1" dirty="0" err="1" smtClean="0">
                <a:solidFill>
                  <a:srgbClr val="58617A"/>
                </a:solidFill>
                <a:effectLst/>
                <a:latin typeface="Telefonica-Light"/>
              </a:rPr>
              <a:t>randrange</a:t>
            </a:r>
            <a:r>
              <a:rPr lang="es-ES" b="0" i="1" dirty="0" smtClean="0">
                <a:solidFill>
                  <a:srgbClr val="58617A"/>
                </a:solidFill>
                <a:effectLst/>
                <a:latin typeface="Telefonica-Light"/>
              </a:rPr>
              <a:t>()</a:t>
            </a:r>
            <a:r>
              <a:rPr lang="es-ES" b="0" i="0" dirty="0" smtClean="0">
                <a:solidFill>
                  <a:srgbClr val="58617A"/>
                </a:solidFill>
                <a:effectLst/>
                <a:latin typeface="Telefonica-Light"/>
              </a:rPr>
              <a:t>: devuelve números enteros comprendidos entre un valor inicial y otro final, separados por un valor "paso" determinado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s-ES" b="0" i="0" dirty="0" smtClean="0">
              <a:solidFill>
                <a:srgbClr val="58617A"/>
              </a:solidFill>
              <a:effectLst/>
              <a:latin typeface="Telefonica-Ligh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b="0" i="1" dirty="0" err="1" smtClean="0">
                <a:solidFill>
                  <a:srgbClr val="58617A"/>
                </a:solidFill>
                <a:effectLst/>
                <a:latin typeface="Telefonica-Light"/>
              </a:rPr>
              <a:t>choice</a:t>
            </a:r>
            <a:r>
              <a:rPr lang="es-ES" b="0" i="1" dirty="0" smtClean="0">
                <a:solidFill>
                  <a:srgbClr val="58617A"/>
                </a:solidFill>
                <a:effectLst/>
                <a:latin typeface="Telefonica-Light"/>
              </a:rPr>
              <a:t>() y </a:t>
            </a:r>
            <a:r>
              <a:rPr lang="es-ES" b="0" i="1" dirty="0" err="1" smtClean="0">
                <a:solidFill>
                  <a:srgbClr val="58617A"/>
                </a:solidFill>
                <a:effectLst/>
                <a:latin typeface="Telefonica-Light"/>
              </a:rPr>
              <a:t>choices</a:t>
            </a:r>
            <a:r>
              <a:rPr lang="es-ES" b="0" i="1" dirty="0" smtClean="0">
                <a:solidFill>
                  <a:srgbClr val="58617A"/>
                </a:solidFill>
                <a:effectLst/>
                <a:latin typeface="Telefonica-Light"/>
              </a:rPr>
              <a:t>()</a:t>
            </a:r>
            <a:r>
              <a:rPr lang="es-ES" b="0" i="0" dirty="0" smtClean="0">
                <a:solidFill>
                  <a:srgbClr val="58617A"/>
                </a:solidFill>
                <a:effectLst/>
                <a:latin typeface="Telefonica-Light"/>
              </a:rPr>
              <a:t>, permiten seleccionar valores de una lista de forma aleatoria. Toman una lista como argumento y seleccionan aleatoriamente un valor (o valores en el caso de </a:t>
            </a:r>
            <a:r>
              <a:rPr lang="es-ES" b="0" i="1" dirty="0" err="1" smtClean="0">
                <a:solidFill>
                  <a:srgbClr val="58617A"/>
                </a:solidFill>
                <a:effectLst/>
                <a:latin typeface="Telefonica-Light"/>
              </a:rPr>
              <a:t>choices</a:t>
            </a:r>
            <a:r>
              <a:rPr lang="es-ES" b="0" i="1" dirty="0" smtClean="0">
                <a:solidFill>
                  <a:srgbClr val="58617A"/>
                </a:solidFill>
                <a:effectLst/>
                <a:latin typeface="Telefonica-Light"/>
              </a:rPr>
              <a:t>()</a:t>
            </a:r>
            <a:r>
              <a:rPr lang="es-ES" b="0" i="0" dirty="0" smtClean="0">
                <a:solidFill>
                  <a:srgbClr val="58617A"/>
                </a:solidFill>
                <a:effectLst/>
                <a:latin typeface="Telefonica-Light"/>
              </a:rPr>
              <a:t>). También, se puede aplicar una matriz con </a:t>
            </a:r>
            <a:r>
              <a:rPr lang="es-ES" b="0" i="1" dirty="0" smtClean="0">
                <a:solidFill>
                  <a:srgbClr val="58617A"/>
                </a:solidFill>
                <a:effectLst/>
                <a:latin typeface="Telefonica-Light"/>
              </a:rPr>
              <a:t>pesos </a:t>
            </a:r>
            <a:r>
              <a:rPr lang="es-ES" b="0" i="0" dirty="0" smtClean="0">
                <a:solidFill>
                  <a:srgbClr val="58617A"/>
                </a:solidFill>
                <a:effectLst/>
                <a:latin typeface="Telefonica-Light"/>
              </a:rPr>
              <a:t>para</a:t>
            </a:r>
            <a:r>
              <a:rPr lang="es-ES" b="0" i="1" dirty="0" smtClean="0">
                <a:solidFill>
                  <a:srgbClr val="58617A"/>
                </a:solidFill>
                <a:effectLst/>
                <a:latin typeface="Telefonica-Light"/>
              </a:rPr>
              <a:t> </a:t>
            </a:r>
            <a:r>
              <a:rPr lang="es-ES" b="0" i="0" dirty="0" smtClean="0">
                <a:solidFill>
                  <a:srgbClr val="58617A"/>
                </a:solidFill>
                <a:effectLst/>
                <a:latin typeface="Telefonica-Light"/>
              </a:rPr>
              <a:t>aumentar la probabilidad de que determinado valor sea elegido.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s-ES" b="0" i="0" dirty="0" smtClean="0">
              <a:solidFill>
                <a:srgbClr val="58617A"/>
              </a:solidFill>
              <a:effectLst/>
              <a:latin typeface="Telefonica-Ligh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b="0" i="1" dirty="0" err="1" smtClean="0">
                <a:solidFill>
                  <a:srgbClr val="58617A"/>
                </a:solidFill>
                <a:effectLst/>
                <a:latin typeface="Telefonica-Light"/>
              </a:rPr>
              <a:t>shuffle</a:t>
            </a:r>
            <a:r>
              <a:rPr lang="es-ES" b="0" i="1" dirty="0" smtClean="0">
                <a:solidFill>
                  <a:srgbClr val="58617A"/>
                </a:solidFill>
                <a:effectLst/>
                <a:latin typeface="Telefonica-Light"/>
              </a:rPr>
              <a:t>()</a:t>
            </a:r>
            <a:r>
              <a:rPr lang="es-ES" b="0" i="0" dirty="0" smtClean="0">
                <a:solidFill>
                  <a:srgbClr val="58617A"/>
                </a:solidFill>
                <a:effectLst/>
                <a:latin typeface="Telefonica-Light"/>
              </a:rPr>
              <a:t>: "baraja" una lista. Esta función 'mezcla' o cambia aleatoriamente el orden de los elementos de una lista antes de seleccionar uno de ellos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s-ES" b="0" i="0" dirty="0" smtClean="0">
              <a:solidFill>
                <a:srgbClr val="58617A"/>
              </a:solidFill>
              <a:effectLst/>
              <a:latin typeface="Telefonica-Ligh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b="0" i="1" dirty="0" smtClean="0">
                <a:solidFill>
                  <a:srgbClr val="58617A"/>
                </a:solidFill>
                <a:effectLst/>
                <a:latin typeface="Telefonica-Light"/>
              </a:rPr>
              <a:t>gauss()</a:t>
            </a:r>
            <a:r>
              <a:rPr lang="es-ES" b="0" i="0" dirty="0" smtClean="0">
                <a:solidFill>
                  <a:srgbClr val="58617A"/>
                </a:solidFill>
                <a:effectLst/>
                <a:latin typeface="Telefonica-Light"/>
              </a:rPr>
              <a:t>: genera un conjunto de números aleatorios cuya distribución de probabilidad es una distribución gaussiana o normal (muy frecuente en el mundo real). Existen funciones similares para otros distribuciones diferentes.</a:t>
            </a:r>
            <a:endParaRPr lang="es-ES" b="0" i="0" dirty="0">
              <a:solidFill>
                <a:srgbClr val="58617A"/>
              </a:solidFill>
              <a:effectLst/>
              <a:latin typeface="Telefonica-Light"/>
            </a:endParaRPr>
          </a:p>
        </p:txBody>
      </p:sp>
    </p:spTree>
    <p:extLst>
      <p:ext uri="{BB962C8B-B14F-4D97-AF65-F5344CB8AC3E}">
        <p14:creationId xmlns:p14="http://schemas.microsoft.com/office/powerpoint/2010/main" val="2615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</Words>
  <Application>Microsoft Office PowerPoint</Application>
  <PresentationFormat>Panorámica</PresentationFormat>
  <Paragraphs>50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Telefonica-Light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roldan piedrahita</dc:creator>
  <cp:lastModifiedBy>william roldan piedrahita</cp:lastModifiedBy>
  <cp:revision>5</cp:revision>
  <dcterms:created xsi:type="dcterms:W3CDTF">2024-09-18T15:00:07Z</dcterms:created>
  <dcterms:modified xsi:type="dcterms:W3CDTF">2024-09-18T15:29:53Z</dcterms:modified>
</cp:coreProperties>
</file>