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69" autoAdjust="0"/>
  </p:normalViewPr>
  <p:slideViewPr>
    <p:cSldViewPr snapToGrid="0" snapToObjects="1">
      <p:cViewPr>
        <p:scale>
          <a:sx n="100" d="100"/>
          <a:sy n="100" d="100"/>
        </p:scale>
        <p:origin x="56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FFA9-6B2B-AC4B-A2BC-AD06380884C8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1AA2-7CD9-D84C-9231-65E80DBA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2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FFA9-6B2B-AC4B-A2BC-AD06380884C8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1AA2-7CD9-D84C-9231-65E80DBA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1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FFA9-6B2B-AC4B-A2BC-AD06380884C8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1AA2-7CD9-D84C-9231-65E80DBA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4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FFA9-6B2B-AC4B-A2BC-AD06380884C8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1AA2-7CD9-D84C-9231-65E80DBA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FFA9-6B2B-AC4B-A2BC-AD06380884C8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1AA2-7CD9-D84C-9231-65E80DBA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6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FFA9-6B2B-AC4B-A2BC-AD06380884C8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1AA2-7CD9-D84C-9231-65E80DBA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7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FFA9-6B2B-AC4B-A2BC-AD06380884C8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1AA2-7CD9-D84C-9231-65E80DBA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6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FFA9-6B2B-AC4B-A2BC-AD06380884C8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1AA2-7CD9-D84C-9231-65E80DBA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9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FFA9-6B2B-AC4B-A2BC-AD06380884C8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1AA2-7CD9-D84C-9231-65E80DBA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9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FFA9-6B2B-AC4B-A2BC-AD06380884C8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1AA2-7CD9-D84C-9231-65E80DBA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5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FFA9-6B2B-AC4B-A2BC-AD06380884C8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1AA2-7CD9-D84C-9231-65E80DBA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9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DFFA9-6B2B-AC4B-A2BC-AD06380884C8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01AA2-7CD9-D84C-9231-65E80DBA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5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230" y="82672"/>
            <a:ext cx="1690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/>
              <a:t>Input Dataset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44999" y="682090"/>
            <a:ext cx="9097282" cy="6074014"/>
            <a:chOff x="46718" y="666755"/>
            <a:chExt cx="9097282" cy="6074014"/>
          </a:xfrm>
        </p:grpSpPr>
        <p:sp>
          <p:nvSpPr>
            <p:cNvPr id="68" name="Rounded Rectangle 67"/>
            <p:cNvSpPr/>
            <p:nvPr/>
          </p:nvSpPr>
          <p:spPr>
            <a:xfrm>
              <a:off x="46718" y="3119373"/>
              <a:ext cx="9097282" cy="199292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  <a:prstDash val="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2385" y="4647190"/>
              <a:ext cx="18952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/>
                <a:t>Patient – SNPs genotypic Matrix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922" y="3411103"/>
              <a:ext cx="2207848" cy="114166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3269" y="702380"/>
              <a:ext cx="836247" cy="158103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549491" y="2283410"/>
              <a:ext cx="18952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/>
                <a:t>Gene to SNPs annotations</a:t>
              </a:r>
            </a:p>
          </p:txBody>
        </p:sp>
        <p:grpSp>
          <p:nvGrpSpPr>
            <p:cNvPr id="10" name="Group 96"/>
            <p:cNvGrpSpPr>
              <a:grpSpLocks/>
            </p:cNvGrpSpPr>
            <p:nvPr/>
          </p:nvGrpSpPr>
          <p:grpSpPr bwMode="auto">
            <a:xfrm>
              <a:off x="4544141" y="666755"/>
              <a:ext cx="3929581" cy="1408094"/>
              <a:chOff x="3429000" y="597323"/>
              <a:chExt cx="3607339" cy="1159185"/>
            </a:xfrm>
          </p:grpSpPr>
          <p:grpSp>
            <p:nvGrpSpPr>
              <p:cNvPr id="11" name="Group 76"/>
              <p:cNvGrpSpPr>
                <a:grpSpLocks/>
              </p:cNvGrpSpPr>
              <p:nvPr/>
            </p:nvGrpSpPr>
            <p:grpSpPr bwMode="auto">
              <a:xfrm>
                <a:off x="3483027" y="665163"/>
                <a:ext cx="965199" cy="725488"/>
                <a:chOff x="5788636" y="276535"/>
                <a:chExt cx="1470282" cy="1129960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6344845" y="277203"/>
                  <a:ext cx="268464" cy="24975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54" name="Oval 53"/>
                <p:cNvSpPr/>
                <p:nvPr/>
              </p:nvSpPr>
              <p:spPr>
                <a:xfrm>
                  <a:off x="6344845" y="709940"/>
                  <a:ext cx="268464" cy="24975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55" name="Oval 54"/>
                <p:cNvSpPr/>
                <p:nvPr/>
              </p:nvSpPr>
              <p:spPr>
                <a:xfrm>
                  <a:off x="6990609" y="806379"/>
                  <a:ext cx="268463" cy="24727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56" name="Oval 55"/>
                <p:cNvSpPr/>
                <p:nvPr/>
              </p:nvSpPr>
              <p:spPr>
                <a:xfrm>
                  <a:off x="6364193" y="1157514"/>
                  <a:ext cx="268464" cy="24975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57" name="Oval 56"/>
                <p:cNvSpPr/>
                <p:nvPr/>
              </p:nvSpPr>
              <p:spPr>
                <a:xfrm>
                  <a:off x="5788569" y="994310"/>
                  <a:ext cx="268464" cy="2522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cxnSp>
              <p:nvCxnSpPr>
                <p:cNvPr id="58" name="Straight Arrow Connector 57"/>
                <p:cNvCxnSpPr/>
                <p:nvPr/>
              </p:nvCxnSpPr>
              <p:spPr>
                <a:xfrm rot="5400000">
                  <a:off x="6386347" y="618474"/>
                  <a:ext cx="185460" cy="2418"/>
                </a:xfrm>
                <a:prstGeom prst="straightConnector1">
                  <a:avLst/>
                </a:prstGeom>
                <a:ln w="31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 rot="5400000" flipH="1" flipV="1">
                  <a:off x="6085151" y="769237"/>
                  <a:ext cx="192877" cy="326509"/>
                </a:xfrm>
                <a:prstGeom prst="straightConnector1">
                  <a:avLst/>
                </a:prstGeom>
                <a:ln w="31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0" name="Group 62"/>
                <p:cNvGrpSpPr>
                  <a:grpSpLocks/>
                </p:cNvGrpSpPr>
                <p:nvPr/>
              </p:nvGrpSpPr>
              <p:grpSpPr bwMode="auto">
                <a:xfrm rot="3414055">
                  <a:off x="6745899" y="1006075"/>
                  <a:ext cx="165648" cy="351214"/>
                  <a:chOff x="7568981" y="1134767"/>
                  <a:chExt cx="451732" cy="605249"/>
                </a:xfrm>
              </p:grpSpPr>
              <p:cxnSp>
                <p:nvCxnSpPr>
                  <p:cNvPr id="63" name="Straight Connector 62"/>
                  <p:cNvCxnSpPr/>
                  <p:nvPr/>
                </p:nvCxnSpPr>
                <p:spPr>
                  <a:xfrm rot="5400000" flipH="1" flipV="1">
                    <a:off x="7466215" y="1451083"/>
                    <a:ext cx="616859" cy="6746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7571467" y="1135244"/>
                    <a:ext cx="451813" cy="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1" name="Straight Arrow Connector 64"/>
                <p:cNvCxnSpPr/>
                <p:nvPr/>
              </p:nvCxnSpPr>
              <p:spPr>
                <a:xfrm>
                  <a:off x="6613309" y="836052"/>
                  <a:ext cx="377300" cy="93966"/>
                </a:xfrm>
                <a:prstGeom prst="straightConnector1">
                  <a:avLst/>
                </a:prstGeom>
                <a:ln w="31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/>
                <p:nvPr/>
              </p:nvCxnSpPr>
              <p:spPr>
                <a:xfrm rot="5400000">
                  <a:off x="6390002" y="1064812"/>
                  <a:ext cx="182986" cy="2419"/>
                </a:xfrm>
                <a:prstGeom prst="straightConnector1">
                  <a:avLst/>
                </a:prstGeom>
                <a:ln w="31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76"/>
              <p:cNvGrpSpPr>
                <a:grpSpLocks/>
              </p:cNvGrpSpPr>
              <p:nvPr/>
            </p:nvGrpSpPr>
            <p:grpSpPr bwMode="auto">
              <a:xfrm>
                <a:off x="4433943" y="1023938"/>
                <a:ext cx="1144586" cy="727075"/>
                <a:chOff x="5651844" y="277398"/>
                <a:chExt cx="1606815" cy="1132438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6345173" y="278118"/>
                  <a:ext cx="269701" cy="24975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42" name="Oval 41"/>
                <p:cNvSpPr/>
                <p:nvPr/>
              </p:nvSpPr>
              <p:spPr>
                <a:xfrm>
                  <a:off x="6345173" y="710856"/>
                  <a:ext cx="269701" cy="2522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43" name="Oval 42"/>
                <p:cNvSpPr/>
                <p:nvPr/>
              </p:nvSpPr>
              <p:spPr>
                <a:xfrm>
                  <a:off x="6989334" y="809768"/>
                  <a:ext cx="269700" cy="2472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44" name="Oval 43"/>
                <p:cNvSpPr/>
                <p:nvPr/>
              </p:nvSpPr>
              <p:spPr>
                <a:xfrm>
                  <a:off x="6365234" y="1160905"/>
                  <a:ext cx="267471" cy="24975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45" name="Oval 44"/>
                <p:cNvSpPr/>
                <p:nvPr/>
              </p:nvSpPr>
              <p:spPr>
                <a:xfrm>
                  <a:off x="5651977" y="1123814"/>
                  <a:ext cx="269700" cy="24975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cxnSp>
              <p:nvCxnSpPr>
                <p:cNvPr id="46" name="Straight Arrow Connector 45"/>
                <p:cNvCxnSpPr/>
                <p:nvPr/>
              </p:nvCxnSpPr>
              <p:spPr>
                <a:xfrm rot="5400000">
                  <a:off x="6387293" y="619486"/>
                  <a:ext cx="185461" cy="2230"/>
                </a:xfrm>
                <a:prstGeom prst="straightConnector1">
                  <a:avLst/>
                </a:prstGeom>
                <a:ln w="31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 rot="5400000" flipH="1" flipV="1">
                  <a:off x="5953747" y="767008"/>
                  <a:ext cx="321464" cy="461387"/>
                </a:xfrm>
                <a:prstGeom prst="straightConnector1">
                  <a:avLst/>
                </a:prstGeom>
                <a:ln w="31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" name="Group 62"/>
                <p:cNvGrpSpPr>
                  <a:grpSpLocks/>
                </p:cNvGrpSpPr>
                <p:nvPr/>
              </p:nvGrpSpPr>
              <p:grpSpPr bwMode="auto">
                <a:xfrm rot="3414055">
                  <a:off x="6730842" y="1008953"/>
                  <a:ext cx="175522" cy="369630"/>
                  <a:chOff x="7566930" y="1144882"/>
                  <a:chExt cx="478588" cy="636986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rot="5400000" flipH="1" flipV="1">
                    <a:off x="7469163" y="1469440"/>
                    <a:ext cx="591534" cy="674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7564491" y="1143376"/>
                    <a:ext cx="478715" cy="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6614874" y="836970"/>
                  <a:ext cx="374460" cy="96438"/>
                </a:xfrm>
                <a:prstGeom prst="straightConnector1">
                  <a:avLst/>
                </a:prstGeom>
                <a:ln w="31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 rot="5400000">
                  <a:off x="6390759" y="1068298"/>
                  <a:ext cx="182987" cy="2228"/>
                </a:xfrm>
                <a:prstGeom prst="straightConnector1">
                  <a:avLst/>
                </a:prstGeom>
                <a:ln w="31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76"/>
              <p:cNvGrpSpPr>
                <a:grpSpLocks/>
              </p:cNvGrpSpPr>
              <p:nvPr/>
            </p:nvGrpSpPr>
            <p:grpSpPr bwMode="auto">
              <a:xfrm>
                <a:off x="5438830" y="808039"/>
                <a:ext cx="1187449" cy="652463"/>
                <a:chOff x="5591524" y="542082"/>
                <a:chExt cx="1666992" cy="1016227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6349705" y="542769"/>
                  <a:ext cx="267472" cy="24975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32" name="Oval 31"/>
                <p:cNvSpPr/>
                <p:nvPr/>
              </p:nvSpPr>
              <p:spPr>
                <a:xfrm>
                  <a:off x="6989410" y="807357"/>
                  <a:ext cx="269700" cy="30168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33" name="Oval 32"/>
                <p:cNvSpPr/>
                <p:nvPr/>
              </p:nvSpPr>
              <p:spPr>
                <a:xfrm>
                  <a:off x="6349705" y="1309335"/>
                  <a:ext cx="267472" cy="24975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34" name="Oval 33"/>
                <p:cNvSpPr/>
                <p:nvPr/>
              </p:nvSpPr>
              <p:spPr>
                <a:xfrm>
                  <a:off x="5591868" y="1000235"/>
                  <a:ext cx="269702" cy="24727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cxnSp>
              <p:nvCxnSpPr>
                <p:cNvPr id="35" name="Straight Arrow Connector 34"/>
                <p:cNvCxnSpPr/>
                <p:nvPr/>
              </p:nvCxnSpPr>
              <p:spPr>
                <a:xfrm rot="5400000" flipH="1" flipV="1">
                  <a:off x="5902468" y="590090"/>
                  <a:ext cx="368447" cy="526028"/>
                </a:xfrm>
                <a:prstGeom prst="straightConnector1">
                  <a:avLst/>
                </a:prstGeom>
                <a:ln w="31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6" name="Group 62"/>
                <p:cNvGrpSpPr>
                  <a:grpSpLocks/>
                </p:cNvGrpSpPr>
                <p:nvPr/>
              </p:nvGrpSpPr>
              <p:grpSpPr bwMode="auto">
                <a:xfrm rot="3414055">
                  <a:off x="6744666" y="995665"/>
                  <a:ext cx="163164" cy="343205"/>
                  <a:chOff x="7534600" y="1131677"/>
                  <a:chExt cx="444890" cy="591447"/>
                </a:xfrm>
              </p:grpSpPr>
              <p:cxnSp>
                <p:nvCxnSpPr>
                  <p:cNvPr id="39" name="Straight Connector 38"/>
                  <p:cNvCxnSpPr/>
                  <p:nvPr/>
                </p:nvCxnSpPr>
                <p:spPr>
                  <a:xfrm rot="5400000" flipH="1" flipV="1">
                    <a:off x="7461750" y="1423281"/>
                    <a:ext cx="591534" cy="674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7527176" y="1148632"/>
                    <a:ext cx="445000" cy="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7" name="Straight Arrow Connector 36"/>
                <p:cNvCxnSpPr/>
                <p:nvPr/>
              </p:nvCxnSpPr>
              <p:spPr>
                <a:xfrm>
                  <a:off x="6617177" y="668881"/>
                  <a:ext cx="372233" cy="291790"/>
                </a:xfrm>
                <a:prstGeom prst="straightConnector1">
                  <a:avLst/>
                </a:prstGeom>
                <a:ln w="31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 rot="16200000" flipH="1">
                  <a:off x="6225034" y="1050928"/>
                  <a:ext cx="516815" cy="0"/>
                </a:xfrm>
                <a:prstGeom prst="straightConnector1">
                  <a:avLst/>
                </a:prstGeom>
                <a:ln w="31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Oval 13"/>
              <p:cNvSpPr/>
              <p:nvPr/>
            </p:nvSpPr>
            <p:spPr bwMode="auto">
              <a:xfrm>
                <a:off x="5196152" y="744974"/>
                <a:ext cx="192116" cy="16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5" name="Straight Arrow Connector 14"/>
              <p:cNvCxnSpPr/>
              <p:nvPr/>
            </p:nvCxnSpPr>
            <p:spPr bwMode="auto">
              <a:xfrm rot="5400000" flipH="1" flipV="1">
                <a:off x="5053260" y="852927"/>
                <a:ext cx="141301" cy="201643"/>
              </a:xfrm>
              <a:prstGeom prst="straightConnector1">
                <a:avLst/>
              </a:prstGeom>
              <a:ln w="31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98"/>
              <p:cNvSpPr txBox="1">
                <a:spLocks noChangeArrowheads="1"/>
              </p:cNvSpPr>
              <p:nvPr/>
            </p:nvSpPr>
            <p:spPr bwMode="auto">
              <a:xfrm>
                <a:off x="3769198" y="597323"/>
                <a:ext cx="797427" cy="2106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 dirty="0">
                    <a:latin typeface="Calibri" charset="0"/>
                  </a:rPr>
                  <a:t>g1</a:t>
                </a:r>
              </a:p>
            </p:txBody>
          </p:sp>
          <p:sp>
            <p:nvSpPr>
              <p:cNvPr id="17" name="TextBox 99"/>
              <p:cNvSpPr txBox="1">
                <a:spLocks noChangeArrowheads="1"/>
              </p:cNvSpPr>
              <p:nvPr/>
            </p:nvSpPr>
            <p:spPr bwMode="auto">
              <a:xfrm>
                <a:off x="3429000" y="1066800"/>
                <a:ext cx="645017" cy="2106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>
                    <a:latin typeface="Calibri" charset="0"/>
                  </a:rPr>
                  <a:t>g2</a:t>
                </a:r>
              </a:p>
            </p:txBody>
          </p:sp>
          <p:sp>
            <p:nvSpPr>
              <p:cNvPr id="18" name="TextBox 100"/>
              <p:cNvSpPr txBox="1">
                <a:spLocks noChangeArrowheads="1"/>
              </p:cNvSpPr>
              <p:nvPr/>
            </p:nvSpPr>
            <p:spPr bwMode="auto">
              <a:xfrm>
                <a:off x="3786391" y="887705"/>
                <a:ext cx="406603" cy="2106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 dirty="0">
                    <a:latin typeface="Calibri" charset="0"/>
                  </a:rPr>
                  <a:t>g3</a:t>
                </a:r>
              </a:p>
            </p:txBody>
          </p:sp>
          <p:sp>
            <p:nvSpPr>
              <p:cNvPr id="19" name="TextBox 101"/>
              <p:cNvSpPr txBox="1">
                <a:spLocks noChangeArrowheads="1"/>
              </p:cNvSpPr>
              <p:nvPr/>
            </p:nvSpPr>
            <p:spPr bwMode="auto">
              <a:xfrm>
                <a:off x="3815362" y="1164985"/>
                <a:ext cx="487269" cy="2106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>
                    <a:latin typeface="Calibri" charset="0"/>
                  </a:rPr>
                  <a:t>g4</a:t>
                </a:r>
              </a:p>
            </p:txBody>
          </p:sp>
          <p:sp>
            <p:nvSpPr>
              <p:cNvPr id="20" name="TextBox 102"/>
              <p:cNvSpPr txBox="1">
                <a:spLocks noChangeArrowheads="1"/>
              </p:cNvSpPr>
              <p:nvPr/>
            </p:nvSpPr>
            <p:spPr bwMode="auto">
              <a:xfrm>
                <a:off x="4200847" y="960835"/>
                <a:ext cx="406603" cy="2106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>
                    <a:latin typeface="Calibri" charset="0"/>
                  </a:rPr>
                  <a:t>g5</a:t>
                </a:r>
              </a:p>
            </p:txBody>
          </p:sp>
          <p:sp>
            <p:nvSpPr>
              <p:cNvPr id="21" name="TextBox 103"/>
              <p:cNvSpPr txBox="1">
                <a:spLocks noChangeArrowheads="1"/>
              </p:cNvSpPr>
              <p:nvPr/>
            </p:nvSpPr>
            <p:spPr bwMode="auto">
              <a:xfrm>
                <a:off x="4886688" y="962978"/>
                <a:ext cx="406603" cy="2106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>
                    <a:latin typeface="Calibri" charset="0"/>
                  </a:rPr>
                  <a:t>g1</a:t>
                </a:r>
              </a:p>
            </p:txBody>
          </p:sp>
          <p:sp>
            <p:nvSpPr>
              <p:cNvPr id="22" name="TextBox 104"/>
              <p:cNvSpPr txBox="1">
                <a:spLocks noChangeArrowheads="1"/>
              </p:cNvSpPr>
              <p:nvPr/>
            </p:nvSpPr>
            <p:spPr bwMode="auto">
              <a:xfrm>
                <a:off x="4343400" y="1511723"/>
                <a:ext cx="1524626" cy="2106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>
                    <a:latin typeface="Calibri" charset="0"/>
                  </a:rPr>
                  <a:t>g11</a:t>
                </a:r>
              </a:p>
            </p:txBody>
          </p:sp>
          <p:sp>
            <p:nvSpPr>
              <p:cNvPr id="23" name="TextBox 105"/>
              <p:cNvSpPr txBox="1">
                <a:spLocks noChangeArrowheads="1"/>
              </p:cNvSpPr>
              <p:nvPr/>
            </p:nvSpPr>
            <p:spPr bwMode="auto">
              <a:xfrm>
                <a:off x="5140882" y="673523"/>
                <a:ext cx="406603" cy="2106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 dirty="0">
                    <a:latin typeface="Calibri" charset="0"/>
                  </a:rPr>
                  <a:t>g3</a:t>
                </a:r>
              </a:p>
            </p:txBody>
          </p:sp>
          <p:sp>
            <p:nvSpPr>
              <p:cNvPr id="24" name="TextBox 106"/>
              <p:cNvSpPr txBox="1">
                <a:spLocks noChangeArrowheads="1"/>
              </p:cNvSpPr>
              <p:nvPr/>
            </p:nvSpPr>
            <p:spPr bwMode="auto">
              <a:xfrm>
                <a:off x="4886688" y="1253359"/>
                <a:ext cx="406603" cy="2106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 dirty="0">
                    <a:latin typeface="Calibri" charset="0"/>
                  </a:rPr>
                  <a:t>g8</a:t>
                </a:r>
              </a:p>
            </p:txBody>
          </p:sp>
          <p:sp>
            <p:nvSpPr>
              <p:cNvPr id="25" name="TextBox 107"/>
              <p:cNvSpPr txBox="1">
                <a:spLocks noChangeArrowheads="1"/>
              </p:cNvSpPr>
              <p:nvPr/>
            </p:nvSpPr>
            <p:spPr bwMode="auto">
              <a:xfrm>
                <a:off x="4886688" y="1545882"/>
                <a:ext cx="406603" cy="2106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>
                    <a:latin typeface="Calibri" charset="0"/>
                  </a:rPr>
                  <a:t>g5</a:t>
                </a:r>
              </a:p>
            </p:txBody>
          </p:sp>
          <p:sp>
            <p:nvSpPr>
              <p:cNvPr id="26" name="TextBox 108"/>
              <p:cNvSpPr txBox="1">
                <a:spLocks noChangeArrowheads="1"/>
              </p:cNvSpPr>
              <p:nvPr/>
            </p:nvSpPr>
            <p:spPr bwMode="auto">
              <a:xfrm>
                <a:off x="5343916" y="1326490"/>
                <a:ext cx="406603" cy="2106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 dirty="0">
                    <a:latin typeface="Calibri" charset="0"/>
                  </a:rPr>
                  <a:t>g6</a:t>
                </a:r>
              </a:p>
            </p:txBody>
          </p:sp>
          <p:sp>
            <p:nvSpPr>
              <p:cNvPr id="27" name="TextBox 109"/>
              <p:cNvSpPr txBox="1">
                <a:spLocks noChangeArrowheads="1"/>
              </p:cNvSpPr>
              <p:nvPr/>
            </p:nvSpPr>
            <p:spPr bwMode="auto">
              <a:xfrm>
                <a:off x="5384597" y="1033966"/>
                <a:ext cx="406603" cy="2106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 dirty="0">
                    <a:latin typeface="Calibri" charset="0"/>
                  </a:rPr>
                  <a:t>g1</a:t>
                </a:r>
              </a:p>
            </p:txBody>
          </p:sp>
          <p:sp>
            <p:nvSpPr>
              <p:cNvPr id="28" name="TextBox 110"/>
              <p:cNvSpPr txBox="1">
                <a:spLocks noChangeArrowheads="1"/>
              </p:cNvSpPr>
              <p:nvPr/>
            </p:nvSpPr>
            <p:spPr bwMode="auto">
              <a:xfrm>
                <a:off x="5940253" y="1255501"/>
                <a:ext cx="442605" cy="2106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 dirty="0">
                    <a:latin typeface="Calibri" charset="0"/>
                  </a:rPr>
                  <a:t>g7</a:t>
                </a:r>
              </a:p>
            </p:txBody>
          </p:sp>
          <p:sp>
            <p:nvSpPr>
              <p:cNvPr id="29" name="TextBox 111"/>
              <p:cNvSpPr txBox="1">
                <a:spLocks noChangeArrowheads="1"/>
              </p:cNvSpPr>
              <p:nvPr/>
            </p:nvSpPr>
            <p:spPr bwMode="auto">
              <a:xfrm>
                <a:off x="5917997" y="741443"/>
                <a:ext cx="406603" cy="2106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>
                    <a:latin typeface="Calibri" charset="0"/>
                  </a:rPr>
                  <a:t>g9</a:t>
                </a:r>
              </a:p>
            </p:txBody>
          </p:sp>
          <p:sp>
            <p:nvSpPr>
              <p:cNvPr id="30" name="TextBox 112"/>
              <p:cNvSpPr txBox="1">
                <a:spLocks noChangeArrowheads="1"/>
              </p:cNvSpPr>
              <p:nvPr/>
            </p:nvSpPr>
            <p:spPr bwMode="auto">
              <a:xfrm>
                <a:off x="6400800" y="952774"/>
                <a:ext cx="635539" cy="2106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 dirty="0">
                    <a:latin typeface="Calibri" charset="0"/>
                  </a:rPr>
                  <a:t>g4</a:t>
                </a: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4792228" y="2246296"/>
              <a:ext cx="32085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/>
                <a:t>Pathway Gene Sets</a:t>
              </a:r>
            </a:p>
          </p:txBody>
        </p:sp>
        <p:sp>
          <p:nvSpPr>
            <p:cNvPr id="66" name="Plus 65"/>
            <p:cNvSpPr/>
            <p:nvPr/>
          </p:nvSpPr>
          <p:spPr>
            <a:xfrm>
              <a:off x="2489664" y="3830910"/>
              <a:ext cx="371230" cy="355337"/>
            </a:xfrm>
            <a:prstGeom prst="mathPlu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Plus 66"/>
            <p:cNvSpPr/>
            <p:nvPr/>
          </p:nvSpPr>
          <p:spPr>
            <a:xfrm>
              <a:off x="3694909" y="1240342"/>
              <a:ext cx="371230" cy="355337"/>
            </a:xfrm>
            <a:prstGeom prst="mathPlu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Left Brace 70"/>
            <p:cNvSpPr/>
            <p:nvPr/>
          </p:nvSpPr>
          <p:spPr bwMode="auto">
            <a:xfrm rot="16200000">
              <a:off x="4569572" y="1199853"/>
              <a:ext cx="333730" cy="3266446"/>
            </a:xfrm>
            <a:prstGeom prst="leftBrace">
              <a:avLst>
                <a:gd name="adj1" fmla="val 42999"/>
                <a:gd name="adj2" fmla="val 49660"/>
              </a:avLst>
            </a:prstGeom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72" name="Group 96"/>
            <p:cNvGrpSpPr>
              <a:grpSpLocks/>
            </p:cNvGrpSpPr>
            <p:nvPr/>
          </p:nvGrpSpPr>
          <p:grpSpPr bwMode="auto">
            <a:xfrm>
              <a:off x="2969516" y="3352441"/>
              <a:ext cx="4577751" cy="1460752"/>
              <a:chOff x="3398668" y="649319"/>
              <a:chExt cx="3637671" cy="1171732"/>
            </a:xfrm>
          </p:grpSpPr>
          <p:grpSp>
            <p:nvGrpSpPr>
              <p:cNvPr id="73" name="Group 76"/>
              <p:cNvGrpSpPr>
                <a:grpSpLocks/>
              </p:cNvGrpSpPr>
              <p:nvPr/>
            </p:nvGrpSpPr>
            <p:grpSpPr bwMode="auto">
              <a:xfrm>
                <a:off x="3483027" y="665163"/>
                <a:ext cx="965199" cy="725488"/>
                <a:chOff x="5788636" y="276535"/>
                <a:chExt cx="1470282" cy="1129960"/>
              </a:xfrm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6344845" y="277203"/>
                  <a:ext cx="268464" cy="24975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16" name="Oval 115"/>
                <p:cNvSpPr/>
                <p:nvPr/>
              </p:nvSpPr>
              <p:spPr>
                <a:xfrm>
                  <a:off x="6344845" y="709940"/>
                  <a:ext cx="268464" cy="24975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17" name="Oval 116"/>
                <p:cNvSpPr/>
                <p:nvPr/>
              </p:nvSpPr>
              <p:spPr>
                <a:xfrm>
                  <a:off x="6990609" y="806379"/>
                  <a:ext cx="268463" cy="24727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18" name="Oval 117"/>
                <p:cNvSpPr/>
                <p:nvPr/>
              </p:nvSpPr>
              <p:spPr>
                <a:xfrm>
                  <a:off x="6364193" y="1157514"/>
                  <a:ext cx="268464" cy="24975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19" name="Oval 118"/>
                <p:cNvSpPr/>
                <p:nvPr/>
              </p:nvSpPr>
              <p:spPr>
                <a:xfrm>
                  <a:off x="5788569" y="994310"/>
                  <a:ext cx="268464" cy="2522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cxnSp>
              <p:nvCxnSpPr>
                <p:cNvPr id="120" name="Straight Arrow Connector 119"/>
                <p:cNvCxnSpPr>
                  <a:stCxn id="115" idx="4"/>
                  <a:endCxn id="116" idx="0"/>
                </p:cNvCxnSpPr>
                <p:nvPr/>
              </p:nvCxnSpPr>
              <p:spPr>
                <a:xfrm rot="5400000">
                  <a:off x="6386347" y="618474"/>
                  <a:ext cx="185460" cy="2418"/>
                </a:xfrm>
                <a:prstGeom prst="straightConnector1">
                  <a:avLst/>
                </a:prstGeom>
                <a:ln w="31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>
                  <a:stCxn id="119" idx="7"/>
                  <a:endCxn id="116" idx="2"/>
                </p:cNvCxnSpPr>
                <p:nvPr/>
              </p:nvCxnSpPr>
              <p:spPr>
                <a:xfrm rot="5400000" flipH="1" flipV="1">
                  <a:off x="6085151" y="769237"/>
                  <a:ext cx="192877" cy="326509"/>
                </a:xfrm>
                <a:prstGeom prst="straightConnector1">
                  <a:avLst/>
                </a:prstGeom>
                <a:ln w="31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2" name="Group 62"/>
                <p:cNvGrpSpPr>
                  <a:grpSpLocks/>
                </p:cNvGrpSpPr>
                <p:nvPr/>
              </p:nvGrpSpPr>
              <p:grpSpPr bwMode="auto">
                <a:xfrm rot="3414055">
                  <a:off x="6745899" y="1006075"/>
                  <a:ext cx="165648" cy="351214"/>
                  <a:chOff x="7568981" y="1134767"/>
                  <a:chExt cx="451732" cy="605249"/>
                </a:xfrm>
              </p:grpSpPr>
              <p:cxnSp>
                <p:nvCxnSpPr>
                  <p:cNvPr id="125" name="Straight Connector 124"/>
                  <p:cNvCxnSpPr/>
                  <p:nvPr/>
                </p:nvCxnSpPr>
                <p:spPr>
                  <a:xfrm rot="5400000" flipH="1" flipV="1">
                    <a:off x="7466215" y="1451083"/>
                    <a:ext cx="616859" cy="6746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7571467" y="1135244"/>
                    <a:ext cx="451813" cy="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3" name="Straight Arrow Connector 64"/>
                <p:cNvCxnSpPr>
                  <a:stCxn id="116" idx="6"/>
                  <a:endCxn id="117" idx="2"/>
                </p:cNvCxnSpPr>
                <p:nvPr/>
              </p:nvCxnSpPr>
              <p:spPr>
                <a:xfrm>
                  <a:off x="6613309" y="836052"/>
                  <a:ext cx="377300" cy="93966"/>
                </a:xfrm>
                <a:prstGeom prst="straightConnector1">
                  <a:avLst/>
                </a:prstGeom>
                <a:ln w="31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 rot="5400000">
                  <a:off x="6390002" y="1064812"/>
                  <a:ext cx="182986" cy="2419"/>
                </a:xfrm>
                <a:prstGeom prst="straightConnector1">
                  <a:avLst/>
                </a:prstGeom>
                <a:ln w="31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6"/>
              <p:cNvGrpSpPr>
                <a:grpSpLocks/>
              </p:cNvGrpSpPr>
              <p:nvPr/>
            </p:nvGrpSpPr>
            <p:grpSpPr bwMode="auto">
              <a:xfrm>
                <a:off x="4433943" y="1023938"/>
                <a:ext cx="1144586" cy="727075"/>
                <a:chOff x="5651844" y="277398"/>
                <a:chExt cx="1606815" cy="1132438"/>
              </a:xfrm>
            </p:grpSpPr>
            <p:sp>
              <p:nvSpPr>
                <p:cNvPr id="103" name="Oval 102"/>
                <p:cNvSpPr/>
                <p:nvPr/>
              </p:nvSpPr>
              <p:spPr>
                <a:xfrm>
                  <a:off x="6345173" y="278118"/>
                  <a:ext cx="269701" cy="24975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04" name="Oval 103"/>
                <p:cNvSpPr/>
                <p:nvPr/>
              </p:nvSpPr>
              <p:spPr>
                <a:xfrm>
                  <a:off x="6345173" y="710856"/>
                  <a:ext cx="269701" cy="2522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05" name="Oval 104"/>
                <p:cNvSpPr/>
                <p:nvPr/>
              </p:nvSpPr>
              <p:spPr>
                <a:xfrm>
                  <a:off x="6989334" y="809768"/>
                  <a:ext cx="269700" cy="2472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06" name="Oval 105"/>
                <p:cNvSpPr/>
                <p:nvPr/>
              </p:nvSpPr>
              <p:spPr>
                <a:xfrm>
                  <a:off x="6365234" y="1160905"/>
                  <a:ext cx="267471" cy="24975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07" name="Oval 106"/>
                <p:cNvSpPr/>
                <p:nvPr/>
              </p:nvSpPr>
              <p:spPr>
                <a:xfrm>
                  <a:off x="5651977" y="1123814"/>
                  <a:ext cx="269700" cy="24975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cxnSp>
              <p:nvCxnSpPr>
                <p:cNvPr id="108" name="Straight Arrow Connector 107"/>
                <p:cNvCxnSpPr>
                  <a:stCxn id="103" idx="4"/>
                  <a:endCxn id="104" idx="0"/>
                </p:cNvCxnSpPr>
                <p:nvPr/>
              </p:nvCxnSpPr>
              <p:spPr>
                <a:xfrm rot="5400000">
                  <a:off x="6387293" y="619486"/>
                  <a:ext cx="185461" cy="2230"/>
                </a:xfrm>
                <a:prstGeom prst="straightConnector1">
                  <a:avLst/>
                </a:prstGeom>
                <a:ln w="31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>
                  <a:stCxn id="107" idx="7"/>
                  <a:endCxn id="104" idx="2"/>
                </p:cNvCxnSpPr>
                <p:nvPr/>
              </p:nvCxnSpPr>
              <p:spPr>
                <a:xfrm rot="5400000" flipH="1" flipV="1">
                  <a:off x="5953747" y="767008"/>
                  <a:ext cx="321464" cy="461387"/>
                </a:xfrm>
                <a:prstGeom prst="straightConnector1">
                  <a:avLst/>
                </a:prstGeom>
                <a:ln w="31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0" name="Group 62"/>
                <p:cNvGrpSpPr>
                  <a:grpSpLocks/>
                </p:cNvGrpSpPr>
                <p:nvPr/>
              </p:nvGrpSpPr>
              <p:grpSpPr bwMode="auto">
                <a:xfrm rot="3414055">
                  <a:off x="6730842" y="1008953"/>
                  <a:ext cx="175522" cy="369630"/>
                  <a:chOff x="7566930" y="1144882"/>
                  <a:chExt cx="478588" cy="636986"/>
                </a:xfrm>
              </p:grpSpPr>
              <p:cxnSp>
                <p:nvCxnSpPr>
                  <p:cNvPr id="113" name="Straight Connector 112"/>
                  <p:cNvCxnSpPr/>
                  <p:nvPr/>
                </p:nvCxnSpPr>
                <p:spPr>
                  <a:xfrm rot="5400000" flipH="1" flipV="1">
                    <a:off x="7469163" y="1469440"/>
                    <a:ext cx="591534" cy="674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7564491" y="1143376"/>
                    <a:ext cx="478715" cy="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1" name="Straight Arrow Connector 110"/>
                <p:cNvCxnSpPr>
                  <a:stCxn id="104" idx="6"/>
                  <a:endCxn id="105" idx="2"/>
                </p:cNvCxnSpPr>
                <p:nvPr/>
              </p:nvCxnSpPr>
              <p:spPr>
                <a:xfrm>
                  <a:off x="6614874" y="836970"/>
                  <a:ext cx="374460" cy="96438"/>
                </a:xfrm>
                <a:prstGeom prst="straightConnector1">
                  <a:avLst/>
                </a:prstGeom>
                <a:ln w="31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/>
                <p:cNvCxnSpPr/>
                <p:nvPr/>
              </p:nvCxnSpPr>
              <p:spPr>
                <a:xfrm rot="5400000">
                  <a:off x="6390759" y="1068298"/>
                  <a:ext cx="182987" cy="2228"/>
                </a:xfrm>
                <a:prstGeom prst="straightConnector1">
                  <a:avLst/>
                </a:prstGeom>
                <a:ln w="31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6"/>
              <p:cNvGrpSpPr>
                <a:grpSpLocks/>
              </p:cNvGrpSpPr>
              <p:nvPr/>
            </p:nvGrpSpPr>
            <p:grpSpPr bwMode="auto">
              <a:xfrm>
                <a:off x="5438830" y="808039"/>
                <a:ext cx="1187449" cy="652463"/>
                <a:chOff x="5591524" y="542082"/>
                <a:chExt cx="1666992" cy="1016227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6349705" y="542769"/>
                  <a:ext cx="267472" cy="24975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94" name="Oval 93"/>
                <p:cNvSpPr/>
                <p:nvPr/>
              </p:nvSpPr>
              <p:spPr>
                <a:xfrm>
                  <a:off x="6989410" y="807357"/>
                  <a:ext cx="269700" cy="30168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95" name="Oval 94"/>
                <p:cNvSpPr/>
                <p:nvPr/>
              </p:nvSpPr>
              <p:spPr>
                <a:xfrm>
                  <a:off x="6349705" y="1309335"/>
                  <a:ext cx="267472" cy="24975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96" name="Oval 95"/>
                <p:cNvSpPr/>
                <p:nvPr/>
              </p:nvSpPr>
              <p:spPr>
                <a:xfrm>
                  <a:off x="5591868" y="1000235"/>
                  <a:ext cx="269702" cy="24727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cxnSp>
              <p:nvCxnSpPr>
                <p:cNvPr id="97" name="Straight Arrow Connector 96"/>
                <p:cNvCxnSpPr>
                  <a:stCxn id="96" idx="7"/>
                  <a:endCxn id="93" idx="2"/>
                </p:cNvCxnSpPr>
                <p:nvPr/>
              </p:nvCxnSpPr>
              <p:spPr>
                <a:xfrm rot="5400000" flipH="1" flipV="1">
                  <a:off x="5902468" y="590090"/>
                  <a:ext cx="368447" cy="526028"/>
                </a:xfrm>
                <a:prstGeom prst="straightConnector1">
                  <a:avLst/>
                </a:prstGeom>
                <a:ln w="31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8" name="Group 62"/>
                <p:cNvGrpSpPr>
                  <a:grpSpLocks/>
                </p:cNvGrpSpPr>
                <p:nvPr/>
              </p:nvGrpSpPr>
              <p:grpSpPr bwMode="auto">
                <a:xfrm rot="3414055">
                  <a:off x="6744666" y="995665"/>
                  <a:ext cx="163164" cy="343205"/>
                  <a:chOff x="7534600" y="1131677"/>
                  <a:chExt cx="444890" cy="591447"/>
                </a:xfrm>
              </p:grpSpPr>
              <p:cxnSp>
                <p:nvCxnSpPr>
                  <p:cNvPr id="101" name="Straight Connector 100"/>
                  <p:cNvCxnSpPr/>
                  <p:nvPr/>
                </p:nvCxnSpPr>
                <p:spPr>
                  <a:xfrm rot="5400000" flipH="1" flipV="1">
                    <a:off x="7461750" y="1423281"/>
                    <a:ext cx="591534" cy="674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/>
                  <p:cNvCxnSpPr/>
                  <p:nvPr/>
                </p:nvCxnSpPr>
                <p:spPr>
                  <a:xfrm>
                    <a:off x="7527176" y="1148632"/>
                    <a:ext cx="445000" cy="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9" name="Straight Arrow Connector 98"/>
                <p:cNvCxnSpPr>
                  <a:stCxn id="93" idx="6"/>
                  <a:endCxn id="94" idx="2"/>
                </p:cNvCxnSpPr>
                <p:nvPr/>
              </p:nvCxnSpPr>
              <p:spPr>
                <a:xfrm>
                  <a:off x="6617177" y="668881"/>
                  <a:ext cx="372233" cy="291790"/>
                </a:xfrm>
                <a:prstGeom prst="straightConnector1">
                  <a:avLst/>
                </a:prstGeom>
                <a:ln w="31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>
                  <a:stCxn id="93" idx="4"/>
                  <a:endCxn id="95" idx="0"/>
                </p:cNvCxnSpPr>
                <p:nvPr/>
              </p:nvCxnSpPr>
              <p:spPr>
                <a:xfrm rot="16200000" flipH="1">
                  <a:off x="6225034" y="1050928"/>
                  <a:ext cx="516815" cy="0"/>
                </a:xfrm>
                <a:prstGeom prst="straightConnector1">
                  <a:avLst/>
                </a:prstGeom>
                <a:ln w="31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" name="Oval 75"/>
              <p:cNvSpPr/>
              <p:nvPr/>
            </p:nvSpPr>
            <p:spPr bwMode="auto">
              <a:xfrm>
                <a:off x="5196152" y="744974"/>
                <a:ext cx="192116" cy="16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77" name="Straight Arrow Connector 76"/>
              <p:cNvCxnSpPr>
                <a:endCxn id="76" idx="3"/>
              </p:cNvCxnSpPr>
              <p:nvPr/>
            </p:nvCxnSpPr>
            <p:spPr bwMode="auto">
              <a:xfrm rot="5400000" flipH="1" flipV="1">
                <a:off x="5053260" y="852927"/>
                <a:ext cx="141301" cy="201643"/>
              </a:xfrm>
              <a:prstGeom prst="straightConnector1">
                <a:avLst/>
              </a:prstGeom>
              <a:ln w="31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98"/>
              <p:cNvSpPr txBox="1">
                <a:spLocks noChangeArrowheads="1"/>
              </p:cNvSpPr>
              <p:nvPr/>
            </p:nvSpPr>
            <p:spPr bwMode="auto">
              <a:xfrm>
                <a:off x="3761615" y="649319"/>
                <a:ext cx="797427" cy="1755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900" dirty="0">
                    <a:latin typeface="Calibri" charset="0"/>
                  </a:rPr>
                  <a:t>SNP1</a:t>
                </a:r>
              </a:p>
            </p:txBody>
          </p:sp>
          <p:sp>
            <p:nvSpPr>
              <p:cNvPr id="79" name="TextBox 99"/>
              <p:cNvSpPr txBox="1">
                <a:spLocks noChangeArrowheads="1"/>
              </p:cNvSpPr>
              <p:nvPr/>
            </p:nvSpPr>
            <p:spPr bwMode="auto">
              <a:xfrm>
                <a:off x="3398668" y="1096514"/>
                <a:ext cx="645017" cy="1755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900" dirty="0">
                    <a:latin typeface="Calibri" charset="0"/>
                  </a:rPr>
                  <a:t>SNP2</a:t>
                </a:r>
              </a:p>
            </p:txBody>
          </p:sp>
          <p:sp>
            <p:nvSpPr>
              <p:cNvPr id="80" name="TextBox 100"/>
              <p:cNvSpPr txBox="1">
                <a:spLocks noChangeArrowheads="1"/>
              </p:cNvSpPr>
              <p:nvPr/>
            </p:nvSpPr>
            <p:spPr bwMode="auto">
              <a:xfrm>
                <a:off x="3771225" y="909989"/>
                <a:ext cx="406603" cy="1755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900" dirty="0">
                    <a:latin typeface="Calibri" charset="0"/>
                  </a:rPr>
                  <a:t>SNP3</a:t>
                </a:r>
              </a:p>
            </p:txBody>
          </p:sp>
          <p:sp>
            <p:nvSpPr>
              <p:cNvPr id="81" name="TextBox 101"/>
              <p:cNvSpPr txBox="1">
                <a:spLocks noChangeArrowheads="1"/>
              </p:cNvSpPr>
              <p:nvPr/>
            </p:nvSpPr>
            <p:spPr bwMode="auto">
              <a:xfrm>
                <a:off x="3785030" y="1194697"/>
                <a:ext cx="487269" cy="1755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900" dirty="0">
                    <a:latin typeface="Calibri" charset="0"/>
                  </a:rPr>
                  <a:t>SNP4</a:t>
                </a:r>
              </a:p>
            </p:txBody>
          </p:sp>
          <p:sp>
            <p:nvSpPr>
              <p:cNvPr id="82" name="TextBox 102"/>
              <p:cNvSpPr txBox="1">
                <a:spLocks noChangeArrowheads="1"/>
              </p:cNvSpPr>
              <p:nvPr/>
            </p:nvSpPr>
            <p:spPr bwMode="auto">
              <a:xfrm>
                <a:off x="4185681" y="968263"/>
                <a:ext cx="406603" cy="1755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900" dirty="0">
                    <a:latin typeface="Calibri" charset="0"/>
                  </a:rPr>
                  <a:t>SNP5</a:t>
                </a:r>
              </a:p>
            </p:txBody>
          </p:sp>
          <p:sp>
            <p:nvSpPr>
              <p:cNvPr id="83" name="TextBox 103"/>
              <p:cNvSpPr txBox="1">
                <a:spLocks noChangeArrowheads="1"/>
              </p:cNvSpPr>
              <p:nvPr/>
            </p:nvSpPr>
            <p:spPr bwMode="auto">
              <a:xfrm>
                <a:off x="4881733" y="998429"/>
                <a:ext cx="406603" cy="1755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900" dirty="0">
                    <a:latin typeface="Calibri" charset="0"/>
                  </a:rPr>
                  <a:t>SNP1</a:t>
                </a:r>
              </a:p>
            </p:txBody>
          </p:sp>
          <p:sp>
            <p:nvSpPr>
              <p:cNvPr id="84" name="TextBox 104"/>
              <p:cNvSpPr txBox="1">
                <a:spLocks noChangeArrowheads="1"/>
              </p:cNvSpPr>
              <p:nvPr/>
            </p:nvSpPr>
            <p:spPr bwMode="auto">
              <a:xfrm>
                <a:off x="4334207" y="1540216"/>
                <a:ext cx="1524626" cy="2808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900" dirty="0">
                    <a:latin typeface="Calibri" charset="0"/>
                  </a:rPr>
                  <a:t>SNP2</a:t>
                </a:r>
              </a:p>
              <a:p>
                <a:pPr eaLnBrk="1" hangingPunct="1"/>
                <a:endParaRPr lang="en-US" sz="900" dirty="0">
                  <a:latin typeface="Calibri" charset="0"/>
                </a:endParaRPr>
              </a:p>
            </p:txBody>
          </p:sp>
          <p:sp>
            <p:nvSpPr>
              <p:cNvPr id="85" name="TextBox 105"/>
              <p:cNvSpPr txBox="1">
                <a:spLocks noChangeArrowheads="1"/>
              </p:cNvSpPr>
              <p:nvPr/>
            </p:nvSpPr>
            <p:spPr bwMode="auto">
              <a:xfrm>
                <a:off x="5110658" y="731435"/>
                <a:ext cx="406603" cy="1755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900" dirty="0">
                    <a:latin typeface="Calibri" charset="0"/>
                  </a:rPr>
                  <a:t>SNP3</a:t>
                </a:r>
              </a:p>
            </p:txBody>
          </p:sp>
          <p:sp>
            <p:nvSpPr>
              <p:cNvPr id="86" name="TextBox 106"/>
              <p:cNvSpPr txBox="1">
                <a:spLocks noChangeArrowheads="1"/>
              </p:cNvSpPr>
              <p:nvPr/>
            </p:nvSpPr>
            <p:spPr bwMode="auto">
              <a:xfrm>
                <a:off x="4886688" y="1290171"/>
                <a:ext cx="406603" cy="1755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900" dirty="0">
                    <a:latin typeface="Calibri" charset="0"/>
                  </a:rPr>
                  <a:t>SNP8</a:t>
                </a:r>
              </a:p>
            </p:txBody>
          </p:sp>
          <p:sp>
            <p:nvSpPr>
              <p:cNvPr id="87" name="TextBox 107"/>
              <p:cNvSpPr txBox="1">
                <a:spLocks noChangeArrowheads="1"/>
              </p:cNvSpPr>
              <p:nvPr/>
            </p:nvSpPr>
            <p:spPr bwMode="auto">
              <a:xfrm>
                <a:off x="4854507" y="1584534"/>
                <a:ext cx="406603" cy="1755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900" dirty="0">
                    <a:latin typeface="Calibri" charset="0"/>
                  </a:rPr>
                  <a:t>SNP5</a:t>
                </a:r>
              </a:p>
            </p:txBody>
          </p:sp>
          <p:sp>
            <p:nvSpPr>
              <p:cNvPr id="88" name="TextBox 108"/>
              <p:cNvSpPr txBox="1">
                <a:spLocks noChangeArrowheads="1"/>
              </p:cNvSpPr>
              <p:nvPr/>
            </p:nvSpPr>
            <p:spPr bwMode="auto">
              <a:xfrm>
                <a:off x="5302339" y="1343261"/>
                <a:ext cx="406603" cy="1755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900" dirty="0">
                    <a:latin typeface="Calibri" charset="0"/>
                  </a:rPr>
                  <a:t>SNP6</a:t>
                </a:r>
              </a:p>
            </p:txBody>
          </p:sp>
          <p:sp>
            <p:nvSpPr>
              <p:cNvPr id="89" name="TextBox 109"/>
              <p:cNvSpPr txBox="1">
                <a:spLocks noChangeArrowheads="1"/>
              </p:cNvSpPr>
              <p:nvPr/>
            </p:nvSpPr>
            <p:spPr bwMode="auto">
              <a:xfrm>
                <a:off x="5384597" y="1060476"/>
                <a:ext cx="406603" cy="1755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900" dirty="0">
                    <a:latin typeface="Calibri" charset="0"/>
                  </a:rPr>
                  <a:t>SNP2</a:t>
                </a:r>
              </a:p>
            </p:txBody>
          </p:sp>
          <p:sp>
            <p:nvSpPr>
              <p:cNvPr id="90" name="TextBox 110"/>
              <p:cNvSpPr txBox="1">
                <a:spLocks noChangeArrowheads="1"/>
              </p:cNvSpPr>
              <p:nvPr/>
            </p:nvSpPr>
            <p:spPr bwMode="auto">
              <a:xfrm>
                <a:off x="5940253" y="1255501"/>
                <a:ext cx="442605" cy="1755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900" dirty="0">
                    <a:latin typeface="Calibri" charset="0"/>
                  </a:rPr>
                  <a:t>SNP7</a:t>
                </a:r>
              </a:p>
            </p:txBody>
          </p:sp>
          <p:sp>
            <p:nvSpPr>
              <p:cNvPr id="91" name="TextBox 111"/>
              <p:cNvSpPr txBox="1">
                <a:spLocks noChangeArrowheads="1"/>
              </p:cNvSpPr>
              <p:nvPr/>
            </p:nvSpPr>
            <p:spPr bwMode="auto">
              <a:xfrm>
                <a:off x="5905275" y="784678"/>
                <a:ext cx="406603" cy="1755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900" dirty="0">
                    <a:latin typeface="Calibri" charset="0"/>
                  </a:rPr>
                  <a:t>SNP3</a:t>
                </a:r>
              </a:p>
            </p:txBody>
          </p:sp>
          <p:sp>
            <p:nvSpPr>
              <p:cNvPr id="92" name="TextBox 112"/>
              <p:cNvSpPr txBox="1">
                <a:spLocks noChangeArrowheads="1"/>
              </p:cNvSpPr>
              <p:nvPr/>
            </p:nvSpPr>
            <p:spPr bwMode="auto">
              <a:xfrm>
                <a:off x="6400800" y="952774"/>
                <a:ext cx="635539" cy="1755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900" dirty="0">
                    <a:latin typeface="Calibri" charset="0"/>
                  </a:rPr>
                  <a:t>SNP4</a:t>
                </a:r>
              </a:p>
            </p:txBody>
          </p:sp>
        </p:grpSp>
        <p:sp>
          <p:nvSpPr>
            <p:cNvPr id="128" name="TextBox 127"/>
            <p:cNvSpPr txBox="1"/>
            <p:nvPr/>
          </p:nvSpPr>
          <p:spPr>
            <a:xfrm>
              <a:off x="3354721" y="4770300"/>
              <a:ext cx="32085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/>
                <a:t>Pathway SNP Sets</a:t>
              </a:r>
            </a:p>
          </p:txBody>
        </p:sp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30365" y="3342967"/>
              <a:ext cx="1186289" cy="1613353"/>
            </a:xfrm>
            <a:prstGeom prst="rect">
              <a:avLst/>
            </a:prstGeom>
          </p:spPr>
        </p:pic>
        <p:sp>
          <p:nvSpPr>
            <p:cNvPr id="130" name="Plus 129"/>
            <p:cNvSpPr/>
            <p:nvPr/>
          </p:nvSpPr>
          <p:spPr>
            <a:xfrm>
              <a:off x="7331848" y="3849470"/>
              <a:ext cx="371230" cy="355337"/>
            </a:xfrm>
            <a:prstGeom prst="mathPlu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ight Arrow 130"/>
            <p:cNvSpPr/>
            <p:nvPr/>
          </p:nvSpPr>
          <p:spPr bwMode="auto">
            <a:xfrm rot="5400000">
              <a:off x="4579524" y="5218399"/>
              <a:ext cx="332317" cy="296333"/>
            </a:xfrm>
            <a:prstGeom prst="rightArrow">
              <a:avLst/>
            </a:prstGeom>
            <a:solidFill>
              <a:srgbClr val="A6A6A6">
                <a:alpha val="98000"/>
              </a:srgbClr>
            </a:solidFill>
            <a:ln w="12700" cap="flat" cmpd="sng" algn="ctr">
              <a:solidFill>
                <a:schemeClr val="tx1">
                  <a:alpha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1480339" y="5532724"/>
              <a:ext cx="6520420" cy="1208045"/>
              <a:chOff x="1800514" y="5649955"/>
              <a:chExt cx="6520420" cy="1208045"/>
            </a:xfrm>
          </p:grpSpPr>
          <p:pic>
            <p:nvPicPr>
              <p:cNvPr id="132" name="Picture 13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04134" y="5739111"/>
                <a:ext cx="1350587" cy="893011"/>
              </a:xfrm>
              <a:prstGeom prst="rect">
                <a:avLst/>
              </a:prstGeom>
            </p:spPr>
          </p:pic>
          <p:pic>
            <p:nvPicPr>
              <p:cNvPr id="133" name="Picture 13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76498" y="5793545"/>
                <a:ext cx="1335285" cy="816008"/>
              </a:xfrm>
              <a:prstGeom prst="rect">
                <a:avLst/>
              </a:prstGeom>
            </p:spPr>
          </p:pic>
          <p:pic>
            <p:nvPicPr>
              <p:cNvPr id="134" name="Picture 13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35573" y="5649955"/>
                <a:ext cx="2585361" cy="959598"/>
              </a:xfrm>
              <a:prstGeom prst="rect">
                <a:avLst/>
              </a:prstGeom>
            </p:spPr>
          </p:pic>
          <p:sp>
            <p:nvSpPr>
              <p:cNvPr id="135" name="TextBox 134"/>
              <p:cNvSpPr txBox="1"/>
              <p:nvPr/>
            </p:nvSpPr>
            <p:spPr>
              <a:xfrm>
                <a:off x="1800514" y="6611779"/>
                <a:ext cx="16378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i="1" dirty="0"/>
                  <a:t>Pathway 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3779084" y="6611779"/>
                <a:ext cx="16378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i="1" dirty="0"/>
                  <a:t>Pathway 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410818" y="6609553"/>
                <a:ext cx="16378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i="1" dirty="0"/>
                  <a:t>Pathway N</a:t>
                </a:r>
              </a:p>
            </p:txBody>
          </p:sp>
        </p:grpSp>
        <p:sp>
          <p:nvSpPr>
            <p:cNvPr id="139" name="TextBox 138"/>
            <p:cNvSpPr txBox="1"/>
            <p:nvPr/>
          </p:nvSpPr>
          <p:spPr>
            <a:xfrm>
              <a:off x="5000747" y="6096000"/>
              <a:ext cx="418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s-IS" dirty="0"/>
                <a:t>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1881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67"/>
          <p:cNvSpPr/>
          <p:nvPr/>
        </p:nvSpPr>
        <p:spPr>
          <a:xfrm>
            <a:off x="1739900" y="2492928"/>
            <a:ext cx="4679458" cy="135971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117230" y="82672"/>
            <a:ext cx="214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/>
              <a:t>Pathway Activity Score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8270" y="677609"/>
            <a:ext cx="6533120" cy="1208045"/>
            <a:chOff x="1218270" y="677609"/>
            <a:chExt cx="6533120" cy="120804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4590" y="766765"/>
              <a:ext cx="1350587" cy="89301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6954" y="821199"/>
              <a:ext cx="1335285" cy="81600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66029" y="677609"/>
              <a:ext cx="2585361" cy="95959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218270" y="1639433"/>
              <a:ext cx="16378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/>
                <a:t>Pathway 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96840" y="1639433"/>
              <a:ext cx="16378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/>
                <a:t>Pathway 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8574" y="1637207"/>
              <a:ext cx="16378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/>
                <a:t>Pathway 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38678" y="1240885"/>
              <a:ext cx="418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s-IS" dirty="0"/>
                <a:t>…</a:t>
              </a:r>
              <a:endParaRPr lang="en-US" dirty="0"/>
            </a:p>
          </p:txBody>
        </p:sp>
      </p:grpSp>
      <p:sp>
        <p:nvSpPr>
          <p:cNvPr id="14" name="Left Brace 13"/>
          <p:cNvSpPr/>
          <p:nvPr/>
        </p:nvSpPr>
        <p:spPr bwMode="auto">
          <a:xfrm rot="16200000">
            <a:off x="3951903" y="448512"/>
            <a:ext cx="333730" cy="3266446"/>
          </a:xfrm>
          <a:prstGeom prst="leftBrace">
            <a:avLst>
              <a:gd name="adj1" fmla="val 42999"/>
              <a:gd name="adj2" fmla="val 49660"/>
            </a:avLst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97839" y="2608812"/>
            <a:ext cx="14215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PCA</a:t>
            </a:r>
          </a:p>
          <a:p>
            <a:r>
              <a:rPr lang="en-GB" sz="1400" dirty="0"/>
              <a:t>GSVA</a:t>
            </a:r>
          </a:p>
          <a:p>
            <a:r>
              <a:rPr lang="en-GB" sz="1400" dirty="0" err="1"/>
              <a:t>ggSEA</a:t>
            </a:r>
            <a:endParaRPr lang="en-GB" sz="1400" dirty="0"/>
          </a:p>
          <a:p>
            <a:r>
              <a:rPr lang="en-GB" sz="1400" dirty="0" err="1"/>
              <a:t>Autoencode</a:t>
            </a:r>
            <a:r>
              <a:rPr lang="en-GB" sz="1400" dirty="0"/>
              <a:t> CNN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77160" y="2607774"/>
            <a:ext cx="23078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/>
              <a:t>For each pathway, build pathway activity as a linear summation of CADD scores of member SNPs using the following algorithms</a:t>
            </a:r>
            <a:endParaRPr lang="en-GB" sz="1400" dirty="0"/>
          </a:p>
        </p:txBody>
      </p:sp>
      <p:cxnSp>
        <p:nvCxnSpPr>
          <p:cNvPr id="18" name="Straight Arrow Connector 17"/>
          <p:cNvCxnSpPr>
            <a:stCxn id="16" idx="3"/>
            <a:endCxn id="15" idx="1"/>
          </p:cNvCxnSpPr>
          <p:nvPr/>
        </p:nvCxnSpPr>
        <p:spPr>
          <a:xfrm>
            <a:off x="4285000" y="3192550"/>
            <a:ext cx="712839" cy="103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ight Arrow 130"/>
          <p:cNvSpPr/>
          <p:nvPr/>
        </p:nvSpPr>
        <p:spPr bwMode="auto">
          <a:xfrm rot="5400000">
            <a:off x="3947672" y="4071684"/>
            <a:ext cx="332317" cy="296333"/>
          </a:xfrm>
          <a:prstGeom prst="rightArrow">
            <a:avLst/>
          </a:prstGeom>
          <a:solidFill>
            <a:srgbClr val="A6A6A6">
              <a:alpha val="98000"/>
            </a:srgbClr>
          </a:solidFill>
          <a:ln w="12700" cap="flat" cmpd="sng" algn="ctr">
            <a:solidFill>
              <a:schemeClr val="tx1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73236" y="4008360"/>
            <a:ext cx="22742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666666"/>
                </a:solidFill>
                <a:latin typeface="+mj-lt"/>
              </a:rPr>
              <a:t>Create pathway activity profile by assembling all pathway activities </a:t>
            </a:r>
            <a:endParaRPr lang="en-GB" sz="1000" dirty="0">
              <a:latin typeface="+mj-lt"/>
            </a:endParaRPr>
          </a:p>
        </p:txBody>
      </p:sp>
      <p:pic>
        <p:nvPicPr>
          <p:cNvPr id="1026" name="Picture 2" descr="ii_jek1fv0w0_1620b2b672d9c64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061" y="4743688"/>
            <a:ext cx="53530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984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99</Words>
  <Application>Microsoft Office PowerPoint</Application>
  <PresentationFormat>On-screen Show (4:3)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ＭＳ Ｐゴシック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chrysanthi  ainali</dc:creator>
  <cp:lastModifiedBy>AINALI Chrysanthi (Hobson Prior)</cp:lastModifiedBy>
  <cp:revision>8</cp:revision>
  <dcterms:created xsi:type="dcterms:W3CDTF">2018-03-09T11:05:57Z</dcterms:created>
  <dcterms:modified xsi:type="dcterms:W3CDTF">2018-03-09T14:31:17Z</dcterms:modified>
</cp:coreProperties>
</file>