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4"/>
  </p:notesMasterIdLst>
  <p:sldIdLst>
    <p:sldId id="256" r:id="rId2"/>
    <p:sldId id="290" r:id="rId3"/>
    <p:sldId id="327" r:id="rId4"/>
    <p:sldId id="337" r:id="rId5"/>
    <p:sldId id="297" r:id="rId6"/>
    <p:sldId id="350" r:id="rId7"/>
    <p:sldId id="301" r:id="rId8"/>
    <p:sldId id="344" r:id="rId9"/>
    <p:sldId id="306" r:id="rId10"/>
    <p:sldId id="345" r:id="rId11"/>
    <p:sldId id="347" r:id="rId12"/>
    <p:sldId id="316" r:id="rId13"/>
    <p:sldId id="348" r:id="rId14"/>
    <p:sldId id="321" r:id="rId15"/>
    <p:sldId id="322" r:id="rId16"/>
    <p:sldId id="324" r:id="rId17"/>
    <p:sldId id="340" r:id="rId18"/>
    <p:sldId id="319" r:id="rId19"/>
    <p:sldId id="343" r:id="rId20"/>
    <p:sldId id="336" r:id="rId21"/>
    <p:sldId id="349" r:id="rId22"/>
    <p:sldId id="259" r:id="rId23"/>
  </p:sldIdLst>
  <p:sldSz cx="9144000" cy="6858000" type="screen4x3"/>
  <p:notesSz cx="6858000" cy="9144000"/>
  <p:embeddedFontLst>
    <p:embeddedFont>
      <p:font typeface="Questrial" panose="020B0604020202020204" charset="0"/>
      <p:regular r:id="rId25"/>
    </p:embeddedFont>
    <p:embeddedFont>
      <p:font typeface="Quattrocento Sans" panose="020B0604020202020204" charset="0"/>
      <p:regular r:id="rId26"/>
      <p:bold r:id="rId27"/>
      <p:italic r:id="rId28"/>
      <p:boldItalic r:id="rId2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21743" autoAdjust="0"/>
    <p:restoredTop sz="85486" autoAdjust="0"/>
  </p:normalViewPr>
  <p:slideViewPr>
    <p:cSldViewPr snapToGrid="0">
      <p:cViewPr varScale="1">
        <p:scale>
          <a:sx n="93" d="100"/>
          <a:sy n="93" d="100"/>
        </p:scale>
        <p:origin x="2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7703678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sz="1000" dirty="0"/>
          </a:p>
        </p:txBody>
      </p:sp>
    </p:spTree>
    <p:extLst>
      <p:ext uri="{BB962C8B-B14F-4D97-AF65-F5344CB8AC3E}">
        <p14:creationId xmlns:p14="http://schemas.microsoft.com/office/powerpoint/2010/main" val="305759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second step is to provide the metadata about the events that are described in the dataset, this can be either by download a template, fill and upload it or by extracting automatically this info from the datasets, or by filling appropriate forms. The final optional step is to upload the dataset itself to our content storage. After these three steps the information has been automatically transformed into or underlying schema a unique identifier has been produced for each entity and everything has been stored in our infrastructure and it can be queried.</a:t>
            </a:r>
            <a:endParaRPr lang="el-GR" dirty="0"/>
          </a:p>
        </p:txBody>
      </p:sp>
    </p:spTree>
    <p:extLst>
      <p:ext uri="{BB962C8B-B14F-4D97-AF65-F5344CB8AC3E}">
        <p14:creationId xmlns:p14="http://schemas.microsoft.com/office/powerpoint/2010/main" val="3002607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Now regarding the searching functions we provide</a:t>
            </a:r>
            <a:r>
              <a:rPr lang="en-US" baseline="0" dirty="0" smtClean="0"/>
              <a:t> a variety of options. The basic search that is actually a search on our registry. So someone looks for datasets that come from HCMR this is what is returned. And if you click on the view more you take more information about the access method of the resource the curator and how to communicate. We focused a lot on including as much as possible the human factor in the directory’s schema. Information about just where the dataset is stored and how to access it is incomplete if you don’t keep information about the persons that participated to the creation and publishing processes and how to communicate with them. The user has the ability to download the dataset if it is available into our content storage and if he has the required rights.</a:t>
            </a:r>
            <a:endParaRPr lang="el-GR" dirty="0"/>
          </a:p>
        </p:txBody>
      </p:sp>
    </p:spTree>
    <p:extLst>
      <p:ext uri="{BB962C8B-B14F-4D97-AF65-F5344CB8AC3E}">
        <p14:creationId xmlns:p14="http://schemas.microsoft.com/office/powerpoint/2010/main" val="104584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It maybe that the user doesn’t know details</a:t>
            </a:r>
            <a:r>
              <a:rPr lang="en-US" baseline="0" dirty="0" smtClean="0"/>
              <a:t> about the dataset but that only he wants to find occurrences information from the </a:t>
            </a:r>
            <a:r>
              <a:rPr lang="en-US" baseline="0" dirty="0" err="1" smtClean="0"/>
              <a:t>mediterrannean</a:t>
            </a:r>
            <a:r>
              <a:rPr lang="en-US" baseline="0" dirty="0" smtClean="0"/>
              <a:t> sea. So this is what is returned to the user and by clicking more info more information about the event is returned to the user. By clicking on the view dataset the user will be redirected to the directory entry as I showed in the previous slide, find more information about the dataset that this event is described to and download it or access the curators/creators. </a:t>
            </a:r>
            <a:endParaRPr lang="el-GR" dirty="0"/>
          </a:p>
        </p:txBody>
      </p:sp>
    </p:spTree>
    <p:extLst>
      <p:ext uri="{BB962C8B-B14F-4D97-AF65-F5344CB8AC3E}">
        <p14:creationId xmlns:p14="http://schemas.microsoft.com/office/powerpoint/2010/main" val="156462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you can see there is a big number of links, or blue fonts. These links actually are created by using the unique identifiers that we produced and by using a number of browsing functions that we implemented by clicking it someone can find more information about the entity and navigate the semantic graph. So for example by clicking. Aegean Sea you will find more info about it, in which events it is related or by clicking </a:t>
            </a:r>
            <a:r>
              <a:rPr lang="en-US" baseline="0" dirty="0" err="1" smtClean="0"/>
              <a:t>diamantidis</a:t>
            </a:r>
            <a:r>
              <a:rPr lang="en-US" baseline="0" dirty="0" smtClean="0"/>
              <a:t> you will find information about the persons and its activities. Lets suppose that someone is interested in the individual that was found during the occurrence event. This individual has an id that has been automatically generated by the system.</a:t>
            </a:r>
            <a:endParaRPr lang="el-GR" dirty="0" smtClean="0"/>
          </a:p>
          <a:p>
            <a:endParaRPr lang="el-GR" dirty="0"/>
          </a:p>
        </p:txBody>
      </p:sp>
    </p:spTree>
    <p:extLst>
      <p:ext uri="{BB962C8B-B14F-4D97-AF65-F5344CB8AC3E}">
        <p14:creationId xmlns:p14="http://schemas.microsoft.com/office/powerpoint/2010/main" val="343505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Then more</a:t>
            </a:r>
            <a:r>
              <a:rPr lang="en-US" baseline="0" dirty="0" smtClean="0"/>
              <a:t> data related to the individual is returned such as other events that it took place like an identification event. But the user sees a transformed relationship and by clicking it is directed to a page about this event.</a:t>
            </a:r>
            <a:endParaRPr lang="el-GR" dirty="0"/>
          </a:p>
        </p:txBody>
      </p:sp>
    </p:spTree>
    <p:extLst>
      <p:ext uri="{BB962C8B-B14F-4D97-AF65-F5344CB8AC3E}">
        <p14:creationId xmlns:p14="http://schemas.microsoft.com/office/powerpoint/2010/main" val="144723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There he finds</a:t>
            </a:r>
            <a:r>
              <a:rPr lang="en-US" baseline="0" dirty="0" smtClean="0"/>
              <a:t> out that the individual was transformed into a specimen by using a preservation in ethanol method and the new name is mCT-00038. </a:t>
            </a:r>
            <a:endParaRPr lang="el-GR" dirty="0"/>
          </a:p>
        </p:txBody>
      </p:sp>
    </p:spTree>
    <p:extLst>
      <p:ext uri="{BB962C8B-B14F-4D97-AF65-F5344CB8AC3E}">
        <p14:creationId xmlns:p14="http://schemas.microsoft.com/office/powerpoint/2010/main" val="204301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By clicking on this name he find out that it was scanned by a </a:t>
            </a:r>
            <a:r>
              <a:rPr lang="en-US" baseline="0" dirty="0" err="1" smtClean="0"/>
              <a:t>Skyscann</a:t>
            </a:r>
            <a:r>
              <a:rPr lang="en-US" baseline="0" dirty="0" smtClean="0"/>
              <a:t> </a:t>
            </a:r>
            <a:r>
              <a:rPr lang="en-US" baseline="0" dirty="0" err="1" smtClean="0"/>
              <a:t>MicroCT</a:t>
            </a:r>
            <a:r>
              <a:rPr lang="en-US" baseline="0" dirty="0" smtClean="0"/>
              <a:t> </a:t>
            </a:r>
            <a:r>
              <a:rPr lang="en-US" baseline="0" dirty="0" err="1" smtClean="0"/>
              <a:t>tomograph</a:t>
            </a:r>
            <a:r>
              <a:rPr lang="en-US" baseline="0" dirty="0" smtClean="0"/>
              <a:t> by Sarah and a dataset was produced. So he can find information about this dataset and download it. This was just a simple example of information integration, navigation to the semantic graph, unique identifier assignment and efficient discovery of dataset. Beginning from a simple question the user found the datasets that he desired along with micro </a:t>
            </a:r>
            <a:r>
              <a:rPr lang="en-US" baseline="0" dirty="0" err="1" smtClean="0"/>
              <a:t>ct</a:t>
            </a:r>
            <a:r>
              <a:rPr lang="en-US" baseline="0" dirty="0" smtClean="0"/>
              <a:t> datasets that he didn’t even knew that existed.</a:t>
            </a:r>
            <a:endParaRPr lang="el-GR" dirty="0"/>
          </a:p>
        </p:txBody>
      </p:sp>
    </p:spTree>
    <p:extLst>
      <p:ext uri="{BB962C8B-B14F-4D97-AF65-F5344CB8AC3E}">
        <p14:creationId xmlns:p14="http://schemas.microsoft.com/office/powerpoint/2010/main" val="2265377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a:t>
            </a:r>
            <a:r>
              <a:rPr lang="en-US" baseline="0" dirty="0" smtClean="0"/>
              <a:t> also by taking advantage of the deductions that semantic networks offer we give the capability to the users to perform very generic questions so to search even though they have no knowledge at all about biological terms. So by searching for things that have met Greece someone takes back the entities that </a:t>
            </a:r>
            <a:r>
              <a:rPr lang="en-US" baseline="0" dirty="0" err="1" smtClean="0"/>
              <a:t>fullfill</a:t>
            </a:r>
            <a:r>
              <a:rPr lang="en-US" baseline="0" dirty="0" smtClean="0"/>
              <a:t> this query. </a:t>
            </a:r>
            <a:endParaRPr lang="el-GR" dirty="0"/>
          </a:p>
        </p:txBody>
      </p:sp>
    </p:spTree>
    <p:extLst>
      <p:ext uri="{BB962C8B-B14F-4D97-AF65-F5344CB8AC3E}">
        <p14:creationId xmlns:p14="http://schemas.microsoft.com/office/powerpoint/2010/main" val="2447189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Animals that have been found in Greece, </a:t>
            </a:r>
            <a:r>
              <a:rPr lang="en-US" dirty="0" err="1" smtClean="0"/>
              <a:t>dna</a:t>
            </a:r>
            <a:r>
              <a:rPr lang="en-US" dirty="0" smtClean="0"/>
              <a:t> sequences that were extracted from animals that live in Greece, images of</a:t>
            </a:r>
            <a:r>
              <a:rPr lang="en-US" baseline="0" dirty="0" smtClean="0"/>
              <a:t> animal that have been taken in Greece etc. All these entities are </a:t>
            </a:r>
            <a:r>
              <a:rPr lang="en-US" baseline="0" dirty="0" err="1" smtClean="0"/>
              <a:t>browsable</a:t>
            </a:r>
            <a:r>
              <a:rPr lang="en-US" baseline="0" dirty="0" smtClean="0"/>
              <a:t> so the users can continue the discovery like we showed in the previous slide and download the datasets of interest.</a:t>
            </a:r>
            <a:endParaRPr lang="el-GR" dirty="0"/>
          </a:p>
        </p:txBody>
      </p:sp>
    </p:spTree>
    <p:extLst>
      <p:ext uri="{BB962C8B-B14F-4D97-AF65-F5344CB8AC3E}">
        <p14:creationId xmlns:p14="http://schemas.microsoft.com/office/powerpoint/2010/main" val="1545844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Another service that we offer</a:t>
            </a:r>
            <a:r>
              <a:rPr lang="en-US" baseline="0" dirty="0" smtClean="0"/>
              <a:t> mostly for showcasing is one that the user can insert a scientific name and take back as a story or as a Wikipedia entry the aggregated information. All this text is produced automatically for example if a user enters the name </a:t>
            </a:r>
            <a:r>
              <a:rPr lang="en-US" baseline="0" dirty="0" err="1" smtClean="0"/>
              <a:t>alburnus</a:t>
            </a:r>
            <a:r>
              <a:rPr lang="en-US" baseline="0" dirty="0" smtClean="0"/>
              <a:t> </a:t>
            </a:r>
            <a:r>
              <a:rPr lang="en-US" baseline="0" dirty="0" err="1" smtClean="0"/>
              <a:t>thessalicus</a:t>
            </a:r>
            <a:r>
              <a:rPr lang="en-US" baseline="0" dirty="0" smtClean="0"/>
              <a:t> the following is returned to the user. Every link is what is extracted by our databases and is clickable allowing browsing.</a:t>
            </a:r>
            <a:endParaRPr lang="el-GR" dirty="0"/>
          </a:p>
        </p:txBody>
      </p:sp>
    </p:spTree>
    <p:extLst>
      <p:ext uri="{BB962C8B-B14F-4D97-AF65-F5344CB8AC3E}">
        <p14:creationId xmlns:p14="http://schemas.microsoft.com/office/powerpoint/2010/main" val="217622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smtClean="0"/>
              <a:t>This is the outline</a:t>
            </a:r>
            <a:r>
              <a:rPr lang="en-US" baseline="0" dirty="0" smtClean="0"/>
              <a:t> of the presentation. At first I will present the problem that exists, our goal in LW Greece and the Idea to overcome the problem. I will pass to the pre-design face of the services, the data services themselves, some example to make clear what our work was and the conclusions. I am lucky because </a:t>
            </a:r>
            <a:r>
              <a:rPr lang="en-US" baseline="0" dirty="0" err="1" smtClean="0"/>
              <a:t>Yannis</a:t>
            </a:r>
            <a:r>
              <a:rPr lang="en-US" baseline="0" dirty="0" smtClean="0"/>
              <a:t> </a:t>
            </a:r>
            <a:r>
              <a:rPr lang="en-US" baseline="0" dirty="0" err="1" smtClean="0"/>
              <a:t>Marketakis</a:t>
            </a:r>
            <a:r>
              <a:rPr lang="en-US" baseline="0" dirty="0" smtClean="0"/>
              <a:t> explained it the previous presentation a lot about semantic web and ontologies so I wont have to do it.</a:t>
            </a:r>
            <a:endParaRPr dirty="0"/>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2860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Except</a:t>
            </a:r>
            <a:r>
              <a:rPr lang="en-US" baseline="0" dirty="0" smtClean="0"/>
              <a:t> the services that I demonstrated we have done lots of work that there is no time to show in details. We have implemented new recovery and updating mechanisms. A new browsing service. A morphological characteristics annotation services a data refinement service and public endpoints for my web services.</a:t>
            </a:r>
            <a:endParaRPr lang="el-GR" dirty="0"/>
          </a:p>
        </p:txBody>
      </p:sp>
    </p:spTree>
    <p:extLst>
      <p:ext uri="{BB962C8B-B14F-4D97-AF65-F5344CB8AC3E}">
        <p14:creationId xmlns:p14="http://schemas.microsoft.com/office/powerpoint/2010/main" val="98280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To</a:t>
            </a:r>
            <a:r>
              <a:rPr lang="en-US" baseline="0" dirty="0" smtClean="0"/>
              <a:t> conclude we constructed the first biodiversity fully semantic tech base infrastructure. We created a new architecture that is adopted by a number o European projects. We designed and implemented a efficient data discovery mechanism and a significant number of web services, semantic models and e-services. . We exploited the deductions and implicit knowledge by using inference. And last but not least all this was characterized by innovation and cross disciplinary scientific interest producing a number of publications in both biodiversity and </a:t>
            </a:r>
            <a:r>
              <a:rPr lang="en-US" baseline="0" smtClean="0"/>
              <a:t>computer science </a:t>
            </a:r>
            <a:r>
              <a:rPr lang="en-US" baseline="0" dirty="0" smtClean="0"/>
              <a:t>domains.</a:t>
            </a:r>
            <a:endParaRPr lang="el-GR" dirty="0"/>
          </a:p>
        </p:txBody>
      </p:sp>
    </p:spTree>
    <p:extLst>
      <p:ext uri="{BB962C8B-B14F-4D97-AF65-F5344CB8AC3E}">
        <p14:creationId xmlns:p14="http://schemas.microsoft.com/office/powerpoint/2010/main" val="679390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7523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main characteristics of the biodiversity data are its cross-disciplinary character, an extremely broad range of data types and structure that vary from csv files, </a:t>
            </a:r>
            <a:r>
              <a:rPr lang="en-US" baseline="0" dirty="0" err="1" smtClean="0"/>
              <a:t>dwc</a:t>
            </a:r>
            <a:r>
              <a:rPr lang="en-US" baseline="0" dirty="0" smtClean="0"/>
              <a:t> Archives to simple word documents. The variety of semantic concepts and the wide distribution and lack of connectivity in many cases. So, for example as you can see in the map there may be some occurrences records in </a:t>
            </a:r>
            <a:r>
              <a:rPr lang="en-US" baseline="0" dirty="0" err="1" smtClean="0"/>
              <a:t>dwcA</a:t>
            </a:r>
            <a:r>
              <a:rPr lang="en-US" baseline="0" dirty="0" smtClean="0"/>
              <a:t> format in </a:t>
            </a:r>
            <a:r>
              <a:rPr lang="en-US" baseline="0" dirty="0" err="1" smtClean="0"/>
              <a:t>patra</a:t>
            </a:r>
            <a:r>
              <a:rPr lang="en-US" baseline="0" dirty="0" smtClean="0"/>
              <a:t>, identification records in </a:t>
            </a:r>
            <a:r>
              <a:rPr lang="en-US" baseline="0" dirty="0" err="1" smtClean="0"/>
              <a:t>xls</a:t>
            </a:r>
            <a:r>
              <a:rPr lang="en-US" baseline="0" dirty="0" smtClean="0"/>
              <a:t> in </a:t>
            </a:r>
            <a:r>
              <a:rPr lang="en-US" baseline="0" dirty="0" err="1" smtClean="0"/>
              <a:t>salonika</a:t>
            </a:r>
            <a:r>
              <a:rPr lang="en-US" baseline="0" dirty="0" smtClean="0"/>
              <a:t>, environmental parameters records in csv in </a:t>
            </a:r>
            <a:r>
              <a:rPr lang="en-US" baseline="0" dirty="0" err="1" smtClean="0"/>
              <a:t>Mitilini</a:t>
            </a:r>
            <a:r>
              <a:rPr lang="en-US" baseline="0" dirty="0" smtClean="0"/>
              <a:t> and </a:t>
            </a:r>
            <a:r>
              <a:rPr lang="en-US" baseline="0" dirty="0" err="1" smtClean="0"/>
              <a:t>MicroCT</a:t>
            </a:r>
            <a:r>
              <a:rPr lang="en-US" baseline="0" dirty="0" smtClean="0"/>
              <a:t> images  in HCMR in Crete.</a:t>
            </a:r>
            <a:endParaRPr lang="el-GR" dirty="0"/>
          </a:p>
        </p:txBody>
      </p:sp>
    </p:spTree>
    <p:extLst>
      <p:ext uri="{BB962C8B-B14F-4D97-AF65-F5344CB8AC3E}">
        <p14:creationId xmlns:p14="http://schemas.microsoft.com/office/powerpoint/2010/main" val="2091337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Our goal in LW Greece</a:t>
            </a:r>
            <a:r>
              <a:rPr lang="en-US" baseline="0" dirty="0" smtClean="0"/>
              <a:t> was to 1) give the ability to the users/scientists to catalogue and publish all the relevant information of the </a:t>
            </a:r>
            <a:r>
              <a:rPr lang="en-US" baseline="0" dirty="0" err="1" smtClean="0"/>
              <a:t>greek</a:t>
            </a:r>
            <a:r>
              <a:rPr lang="en-US" baseline="0" dirty="0" smtClean="0"/>
              <a:t> biodiversity domain, to integrate data from heterogeneous sources and  to support efficient discovery of data and answering of complex queries. So, in other words our goal was to link all this information together and to give the capability to the users to access it.</a:t>
            </a:r>
            <a:endParaRPr lang="el-GR" dirty="0"/>
          </a:p>
        </p:txBody>
      </p:sp>
    </p:spTree>
    <p:extLst>
      <p:ext uri="{BB962C8B-B14F-4D97-AF65-F5344CB8AC3E}">
        <p14:creationId xmlns:p14="http://schemas.microsoft.com/office/powerpoint/2010/main" val="323018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idea was the following:</a:t>
            </a:r>
            <a:r>
              <a:rPr lang="en-US" baseline="0" dirty="0" smtClean="0"/>
              <a:t> to </a:t>
            </a:r>
            <a:r>
              <a:rPr lang="en-US" sz="1100" b="1" i="1" dirty="0" smtClean="0"/>
              <a:t>exploit the events’ information </a:t>
            </a:r>
            <a:r>
              <a:rPr lang="en-US" sz="1100" dirty="0" smtClean="0"/>
              <a:t>that is explicitly or implicitly contained in the datasets, </a:t>
            </a:r>
            <a:r>
              <a:rPr lang="en-US" sz="1100" b="1" i="1" dirty="0" smtClean="0"/>
              <a:t>model the different concepts and entities </a:t>
            </a:r>
            <a:r>
              <a:rPr lang="en-US" sz="1100" dirty="0" smtClean="0"/>
              <a:t>of the biodiversity domain and</a:t>
            </a:r>
            <a:r>
              <a:rPr lang="en-US" sz="1100" b="1" i="1" dirty="0" smtClean="0"/>
              <a:t> take advantage of the semantic graph</a:t>
            </a:r>
            <a:r>
              <a:rPr lang="en-US" sz="1100" dirty="0" smtClean="0"/>
              <a:t>’s capabilities to navigate efficiently through the different contents and </a:t>
            </a:r>
            <a:r>
              <a:rPr lang="en-US" sz="1100" b="1" i="1" dirty="0" smtClean="0"/>
              <a:t>discover data of interest</a:t>
            </a:r>
            <a:r>
              <a:rPr lang="en-US" sz="1100" dirty="0" smtClean="0"/>
              <a:t>. For example in</a:t>
            </a:r>
            <a:r>
              <a:rPr lang="en-US" sz="1100" baseline="0" dirty="0" smtClean="0"/>
              <a:t> an expedition dataset are contained information about a number of sub-events such as occurrences or identification events. So except the metadata of the dataset that can be stored in a registry, information about the sub events can be extracted, modeled and used to discover the for mentioned dataset.</a:t>
            </a:r>
            <a:endParaRPr lang="en-US" sz="1100" dirty="0" smtClean="0"/>
          </a:p>
          <a:p>
            <a:pPr>
              <a:spcBef>
                <a:spcPts val="0"/>
              </a:spcBef>
              <a:buNone/>
            </a:pPr>
            <a:endParaRPr dirty="0"/>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4979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smtClean="0"/>
              <a:t>To implement</a:t>
            </a:r>
            <a:r>
              <a:rPr lang="en-US" baseline="0" dirty="0" smtClean="0"/>
              <a:t> our idea in practice we followed a long predesign face.  This consisted of the critical step of the data analysis. During this phase we collected and </a:t>
            </a:r>
            <a:r>
              <a:rPr lang="en-US" baseline="0" dirty="0" err="1" smtClean="0"/>
              <a:t>analysed</a:t>
            </a:r>
            <a:r>
              <a:rPr lang="en-US" baseline="0" dirty="0" smtClean="0"/>
              <a:t> more that 100 datasets of the biodiversity domain and 50 competency queries that are queries that come from the community and express the main scientific questions that we want to answer. We also identified 12 main metadata categories that cover the whole of our domain.</a:t>
            </a:r>
            <a:endParaRPr dirty="0"/>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7098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n-US" dirty="0" smtClean="0"/>
              <a:t>The</a:t>
            </a:r>
            <a:r>
              <a:rPr lang="en-US" baseline="0" dirty="0" smtClean="0"/>
              <a:t> outcome of this process was the design  and implementation of a new three component architecture that consists of lets say 3 different databases and the corresponding services. The first is the Directory where all the basic information about the datasets and the providers is store to as a graph and it provides simple query capabilities, the metadata repository where all the extracted metadata is stored in a graph in a format together with our models, and the inference mechanisms. Also more than 20 web services were produced with an </a:t>
            </a:r>
            <a:r>
              <a:rPr lang="en-US" baseline="0" dirty="0" err="1" smtClean="0"/>
              <a:t>api</a:t>
            </a:r>
            <a:r>
              <a:rPr lang="en-US" baseline="0" dirty="0" smtClean="0"/>
              <a:t> of more that 100.000 lines of code and finally our main product which is the </a:t>
            </a:r>
            <a:r>
              <a:rPr lang="en-US" baseline="0" dirty="0" err="1" smtClean="0"/>
              <a:t>webapplication</a:t>
            </a:r>
            <a:r>
              <a:rPr lang="en-US" baseline="0" dirty="0" smtClean="0"/>
              <a:t> that is hosted in the LW portal and makes all these functionalities available to the </a:t>
            </a:r>
            <a:r>
              <a:rPr lang="en-US" baseline="0" dirty="0" err="1" smtClean="0"/>
              <a:t>Lifewatch</a:t>
            </a:r>
            <a:r>
              <a:rPr lang="en-US" baseline="0" dirty="0" smtClean="0"/>
              <a:t> Users.</a:t>
            </a:r>
            <a:endParaRPr dirty="0"/>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72229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the URL of our </a:t>
            </a:r>
            <a:r>
              <a:rPr lang="en-US" dirty="0" err="1" smtClean="0"/>
              <a:t>webapp</a:t>
            </a:r>
            <a:r>
              <a:rPr lang="en-US" baseline="0" dirty="0" smtClean="0"/>
              <a:t>, or if you enter the portal of LW Greece and click on the data services you will access our system.</a:t>
            </a:r>
            <a:endParaRPr lang="el-GR" dirty="0"/>
          </a:p>
        </p:txBody>
      </p:sp>
    </p:spTree>
    <p:extLst>
      <p:ext uri="{BB962C8B-B14F-4D97-AF65-F5344CB8AC3E}">
        <p14:creationId xmlns:p14="http://schemas.microsoft.com/office/powerpoint/2010/main" val="306922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There</a:t>
            </a:r>
            <a:r>
              <a:rPr lang="en-US" baseline="0" dirty="0" smtClean="0"/>
              <a:t> are many functionalities that are provided to the users but I will show you some staff about the publishing and the search capabilities. So to publish the data there is a three steps process. The first one is the metadata about the dataset and the providers that can be provided by a form or by filling and uploading a template that we provide.</a:t>
            </a:r>
            <a:endParaRPr lang="el-GR" dirty="0"/>
          </a:p>
        </p:txBody>
      </p:sp>
    </p:spTree>
    <p:extLst>
      <p:ext uri="{BB962C8B-B14F-4D97-AF65-F5344CB8AC3E}">
        <p14:creationId xmlns:p14="http://schemas.microsoft.com/office/powerpoint/2010/main" val="146139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2X">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547663" y="188640"/>
            <a:ext cx="7344899" cy="8499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ftr" idx="11"/>
          </p:nvPr>
        </p:nvSpPr>
        <p:spPr>
          <a:xfrm>
            <a:off x="1187624" y="6356350"/>
            <a:ext cx="67688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pic>
        <p:nvPicPr>
          <p:cNvPr id="32" name="Shape 32"/>
          <p:cNvPicPr preferRelativeResize="0"/>
          <p:nvPr/>
        </p:nvPicPr>
        <p:blipFill>
          <a:blip r:embed="rId2">
            <a:alphaModFix/>
          </a:blip>
          <a:stretch>
            <a:fillRect/>
          </a:stretch>
        </p:blipFill>
        <p:spPr>
          <a:xfrm>
            <a:off x="23675" y="-12"/>
            <a:ext cx="1547675" cy="1547675"/>
          </a:xfrm>
          <a:prstGeom prst="rect">
            <a:avLst/>
          </a:prstGeom>
          <a:noFill/>
          <a:ln>
            <a:noFill/>
          </a:ln>
        </p:spPr>
      </p:pic>
      <p:sp>
        <p:nvSpPr>
          <p:cNvPr id="33" name="Shape 33"/>
          <p:cNvSpPr/>
          <p:nvPr/>
        </p:nvSpPr>
        <p:spPr>
          <a:xfrm>
            <a:off x="-22150" y="6374900"/>
            <a:ext cx="9202500" cy="539100"/>
          </a:xfrm>
          <a:prstGeom prst="rect">
            <a:avLst/>
          </a:prstGeom>
          <a:solidFill>
            <a:srgbClr val="3F7E84"/>
          </a:solidFill>
          <a:ln>
            <a:noFill/>
          </a:ln>
        </p:spPr>
        <p:txBody>
          <a:bodyPr lIns="91425" tIns="91425" rIns="91425" bIns="91425" anchor="ctr" anchorCtr="0">
            <a:noAutofit/>
          </a:bodyPr>
          <a:lstStyle/>
          <a:p>
            <a:pPr>
              <a:spcBef>
                <a:spcPts val="0"/>
              </a:spcBef>
              <a:buNone/>
            </a:pPr>
            <a:endParaRPr/>
          </a:p>
        </p:txBody>
      </p:sp>
      <p:sp>
        <p:nvSpPr>
          <p:cNvPr id="34" name="Shape 34"/>
          <p:cNvSpPr txBox="1"/>
          <p:nvPr/>
        </p:nvSpPr>
        <p:spPr>
          <a:xfrm>
            <a:off x="1187624" y="6432550"/>
            <a:ext cx="6768899"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GB" sz="1200">
                <a:solidFill>
                  <a:schemeClr val="lt1"/>
                </a:solidFill>
                <a:latin typeface="Quattrocento Sans"/>
                <a:ea typeface="Quattrocento Sans"/>
                <a:cs typeface="Quattrocento Sans"/>
                <a:sym typeface="Quattrocento Sans"/>
              </a:rPr>
              <a:t>LifeWatch Greece</a:t>
            </a:r>
          </a:p>
        </p:txBody>
      </p:sp>
      <p:cxnSp>
        <p:nvCxnSpPr>
          <p:cNvPr id="35" name="Shape 35"/>
          <p:cNvCxnSpPr/>
          <p:nvPr/>
        </p:nvCxnSpPr>
        <p:spPr>
          <a:xfrm rot="10800000" flipH="1">
            <a:off x="2925" y="1308874"/>
            <a:ext cx="9177299" cy="37500"/>
          </a:xfrm>
          <a:prstGeom prst="straightConnector1">
            <a:avLst/>
          </a:prstGeom>
          <a:noFill/>
          <a:ln w="19050" cap="flat" cmpd="sng">
            <a:solidFill>
              <a:srgbClr val="3F7E84"/>
            </a:solidFill>
            <a:prstDash val="solid"/>
            <a:round/>
            <a:headEnd type="none" w="lg" len="lg"/>
            <a:tailEnd type="none" w="lg" len="lg"/>
          </a:ln>
        </p:spPr>
      </p:cxnSp>
      <p:cxnSp>
        <p:nvCxnSpPr>
          <p:cNvPr id="36" name="Shape 36"/>
          <p:cNvCxnSpPr/>
          <p:nvPr/>
        </p:nvCxnSpPr>
        <p:spPr>
          <a:xfrm rot="10800000" flipH="1">
            <a:off x="2925" y="165874"/>
            <a:ext cx="9177299" cy="37500"/>
          </a:xfrm>
          <a:prstGeom prst="straightConnector1">
            <a:avLst/>
          </a:prstGeom>
          <a:noFill/>
          <a:ln w="19050" cap="flat" cmpd="sng">
            <a:solidFill>
              <a:srgbClr val="E69138"/>
            </a:solidFill>
            <a:prstDash val="solid"/>
            <a:round/>
            <a:headEnd type="none" w="lg" len="lg"/>
            <a:tailEnd type="none" w="lg" len="lg"/>
          </a:ln>
        </p:spPr>
      </p:cxnSp>
      <p:sp>
        <p:nvSpPr>
          <p:cNvPr id="37" name="Shape 37"/>
          <p:cNvSpPr txBox="1">
            <a:spLocks noGrp="1"/>
          </p:cNvSpPr>
          <p:nvPr>
            <p:ph type="body" idx="1"/>
          </p:nvPr>
        </p:nvSpPr>
        <p:spPr>
          <a:xfrm>
            <a:off x="467543" y="1341437"/>
            <a:ext cx="8424900" cy="47843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p:nvPr/>
        </p:nvSpPr>
        <p:spPr>
          <a:xfrm>
            <a:off x="599000" y="1540175"/>
            <a:ext cx="8163300" cy="3948900"/>
          </a:xfrm>
          <a:prstGeom prst="rect">
            <a:avLst/>
          </a:prstGeom>
          <a:noFill/>
          <a:ln>
            <a:noFill/>
          </a:ln>
        </p:spPr>
        <p:txBody>
          <a:bodyPr lIns="91425" tIns="91425" rIns="91425" bIns="91425" anchor="ctr" anchorCtr="0">
            <a:noAutofit/>
          </a:bodyPr>
          <a:lstStyle/>
          <a:p>
            <a:pPr marL="342900" lvl="0" indent="-165100" rtl="0">
              <a:lnSpc>
                <a:spcPct val="150000"/>
              </a:lnSpc>
              <a:spcBef>
                <a:spcPts val="0"/>
              </a:spcBef>
              <a:buNone/>
            </a:pPr>
            <a:endParaRPr sz="1800" b="1">
              <a:solidFill>
                <a:srgbClr val="434343"/>
              </a:solidFill>
              <a:latin typeface="Questrial"/>
              <a:ea typeface="Questrial"/>
              <a:cs typeface="Questrial"/>
              <a:sym typeface="Quest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GB" sz="1300">
                <a:solidFill>
                  <a:schemeClr val="dk1"/>
                </a:solidFill>
              </a:rPr>
              <a:t>‹#›</a:t>
            </a:fld>
            <a:endParaRPr lang="en-GB" sz="1300">
              <a:solidFill>
                <a:schemeClr val="dk1"/>
              </a:solidFill>
            </a:endParaRPr>
          </a:p>
        </p:txBody>
      </p:sp>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7.png"/><Relationship Id="rId7" Type="http://schemas.openxmlformats.org/officeDocument/2006/relationships/image" Target="../media/image19.gi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Shape 40"/>
          <p:cNvSpPr/>
          <p:nvPr/>
        </p:nvSpPr>
        <p:spPr>
          <a:xfrm>
            <a:off x="50" y="6374900"/>
            <a:ext cx="9144000" cy="539100"/>
          </a:xfrm>
          <a:prstGeom prst="rect">
            <a:avLst/>
          </a:prstGeom>
          <a:solidFill>
            <a:srgbClr val="3F7E84"/>
          </a:solidFill>
          <a:ln>
            <a:noFill/>
          </a:ln>
        </p:spPr>
        <p:txBody>
          <a:bodyPr lIns="91425" tIns="91425" rIns="91425" bIns="91425" anchor="ctr" anchorCtr="0">
            <a:noAutofit/>
          </a:bodyPr>
          <a:lstStyle/>
          <a:p>
            <a:pPr>
              <a:spcBef>
                <a:spcPts val="0"/>
              </a:spcBef>
              <a:buNone/>
            </a:pPr>
            <a:endParaRPr/>
          </a:p>
        </p:txBody>
      </p:sp>
      <p:pic>
        <p:nvPicPr>
          <p:cNvPr id="41" name="Shape 41"/>
          <p:cNvPicPr preferRelativeResize="0"/>
          <p:nvPr/>
        </p:nvPicPr>
        <p:blipFill>
          <a:blip r:embed="rId3">
            <a:alphaModFix/>
          </a:blip>
          <a:stretch>
            <a:fillRect/>
          </a:stretch>
        </p:blipFill>
        <p:spPr>
          <a:xfrm>
            <a:off x="6528932" y="5469400"/>
            <a:ext cx="1961443" cy="851999"/>
          </a:xfrm>
          <a:prstGeom prst="rect">
            <a:avLst/>
          </a:prstGeom>
          <a:noFill/>
          <a:ln>
            <a:noFill/>
          </a:ln>
        </p:spPr>
      </p:pic>
      <p:sp>
        <p:nvSpPr>
          <p:cNvPr id="43" name="Shape 43"/>
          <p:cNvSpPr txBox="1">
            <a:spLocks noGrp="1"/>
          </p:cNvSpPr>
          <p:nvPr>
            <p:ph type="subTitle" idx="1"/>
          </p:nvPr>
        </p:nvSpPr>
        <p:spPr>
          <a:xfrm>
            <a:off x="345883" y="3898340"/>
            <a:ext cx="8414315" cy="1045042"/>
          </a:xfrm>
          <a:prstGeom prst="rect">
            <a:avLst/>
          </a:prstGeom>
          <a:noFill/>
          <a:ln>
            <a:noFill/>
          </a:ln>
        </p:spPr>
        <p:txBody>
          <a:bodyPr lIns="91425" tIns="91425" rIns="91425" bIns="91425" anchor="t" anchorCtr="0">
            <a:noAutofit/>
          </a:bodyPr>
          <a:lstStyle/>
          <a:p>
            <a:pPr algn="just"/>
            <a:r>
              <a:rPr lang="en-US" sz="2000" u="sng" dirty="0">
                <a:solidFill>
                  <a:schemeClr val="accent4">
                    <a:lumMod val="75000"/>
                  </a:schemeClr>
                </a:solidFill>
              </a:rPr>
              <a:t>Nikos </a:t>
            </a:r>
            <a:r>
              <a:rPr lang="en-US" sz="2000" u="sng" dirty="0" smtClean="0">
                <a:solidFill>
                  <a:schemeClr val="accent4">
                    <a:lumMod val="75000"/>
                  </a:schemeClr>
                </a:solidFill>
              </a:rPr>
              <a:t>Minadakis</a:t>
            </a:r>
            <a:r>
              <a:rPr lang="en-US" sz="2000" i="1" dirty="0" smtClean="0">
                <a:solidFill>
                  <a:schemeClr val="accent4">
                    <a:lumMod val="75000"/>
                  </a:schemeClr>
                </a:solidFill>
              </a:rPr>
              <a:t>, </a:t>
            </a:r>
            <a:r>
              <a:rPr lang="en-US" sz="2000" i="1" dirty="0" err="1" smtClean="0">
                <a:solidFill>
                  <a:schemeClr val="accent4">
                    <a:lumMod val="75000"/>
                  </a:schemeClr>
                </a:solidFill>
              </a:rPr>
              <a:t>Yannis</a:t>
            </a:r>
            <a:r>
              <a:rPr lang="en-US" sz="2000" i="1" dirty="0" smtClean="0">
                <a:solidFill>
                  <a:schemeClr val="accent4">
                    <a:lumMod val="75000"/>
                  </a:schemeClr>
                </a:solidFill>
              </a:rPr>
              <a:t> </a:t>
            </a:r>
            <a:r>
              <a:rPr lang="en-US" sz="2000" i="1" dirty="0" err="1" smtClean="0">
                <a:solidFill>
                  <a:schemeClr val="accent4">
                    <a:lumMod val="75000"/>
                  </a:schemeClr>
                </a:solidFill>
              </a:rPr>
              <a:t>Marketakis</a:t>
            </a:r>
            <a:r>
              <a:rPr lang="en-US" sz="2000" i="1" dirty="0" smtClean="0">
                <a:solidFill>
                  <a:schemeClr val="accent4">
                    <a:lumMod val="75000"/>
                  </a:schemeClr>
                </a:solidFill>
              </a:rPr>
              <a:t>, </a:t>
            </a:r>
            <a:r>
              <a:rPr lang="en-US" sz="2000" i="1" dirty="0" err="1">
                <a:solidFill>
                  <a:schemeClr val="accent4">
                    <a:lumMod val="75000"/>
                  </a:schemeClr>
                </a:solidFill>
              </a:rPr>
              <a:t>Chryssoula</a:t>
            </a:r>
            <a:r>
              <a:rPr lang="en-US" sz="2000" i="1" dirty="0">
                <a:solidFill>
                  <a:schemeClr val="accent4">
                    <a:lumMod val="75000"/>
                  </a:schemeClr>
                </a:solidFill>
              </a:rPr>
              <a:t> </a:t>
            </a:r>
            <a:r>
              <a:rPr lang="en-US" sz="2000" i="1" dirty="0" err="1" smtClean="0">
                <a:solidFill>
                  <a:schemeClr val="accent4">
                    <a:lumMod val="75000"/>
                  </a:schemeClr>
                </a:solidFill>
              </a:rPr>
              <a:t>Bekiari</a:t>
            </a:r>
            <a:r>
              <a:rPr lang="en-US" sz="2000" i="1" dirty="0" smtClean="0">
                <a:solidFill>
                  <a:schemeClr val="accent4">
                    <a:lumMod val="75000"/>
                  </a:schemeClr>
                </a:solidFill>
              </a:rPr>
              <a:t>, Martin </a:t>
            </a:r>
            <a:r>
              <a:rPr lang="en-US" sz="2000" i="1" dirty="0" err="1" smtClean="0">
                <a:solidFill>
                  <a:schemeClr val="accent4">
                    <a:lumMod val="75000"/>
                  </a:schemeClr>
                </a:solidFill>
              </a:rPr>
              <a:t>Doerr</a:t>
            </a:r>
            <a:r>
              <a:rPr lang="en-US" sz="2000" i="1" dirty="0" smtClean="0">
                <a:solidFill>
                  <a:schemeClr val="accent4">
                    <a:lumMod val="75000"/>
                  </a:schemeClr>
                </a:solidFill>
              </a:rPr>
              <a:t>, </a:t>
            </a:r>
            <a:r>
              <a:rPr lang="en-US" sz="2000" i="1" dirty="0">
                <a:solidFill>
                  <a:schemeClr val="accent4">
                    <a:lumMod val="75000"/>
                  </a:schemeClr>
                </a:solidFill>
              </a:rPr>
              <a:t>Nicolas </a:t>
            </a:r>
            <a:r>
              <a:rPr lang="en-US" sz="2000" i="1" dirty="0" err="1" smtClean="0">
                <a:solidFill>
                  <a:schemeClr val="accent4">
                    <a:lumMod val="75000"/>
                  </a:schemeClr>
                </a:solidFill>
              </a:rPr>
              <a:t>Bailly</a:t>
            </a:r>
            <a:r>
              <a:rPr lang="en-US" sz="2000" i="1" dirty="0" smtClean="0">
                <a:solidFill>
                  <a:schemeClr val="accent4">
                    <a:lumMod val="75000"/>
                  </a:schemeClr>
                </a:solidFill>
              </a:rPr>
              <a:t>, </a:t>
            </a:r>
            <a:r>
              <a:rPr lang="en-US" sz="2000" i="1" dirty="0">
                <a:solidFill>
                  <a:schemeClr val="accent4">
                    <a:lumMod val="75000"/>
                  </a:schemeClr>
                </a:solidFill>
              </a:rPr>
              <a:t>Alexandros </a:t>
            </a:r>
            <a:r>
              <a:rPr lang="en-US" sz="2000" i="1" dirty="0" err="1" smtClean="0">
                <a:solidFill>
                  <a:schemeClr val="accent4">
                    <a:lumMod val="75000"/>
                  </a:schemeClr>
                </a:solidFill>
              </a:rPr>
              <a:t>Gougousis</a:t>
            </a:r>
            <a:r>
              <a:rPr lang="en-US" sz="2000" i="1" dirty="0" smtClean="0">
                <a:solidFill>
                  <a:schemeClr val="accent4">
                    <a:lumMod val="75000"/>
                  </a:schemeClr>
                </a:solidFill>
              </a:rPr>
              <a:t>, </a:t>
            </a:r>
            <a:r>
              <a:rPr lang="en-US" sz="2000" i="1" dirty="0" err="1">
                <a:solidFill>
                  <a:schemeClr val="accent4">
                    <a:lumMod val="75000"/>
                  </a:schemeClr>
                </a:solidFill>
              </a:rPr>
              <a:t>Stamatina</a:t>
            </a:r>
            <a:r>
              <a:rPr lang="en-US" sz="2000" i="1" dirty="0">
                <a:solidFill>
                  <a:schemeClr val="accent4">
                    <a:lumMod val="75000"/>
                  </a:schemeClr>
                </a:solidFill>
              </a:rPr>
              <a:t>  </a:t>
            </a:r>
            <a:r>
              <a:rPr lang="en-US" sz="2000" i="1" dirty="0" err="1" smtClean="0">
                <a:solidFill>
                  <a:schemeClr val="accent4">
                    <a:lumMod val="75000"/>
                  </a:schemeClr>
                </a:solidFill>
              </a:rPr>
              <a:t>Nikolopoulou</a:t>
            </a:r>
            <a:r>
              <a:rPr lang="en-US" sz="2000" i="1" dirty="0" smtClean="0">
                <a:solidFill>
                  <a:schemeClr val="accent4">
                    <a:lumMod val="75000"/>
                  </a:schemeClr>
                </a:solidFill>
              </a:rPr>
              <a:t>, Dimitra </a:t>
            </a:r>
            <a:r>
              <a:rPr lang="en-US" sz="2000" i="1" dirty="0" err="1" smtClean="0">
                <a:solidFill>
                  <a:schemeClr val="accent4">
                    <a:lumMod val="75000"/>
                  </a:schemeClr>
                </a:solidFill>
              </a:rPr>
              <a:t>Mavraki</a:t>
            </a:r>
            <a:r>
              <a:rPr lang="en-US" sz="2000" i="1" dirty="0" smtClean="0">
                <a:solidFill>
                  <a:schemeClr val="accent4">
                    <a:lumMod val="75000"/>
                  </a:schemeClr>
                </a:solidFill>
              </a:rPr>
              <a:t>, </a:t>
            </a:r>
            <a:r>
              <a:rPr lang="en-US" sz="2000" i="1" dirty="0">
                <a:solidFill>
                  <a:schemeClr val="accent4">
                    <a:lumMod val="75000"/>
                  </a:schemeClr>
                </a:solidFill>
              </a:rPr>
              <a:t>Christos </a:t>
            </a:r>
            <a:r>
              <a:rPr lang="en-US" sz="2000" i="1" dirty="0" err="1" smtClean="0">
                <a:solidFill>
                  <a:schemeClr val="accent4">
                    <a:lumMod val="75000"/>
                  </a:schemeClr>
                </a:solidFill>
              </a:rPr>
              <a:t>Arvanitidis</a:t>
            </a:r>
            <a:endParaRPr lang="el-GR" sz="2000" i="1" dirty="0">
              <a:solidFill>
                <a:schemeClr val="accent4">
                  <a:lumMod val="75000"/>
                </a:schemeClr>
              </a:solidFill>
            </a:endParaRPr>
          </a:p>
        </p:txBody>
      </p:sp>
      <p:pic>
        <p:nvPicPr>
          <p:cNvPr id="44" name="Shape 44"/>
          <p:cNvPicPr preferRelativeResize="0"/>
          <p:nvPr/>
        </p:nvPicPr>
        <p:blipFill>
          <a:blip r:embed="rId4">
            <a:alphaModFix/>
          </a:blip>
          <a:stretch>
            <a:fillRect/>
          </a:stretch>
        </p:blipFill>
        <p:spPr>
          <a:xfrm>
            <a:off x="2569787" y="5289808"/>
            <a:ext cx="996350" cy="996350"/>
          </a:xfrm>
          <a:prstGeom prst="rect">
            <a:avLst/>
          </a:prstGeom>
          <a:noFill/>
          <a:ln>
            <a:noFill/>
          </a:ln>
        </p:spPr>
      </p:pic>
      <p:sp>
        <p:nvSpPr>
          <p:cNvPr id="46" name="Shape 46"/>
          <p:cNvSpPr txBox="1">
            <a:spLocks noGrp="1"/>
          </p:cNvSpPr>
          <p:nvPr>
            <p:ph type="ctrTitle"/>
          </p:nvPr>
        </p:nvSpPr>
        <p:spPr>
          <a:xfrm>
            <a:off x="345884" y="1599172"/>
            <a:ext cx="8144491" cy="1691056"/>
          </a:xfrm>
          <a:prstGeom prst="rect">
            <a:avLst/>
          </a:prstGeom>
          <a:noFill/>
          <a:ln>
            <a:noFill/>
          </a:ln>
        </p:spPr>
        <p:txBody>
          <a:bodyPr lIns="91425" tIns="91425" rIns="91425" bIns="91425" anchor="b" anchorCtr="0">
            <a:noAutofit/>
          </a:bodyPr>
          <a:lstStyle/>
          <a:p>
            <a:pPr algn="ctr"/>
            <a:r>
              <a:rPr lang="en-US" sz="4000" b="1" dirty="0" err="1" smtClean="0">
                <a:solidFill>
                  <a:schemeClr val="accent4">
                    <a:lumMod val="75000"/>
                  </a:schemeClr>
                </a:solidFill>
                <a:latin typeface="Questrial" panose="020B0604020202020204" charset="0"/>
              </a:rPr>
              <a:t>LifeWatch</a:t>
            </a:r>
            <a:r>
              <a:rPr lang="en-US" sz="4000" b="1" dirty="0" smtClean="0">
                <a:solidFill>
                  <a:schemeClr val="accent4">
                    <a:lumMod val="75000"/>
                  </a:schemeClr>
                </a:solidFill>
                <a:latin typeface="Questrial" panose="020B0604020202020204" charset="0"/>
              </a:rPr>
              <a:t> Greece data-services</a:t>
            </a:r>
            <a:r>
              <a:rPr lang="en-US" sz="3200" dirty="0" smtClean="0">
                <a:solidFill>
                  <a:schemeClr val="accent4">
                    <a:lumMod val="75000"/>
                  </a:schemeClr>
                </a:solidFill>
                <a:latin typeface="Questrial" panose="020B0604020202020204" charset="0"/>
              </a:rPr>
              <a:t/>
            </a:r>
            <a:br>
              <a:rPr lang="en-US" sz="3200" dirty="0" smtClean="0">
                <a:solidFill>
                  <a:schemeClr val="accent4">
                    <a:lumMod val="75000"/>
                  </a:schemeClr>
                </a:solidFill>
                <a:latin typeface="Questrial" panose="020B0604020202020204" charset="0"/>
              </a:rPr>
            </a:br>
            <a:r>
              <a:rPr lang="en-US" sz="2800" i="1" dirty="0" smtClean="0">
                <a:solidFill>
                  <a:schemeClr val="accent4">
                    <a:lumMod val="75000"/>
                  </a:schemeClr>
                </a:solidFill>
                <a:latin typeface="Questrial" panose="020B0604020202020204" charset="0"/>
              </a:rPr>
              <a:t>On supporting metadata and semantics integration for the biodiversity domain</a:t>
            </a:r>
            <a:endParaRPr lang="el-GR" sz="2800" i="1" dirty="0">
              <a:solidFill>
                <a:schemeClr val="accent4">
                  <a:lumMod val="75000"/>
                </a:schemeClr>
              </a:solidFill>
            </a:endParaRPr>
          </a:p>
        </p:txBody>
      </p:sp>
      <p:cxnSp>
        <p:nvCxnSpPr>
          <p:cNvPr id="47" name="Shape 47"/>
          <p:cNvCxnSpPr/>
          <p:nvPr/>
        </p:nvCxnSpPr>
        <p:spPr>
          <a:xfrm>
            <a:off x="438800" y="4996883"/>
            <a:ext cx="8321399" cy="29100"/>
          </a:xfrm>
          <a:prstGeom prst="straightConnector1">
            <a:avLst/>
          </a:prstGeom>
          <a:noFill/>
          <a:ln w="19050" cap="flat" cmpd="sng">
            <a:solidFill>
              <a:srgbClr val="3F7E84"/>
            </a:solidFill>
            <a:prstDash val="solid"/>
            <a:round/>
            <a:headEnd type="none" w="lg" len="lg"/>
            <a:tailEnd type="none" w="lg" len="lg"/>
          </a:ln>
        </p:spPr>
      </p:cxnSp>
      <p:pic>
        <p:nvPicPr>
          <p:cNvPr id="49" name="Shape 49"/>
          <p:cNvPicPr preferRelativeResize="0"/>
          <p:nvPr/>
        </p:nvPicPr>
        <p:blipFill>
          <a:blip r:embed="rId5">
            <a:alphaModFix/>
          </a:blip>
          <a:stretch>
            <a:fillRect/>
          </a:stretch>
        </p:blipFill>
        <p:spPr>
          <a:xfrm>
            <a:off x="3849275" y="5403450"/>
            <a:ext cx="1970549" cy="831511"/>
          </a:xfrm>
          <a:prstGeom prst="rect">
            <a:avLst/>
          </a:prstGeom>
          <a:noFill/>
          <a:ln>
            <a:noFill/>
          </a:ln>
        </p:spPr>
      </p:pic>
      <p:pic>
        <p:nvPicPr>
          <p:cNvPr id="50" name="Shape 50"/>
          <p:cNvPicPr preferRelativeResize="0"/>
          <p:nvPr/>
        </p:nvPicPr>
        <p:blipFill>
          <a:blip r:embed="rId6">
            <a:alphaModFix/>
          </a:blip>
          <a:stretch>
            <a:fillRect/>
          </a:stretch>
        </p:blipFill>
        <p:spPr>
          <a:xfrm>
            <a:off x="5887787" y="5278875"/>
            <a:ext cx="828674" cy="1000124"/>
          </a:xfrm>
          <a:prstGeom prst="rect">
            <a:avLst/>
          </a:prstGeom>
          <a:noFill/>
          <a:ln>
            <a:noFill/>
          </a:ln>
        </p:spPr>
      </p:pic>
      <p:pic>
        <p:nvPicPr>
          <p:cNvPr id="51" name="Shape 51"/>
          <p:cNvPicPr preferRelativeResize="0"/>
          <p:nvPr/>
        </p:nvPicPr>
        <p:blipFill>
          <a:blip r:embed="rId7">
            <a:alphaModFix/>
          </a:blip>
          <a:stretch>
            <a:fillRect/>
          </a:stretch>
        </p:blipFill>
        <p:spPr>
          <a:xfrm>
            <a:off x="-48700" y="152399"/>
            <a:ext cx="9192750" cy="1193881"/>
          </a:xfrm>
          <a:prstGeom prst="rect">
            <a:avLst/>
          </a:prstGeom>
          <a:noFill/>
          <a:ln>
            <a:noFill/>
          </a:ln>
        </p:spPr>
      </p:pic>
      <p:grpSp>
        <p:nvGrpSpPr>
          <p:cNvPr id="52" name="Shape 52"/>
          <p:cNvGrpSpPr/>
          <p:nvPr/>
        </p:nvGrpSpPr>
        <p:grpSpPr>
          <a:xfrm>
            <a:off x="7445829" y="165388"/>
            <a:ext cx="1673716" cy="1624310"/>
            <a:chOff x="5433350" y="109250"/>
            <a:chExt cx="3057024" cy="3019325"/>
          </a:xfrm>
        </p:grpSpPr>
        <p:pic>
          <p:nvPicPr>
            <p:cNvPr id="53" name="Shape 53"/>
            <p:cNvPicPr preferRelativeResize="0"/>
            <p:nvPr/>
          </p:nvPicPr>
          <p:blipFill>
            <a:blip r:embed="rId8">
              <a:alphaModFix amt="88000"/>
            </a:blip>
            <a:stretch>
              <a:fillRect/>
            </a:stretch>
          </p:blipFill>
          <p:spPr>
            <a:xfrm>
              <a:off x="5433350" y="109250"/>
              <a:ext cx="3057024" cy="3019325"/>
            </a:xfrm>
            <a:prstGeom prst="rect">
              <a:avLst/>
            </a:prstGeom>
            <a:noFill/>
            <a:ln>
              <a:noFill/>
            </a:ln>
          </p:spPr>
        </p:pic>
        <p:pic>
          <p:nvPicPr>
            <p:cNvPr id="54" name="Shape 54"/>
            <p:cNvPicPr preferRelativeResize="0"/>
            <p:nvPr/>
          </p:nvPicPr>
          <p:blipFill>
            <a:blip r:embed="rId9">
              <a:alphaModFix/>
            </a:blip>
            <a:stretch>
              <a:fillRect/>
            </a:stretch>
          </p:blipFill>
          <p:spPr>
            <a:xfrm>
              <a:off x="5709128" y="539866"/>
              <a:ext cx="2505466" cy="2042543"/>
            </a:xfrm>
            <a:prstGeom prst="rect">
              <a:avLst/>
            </a:prstGeom>
            <a:noFill/>
            <a:ln>
              <a:noFill/>
            </a:ln>
          </p:spPr>
        </p:pic>
      </p:grpSp>
      <p:sp>
        <p:nvSpPr>
          <p:cNvPr id="56" name="Shape 56"/>
          <p:cNvSpPr txBox="1">
            <a:spLocks noGrp="1"/>
          </p:cNvSpPr>
          <p:nvPr>
            <p:ph type="ftr" idx="11"/>
          </p:nvPr>
        </p:nvSpPr>
        <p:spPr>
          <a:xfrm>
            <a:off x="1187624" y="6432550"/>
            <a:ext cx="6768899" cy="36509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GB" sz="1200" dirty="0" err="1">
                <a:solidFill>
                  <a:schemeClr val="lt1"/>
                </a:solidFill>
                <a:latin typeface="Quattrocento Sans"/>
                <a:ea typeface="Quattrocento Sans"/>
                <a:cs typeface="Quattrocento Sans"/>
                <a:sym typeface="Quattrocento Sans"/>
              </a:rPr>
              <a:t>LifeWatch</a:t>
            </a:r>
            <a:r>
              <a:rPr lang="en-GB" sz="1200" dirty="0">
                <a:solidFill>
                  <a:schemeClr val="lt1"/>
                </a:solidFill>
                <a:latin typeface="Quattrocento Sans"/>
                <a:ea typeface="Quattrocento Sans"/>
                <a:cs typeface="Quattrocento Sans"/>
                <a:sym typeface="Quattrocento Sans"/>
              </a:rPr>
              <a:t> Greece  - </a:t>
            </a:r>
            <a:r>
              <a:rPr lang="en-GB" sz="1200" dirty="0" smtClean="0">
                <a:solidFill>
                  <a:schemeClr val="lt1"/>
                </a:solidFill>
                <a:latin typeface="Quattrocento Sans"/>
                <a:ea typeface="Quattrocento Sans"/>
                <a:cs typeface="Quattrocento Sans"/>
                <a:sym typeface="Quattrocento Sans"/>
              </a:rPr>
              <a:t>ICZEGAR 2015 – 8/10/2015</a:t>
            </a:r>
            <a:endParaRPr lang="en-GB" sz="1200" dirty="0">
              <a:solidFill>
                <a:schemeClr val="lt1"/>
              </a:solidFill>
              <a:latin typeface="Quattrocento Sans"/>
              <a:ea typeface="Quattrocento Sans"/>
              <a:cs typeface="Quattrocento Sans"/>
              <a:sym typeface="Quattrocento Sans"/>
            </a:endParaRPr>
          </a:p>
        </p:txBody>
      </p:sp>
      <p:pic>
        <p:nvPicPr>
          <p:cNvPr id="57" name="Shape 57"/>
          <p:cNvPicPr preferRelativeResize="0"/>
          <p:nvPr/>
        </p:nvPicPr>
        <p:blipFill>
          <a:blip r:embed="rId10">
            <a:alphaModFix/>
          </a:blip>
          <a:stretch>
            <a:fillRect/>
          </a:stretch>
        </p:blipFill>
        <p:spPr>
          <a:xfrm>
            <a:off x="1146542" y="5469400"/>
            <a:ext cx="1310369" cy="8519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Publishing 2/2</a:t>
            </a:r>
            <a:endParaRPr lang="en-GB" sz="3000" b="1" dirty="0">
              <a:solidFill>
                <a:srgbClr val="3F7E84"/>
              </a:solidFill>
              <a:latin typeface="Quattrocento Sans"/>
              <a:ea typeface="Quattrocento Sans"/>
              <a:cs typeface="Quattrocento Sans"/>
              <a:sym typeface="Quattrocento Sans"/>
            </a:endParaRPr>
          </a:p>
        </p:txBody>
      </p:sp>
      <p:pic>
        <p:nvPicPr>
          <p:cNvPr id="8" name="Picture 7"/>
          <p:cNvPicPr>
            <a:picLocks noChangeAspect="1"/>
          </p:cNvPicPr>
          <p:nvPr/>
        </p:nvPicPr>
        <p:blipFill>
          <a:blip r:embed="rId3"/>
          <a:stretch>
            <a:fillRect/>
          </a:stretch>
        </p:blipFill>
        <p:spPr>
          <a:xfrm>
            <a:off x="178132" y="1450931"/>
            <a:ext cx="8757711" cy="2218523"/>
          </a:xfrm>
          <a:prstGeom prst="rect">
            <a:avLst/>
          </a:prstGeom>
        </p:spPr>
      </p:pic>
      <p:sp>
        <p:nvSpPr>
          <p:cNvPr id="10" name="Down Arrow 9"/>
          <p:cNvSpPr/>
          <p:nvPr/>
        </p:nvSpPr>
        <p:spPr>
          <a:xfrm>
            <a:off x="4097197" y="3669454"/>
            <a:ext cx="731978" cy="310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2" name="Picture 1"/>
          <p:cNvPicPr>
            <a:picLocks noChangeAspect="1"/>
          </p:cNvPicPr>
          <p:nvPr/>
        </p:nvPicPr>
        <p:blipFill>
          <a:blip r:embed="rId4"/>
          <a:stretch>
            <a:fillRect/>
          </a:stretch>
        </p:blipFill>
        <p:spPr>
          <a:xfrm>
            <a:off x="178132" y="3980245"/>
            <a:ext cx="8666905" cy="2081508"/>
          </a:xfrm>
          <a:prstGeom prst="rect">
            <a:avLst/>
          </a:prstGeom>
        </p:spPr>
      </p:pic>
    </p:spTree>
    <p:extLst>
      <p:ext uri="{BB962C8B-B14F-4D97-AF65-F5344CB8AC3E}">
        <p14:creationId xmlns:p14="http://schemas.microsoft.com/office/powerpoint/2010/main" val="387654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Searching</a:t>
            </a:r>
            <a:endParaRPr lang="en-GB" sz="3000" b="1" dirty="0">
              <a:solidFill>
                <a:srgbClr val="3F7E84"/>
              </a:solidFill>
              <a:latin typeface="Quattrocento Sans"/>
              <a:ea typeface="Quattrocento Sans"/>
              <a:cs typeface="Quattrocento Sans"/>
              <a:sym typeface="Quattrocento Sans"/>
            </a:endParaRPr>
          </a:p>
        </p:txBody>
      </p:sp>
      <p:pic>
        <p:nvPicPr>
          <p:cNvPr id="2" name="Picture 1"/>
          <p:cNvPicPr>
            <a:picLocks noChangeAspect="1"/>
          </p:cNvPicPr>
          <p:nvPr/>
        </p:nvPicPr>
        <p:blipFill>
          <a:blip r:embed="rId3"/>
          <a:stretch>
            <a:fillRect/>
          </a:stretch>
        </p:blipFill>
        <p:spPr>
          <a:xfrm>
            <a:off x="14450" y="1603281"/>
            <a:ext cx="9129550" cy="3149694"/>
          </a:xfrm>
          <a:prstGeom prst="rect">
            <a:avLst/>
          </a:prstGeom>
        </p:spPr>
      </p:pic>
      <p:pic>
        <p:nvPicPr>
          <p:cNvPr id="7" name="Picture 6"/>
          <p:cNvPicPr>
            <a:picLocks noChangeAspect="1"/>
          </p:cNvPicPr>
          <p:nvPr/>
        </p:nvPicPr>
        <p:blipFill>
          <a:blip r:embed="rId4"/>
          <a:stretch>
            <a:fillRect/>
          </a:stretch>
        </p:blipFill>
        <p:spPr>
          <a:xfrm>
            <a:off x="113629" y="1517556"/>
            <a:ext cx="8963696" cy="3934166"/>
          </a:xfrm>
          <a:prstGeom prst="rect">
            <a:avLst/>
          </a:prstGeom>
        </p:spPr>
      </p:pic>
      <p:sp>
        <p:nvSpPr>
          <p:cNvPr id="3" name="Oval 2"/>
          <p:cNvSpPr/>
          <p:nvPr/>
        </p:nvSpPr>
        <p:spPr>
          <a:xfrm>
            <a:off x="8677275" y="2038350"/>
            <a:ext cx="40005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8" name="Picture 7"/>
          <p:cNvPicPr>
            <a:picLocks noChangeAspect="1"/>
          </p:cNvPicPr>
          <p:nvPr/>
        </p:nvPicPr>
        <p:blipFill>
          <a:blip r:embed="rId5"/>
          <a:stretch>
            <a:fillRect/>
          </a:stretch>
        </p:blipFill>
        <p:spPr>
          <a:xfrm>
            <a:off x="113629" y="1517555"/>
            <a:ext cx="9005268" cy="4540345"/>
          </a:xfrm>
          <a:prstGeom prst="rect">
            <a:avLst/>
          </a:prstGeom>
        </p:spPr>
      </p:pic>
      <p:sp>
        <p:nvSpPr>
          <p:cNvPr id="4" name="Oval 3"/>
          <p:cNvSpPr/>
          <p:nvPr/>
        </p:nvSpPr>
        <p:spPr>
          <a:xfrm>
            <a:off x="7800975" y="2266950"/>
            <a:ext cx="619125" cy="3429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18291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98988"/>
            <a:ext cx="9020173" cy="3866863"/>
          </a:xfrm>
          <a:prstGeom prst="rect">
            <a:avLst/>
          </a:prstGeom>
        </p:spPr>
      </p:pic>
      <p:pic>
        <p:nvPicPr>
          <p:cNvPr id="7" name="Picture 6"/>
          <p:cNvPicPr>
            <a:picLocks noChangeAspect="1"/>
          </p:cNvPicPr>
          <p:nvPr/>
        </p:nvPicPr>
        <p:blipFill>
          <a:blip r:embed="rId4"/>
          <a:stretch>
            <a:fillRect/>
          </a:stretch>
        </p:blipFill>
        <p:spPr>
          <a:xfrm>
            <a:off x="109139" y="1598988"/>
            <a:ext cx="8924925" cy="4352925"/>
          </a:xfrm>
          <a:prstGeom prst="rect">
            <a:avLst/>
          </a:prstGeom>
        </p:spPr>
      </p:pic>
      <p:sp>
        <p:nvSpPr>
          <p:cNvPr id="8" name="Rectangle 7"/>
          <p:cNvSpPr/>
          <p:nvPr/>
        </p:nvSpPr>
        <p:spPr>
          <a:xfrm>
            <a:off x="109139" y="4466155"/>
            <a:ext cx="8924925" cy="447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Searching</a:t>
            </a:r>
            <a:endParaRPr lang="en-GB" sz="3000" b="1" dirty="0">
              <a:solidFill>
                <a:srgbClr val="3F7E84"/>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554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Searching</a:t>
            </a:r>
            <a:endParaRPr lang="en-GB" sz="3000" b="1" dirty="0">
              <a:solidFill>
                <a:srgbClr val="3F7E84"/>
              </a:solidFill>
              <a:latin typeface="Quattrocento Sans"/>
              <a:ea typeface="Quattrocento Sans"/>
              <a:cs typeface="Quattrocento Sans"/>
              <a:sym typeface="Quattrocento Sans"/>
            </a:endParaRPr>
          </a:p>
        </p:txBody>
      </p:sp>
      <p:grpSp>
        <p:nvGrpSpPr>
          <p:cNvPr id="3" name="Group 2"/>
          <p:cNvGrpSpPr/>
          <p:nvPr/>
        </p:nvGrpSpPr>
        <p:grpSpPr>
          <a:xfrm>
            <a:off x="119062" y="1528762"/>
            <a:ext cx="8924925" cy="3552825"/>
            <a:chOff x="119062" y="1528762"/>
            <a:chExt cx="8924925" cy="3552825"/>
          </a:xfrm>
        </p:grpSpPr>
        <p:pic>
          <p:nvPicPr>
            <p:cNvPr id="4" name="Picture 3"/>
            <p:cNvPicPr>
              <a:picLocks noChangeAspect="1"/>
            </p:cNvPicPr>
            <p:nvPr/>
          </p:nvPicPr>
          <p:blipFill>
            <a:blip r:embed="rId3"/>
            <a:stretch>
              <a:fillRect/>
            </a:stretch>
          </p:blipFill>
          <p:spPr>
            <a:xfrm>
              <a:off x="119062" y="1528762"/>
              <a:ext cx="8924925" cy="3552825"/>
            </a:xfrm>
            <a:prstGeom prst="rect">
              <a:avLst/>
            </a:prstGeom>
          </p:spPr>
        </p:pic>
        <p:pic>
          <p:nvPicPr>
            <p:cNvPr id="2" name="Picture 1"/>
            <p:cNvPicPr>
              <a:picLocks noChangeAspect="1"/>
            </p:cNvPicPr>
            <p:nvPr/>
          </p:nvPicPr>
          <p:blipFill>
            <a:blip r:embed="rId4"/>
            <a:stretch>
              <a:fillRect/>
            </a:stretch>
          </p:blipFill>
          <p:spPr>
            <a:xfrm>
              <a:off x="1979381" y="2378663"/>
              <a:ext cx="5657850" cy="228600"/>
            </a:xfrm>
            <a:prstGeom prst="rect">
              <a:avLst/>
            </a:prstGeom>
          </p:spPr>
        </p:pic>
      </p:grpSp>
      <p:sp>
        <p:nvSpPr>
          <p:cNvPr id="6" name="Oval 5"/>
          <p:cNvSpPr/>
          <p:nvPr/>
        </p:nvSpPr>
        <p:spPr>
          <a:xfrm>
            <a:off x="1818525" y="2334900"/>
            <a:ext cx="2311686" cy="3161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0159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8574" y="1751433"/>
            <a:ext cx="9001125" cy="3276600"/>
          </a:xfrm>
          <a:prstGeom prst="rect">
            <a:avLst/>
          </a:prstGeom>
        </p:spPr>
      </p:pic>
      <p:sp>
        <p:nvSpPr>
          <p:cNvPr id="2" name="Title 1"/>
          <p:cNvSpPr>
            <a:spLocks noGrp="1"/>
          </p:cNvSpPr>
          <p:nvPr>
            <p:ph type="title"/>
          </p:nvPr>
        </p:nvSpPr>
        <p:spPr/>
        <p:txBody>
          <a:bodyPr/>
          <a:lstStyle/>
          <a:p>
            <a:endParaRPr lang="el-GR"/>
          </a:p>
        </p:txBody>
      </p:sp>
      <p:sp>
        <p:nvSpPr>
          <p:cNvPr id="5" name="Rectangle 4"/>
          <p:cNvSpPr/>
          <p:nvPr/>
        </p:nvSpPr>
        <p:spPr>
          <a:xfrm>
            <a:off x="66675" y="4580358"/>
            <a:ext cx="8924925" cy="447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Picture 5"/>
          <p:cNvPicPr>
            <a:picLocks noChangeAspect="1"/>
          </p:cNvPicPr>
          <p:nvPr/>
        </p:nvPicPr>
        <p:blipFill>
          <a:blip r:embed="rId4"/>
          <a:stretch>
            <a:fillRect/>
          </a:stretch>
        </p:blipFill>
        <p:spPr>
          <a:xfrm>
            <a:off x="5883882" y="4694657"/>
            <a:ext cx="1485900" cy="219075"/>
          </a:xfrm>
          <a:prstGeom prst="rect">
            <a:avLst/>
          </a:prstGeom>
        </p:spPr>
      </p:pic>
    </p:spTree>
    <p:extLst>
      <p:ext uri="{BB962C8B-B14F-4D97-AF65-F5344CB8AC3E}">
        <p14:creationId xmlns:p14="http://schemas.microsoft.com/office/powerpoint/2010/main" val="62460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355" y="1727620"/>
            <a:ext cx="9029700" cy="2800350"/>
          </a:xfrm>
          <a:prstGeom prst="rect">
            <a:avLst/>
          </a:prstGeom>
        </p:spPr>
      </p:pic>
      <p:sp>
        <p:nvSpPr>
          <p:cNvPr id="6" name="Rectangle 5"/>
          <p:cNvSpPr/>
          <p:nvPr/>
        </p:nvSpPr>
        <p:spPr>
          <a:xfrm>
            <a:off x="35560" y="3016973"/>
            <a:ext cx="9051290" cy="447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99108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9250" y="1624382"/>
            <a:ext cx="8954750" cy="1962424"/>
          </a:xfrm>
          <a:prstGeom prst="rect">
            <a:avLst/>
          </a:prstGeom>
        </p:spPr>
      </p:pic>
      <p:sp>
        <p:nvSpPr>
          <p:cNvPr id="5" name="AutoShape 2" descr="data:image/jpeg;base64,/9j/4AAQSkZJRgABAQAAAQABAAD/2wCEAAkGBxMTEhUTExQWFhUXGRkYGBgYGRsaHhwdIBsaGhodGCAbICghHBwlHBobITEiJSosLi4uGiI1ODMsOCgtLisBCgoKBQUFDgUFDisZExkrKysrKysrKysrKysrKysrKysrKysrKysrKysrKysrKysrKysrKysrKysrKysrKysrK//AABEIAOYA3AMBIgACEQEDEQH/xAAcAAACAgMBAQAAAAAAAAAAAAAABgQFAgMHAQj/xABPEAACAQIEAgYECgYJAgQHAQABAhEAAwQSITEFQQYTIlFhcTKBkZIHFBUjQlNUobHRFzNSYnLwdIKTorPB0uHxFrIkQ2OjRGRzg5TC0zT/xAAUAQEAAAAAAAAAAAAAAAAAAAAA/8QAFBEBAAAAAAAAAAAAAAAAAAAAAP/aAAwDAQACEQMRAD8ASOiPRG1iMFde4QMReLrg1LhSWtLnfKpPzmditvw1NIlFFAUUVdcP6OX71jr7aFwtwI42ADDsnNtEhgf2ezO9BS17FdwsfAtadbJvXTZIBFxLYzzLFli4QO1Bj0eQjbW2vfBnwtjZU9a2UZJ60LmC5j24HMmJEaCg+e3tEBSQQGEjxElZHrBHqrxVJmBManyr6TxPQbhjW0snCB+pgdm44ZEbM85y4z6ktl132FY4T4O+FPbuC1ZZbd9ApuC45IGZXGQsxA7SBtQdoPdQfNlFd04P8FuCGIui1evN1Wa3q1ufnLejKQu4D6bdpZ20KqPg3tdZcsl73WheyoCNlc+iLmQtOkSq7d5oOe8Pto122twkIXUMQVBCkgGC0KDHM6d9OKdHuHafP/sf/EWQe05Dg6EA20htCQxJAJqJiOgPELBzhQGRt0eCpU+lOkAHWQZ0nYTUi/a4wkZsXfkzp8ZfT+9Gum3eJigrOHdHbTWku3sUtoXApVYQtreey2huKQq5Q5YjYn9k1c9D8OttOLoji4owTw4jUdZb7iQPaaidZxWJ+O357vjFz1HeI9dW/Qzh93LxM3nDm5g2zNnkkm7bkktzOupoNHwf9HLOIwwe5hTfnF27Nxw1xepstbJe7KsFGUiZcEcudIWJQB2CtmUEgNtInQxykVYjA239G4iN3F9PWWAj7/VWvHcDxFkZrlpgsA5h2lg7dpZX76CuooooCt+GFsyHLL3MBIH8Q5jxB07jWiigsrfBLrn5vLcX9pWEevNBX+sBVrhegWOuibS2bh/ZTE4dm90XJpYr0GgsOL8DxOFbLiLNy0dhmUgH+E7H1Gq6nPo58JeOww6t3GJsHQ2r/bEdyk6r948KYVwfBeKD5qcDiT9DTITHIeiR4DIaDltoSQO8jmB950HmaceI8FwWi27ih2uokreW6NerBCgaskM7ZzGqAECYrzi/QjHYJxdssXC6rcsMQ45TA7XPdZHjVMeleP8AtuK/t7n+qgsMZ0fwltHnFhroBhVyMsiybkEhj9Ner05sPKlarn/qzH/bcV/b3P8AVVTeus7FmJZmJLMTJJOpJJ1JJ50GFbbGHZ5yqTABMa7kKP7zAeutVPvRex8XzOEDsyWwM/ZS2YDEtsWfNMCYGsydAF10Q6AW7SPc4gVCEFSjfRIIhrZB7bTAlRl1IkgkVfcW4whw/wAXw1rLZIy7KAQIIBiRy5nnO+pq8NhXvMTiLjHq0zkN2ERJUE6wABmGi8ttqMdxCzbt29UtrluEEKS90ySSk6DsgDUgd5HMHHoVirtyytm8WDr832gV0y5kaSJIYBNeZmrVigtMzPb+bAd2kZcuXtkHke1Mkia49jfhHKYpbthAVK2esLzMqqBwgBAWYg76ik3iPSDEXzc6y6zC4ZIYloAOYBZ9EAxoO4UH0dh+mfD4zHF2BDAa3RsAw9HNPPkO7eNPOF8VwSfODGYcWxILC8gTOR2hqYmCDHhXy9XuYxE6bx+P4D2UH0LwziFvEYi7ctXZW7cJXIw9BFCCdZBKqSFAnTlVD0XtX2vC8e1cX5x2OWIUj0zMF5gTvqNdZrjdi8yMHRirKQVYGCCNiCNjW5uI3iCpuvBEEZjBHdExHhQd1t8XZ7jtdRjbZbj3J2UDIEJJ29E6b9sDely9ekPO4tKTPfIUeRDH7vGuV/HrsR1jxppmPLUc+RFbfla/EddcjuLEj1958aB2N2cxGwHLwj7uzHrqz6PqBg+JiNfibf8Aes/5VzN+I3SINxo8yPwpv6C4p3w/FAzEgYF9z/6lugUrlvrFLr6S+mPD9sf59x156Z8O4zfsR1dxgP2Zkez8qiYe+yMHUww1B/nlV1a4ZbxWuHZUvc7DEKGPfZY6Gf2CQRrE6UFnheO4XE9nF2VDfWL2T7w1H9bMK94j0EcjPhXF1TqEYgNHg3oMPHTypZx/C79nS7auW/4lIB8iRB9VTOBdJL+F0Qyh1KNqPMdx8vvoK3FYV7TFLiMjDdWBU+w1prp3/VOFxComJQAMJAuAEDcaHddjrpvUXFdBsPeGbDXcpOoE9YvkNm/7qDndFXXEeiuLszNpmUfStjOPXGq/1gKpiI0NB5XoNeUUDp0Y6eXbMW75Ny33nVh/q9evjypu4nwPB4+31qxmba6kTP73JjyhteQNcdq04Fx29hXzWz2T6SH0WHiO/wARrQbOkHR29hT2xmQmFuLsfA/snwPjE1T12LAcVsY2y0CVIi5bbdfA/u9zeGkEEBF4n0MvLcIsgPb5Sygj91pjUd43+4BN4bgrFmbmQOynKmYZszbliD2YGgAg76zV1gsOjqjXjmtrmZwWKkyZMEazJ38+WtUHDMUTHWo6kGT805nvjL3+Q86q+J4rF3QUKXOrnQC2VnXTNG58yaBh450vt6LaUDqgyWgozLlYAfOEsS5yyMuoExJAgpOLxb3XNx2ljEnbYADbQQABp3Vl8n3vqrnuN+VHyfe+que435UEaipPyfe+que435UfJ976q57jflQRqKk/J976q57jflR8n3vqrnuN+VBGoqT8n3vqrnuN+VHyfe+que435UEaipPyfe+que435UfJ976q57jflQRqc/g+/UcV/oL/AOJbpV+T731Vz3G/Km/oJhnSxxTMjL/4F9wR/wCZb76BHr0GvKKBu4Z0/wARbTq3AuiI7XMfvTIP8zNbLBwGLHaT4vcP1ZgepT2Y8gKVMHg7l1glpGdjsFEn7uXjWkig6Pw/oyirHXJdI9APbUjy1kj7x4Vhc4jicL9K5htocKDbPkUC/fSLhOI3bfoOR4bj2Gm7g/TqBlvKe4kaj1jf8aBn4d8IGMA+ftWsWn7duGYeasdTVnb41w/GSpRQ50KE5X91xB9Sml/C2OH4ozaKpc37DdW3joIn1it+J4P9G43Wr3XbasfU6RHnBoJGP6LYJpi0vlGQ+23H3rS/iehmFMw920eWguKPUIPtNWA4dAixiXtnkrHrE9lzb3q2jG4mz/8A6MN1tvlcsNrH8DzmPgpFAo43oPeALWblu8vKDlb2Np7CaXMVhXttluIyN3MCD9/Kut4LE4XEa2Hlua+jcH8SHU+YJFZ38NbdctxRcXuIn7jqPOg5Jw/HXLLi5baGHsI7j3injCdMbTKC/YbYjtH2RyrRxTolh2JNl3tn9lhnX1HRh/eqgudFsSD2VVx3q6x/eIP3UD/wvFcTvYEYr5VxAdkxDraGQz1IJI1ui4c0bpbYDnA1pN/SHxT7df8AeqBhOlOLtWPi9u8VtQ4ACpID+mA2XMM3ODVNQNH6Q+Kfbr/vUfpD4p9uv+9SvRQNH6Q+Kfbr/vUfpD4p9uv+9SvRQNH6Q+Kfbr/vUfpD4p9uv+9SvVvwjo5fxAzooW39Y5yr4xzbyUE0Fj+kPin26/71A+ELip0GNv8AvVqbo2ijt4jtCcwVM0RvqWE7E7d3qlW+rs28tgNnjtOQFYzzUgkgRso7idTEBI4T004pev27B4hft53CSSTBJgaDWZ0/EjertuJ8V+L9f8pYj0A0EEamwcQdc3oZBlDRq+kAa0iYu7ke1dADEGYYaHKQQGHMcvIVYHpe0R8VwcRljqjtOaPS2nWO+ga8LieOuAflBlzdXlzO+ucErEIeQOtaei/SjGYvDcTTE4i5dVcE7BXaQDntifOCfbSzi+mFy4CGw+FkrlDC2cygDKuU5tCo27qn/B9+o4r/AEF/8S3QJlFFFB0D4KcGt1ceikDEvhylmTGhkuQOZGVPbSVj+G3bJi4hA2B5HyP+W9aMPfZGDozKw1DKSCPIjamfhfTBh2byhgdCY3/iGx/nSgVKKd7vCMJf7aDL/A0KfUZj1RUXF9HLK6xdj93tfgCaBTBirnh/SfEWtM5Ze5ta3PwrC/XOh/fEfiBQnRsP+rxFtj/PcTQXOD6YWn0urlPfH8/hV9gseAM1q5oe46Hz1g0hXei+IGwVv4WH+cVDNvEYdph7Z8QQD/kaDo+NwljEa3beVxtct9hh3baH2VpyYy0QAVxdvlm7F0DxJMN7ST4UsYDpXGl1P6y/5g0wYPi4cTbIcd2x9f8AxQTPlG2xCtmtufoXRlJ8ts3qmthQeP8APsq54bwW9eCrdQWVchVF0avJ+ggBZhGuYgCOdMmH6CYVRlbFBSNMoyJl0GkZyB6vCg+dL+Adbdu5BKuuaQDA7bpBO0yh9tRa6B0UvC7grdl7gtfPXbdu+Yy2nZbbol8c7F6HUggibYMQGmPxvoQLTl7161hlBUXkAu3eqZpIyZFOa00SrFhGqkkrLAj0U6YLonw+6QtviiljpDYdk9mZxNa+kXwd4vDI11ct6yozF7cyq/tMp1jxXMIGpoE+pnCeGXsTdWzYQ3Lj+io9pmdAANZOgqRg+j2JuTlsuAAWJYZQAIky0d4211p+6N8XscMw1y3YHWYu6CLl76KiPQtwQ2m+bTXw2DPh/Qe1gu1ilW9dH0cwKDaRlZZYiYM6bRuKj9IeIGcgLlRA0CyQBoWAVSNtoiAKqHxdy43WEkgBe4QZB18DO5Mdoidq2XXLypaTpBOs6SDryhY9dBV3bgmAd9yduW3MR7dN68DRrzgxz7yD7Q3t2rd1IZQuXtDuJmO/UkHUmRuJ5QawxK5QBMGO/wAdj6ye6CI0OlBU8YSMp2Ha08Z1PrEeyq2rfGYcuQB9HfQnUwYEdwyyTGtabnB3ECUJIkDNv/O1BXU9fBhg7l5OJWrSl7j4JlVV1JPWW9BSMRFOnwcuVs8UKkgjAuQQYI+ct7UEP9HXFfsV73f96P0dcV+xXvd/3qz6L8N6/CXMTfxd9Ml0WgovWrYPYLzN+4gJ0jKsnwpP+VsR9dd99vzoL39HXFfsV73f96P0dcV+xXvd/wB6ovlbEfXXffb86PlbEfXXffb86BkwvQTjFsymDvg/w/jTJguEcVEB+HX/ADUD865v8rYj66777fnXo4riPrrvvt+dB1230cxbDXCXx/UFbm6HYmNLF4f/AG1rldmzxFhKriyO8C6R7avOGdE+KXrYuC6bYMwt28yEx56ffQOB6M45PRwt1vNQPwNWHC+juPuHK2Cgcy+VR97CfYaQ26F8YglGa4e5MQpJ8hn19VKmIx2KtsUe5fRlMFWZwQe4gmQaDvH6JbF+Dft9VqJFsDNr3FTl9ZBjxp7tcLs4eytmxbe3aXsqtlDPm3eZE5tz366/I/ytiPrrvvt+dMeGwV+5aw5W/iBcvdbu5KkKrMIgypJXKASSdTCjLmD6H4haVdLeFvXXUR1jBsxHMC4e16pAO2oNZcI4Kj2gWwdi00sCty0rNuYOYjXSNa+eeL4G7Ytuw4g7uufsKxg5blu2YPWHU9YGGmyt3arfyzifr739o/50GPDeJPZJKQQwh0YSrjeGB319lde6J4D45hkvMhNlR1LByQTZYqLtrMfTCyLtttTmtxoQZirj8El6LeFtAq0Lksp1nIgq5zDN3SIOgkSTWjivSi/dULnDQFjMQpIEHkArGQNtRGg00CP/ANJYDh7F75fGMGhEKm1bEQe2ZLOYOwAHZaeVTcR06xBRbdshEKkAKqg65pmIkaEaAUs4m87XGJ7W5IP0h6WbXfv3+41O+JBwMpkW2MqTk1XUiTovaMSTsZ5aBVYrit4lu0wVtTDMZI1GpkkzyJOtbsJwwG9lzdlWOgI0I3A5BRB7U92mtTrSC1El3bXs2x5BQeTZywjTl7M+pzI3VK7BrmVpA1csZRVUA3FB1P8AV3g5QrbmgCKAMwzEgTzygKO4AHceHfWt3AQMZlSVnedDBI117Tacwo79ZuNwdy26B0KEgHKxBYBiShYD0Zicp1Gk95g2LgyOWUkQCSGAOrnw56ieU+qg0YhsocQBqdoOmZY1B8SPWfCjEEEZuQ/GJPtH3qK2rbQl9WGZjkmDz1BgTtIzR3aDcQsfdB7A7xr7Zn1n1UEE3WZtyJPIxVnadlGk7afs/fvtv/wYGGSJYiY09dTZBleyDoZJ0kESG5nY6nwoInGrMjPlAOpJEa9o92mxGvgauvg9/UcV/oL/AOJbqDeshrTCT2VY68iATr6jU74Pf1HFf6C/+JboKHhHSXFYVGSxea2rHMVEQTETqDrFVNFFAUUUUE/gWBW/ft2mJVWJkjeACTE8zEeuur8Kw1jDiLFpU/e3b1sdfwFcdw99kZXUwykEHuIp64V01tMIxCm237SCVPmN19U+qg6Fwf566qOxCmTvvAmB4mrrEXsMgNsWjqd8xHsEkT40p4ZVuKHtsHG4Knl4eVTExZOlzU8n5/1u/wA96BrTiSPZACW4t5UIYCT4qY3jcaVUdK+EYXGLkvAtAhLigZ000gkSRtIOlVV24yiJkHuryzjGBBmg47xXAXcDiihylkMqSisrAjstlcEEEciDr5VsTpRiAZAw4PeMLhvL6rurpXwi8AGLwnxi0s3sOJMbta+l60OvkWrjdBcjpNf/AGcP/wDiYX/+VYv0jvncWPVhsOPwt1UUUD/ctuQGCjNOUakg5QNRG8qVIju74qTi+Fm7Z+MZwyhlRwVAa051AeBDqRmh9ydCNqg37xy5SR6MiAN9Ac2ukZSAQO+uhcEweEuYW5buXjh165XuXOz23gi0p6wNmgQYgEsSRsSQTLWAPVBnBYNFtYAOSCBLcyTqFQxOpJATXdwj5xxZVTncmMqyWJYOwIYjZRHiRpAkmFd4jdtujI/VSXTTQZWVCQSdGUkknNOtXvRPiN5sdYXLanrFllw9mYO5zhJXQAaH17UFDxLFXFLrsMpE6EwGE6gejlAWBG5B51UjO6qNT2p2nXz3AEkxtuad/hDwijiN9UhVZRMSBmdcx8JZm+/lM1S9GrNq2jYi4AVt9oWgSDdYCQpmQqCO03cQIk6Be9MME6YfAXLoHWNhQjxAPZ9AsfBHM6bjeka68GNMoAmB4bD16699WvHukl7GXusuMpGUoBlELMgACJAnafXuap3uaseR+/QRvPh7KDEtAk6kT9/8/hVeFk1vvXJ0rBDFBvVQvPSNJ2PiKxS42sGOZI01+7n+Vao5mi7iwoMxqI8/LuoN+OvLlaTGjAAayTMfz3VZfB7+o4r/AEF/8S3SjiMQW8B3U2/B9+o4r/QX/wAS3QJlFFTcHwnEXYNqzdcHYqjMPaBFBCopw6PfB/ibxY3rdyyiRJZCCSZgCfI61bYz4OLXo28TlfuuLpPdmU6eyg5zRVlxvgV/CtlvIQD6LDVW/hbY/jVbQWXC+O4jDx1VxlAMxuPYe+uu8E4vbx1gXFAW4IDgcjzn/I1xCnX4KLjfG2tjZ7TEj+HtA/iPXQPJJX/Ogd4qXjLXOo1sQdtDQW3BMUymBzH8+ojSuNdP+FLhsfftoIQtnQdyuA4A8pj1V1rCnKwPdSR8N1mMZZuDa5h0PrDOv4AUHO6KKKDol3BE5R6TjMCFBYqFAAG0FtGMTz3q34djLli9byAEtl7ZGckhsrZQDoItk85hdt61YezmQZYBGZXIEaFgAZ5gKZ2JOo5TWN3EOmUWixyiCV7QiOyQkxAOYbHXWYag09L8Zcv3me4EFwFWNtVKjsrDGDJBMbTyPOKzbiC4fDwQM95SCOSWysFZnRri7/u6fS0qCO0bvWB2zZs2szuGIPPed++TBnfw7Creu27Zk9Y6AneSzAEmf3SD6vE0F/0+dhiwFysUFtSTrBCZe14wgOp5+dKQeVNqQB2ZjSVMuGImCZInw8jVhxPi3XYq9dyrDuxETBUsckSd4Mz58jFRcdaVlzAQRJXviZM6+Z8/MwEKxaysJ8Pz19YA86g43EBSddtAOfdXnFuK6ZUOvMjl4D7vZVGaC4QgiQa1vikHOT4a1VUUEy9jp0URURmJ3ryigKc/g9/UcV/oL/4lukynT4PDFjih/wDkX/xLdAy9EuhFjD2+vxgS5cMZbchsn8SzE+LT5c6dHxlp0CjrEZR2e3Kkd0ECPCKXOEY9MVbF22RqAt1J1RvEd3cdqur3DWC7QRr6v+fxFBAPELtsyrH26EdxGxHgaZb+Ftpb60C23XZXRWAkKV1Go01n2Ut3LfeJHMVa8dUkqVHYyqFI2gAd1Bqv2MPctG3csq1tjDo06TzQzoe4iCDXJOnPQ5sE4e2S+Gc9hzuDvkeNM0c9jHmB1bC49lXIAI5nv8+VXGEt2sVbbDYi0rJcGUkaHwPdmBggxyoPmauv/ARwIZcVjXHor1SebasfHSB7a59xLopftY9sABmuZ8ikCAwOquP3Sva8Ne6vofhnDUwOCTB29coUue9ye0fuoKFrEkjx/wCKh3LO9W2TtHxrXjLMHzoK+ytKPw1rpgG59XdX2OD/APsaebNg6UifDYYbBr3W7hjzYflQcyooooOvp0W4grK6Ya+rDSYiY1U6eWU+Q76LvRXHS0YJ4O0W8pErJjLAID69+nMUo8J4YrYa3dvX8VnvteSytgdZBtKjMbgzZjJcCF2AJJ5UrfHrv1j+8fzoOo3eiWPJzDC3jJkgp7Qdd518ZrLhvRTiFtyRhb2gYJ2ds6kSTv2SQfMVzCxibrMFFx9eeY6Dck68hrVt0rt3MLeGGz3M9tE605z+sZQ7LodlLZfMGgdG6H44wfil7yy95Bjw1B96ofGeh/Emt5Fwd9mO5y7ARz5z+dc9+PXfrH94/nR8eu/WP7x/OgYf0dcV+xXvd/3o/R1xX7Fe93/el/49d+sf3j+defHrv1j+8fzoGH9HXFfsV73f96P0dcV+xXvd/wB6Xvj136x/eP50fHrv1j+8fzoGH9HXFfsV73f96P0dcV+xXvd/3qo4Xde7et22vXEDuqlgS0SYmJE+0Uyt0dbqus+NXScjtEGOzaF3NOb9WJ6otGj6c4oIP6OuK/Yr3u/701dCehPELVriK3MLdU3cI1u2CIzMXtkKNd4B9lLNro7ierF25iRbRgGUs13UdSMQSIUzCZh/EpHjV58HTXUfilt7jFreFuLIYnUXbayp8+dBWYLoBxm0we3hb6ONmUqD/wB23hXRejXFeO28lvGcNOItDQsAiXAPAhgrQORAnv51QYOyTg7l+5iLwZbj21XrkWSttXH6xgz+lGVJMDarnoZiblpPjFx3ZBLiSTLBWCJJMxrmMd0eQN/FujrHK1tHKsJgqQyzrDcpFVtrgeKQnLaeOYy9lvVS3ieM4tnyBnMjXXl4DYb04PaxF3CHDNcNnsPaLvqr5vRKuuoYMR/OlBDu9Hrx1FhwDupG35ipnD+D4hf/ACnBHOK4Hx9eI4O6bWIu31YEx86xB8VIMEbH1iqz5bxP2i9/aP8AnQfWDcGW4ReeyPjFtYW5l7RUGchPdPKqnEcPxDNPVPv3fz318y/LeJ+0Xv7R/wA6PlvE/aL39o/50H0qOE3809U+9bcXwa6QIttt3V8y/LeJ+0Xv7R/zo+W8T9ovf2j/AJ0H0vhuC3pE22jyrm3wpdDeJYrHE2cLce1bRERhlg6ZiRJ/aYj1VzjBcXxLXEU4i9DMoM3ymhIB7bEqn8R0G5pis4Z7l29HEHtWbb2kLtfDjto5JRs651DIY0mCJCkEUET9GfFvsV3+7+dH6M+LfYrv9386h8bxl20U6rHXbyugYnOVKkk9lgtxhIEc+ftrvlvE/aL39o/50GWA49ibFt7Vm/ct27npqrEA6QfKRoe8abVW1YvwhvokHw2rKxwS4x1KqPFhQW/wccON7GWoE/OWl5aS8z5BVafA1XdM72fiGMffNiLx/wDcaKZOA4I4U5rRzuRrMjbXsTEmDoJneo/S3gD3G69Egvq4AIHi2vjoTrJ15yQSqKlNw+5MZSfKsLmDuCZRtNzGntoNFFWXDOEtcILdlDudJjwFTsdwewlov1jBgSADBkxoNBPr2/Egv0UUUG3DX2turoYZSGU6GCNQdav/APrziH2g+5b/ANNLdFAynp7xD7Qfct/6auvg2xJb5TuO2pwrOzbam9bJOntpApz+D39RxX+gv/iW6Cbjr7nsEkIWNwJOmZgBmHjAAnwpg4jiiwtoqhewpgE8xLRrEfjVDg2FxGneyqjzGw9keyrbBX1uWFDtGUFOs2CwcwVu/TaPDuoIOGxzoWgj5yLZzSdcwII8iKaOgnEpuGxeYulxSnaPdrudQdOzHPSky7eCOoUh1Gp03PgT4cxVrwt7dq9bYsQM6nOIJAJMEewac9dRQW/w08HN9lNoF3RTdUKM2YM7C6JA1ZGUEDuJrilfQqMtzB4zFIbkWTcuqAdSAGfmey20nXYVwDF3zcd3IALMWgbCTOnhQaaKKKAooooJGBxj2bi3bZyuplTAMHyIIq9/694h9f8A+3a/0UtUUFtxjpJisUoS/czqpzAZEXWI+io5GqmiigaFed6l4dRrryLCdYjfzMf88jFv28txl7mI9hq24RhlZDckkpcTMNoQhgXJ12bINuZmgywFzbOVKmNQASB+0BBy8u8mTA51Z427btyGJcAA5lyoCCZEADftT6U+etWVjo/eZ2uWpu2hdOa7my9nKjGWDL2hn1krO4jWM+M9FDiWW1hnD3ITLGgcMrMWdiSFUBJEMwObTUmQQb9xSxKzB119v414HPjTvjehq4MJaukXb9zazZTrL12dMtsMIw9pT/5rAsxB0UDLSt0jtWkxT2rNsqtpjaMuXLspIdpgDVpAgAQAedBFFyprWZt5jqC5QqR4Agnz193xqFG2urDy9vr/AAq3uYJlw+fUq2UqSSJYH6IOriM2sQI5zNAq8T4JlXPakjmu5Hl3iqm5hnUSyMB3kEV1LhnCGusbdtrZMnMyk5VMgKTA1DN2ZA1Jga1W4/DC1ee2GlQYB2B5GNNpGm3q5AjYDB9Zm30jb11rxeDe2e0rAd5BAPkTvT31R9sgiPUefnp51GSzlOQiVbUTqI5jxjf8qBFp3+Dyy3U8UkETgmEkf+pbrTjuEC0xKqBEEwD4aieXlpTF0QYGxxCfsbf4lugouEXOziD4L97GrtipwqWV7JPb2nPmXUk/ulY8J0pb4Y0Lf8cv3E0ycNvrds2kBHWKSkaTlz5ue5M7DXSgXDeAkQDWzDXfSnYiY8v+ai4pCGIPfVn0SxCJfDuFaCBDrmQLrnLL9LQaDaTQOfRe0b2DxVsZrfWW2toTOVrjI9uCYg+kWIH7Nc7u9AMWAChs3MxAULdUFiY9EPlnUxpTd0h6TXb0NbUJZtki2FAUKDAC2wPCASO/XlR0Jui5cbM2VyALQJIU3CdCxAJVVEnTwHOg5XfssjFXUqwMEEQQfEGtdOnwh8Evoy33TQ50YrBErcYBtPokEAH92kugKKKKAooooCiiigacS2a80CAXaAPMwBqfx9dXnR4BBeZ9VACxMZpYSzCJKrIOg1LAQZMUaI7OHcH5xz2ogMZ7URpMnYbVbcHiLjOA2ZTAOmaLiXLmgIYAorAlYPaERuAuhxJxZNlHhGyHqsqZGLEQUIGaSwCkCNtT9ENfQt2sJcuG29+3YtqW6mCyuywy2iGGiqoDQSc2+xCqnDseWR7nWBWuE2UhWQ+iGYkqwVhqAZ7fbntRUbh3E8Xg2d7Fy6gC5mJaR+yA6uCNGIAkT2vGgteL/Cn2biYDDJhs5Oe9Ia63ImQPS5ZiWPloa56OdOjdKcJj1KcQsW7V4+jjMOuUg995BJcD1zOy+kFC/hWtuyNBKxqpzKQQCrKw0KsCGB5gg0G+CCDE9nad++Y21mpHD8WUOYAgwTJA9RBjU1BBJI1g8jtHjPLnV5ZvWLiBXRrlxhq9tcjAyTGsq5IAE5VYyZNB0M9nCWBZJzXEL3LmVmYuTlc5RFy7cMsq6BUDMS0lTS70t4eFuC64NmRpbb9bcM75JOTlJMDSZZtKa7tzEW8ImGt9dKqRkt3lw9zUZ/RKuw1P0GZddI9EI3HyEsjNhGttnP69ruY6TnOiakkiCCDAnlQaEVWhRmBJ0mCZ0ju3nTkSB3TUjBYAXWZO0MoLCYkHKzTBkQcplT5VXcBvEsocBkGpB7hIIB8YI0/Ca24HHM6kEw2YNccRJUsojUaQx3H7U8ooNd/Hm++ZlgEKo1JAVQEUSf3RHLvqT0QtkYfiQ5rhWUnxNxI19TffUzpZwi9YNtrqAC5MEFQcy5cxGUkHMWDQddSI7JJ28KsBPjx1i5gBcIPf1iKdvKfDMaBE4cNLvq/GtaMZ0J3GtSOFmRe11hSPUTWiy0MNJ1X8ZoLzpRhwcTcKiFJJ8p3++pGBwBt4MsQs32KofpQInf0RI3B19VaOkDziLh5ZyY9dWvEMdbvZb1oZUtFPmt8omMo5GAPWDrrQL2GglFulxazhSQNFE9ojTcTmirjhZC38lhTdgAZipmJlzHIAdmfXzqmx9s28wkkZiF3gnmd+6PaKZOD4PqbvXklLZQshJjOcvYVf2oeCRr6NA5YjgaYrh+MwwHbsm5kYnZokqzGYXrF2GkrNfO1xCpKkEEGCDoQRuDX1L0VtKlq7hbWt3KuctB9ISA3eGB1YTGbaa+c+m+HFviGLUEEC/cIysHEFiQMw3ImD3EEUFJRRRQFFFFAUUUUDlwpyLltiZRGDQTIEnUqCd9OWugq/4FYtaMCSzgoiuNhmWSxkBRy0zTroCYqtwEW2zm2rxBCFpJIiAQOXeO6dqal4hbSUxDdXeZLeUwGtWZdZS2hOiZV1bmUgEntEKDD4Jwp7JVkGUchmYMTqxIjs6DSdta28UtG1hkGXKXVrjOVk3ACQkMRoJk9mM0azpVnijcD9TZtuUuNLGyjE3BnzZWJaC2YaAeRJM17x82W4a2ZXVxcOQALK7RmEqFDFcpKgmEYxJ0DnairG3c6xVXLJthlEk9pSZVY71Yk6GYY8lqHbU/lVlgcMoE3SQCGIUel4DYgSe/WBpyoMWsCXZSYRQd4J1CkiOUmtjKXysR+sIOugIBhgI21msluMbYs5h6RaNQBpqduQUc/bVhduh7lnqlIVBbRQxAliVzTl27ZbXujc6kGuzxm2+FFnGGSyG3YcZgUSNTcLE5kLLChlMZDyg0vdI8QbCoLZZAzM2VZVVGVBlgMysD6QALLlZQJAFaOKvN27BJysba5tkVSVBHkBp4ydJqFj8SCBaILC2BlnRk0nKI8gCDMGTuNQsOjqFuuJAE2niIVc3ZygjQDUgQI9MajWqPAuxYKokuQoH9ZW0A8Rypgw9wWrRAYSbbPDAFWkMEzd1xTlg98rpJlbt3GXVeyQwiO/8vDag6v0sspdFkC1iLX/AIgWw94syvIGfIuZlVDlXLGhM6CCTT2o6jERu2AvPJ3IOIRV3Ex2DAMnfWo1rjFy8zXbwVHxK9W3VaQFB+cOYmSWaYB3Qd9e2hC41NOxwxdp0zOl2NdYAeIO1Ah8GSTc/g/zFacMfnE78y/iKz4U0G5p9A/9y1pRsrA9xB9hoLnjb/Ov5k1ZdFrgFnEyoeVCgdxJzZtO4IfbVVx5YusB3mrLoSouXHsFoLqxX94hW7I8SD9xoIHFLVxYDwQAMm8FTsV5EflWvA3XLICWIU9lZ2JOkd1buJu57BJyqSVXYCYBjzAE+Vb+j3DhdczOW2C1wjkNhr3liBHjQdV6EcRYELMgySYJAA0AEaDMQPUCe6vmdmJMnUnc11DiHGbpYKrFFQQiqWAA/dHlzOp51MsdHMLxC0bYtpbxBkWbyErL6kLeXmjERmjMpI3mKDkVFZOpBIIII0IO4PjWNAUUUUBRRRQdOJyjRsq6GFGYjXWASQOWoEknzqHdtXXfO5kNDCdRygRE6bTrtrSPheIXLcZWMDkdR36A7HxGtXnDulWVSty2Nycyb7QJzTMa8x66DofQrgqvjMOV2FzMN9AqkiQdvQ331HgaOm4s4ybnVtau2ma0c05gRJCXVUMoJIMMGVSDmkkMgVeA9OQmMw75YVXUZ2KqQD2STlX0QGOk7DcTTn8IXSG2gt4yyMq389jEBVUw65WAuagyUO0/RoEDDYYMcqkGNWOo0G86HmY8yKk4jCnRQOWYnWTJPaOsRuNq0/K2F5XjPLR8u3edQO4GamYXGYaSVcE6ELmGdidSJAGkgnXaaDVaw+WC6sVEyFJGYDcTqAY8RFdDvdD3w4JsXAb2VGWy6wVgAsy6jrF1IzNGXY60n8N41lxNlsTct9X1ifNmG0kSNAWHfJIE76aUw/CN00sXUtuqqWFy9YcsNbF62RlcRq1twdYJ0UR2gQQX8fYFm3FwN1ubKqOrKVyrq1wNOYy208+dQsHhAGDsdiDuTtPgc0kaxyGu9UydMHJCYhc6popRiMv8IMiCe6Km4XpPgkbN1V0kbAqpExAk59hvty8aCbxL0si5uxKgTqAGJA0EA5tT3Tz3qPawT3XCIMxAnTWTGZtt4g+Gk7VqHSbCDXLeZjMkhZJ7yZ+6KZvg46Q4dnuPk6u5aGYGczBYIa4kAZimxWDIbxIIZ27FtLaO0HKgnUwVOZmJIHOYJ5iNDuIvArzNY4neYyzYO5IjQQ9vLHhGnqpa4l00+M3Ge+gWWki0IU+QJJUbmNd+/WmLo/ibT4TiXVMD/wCDfTWR27fI6xQJvC27TfwGfurBhWvh3pH+E/5Vm5oLrixkqd8yKfaoNZdGTlxdlzMI4ckdyDMR6wI9dR+IGUsn/wBNfukf5Vv6PS1wg6gIzEHwgb+ugvOM2FZ3uAgITnHk2oH3019FOH27GDsm4ojF3Llx2OkW7Vt8oPhMsPOkG7iQwysSANuY+78q7bw7ha3uG4MLEpZUgnaGSHB8wT7PCg4nj7LddcViAwLTPhr98Ux4Lh3xReuu3FyNaYobdwkO8dlVMakHKSOUeFUnGcGVu3VZT1iuVY8gcxH3xW9+HC29gYhXylRccJBORiYKfRBIU/fNAv8AwlcPAuWcYu2LRncd11Wy3eXOVbzY8opNrs/wocPtvwfDXbCsEs3DAb0grMwbOQIzZurFcYoCiiigKKKKAooooCmXhvF2vpew1wAi6mcPzFy0rOj9xJUNbJiYedYFe0UCzRRRQeg1b8Yxxa5eX6Fxlux+9lJB8PTYHz8BXlFBUUUUUBWSORqCQYI0MaEQR5EEj10UUHgFOXwffqOK/wBBf/Et0UUFJg2gk+B/EVkTRRQWuIebdrwQD7zU3oyBmvf/AEW/7kH+dFFBpvc67p0P4mLVrBWiCRcw6bcidZoooKHpbhR8ZxiADO4tscwlSuaR4hgVA0mR96/ewxuYlbOaHIRZEBYySw02BLnz9ZoooJHwioLNi/hW1YWE1A0JDXLreOuZfWgrhdFFAUUUUBRRRQf/2Q=="/>
          <p:cNvSpPr>
            <a:spLocks noChangeAspect="1" noChangeArrowheads="1"/>
          </p:cNvSpPr>
          <p:nvPr/>
        </p:nvSpPr>
        <p:spPr bwMode="auto">
          <a:xfrm>
            <a:off x="2087011" y="481082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pic>
        <p:nvPicPr>
          <p:cNvPr id="6" name="Picture 5"/>
          <p:cNvPicPr>
            <a:picLocks noChangeAspect="1"/>
          </p:cNvPicPr>
          <p:nvPr/>
        </p:nvPicPr>
        <p:blipFill>
          <a:blip r:embed="rId4"/>
          <a:stretch>
            <a:fillRect/>
          </a:stretch>
        </p:blipFill>
        <p:spPr>
          <a:xfrm>
            <a:off x="3543494" y="3724972"/>
            <a:ext cx="2342956" cy="2449454"/>
          </a:xfrm>
          <a:prstGeom prst="rect">
            <a:avLst/>
          </a:prstGeom>
        </p:spPr>
      </p:pic>
    </p:spTree>
    <p:extLst>
      <p:ext uri="{BB962C8B-B14F-4D97-AF65-F5344CB8AC3E}">
        <p14:creationId xmlns:p14="http://schemas.microsoft.com/office/powerpoint/2010/main" val="230029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123950" y="1435089"/>
            <a:ext cx="6191250" cy="4200094"/>
          </a:xfrm>
          <a:prstGeom prst="rect">
            <a:avLst/>
          </a:prstGeom>
        </p:spPr>
      </p:pic>
    </p:spTree>
    <p:extLst>
      <p:ext uri="{BB962C8B-B14F-4D97-AF65-F5344CB8AC3E}">
        <p14:creationId xmlns:p14="http://schemas.microsoft.com/office/powerpoint/2010/main" val="3271631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12186" y="1619073"/>
            <a:ext cx="7506748" cy="3934374"/>
          </a:xfrm>
          <a:prstGeom prst="rect">
            <a:avLst/>
          </a:prstGeom>
        </p:spPr>
      </p:pic>
      <p:sp>
        <p:nvSpPr>
          <p:cNvPr id="6" name="Rectangle 5"/>
          <p:cNvSpPr/>
          <p:nvPr/>
        </p:nvSpPr>
        <p:spPr>
          <a:xfrm>
            <a:off x="612187" y="2324100"/>
            <a:ext cx="7506748" cy="5524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6"/>
          <p:cNvSpPr/>
          <p:nvPr/>
        </p:nvSpPr>
        <p:spPr>
          <a:xfrm>
            <a:off x="612185" y="3686351"/>
            <a:ext cx="7506749" cy="447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p:cNvSpPr txBox="1"/>
          <p:nvPr/>
        </p:nvSpPr>
        <p:spPr>
          <a:xfrm>
            <a:off x="5181600" y="3753332"/>
            <a:ext cx="1238250" cy="307777"/>
          </a:xfrm>
          <a:prstGeom prst="rect">
            <a:avLst/>
          </a:prstGeom>
          <a:noFill/>
        </p:spPr>
        <p:txBody>
          <a:bodyPr wrap="square" rtlCol="0">
            <a:spAutoFit/>
          </a:bodyPr>
          <a:lstStyle/>
          <a:p>
            <a:r>
              <a:rPr lang="en-US" b="1" dirty="0" smtClean="0">
                <a:solidFill>
                  <a:srgbClr val="FF0000"/>
                </a:solidFill>
              </a:rPr>
              <a:t>DNA sample</a:t>
            </a:r>
            <a:endParaRPr lang="el-GR" b="1" dirty="0">
              <a:solidFill>
                <a:srgbClr val="FF0000"/>
              </a:solidFill>
            </a:endParaRPr>
          </a:p>
        </p:txBody>
      </p:sp>
      <p:sp>
        <p:nvSpPr>
          <p:cNvPr id="11" name="Rectangle 10"/>
          <p:cNvSpPr/>
          <p:nvPr/>
        </p:nvSpPr>
        <p:spPr>
          <a:xfrm>
            <a:off x="6113652" y="2446435"/>
            <a:ext cx="1117614" cy="307777"/>
          </a:xfrm>
          <a:prstGeom prst="rect">
            <a:avLst/>
          </a:prstGeom>
        </p:spPr>
        <p:txBody>
          <a:bodyPr wrap="none">
            <a:spAutoFit/>
          </a:bodyPr>
          <a:lstStyle/>
          <a:p>
            <a:r>
              <a:rPr lang="en-US" b="1" dirty="0" smtClean="0">
                <a:solidFill>
                  <a:srgbClr val="FF0000"/>
                </a:solidFill>
              </a:rPr>
              <a:t>Individuals</a:t>
            </a:r>
            <a:endParaRPr lang="el-GR" b="1" dirty="0">
              <a:solidFill>
                <a:srgbClr val="FF0000"/>
              </a:solidFill>
            </a:endParaRPr>
          </a:p>
        </p:txBody>
      </p:sp>
      <p:sp>
        <p:nvSpPr>
          <p:cNvPr id="12" name="Rectangle 11"/>
          <p:cNvSpPr/>
          <p:nvPr/>
        </p:nvSpPr>
        <p:spPr>
          <a:xfrm>
            <a:off x="678860" y="5172753"/>
            <a:ext cx="7506749" cy="447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TextBox 12"/>
          <p:cNvSpPr txBox="1"/>
          <p:nvPr/>
        </p:nvSpPr>
        <p:spPr>
          <a:xfrm>
            <a:off x="5219700" y="5242701"/>
            <a:ext cx="1238250" cy="307777"/>
          </a:xfrm>
          <a:prstGeom prst="rect">
            <a:avLst/>
          </a:prstGeom>
          <a:noFill/>
        </p:spPr>
        <p:txBody>
          <a:bodyPr wrap="square" rtlCol="0">
            <a:spAutoFit/>
          </a:bodyPr>
          <a:lstStyle/>
          <a:p>
            <a:r>
              <a:rPr lang="en-US" b="1" dirty="0" smtClean="0">
                <a:solidFill>
                  <a:srgbClr val="FF0000"/>
                </a:solidFill>
              </a:rPr>
              <a:t>Image</a:t>
            </a:r>
            <a:endParaRPr lang="el-GR" b="1" dirty="0">
              <a:solidFill>
                <a:srgbClr val="FF0000"/>
              </a:solidFill>
            </a:endParaRPr>
          </a:p>
        </p:txBody>
      </p:sp>
    </p:spTree>
    <p:extLst>
      <p:ext uri="{BB962C8B-B14F-4D97-AF65-F5344CB8AC3E}">
        <p14:creationId xmlns:p14="http://schemas.microsoft.com/office/powerpoint/2010/main" val="37922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2"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fishbase.sinica.edu.tw/images/species/alfil_u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682" y="4456139"/>
            <a:ext cx="3908924" cy="18139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438998" y="4456139"/>
            <a:ext cx="6048375" cy="1828800"/>
          </a:xfrm>
          <a:prstGeom prst="rect">
            <a:avLst/>
          </a:prstGeom>
        </p:spPr>
      </p:pic>
      <p:sp>
        <p:nvSpPr>
          <p:cNvPr id="6" name="Down Arrow 5"/>
          <p:cNvSpPr/>
          <p:nvPr/>
        </p:nvSpPr>
        <p:spPr>
          <a:xfrm>
            <a:off x="4097196" y="4061535"/>
            <a:ext cx="731978" cy="310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 name="Picture 6"/>
          <p:cNvPicPr>
            <a:picLocks noChangeAspect="1"/>
          </p:cNvPicPr>
          <p:nvPr/>
        </p:nvPicPr>
        <p:blipFill>
          <a:blip r:embed="rId5"/>
          <a:stretch>
            <a:fillRect/>
          </a:stretch>
        </p:blipFill>
        <p:spPr>
          <a:xfrm>
            <a:off x="98620" y="1396643"/>
            <a:ext cx="8879510" cy="2622985"/>
          </a:xfrm>
          <a:prstGeom prst="rect">
            <a:avLst/>
          </a:prstGeom>
        </p:spPr>
      </p:pic>
      <p:sp>
        <p:nvSpPr>
          <p:cNvPr id="8" name="Oval 7"/>
          <p:cNvSpPr/>
          <p:nvPr/>
        </p:nvSpPr>
        <p:spPr>
          <a:xfrm>
            <a:off x="3226227" y="2899978"/>
            <a:ext cx="1312148" cy="3161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73661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23675" y="-12"/>
            <a:ext cx="1547675" cy="1547675"/>
          </a:xfrm>
          <a:prstGeom prst="rect">
            <a:avLst/>
          </a:prstGeom>
          <a:noFill/>
          <a:ln>
            <a:noFill/>
          </a:ln>
        </p:spPr>
      </p:pic>
      <p:sp>
        <p:nvSpPr>
          <p:cNvPr id="63"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b="1" dirty="0" smtClean="0">
                <a:solidFill>
                  <a:srgbClr val="3F7E84"/>
                </a:solidFill>
                <a:latin typeface="Quattrocento Sans"/>
                <a:ea typeface="Quattrocento Sans"/>
                <a:cs typeface="Quattrocento Sans"/>
                <a:sym typeface="Quattrocento Sans"/>
              </a:rPr>
              <a:t>Outline</a:t>
            </a:r>
            <a:endParaRPr lang="en-GB" sz="3000" b="1" dirty="0">
              <a:solidFill>
                <a:srgbClr val="3F7E84"/>
              </a:solidFill>
              <a:latin typeface="Quattrocento Sans"/>
              <a:ea typeface="Quattrocento Sans"/>
              <a:cs typeface="Quattrocento Sans"/>
              <a:sym typeface="Quattrocento Sans"/>
            </a:endParaRPr>
          </a:p>
        </p:txBody>
      </p:sp>
      <p:cxnSp>
        <p:nvCxnSpPr>
          <p:cNvPr id="64" name="Shape 64"/>
          <p:cNvCxnSpPr/>
          <p:nvPr/>
        </p:nvCxnSpPr>
        <p:spPr>
          <a:xfrm rot="10800000" flipH="1">
            <a:off x="2925" y="1308874"/>
            <a:ext cx="9177299" cy="37500"/>
          </a:xfrm>
          <a:prstGeom prst="straightConnector1">
            <a:avLst/>
          </a:prstGeom>
          <a:noFill/>
          <a:ln w="19050" cap="flat" cmpd="sng">
            <a:solidFill>
              <a:srgbClr val="3F7E84"/>
            </a:solidFill>
            <a:prstDash val="solid"/>
            <a:round/>
            <a:headEnd type="none" w="lg" len="lg"/>
            <a:tailEnd type="none" w="lg" len="lg"/>
          </a:ln>
        </p:spPr>
      </p:cxnSp>
      <p:cxnSp>
        <p:nvCxnSpPr>
          <p:cNvPr id="65" name="Shape 65"/>
          <p:cNvCxnSpPr/>
          <p:nvPr/>
        </p:nvCxnSpPr>
        <p:spPr>
          <a:xfrm rot="10800000" flipH="1">
            <a:off x="2925" y="165874"/>
            <a:ext cx="9177299" cy="37500"/>
          </a:xfrm>
          <a:prstGeom prst="straightConnector1">
            <a:avLst/>
          </a:prstGeom>
          <a:noFill/>
          <a:ln w="19050" cap="flat" cmpd="sng">
            <a:solidFill>
              <a:srgbClr val="E69138"/>
            </a:solidFill>
            <a:prstDash val="solid"/>
            <a:round/>
            <a:headEnd type="none" w="lg" len="lg"/>
            <a:tailEnd type="none" w="lg" len="lg"/>
          </a:ln>
        </p:spPr>
      </p:cxnSp>
      <p:sp>
        <p:nvSpPr>
          <p:cNvPr id="7" name="Content Placeholder 2"/>
          <p:cNvSpPr txBox="1">
            <a:spLocks/>
          </p:cNvSpPr>
          <p:nvPr/>
        </p:nvSpPr>
        <p:spPr>
          <a:xfrm>
            <a:off x="233265" y="1547664"/>
            <a:ext cx="4786604" cy="4708524"/>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None/>
              <a:defRPr sz="3000" b="0" i="0" u="none" strike="noStrike" cap="none" baseline="0">
                <a:solidFill>
                  <a:schemeClr val="dk1"/>
                </a:solidFill>
                <a:latin typeface="Arial"/>
                <a:ea typeface="Arial"/>
                <a:cs typeface="Arial"/>
                <a:sym typeface="Arial"/>
                <a:rtl val="0"/>
              </a:defRPr>
            </a:lvl1pPr>
            <a:lvl2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2pPr>
            <a:lvl3pPr marR="0" algn="l" rtl="0">
              <a:lnSpc>
                <a:spcPct val="100000"/>
              </a:lnSpc>
              <a:spcBef>
                <a:spcPts val="0"/>
              </a:spcBef>
              <a:spcAft>
                <a:spcPts val="0"/>
              </a:spcAft>
              <a:buClr>
                <a:schemeClr val="dk1"/>
              </a:buClr>
              <a:buSzPct val="100000"/>
              <a:buNone/>
              <a:defRPr sz="2400" b="0" i="0" u="none" strike="noStrike" cap="none" baseline="0">
                <a:solidFill>
                  <a:schemeClr val="dk1"/>
                </a:solidFill>
                <a:latin typeface="Arial"/>
                <a:ea typeface="Arial"/>
                <a:cs typeface="Arial"/>
                <a:sym typeface="Arial"/>
                <a:rtl val="0"/>
              </a:defRPr>
            </a:lvl3pPr>
            <a:lvl4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4pPr>
            <a:lvl5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5pPr>
            <a:lvl6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6pPr>
            <a:lvl7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7pPr>
            <a:lvl8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8pPr>
            <a:lvl9pPr marR="0" algn="l" rtl="0">
              <a:lnSpc>
                <a:spcPct val="100000"/>
              </a:lnSpc>
              <a:spcBef>
                <a:spcPts val="0"/>
              </a:spcBef>
              <a:spcAft>
                <a:spcPts val="0"/>
              </a:spcAft>
              <a:buClr>
                <a:schemeClr val="dk1"/>
              </a:buClr>
              <a:buSzPct val="100000"/>
              <a:buNone/>
              <a:defRPr sz="1800" b="0" i="0" u="none" strike="noStrike" cap="none" baseline="0">
                <a:solidFill>
                  <a:schemeClr val="dk1"/>
                </a:solidFill>
                <a:latin typeface="Arial"/>
                <a:ea typeface="Arial"/>
                <a:cs typeface="Arial"/>
                <a:sym typeface="Arial"/>
                <a:rtl val="0"/>
              </a:defRPr>
            </a:lvl9pPr>
          </a:lstStyle>
          <a:p>
            <a:pPr marL="457200" indent="-457200" algn="just">
              <a:buFont typeface="+mj-lt"/>
              <a:buAutoNum type="arabicPeriod"/>
            </a:pPr>
            <a:r>
              <a:rPr lang="en-US" sz="2000" b="1" dirty="0" smtClean="0">
                <a:latin typeface="Questrial" panose="020B0604020202020204" charset="0"/>
              </a:rPr>
              <a:t>The Problem</a:t>
            </a:r>
            <a:endParaRPr lang="en-US" sz="2000" dirty="0" smtClean="0">
              <a:latin typeface="Questrial" panose="020B0604020202020204" charset="0"/>
            </a:endParaRPr>
          </a:p>
          <a:p>
            <a:pPr marL="457200" indent="-457200" algn="just">
              <a:buFont typeface="+mj-lt"/>
              <a:buAutoNum type="arabicPeriod"/>
            </a:pPr>
            <a:endParaRPr lang="en-US" sz="2000" dirty="0" smtClean="0">
              <a:latin typeface="Questrial" panose="020B0604020202020204" charset="0"/>
            </a:endParaRPr>
          </a:p>
          <a:p>
            <a:pPr marL="457200" indent="-457200" algn="just">
              <a:buFont typeface="+mj-lt"/>
              <a:buAutoNum type="arabicPeriod"/>
            </a:pPr>
            <a:r>
              <a:rPr lang="en-US" sz="2000" b="1" dirty="0" smtClean="0">
                <a:latin typeface="Questrial" panose="020B0604020202020204" charset="0"/>
              </a:rPr>
              <a:t>The Goal</a:t>
            </a:r>
          </a:p>
          <a:p>
            <a:pPr marL="457200" indent="-457200" algn="just">
              <a:buFont typeface="+mj-lt"/>
              <a:buAutoNum type="arabicPeriod"/>
            </a:pPr>
            <a:endParaRPr lang="en-US" sz="2000" b="1" dirty="0">
              <a:latin typeface="Questrial" panose="020B0604020202020204" charset="0"/>
            </a:endParaRPr>
          </a:p>
          <a:p>
            <a:pPr marL="457200" indent="-457200" algn="just">
              <a:buFont typeface="+mj-lt"/>
              <a:buAutoNum type="arabicPeriod"/>
            </a:pPr>
            <a:r>
              <a:rPr lang="en-US" sz="2000" b="1" dirty="0" smtClean="0">
                <a:latin typeface="Questrial" panose="020B0604020202020204" charset="0"/>
              </a:rPr>
              <a:t>The Idea</a:t>
            </a:r>
          </a:p>
          <a:p>
            <a:pPr marL="457200" indent="-457200" algn="just">
              <a:buFont typeface="+mj-lt"/>
              <a:buAutoNum type="arabicPeriod"/>
            </a:pPr>
            <a:endParaRPr lang="en-US" sz="2000" b="1" dirty="0">
              <a:latin typeface="Questrial" panose="020B0604020202020204" charset="0"/>
            </a:endParaRPr>
          </a:p>
          <a:p>
            <a:pPr marL="457200" indent="-457200" algn="just">
              <a:buFont typeface="+mj-lt"/>
              <a:buAutoNum type="arabicPeriod"/>
            </a:pPr>
            <a:r>
              <a:rPr lang="en-US" sz="2000" b="1" dirty="0" smtClean="0">
                <a:latin typeface="Questrial" panose="020B0604020202020204" charset="0"/>
              </a:rPr>
              <a:t>Pre-design face</a:t>
            </a:r>
          </a:p>
          <a:p>
            <a:pPr marL="457200" indent="-457200" algn="just">
              <a:buFont typeface="+mj-lt"/>
              <a:buAutoNum type="arabicPeriod"/>
            </a:pPr>
            <a:endParaRPr lang="en-US" sz="2000" b="1" dirty="0" smtClean="0">
              <a:latin typeface="Questrial" panose="020B0604020202020204" charset="0"/>
            </a:endParaRPr>
          </a:p>
          <a:p>
            <a:pPr marL="457200" indent="-457200" algn="just">
              <a:buFont typeface="+mj-lt"/>
              <a:buAutoNum type="arabicPeriod"/>
            </a:pPr>
            <a:r>
              <a:rPr lang="en-US" sz="2000" b="1" dirty="0" smtClean="0">
                <a:latin typeface="Questrial" panose="020B0604020202020204" charset="0"/>
              </a:rPr>
              <a:t>Data Services</a:t>
            </a:r>
          </a:p>
          <a:p>
            <a:pPr marL="457200" indent="-457200" algn="just">
              <a:buFont typeface="+mj-lt"/>
              <a:buAutoNum type="arabicPeriod"/>
            </a:pPr>
            <a:endParaRPr lang="en-US" sz="2000" b="1" dirty="0" smtClean="0">
              <a:latin typeface="Questrial" panose="020B0604020202020204" charset="0"/>
            </a:endParaRPr>
          </a:p>
          <a:p>
            <a:pPr marL="457200" indent="-457200" algn="just">
              <a:buFont typeface="+mj-lt"/>
              <a:buAutoNum type="arabicPeriod"/>
            </a:pPr>
            <a:r>
              <a:rPr lang="en-US" sz="2000" b="1" dirty="0" smtClean="0">
                <a:latin typeface="Questrial" panose="020B0604020202020204" charset="0"/>
              </a:rPr>
              <a:t>User Interface / Examples</a:t>
            </a:r>
          </a:p>
          <a:p>
            <a:pPr marL="457200" indent="-457200" algn="just">
              <a:buFont typeface="+mj-lt"/>
              <a:buAutoNum type="arabicPeriod"/>
            </a:pPr>
            <a:endParaRPr lang="en-US" sz="2000" b="1" dirty="0" smtClean="0">
              <a:latin typeface="Questrial" panose="020B0604020202020204" charset="0"/>
            </a:endParaRPr>
          </a:p>
          <a:p>
            <a:pPr marL="457200" indent="-457200" algn="just">
              <a:buFont typeface="+mj-lt"/>
              <a:buAutoNum type="arabicPeriod"/>
            </a:pPr>
            <a:r>
              <a:rPr lang="en-US" sz="2000" b="1" dirty="0" smtClean="0">
                <a:latin typeface="Questrial" panose="020B0604020202020204" charset="0"/>
              </a:rPr>
              <a:t>Conclusions</a:t>
            </a:r>
            <a:endParaRPr lang="en-US" sz="2000" b="1" i="1" dirty="0" smtClean="0"/>
          </a:p>
          <a:p>
            <a:pPr algn="just"/>
            <a:endParaRPr lang="en-US" sz="2400" dirty="0" smtClean="0"/>
          </a:p>
        </p:txBody>
      </p:sp>
      <p:pic>
        <p:nvPicPr>
          <p:cNvPr id="8" name="Picture 7"/>
          <p:cNvPicPr>
            <a:picLocks noChangeAspect="1"/>
          </p:cNvPicPr>
          <p:nvPr/>
        </p:nvPicPr>
        <p:blipFill>
          <a:blip r:embed="rId4"/>
          <a:stretch>
            <a:fillRect/>
          </a:stretch>
        </p:blipFill>
        <p:spPr>
          <a:xfrm>
            <a:off x="7337867" y="1346375"/>
            <a:ext cx="1705829" cy="4909813"/>
          </a:xfrm>
          <a:prstGeom prst="rect">
            <a:avLst/>
          </a:prstGeom>
        </p:spPr>
      </p:pic>
      <p:pic>
        <p:nvPicPr>
          <p:cNvPr id="9" name="Picture 2" descr="http://lady-bug.sourceforge.net/images/ladybug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92335" y="1308873"/>
            <a:ext cx="402452" cy="40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9571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72222E-6 5.92593E-6 L -4.72222E-6 5.92593E-6 C 0.00052 0.00325 0.00191 0.01459 0.00365 0.01991 C 0.00451 0.02223 0.00538 0.02431 0.00625 0.02663 C 0.00677 0.02825 0.0066 0.0301 0.00747 0.03149 C 0.00833 0.03311 0.0099 0.0338 0.01129 0.03496 C 0.0125 0.04028 0.01372 0.04607 0.01754 0.04977 C 0.0191 0.05163 0.02101 0.05302 0.0224 0.05487 C 0.02396 0.05695 0.02517 0.06065 0.02622 0.0632 L 0.02622 0.06644 C 0.02326 0.06991 0.02014 0.07292 0.01754 0.07663 C 0.01632 0.07802 0.0158 0.07987 0.01493 0.08149 C 0.01372 0.0838 0.0125 0.08589 0.01129 0.0882 C 0.01042 0.08982 0.00972 0.09167 0.00868 0.09329 C 0.00764 0.09491 0.00608 0.0963 0.00504 0.09815 C 0.00399 0.09977 0.00347 0.10186 0.00243 0.10325 C -0.00746 0.11621 0.00521 0.09515 -0.00503 0.11158 C -0.00608 0.11297 -0.00642 0.11528 -0.00764 0.11644 C -0.0151 0.12477 -0.01094 0.11552 -0.01389 0.12315 L -0.00764 0.11991 C -0.0026 0.122 0.00365 0.12153 0.00747 0.12663 C 0.01076 0.13102 0.01372 0.13612 0.01754 0.13982 C 0.0191 0.14144 0.02101 0.14283 0.0224 0.14491 C 0.02396 0.14677 0.02483 0.14931 0.02622 0.15163 C 0.02951 0.15649 0.02986 0.15649 0.03368 0.15996 C 0.0342 0.16158 0.0342 0.16343 0.03507 0.16482 C 0.03785 0.16968 0.03906 0.16714 0.04254 0.16991 C 0.04358 0.17061 0.0441 0.172 0.04497 0.17315 L 0.04497 0.17477 C 0.04167 0.17663 0.0382 0.17755 0.03507 0.17987 C 0.03351 0.18102 0.03264 0.18334 0.03125 0.18496 C 0.03004 0.18612 0.02865 0.18681 0.02743 0.1882 C 0.02483 0.19144 0.02274 0.19538 0.01997 0.19815 C 0.01215 0.20602 0.01649 0.20116 0.00747 0.2132 L 0.00365 0.21829 C 0.00243 0.21991 0.00087 0.2213 -4.72222E-6 0.22315 C -0.00312 0.22917 -0.00121 0.22732 -0.00503 0.22987 L -0.00503 0.22987 C -0.00139 0.23866 0.00087 0.24931 0.00625 0.25649 C 0.00747 0.25811 0.00885 0.25973 0.0099 0.26158 C 0.01545 0.27038 0.00868 0.2632 0.01754 0.27315 C 0.01858 0.27454 0.02014 0.27524 0.02118 0.27663 C 0.02257 0.27802 0.02361 0.2801 0.025 0.28149 C 0.03108 0.2882 0.03333 0.29005 0.03872 0.29491 C 0.03993 0.29977 0.04149 0.30464 0.04254 0.30973 C 0.04288 0.31204 0.04323 0.31436 0.04375 0.31644 C 0.0441 0.31829 0.04392 0.32038 0.04497 0.32153 C 0.04601 0.32246 0.04757 0.32153 0.04879 0.32153 L 0.05122 0.32153 C 0.04879 0.32547 0.04635 0.3294 0.04375 0.33311 C 0.04254 0.33496 0.04115 0.33635 0.03993 0.3382 C 0.0342 0.34746 0.04167 0.33913 0.03247 0.34977 C 0.0309 0.35163 0.02899 0.35302 0.02743 0.35487 C 0.02448 0.35857 0.0217 0.36251 0.01875 0.36644 C 0.01754 0.36806 0.0158 0.36945 0.01493 0.37153 C 0.0125 0.37802 0.01285 0.37778 0.0099 0.38311 C 0.00868 0.38542 0.00764 0.38797 0.00625 0.38982 C 0.00521 0.39121 0.00365 0.39214 0.00243 0.39306 C 0.00156 0.39491 0.0007 0.3963 -4.72222E-6 0.39815 C -0.00069 0.39977 -0.00069 0.40163 -0.00139 0.40325 C -0.00365 0.40834 -0.00555 0.40973 -0.00764 0.41482 C -0.00816 0.41644 -0.00816 0.41829 -0.00885 0.41991 C -0.00972 0.422 -0.01406 0.42848 -0.0151 0.43149 C -0.01858 0.44214 -0.01962 0.44005 -0.0151 0.44306 L -0.0151 0.44306 C 0.00573 0.4426 0.02656 0.44144 0.04757 0.44144 C 0.0559 0.44144 0.06424 0.44144 0.07257 0.44306 C 0.07465 0.44352 0.07604 0.4463 0.0776 0.44815 C 0.07899 0.45001 0.08021 0.45232 0.08125 0.45487 C 0.08559 0.46482 0.08559 0.46528 0.0875 0.47315 C 0.08889 0.49931 0.08872 0.48866 0.08872 0.50487 L 0.08872 0.50487 C 0.08785 0.50834 0.08351 0.52339 0.08247 0.52825 C 0.08212 0.53033 0.08195 0.53265 0.08125 0.53473 C 0.08056 0.53704 0.07951 0.53913 0.07882 0.54144 C 0.0783 0.54306 0.07813 0.54491 0.0776 0.54653 C 0.07448 0.55464 0.07535 0.54815 0.07379 0.55649 C 0.07309 0.56019 0.07274 0.56598 0.07135 0.56991 C 0.07066 0.57153 0.06945 0.57292 0.06875 0.57477 C 0.06771 0.57802 0.06771 0.58195 0.06632 0.58473 C 0.0651 0.58704 0.06302 0.5882 0.06129 0.58982 C 0.05885 0.59931 0.06094 0.59352 0.05243 0.60487 L 0.04879 0.60973 C 0.04757 0.61158 0.04653 0.61343 0.04497 0.61482 C 0.04254 0.6169 0.03958 0.61852 0.0375 0.62153 C 0.03507 0.62477 0.03299 0.62894 0.03004 0.63149 C 0.02865 0.63265 0.02743 0.63357 0.02622 0.63473 C 0.02257 0.6389 0.0224 0.63982 0.01997 0.64468 C 0.0191 0.64931 0.01858 0.65371 0.01754 0.65811 L 0.01493 0.66806 C 0.01545 0.672 0.01493 0.67616 0.01615 0.67987 C 0.01684 0.68126 0.01875 0.68056 0.01997 0.68149 C 0.02135 0.68241 0.0224 0.6838 0.02379 0.68473 C 0.03403 0.69167 0.02049 0.68033 0.03125 0.68982 C 0.03212 0.69144 0.03299 0.69306 0.03368 0.69468 C 0.03576 0.70024 0.03507 0.70533 0.03629 0.71135 C 0.03681 0.71436 0.03785 0.7169 0.03872 0.71968 C 0.03837 0.73635 0.03854 0.75325 0.0375 0.76968 C 0.03715 0.77593 0.03299 0.77524 0.03004 0.7764 C 0.01736 0.78149 0.0276 0.77848 0.01615 0.78149 C 0.01667 0.78427 0.01615 0.78751 0.01754 0.78982 C 0.01927 0.79283 0.0224 0.79422 0.025 0.79653 C 0.02622 0.79746 0.02726 0.79908 0.02865 0.79977 C 0.03247 0.8014 0.03299 0.80116 0.03629 0.80487 C 0.03976 0.80857 0.04097 0.81158 0.04375 0.81644 C 0.0441 0.81806 0.04497 0.81968 0.04497 0.82153 C 0.04497 0.8264 0.04549 0.83195 0.04375 0.83635 C 0.04236 0.84005 0.03924 0.84306 0.03629 0.84306 L 0.00122 0.84468 C 0.00295 0.847 0.00434 0.84931 0.00625 0.8514 C 0.00729 0.85278 0.00903 0.85325 0.0099 0.85487 C 0.01233 0.85834 0.01389 0.86274 0.01615 0.86644 C 0.01736 0.86829 0.01875 0.86968 0.01997 0.87153 C 0.02361 0.88612 0.01788 0.86667 0.025 0.87987 C 0.02622 0.88218 0.02639 0.88542 0.02743 0.8882 C 0.02847 0.89052 0.03004 0.89237 0.03125 0.89468 C 0.03299 0.89792 0.03629 0.9007 0.03629 0.90487 L 0.03629 0.92153 L 0.03629 0.92153 " pathEditMode="relative" ptsTypes="AAAAAAAAAAAAAAAAAAAAAAAAAAAAAAAAAAAAAAAAAAAAAAAAAAAAAAAAAAAAAAAAAAAAAAAAAAAAAAAAAAAAAAAAAAAAAAAAAAAAAAAAAAAAAAAAAAAAAAA">
                                      <p:cBhvr>
                                        <p:cTn id="6" dur="20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1462" y="1609725"/>
            <a:ext cx="8424900" cy="4620886"/>
          </a:xfrm>
        </p:spPr>
        <p:txBody>
          <a:bodyPr/>
          <a:lstStyle/>
          <a:p>
            <a:pPr marL="285750" indent="-285750">
              <a:buFont typeface="Wingdings" panose="05000000000000000000" pitchFamily="2" charset="2"/>
              <a:buChar char="Ø"/>
            </a:pPr>
            <a:r>
              <a:rPr lang="en-US" sz="1600" b="1" dirty="0" smtClean="0"/>
              <a:t>Recovery Mechanisms</a:t>
            </a:r>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smtClean="0"/>
              <a:t>Update Functions</a:t>
            </a:r>
          </a:p>
          <a:p>
            <a:pPr marL="285750" indent="-285750">
              <a:buFont typeface="Wingdings" panose="05000000000000000000" pitchFamily="2" charset="2"/>
              <a:buChar char="Ø"/>
            </a:pPr>
            <a:endParaRPr lang="en-US" sz="1600" b="1" dirty="0" smtClean="0"/>
          </a:p>
          <a:p>
            <a:pPr marL="285750" indent="-285750">
              <a:buFont typeface="Wingdings" panose="05000000000000000000" pitchFamily="2" charset="2"/>
              <a:buChar char="Ø"/>
            </a:pPr>
            <a:r>
              <a:rPr lang="en-US" sz="1600" b="1" dirty="0" smtClean="0"/>
              <a:t>Browsing Service</a:t>
            </a:r>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smtClean="0"/>
              <a:t>Annotation Service</a:t>
            </a:r>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smtClean="0"/>
              <a:t>Data Refinement Service</a:t>
            </a:r>
          </a:p>
          <a:p>
            <a:pPr marL="285750" indent="-285750">
              <a:buFont typeface="Wingdings" panose="05000000000000000000" pitchFamily="2" charset="2"/>
              <a:buChar char="Ø"/>
            </a:pPr>
            <a:endParaRPr lang="en-US" sz="1600" b="1" dirty="0"/>
          </a:p>
          <a:p>
            <a:pPr marL="285750" indent="-285750">
              <a:buFont typeface="Wingdings" panose="05000000000000000000" pitchFamily="2" charset="2"/>
              <a:buChar char="Ø"/>
            </a:pPr>
            <a:r>
              <a:rPr lang="en-US" sz="1600" b="1" dirty="0" smtClean="0"/>
              <a:t>Public Endpoints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l-GR" sz="1600" b="1" dirty="0"/>
          </a:p>
        </p:txBody>
      </p:sp>
      <p:sp>
        <p:nvSpPr>
          <p:cNvPr id="5"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Also</a:t>
            </a:r>
            <a:endParaRPr lang="en-GB" sz="3000" b="1" dirty="0">
              <a:solidFill>
                <a:srgbClr val="3F7E84"/>
              </a:solidFill>
              <a:latin typeface="Quattrocento Sans"/>
              <a:ea typeface="Quattrocento Sans"/>
              <a:cs typeface="Quattrocento Sans"/>
              <a:sym typeface="Quattrocento Sans"/>
            </a:endParaRPr>
          </a:p>
        </p:txBody>
      </p:sp>
      <p:pic>
        <p:nvPicPr>
          <p:cNvPr id="6" name="Picture 5"/>
          <p:cNvPicPr>
            <a:picLocks noChangeAspect="1"/>
          </p:cNvPicPr>
          <p:nvPr/>
        </p:nvPicPr>
        <p:blipFill>
          <a:blip r:embed="rId3"/>
          <a:stretch>
            <a:fillRect/>
          </a:stretch>
        </p:blipFill>
        <p:spPr>
          <a:xfrm>
            <a:off x="4249113" y="1706359"/>
            <a:ext cx="3799511" cy="2830248"/>
          </a:xfrm>
          <a:prstGeom prst="rect">
            <a:avLst/>
          </a:prstGeom>
        </p:spPr>
      </p:pic>
    </p:spTree>
    <p:extLst>
      <p:ext uri="{BB962C8B-B14F-4D97-AF65-F5344CB8AC3E}">
        <p14:creationId xmlns:p14="http://schemas.microsoft.com/office/powerpoint/2010/main" val="191559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3" y="1714500"/>
            <a:ext cx="8424900" cy="4411336"/>
          </a:xfrm>
        </p:spPr>
        <p:txBody>
          <a:bodyPr/>
          <a:lstStyle/>
          <a:p>
            <a:pPr marL="285750" indent="-285750">
              <a:buFont typeface="Wingdings" panose="05000000000000000000" pitchFamily="2" charset="2"/>
              <a:buChar char="ü"/>
            </a:pPr>
            <a:r>
              <a:rPr lang="en-US" sz="1600" dirty="0" smtClean="0"/>
              <a:t>First biodiversity fully semantic tech - based infrastructure.</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smtClean="0"/>
              <a:t>New Prototypical Architecture for e-science research infrastructure.</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smtClean="0"/>
              <a:t>Efficient data discovery.</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smtClean="0"/>
              <a:t>Exploitation of deductions and implicit knowledge.</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smtClean="0"/>
              <a:t>Implementation of web services, semantic models, e-services.</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r>
              <a:rPr lang="en-US" sz="1600" dirty="0" smtClean="0"/>
              <a:t>Innovation and cross disciplinary scientific interest.</a:t>
            </a:r>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endParaRPr lang="en-US" sz="1600" dirty="0" smtClean="0"/>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endParaRPr lang="en-US" sz="1600" dirty="0" smtClean="0"/>
          </a:p>
          <a:p>
            <a:pPr marL="285750" indent="-285750">
              <a:buFont typeface="Wingdings" panose="05000000000000000000" pitchFamily="2" charset="2"/>
              <a:buChar char="ü"/>
            </a:pPr>
            <a:endParaRPr lang="en-US" sz="1600" dirty="0" smtClean="0"/>
          </a:p>
          <a:p>
            <a:pPr marL="285750" indent="-285750">
              <a:buFont typeface="Wingdings" panose="05000000000000000000" pitchFamily="2" charset="2"/>
              <a:buChar char="ü"/>
            </a:pPr>
            <a:endParaRPr lang="en-US" sz="1600" dirty="0"/>
          </a:p>
          <a:p>
            <a:pPr marL="285750" indent="-285750">
              <a:buFont typeface="Wingdings" panose="05000000000000000000" pitchFamily="2" charset="2"/>
              <a:buChar char="ü"/>
            </a:pPr>
            <a:endParaRPr lang="en-US" sz="1600" dirty="0" smtClean="0"/>
          </a:p>
        </p:txBody>
      </p:sp>
      <p:sp>
        <p:nvSpPr>
          <p:cNvPr id="5"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Conclusions</a:t>
            </a:r>
            <a:endParaRPr lang="en-GB" sz="3000" b="1" dirty="0">
              <a:solidFill>
                <a:srgbClr val="3F7E84"/>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28270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187623" y="4203512"/>
            <a:ext cx="7052400" cy="719100"/>
          </a:xfrm>
          <a:prstGeom prst="rect">
            <a:avLst/>
          </a:prstGeom>
          <a:noFill/>
          <a:ln>
            <a:noFill/>
          </a:ln>
        </p:spPr>
        <p:txBody>
          <a:bodyPr lIns="91425" tIns="45700" rIns="91425" bIns="45700" anchor="ctr" anchorCtr="0">
            <a:noAutofit/>
          </a:bodyPr>
          <a:lstStyle/>
          <a:p>
            <a:pPr marL="0" marR="0" lvl="0" indent="0" algn="ctr" rtl="0">
              <a:spcBef>
                <a:spcPts val="0"/>
              </a:spcBef>
              <a:buClr>
                <a:srgbClr val="4F85C3"/>
              </a:buClr>
              <a:buSzPct val="25000"/>
              <a:buFont typeface="Quattrocento Sans"/>
              <a:buNone/>
            </a:pPr>
            <a:r>
              <a:rPr lang="en-GB" sz="6000">
                <a:solidFill>
                  <a:srgbClr val="3F7E84"/>
                </a:solidFill>
                <a:latin typeface="Quattrocento Sans"/>
                <a:ea typeface="Quattrocento Sans"/>
                <a:cs typeface="Quattrocento Sans"/>
                <a:sym typeface="Quattrocento Sans"/>
              </a:rPr>
              <a:t>Thank you</a:t>
            </a:r>
          </a:p>
        </p:txBody>
      </p:sp>
      <p:pic>
        <p:nvPicPr>
          <p:cNvPr id="88" name="Shape 88"/>
          <p:cNvPicPr preferRelativeResize="0"/>
          <p:nvPr/>
        </p:nvPicPr>
        <p:blipFill>
          <a:blip r:embed="rId3">
            <a:alphaModFix/>
          </a:blip>
          <a:stretch>
            <a:fillRect/>
          </a:stretch>
        </p:blipFill>
        <p:spPr>
          <a:xfrm>
            <a:off x="-48700" y="152399"/>
            <a:ext cx="9202501" cy="1195147"/>
          </a:xfrm>
          <a:prstGeom prst="rect">
            <a:avLst/>
          </a:prstGeom>
          <a:noFill/>
          <a:ln>
            <a:noFill/>
          </a:ln>
        </p:spPr>
      </p:pic>
      <p:pic>
        <p:nvPicPr>
          <p:cNvPr id="89" name="Shape 89"/>
          <p:cNvPicPr preferRelativeResize="0"/>
          <p:nvPr/>
        </p:nvPicPr>
        <p:blipFill>
          <a:blip r:embed="rId4">
            <a:alphaModFix amt="88000"/>
          </a:blip>
          <a:stretch>
            <a:fillRect/>
          </a:stretch>
        </p:blipFill>
        <p:spPr>
          <a:xfrm>
            <a:off x="3202987" y="648150"/>
            <a:ext cx="3057024" cy="3019325"/>
          </a:xfrm>
          <a:prstGeom prst="rect">
            <a:avLst/>
          </a:prstGeom>
          <a:noFill/>
          <a:ln>
            <a:noFill/>
          </a:ln>
        </p:spPr>
      </p:pic>
      <p:pic>
        <p:nvPicPr>
          <p:cNvPr id="90" name="Shape 90"/>
          <p:cNvPicPr preferRelativeResize="0"/>
          <p:nvPr/>
        </p:nvPicPr>
        <p:blipFill>
          <a:blip r:embed="rId5">
            <a:alphaModFix/>
          </a:blip>
          <a:stretch>
            <a:fillRect/>
          </a:stretch>
        </p:blipFill>
        <p:spPr>
          <a:xfrm>
            <a:off x="3478766" y="1136541"/>
            <a:ext cx="2505466" cy="2042543"/>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65424" y="1676140"/>
            <a:ext cx="4533900" cy="4486275"/>
          </a:xfrm>
          <a:prstGeom prst="rect">
            <a:avLst/>
          </a:prstGeom>
        </p:spPr>
      </p:pic>
      <p:pic>
        <p:nvPicPr>
          <p:cNvPr id="2054" name="Picture 6" descr="http://www.vision.ee.ethz.ch/~smanenfr/deceptiveness/media/zi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0635" y="3335084"/>
            <a:ext cx="747858" cy="7478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openicpsr.org/static/img/exce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534" y="1811808"/>
            <a:ext cx="888840" cy="8888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kerboo.com/wp-content/uploads/2013/07/csv-icon-300x3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681" y="3112252"/>
            <a:ext cx="844767" cy="84476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openicpsr.org/static/img/folder-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177" y="5218931"/>
            <a:ext cx="719007" cy="719007"/>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66"/>
          <p:cNvSpPr txBox="1"/>
          <p:nvPr/>
        </p:nvSpPr>
        <p:spPr>
          <a:xfrm>
            <a:off x="23676" y="1547663"/>
            <a:ext cx="4541748" cy="3574843"/>
          </a:xfrm>
          <a:prstGeom prst="rect">
            <a:avLst/>
          </a:prstGeom>
          <a:noFill/>
          <a:ln>
            <a:noFill/>
          </a:ln>
        </p:spPr>
        <p:txBody>
          <a:bodyPr lIns="91425" tIns="91425" rIns="91425" bIns="91425" anchor="ctr" anchorCtr="0">
            <a:noAutofit/>
          </a:bodyPr>
          <a:lstStyle/>
          <a:p>
            <a:pPr algn="just"/>
            <a:r>
              <a:rPr lang="en-US" sz="1800" dirty="0" smtClean="0"/>
              <a:t>Main characteristics </a:t>
            </a:r>
            <a:r>
              <a:rPr lang="en-US" sz="1800" dirty="0"/>
              <a:t>of biodiversity </a:t>
            </a:r>
            <a:r>
              <a:rPr lang="en-US" sz="1800" dirty="0" smtClean="0"/>
              <a:t>data:</a:t>
            </a:r>
          </a:p>
          <a:p>
            <a:pPr marL="285750" indent="-285750" algn="just">
              <a:buFont typeface="Wingdings" panose="05000000000000000000" pitchFamily="2" charset="2"/>
              <a:buChar char="Ø"/>
            </a:pPr>
            <a:endParaRPr lang="en-US" sz="1800" dirty="0"/>
          </a:p>
          <a:p>
            <a:pPr marL="342900" lvl="8" indent="-342900" algn="just">
              <a:buFont typeface="+mj-lt"/>
              <a:buAutoNum type="arabicPeriod"/>
            </a:pPr>
            <a:r>
              <a:rPr lang="en-US" sz="1600" dirty="0" smtClean="0"/>
              <a:t>Its </a:t>
            </a:r>
            <a:r>
              <a:rPr lang="en-US" sz="1600" b="1" i="1" dirty="0"/>
              <a:t>cross-disciplinary </a:t>
            </a:r>
            <a:r>
              <a:rPr lang="en-US" sz="1600" b="1" i="1" dirty="0" smtClean="0"/>
              <a:t>character</a:t>
            </a:r>
            <a:r>
              <a:rPr lang="en-US" sz="1600" dirty="0" smtClean="0"/>
              <a:t>.</a:t>
            </a:r>
          </a:p>
          <a:p>
            <a:pPr marL="342900" lvl="8" indent="-342900" algn="just">
              <a:buFont typeface="+mj-lt"/>
              <a:buAutoNum type="arabicPeriod"/>
            </a:pPr>
            <a:endParaRPr lang="en-US" sz="1600" dirty="0" smtClean="0"/>
          </a:p>
          <a:p>
            <a:pPr marL="342900" lvl="8" indent="-342900" algn="just">
              <a:buFont typeface="+mj-lt"/>
              <a:buAutoNum type="arabicPeriod"/>
            </a:pPr>
            <a:r>
              <a:rPr lang="en-US" sz="1600" dirty="0"/>
              <a:t>T</a:t>
            </a:r>
            <a:r>
              <a:rPr lang="en-US" sz="1600" dirty="0" smtClean="0"/>
              <a:t>he </a:t>
            </a:r>
            <a:r>
              <a:rPr lang="en-US" sz="1600" dirty="0"/>
              <a:t>extremely </a:t>
            </a:r>
            <a:r>
              <a:rPr lang="en-US" sz="1600" b="1" i="1" dirty="0"/>
              <a:t>broad range of data </a:t>
            </a:r>
            <a:r>
              <a:rPr lang="en-US" sz="1600" b="1" i="1" dirty="0" smtClean="0"/>
              <a:t>types</a:t>
            </a:r>
            <a:r>
              <a:rPr lang="en-US" sz="1600" dirty="0"/>
              <a:t> </a:t>
            </a:r>
            <a:r>
              <a:rPr lang="en-US" sz="1600" dirty="0" smtClean="0"/>
              <a:t>and structures.</a:t>
            </a:r>
          </a:p>
          <a:p>
            <a:pPr marL="342900" lvl="8" indent="-342900" algn="just">
              <a:buFont typeface="+mj-lt"/>
              <a:buAutoNum type="arabicPeriod"/>
            </a:pPr>
            <a:endParaRPr lang="en-US" sz="1600" dirty="0" smtClean="0"/>
          </a:p>
          <a:p>
            <a:pPr marL="342900" lvl="8" indent="-342900" algn="just">
              <a:buFont typeface="+mj-lt"/>
              <a:buAutoNum type="arabicPeriod"/>
            </a:pPr>
            <a:r>
              <a:rPr lang="en-US" sz="1600" dirty="0" smtClean="0"/>
              <a:t>The variety</a:t>
            </a:r>
            <a:r>
              <a:rPr lang="en-US" sz="1600" dirty="0"/>
              <a:t> </a:t>
            </a:r>
            <a:r>
              <a:rPr lang="en-US" sz="1600" dirty="0" smtClean="0"/>
              <a:t>of </a:t>
            </a:r>
            <a:r>
              <a:rPr lang="en-US" sz="1600" b="1" i="1" dirty="0" smtClean="0"/>
              <a:t>semantic </a:t>
            </a:r>
            <a:r>
              <a:rPr lang="en-US" sz="1600" b="1" i="1" dirty="0"/>
              <a:t>concepts </a:t>
            </a:r>
            <a:r>
              <a:rPr lang="en-US" sz="1600" dirty="0"/>
              <a:t>which </a:t>
            </a:r>
            <a:r>
              <a:rPr lang="en-US" sz="1600" dirty="0" smtClean="0"/>
              <a:t>encompasses.</a:t>
            </a:r>
          </a:p>
          <a:p>
            <a:pPr marL="342900" lvl="8" indent="-342900" algn="just">
              <a:buFont typeface="+mj-lt"/>
              <a:buAutoNum type="arabicPeriod"/>
            </a:pPr>
            <a:endParaRPr lang="en-US" sz="1600" dirty="0"/>
          </a:p>
          <a:p>
            <a:pPr marL="342900" lvl="8" indent="-342900" algn="just">
              <a:buFont typeface="+mj-lt"/>
              <a:buAutoNum type="arabicPeriod"/>
            </a:pPr>
            <a:r>
              <a:rPr lang="en-US" sz="1600" dirty="0" smtClean="0"/>
              <a:t>It remains </a:t>
            </a:r>
            <a:r>
              <a:rPr lang="en-US" sz="1600" dirty="0"/>
              <a:t>widely </a:t>
            </a:r>
            <a:r>
              <a:rPr lang="en-US" sz="1600" b="1" i="1" dirty="0"/>
              <a:t>distributed</a:t>
            </a:r>
            <a:r>
              <a:rPr lang="en-US" sz="1600" dirty="0"/>
              <a:t> and </a:t>
            </a:r>
            <a:r>
              <a:rPr lang="en-US" sz="1600" b="1" i="1" dirty="0"/>
              <a:t>unconnected</a:t>
            </a:r>
            <a:r>
              <a:rPr lang="en-US" sz="1800" dirty="0"/>
              <a:t>. </a:t>
            </a:r>
            <a:endParaRPr lang="en-US" sz="1800" dirty="0" smtClean="0"/>
          </a:p>
          <a:p>
            <a:pPr marL="285750" indent="-285750" algn="just">
              <a:buFont typeface="Wingdings" panose="05000000000000000000" pitchFamily="2" charset="2"/>
              <a:buChar char="Ø"/>
            </a:pPr>
            <a:endParaRPr lang="en-US" sz="1800" dirty="0"/>
          </a:p>
        </p:txBody>
      </p:sp>
      <p:sp>
        <p:nvSpPr>
          <p:cNvPr id="14" name="TextBox 13"/>
          <p:cNvSpPr txBox="1"/>
          <p:nvPr/>
        </p:nvSpPr>
        <p:spPr>
          <a:xfrm>
            <a:off x="7195515" y="3812487"/>
            <a:ext cx="1547268" cy="307777"/>
          </a:xfrm>
          <a:prstGeom prst="rect">
            <a:avLst/>
          </a:prstGeom>
          <a:noFill/>
        </p:spPr>
        <p:txBody>
          <a:bodyPr wrap="square" rtlCol="0">
            <a:spAutoFit/>
          </a:bodyPr>
          <a:lstStyle/>
          <a:p>
            <a:r>
              <a:rPr lang="en-US" b="1" i="1" dirty="0" smtClean="0"/>
              <a:t>Environmental</a:t>
            </a:r>
            <a:endParaRPr lang="el-GR" b="1" i="1" dirty="0"/>
          </a:p>
        </p:txBody>
      </p:sp>
      <p:sp>
        <p:nvSpPr>
          <p:cNvPr id="15" name="TextBox 14"/>
          <p:cNvSpPr txBox="1"/>
          <p:nvPr/>
        </p:nvSpPr>
        <p:spPr>
          <a:xfrm>
            <a:off x="4816255" y="4057530"/>
            <a:ext cx="1290379" cy="307777"/>
          </a:xfrm>
          <a:prstGeom prst="rect">
            <a:avLst/>
          </a:prstGeom>
          <a:noFill/>
        </p:spPr>
        <p:txBody>
          <a:bodyPr wrap="square" rtlCol="0">
            <a:spAutoFit/>
          </a:bodyPr>
          <a:lstStyle/>
          <a:p>
            <a:r>
              <a:rPr lang="en-US" b="1" i="1" dirty="0" smtClean="0">
                <a:solidFill>
                  <a:schemeClr val="tx1">
                    <a:lumMod val="75000"/>
                    <a:lumOff val="25000"/>
                  </a:schemeClr>
                </a:solidFill>
              </a:rPr>
              <a:t>Occurrences</a:t>
            </a:r>
            <a:endParaRPr lang="el-GR" b="1" i="1" dirty="0">
              <a:solidFill>
                <a:schemeClr val="tx1">
                  <a:lumMod val="75000"/>
                  <a:lumOff val="25000"/>
                </a:schemeClr>
              </a:solidFill>
            </a:endParaRPr>
          </a:p>
        </p:txBody>
      </p:sp>
      <p:sp>
        <p:nvSpPr>
          <p:cNvPr id="16" name="TextBox 15"/>
          <p:cNvSpPr txBox="1"/>
          <p:nvPr/>
        </p:nvSpPr>
        <p:spPr>
          <a:xfrm>
            <a:off x="6832374" y="5782372"/>
            <a:ext cx="1559971" cy="307777"/>
          </a:xfrm>
          <a:prstGeom prst="rect">
            <a:avLst/>
          </a:prstGeom>
          <a:noFill/>
        </p:spPr>
        <p:txBody>
          <a:bodyPr wrap="square" rtlCol="0">
            <a:spAutoFit/>
          </a:bodyPr>
          <a:lstStyle/>
          <a:p>
            <a:r>
              <a:rPr lang="en-US" b="1" i="1" dirty="0" err="1" smtClean="0"/>
              <a:t>MicroCT</a:t>
            </a:r>
            <a:r>
              <a:rPr lang="en-US" b="1" i="1" dirty="0" smtClean="0"/>
              <a:t> Images</a:t>
            </a:r>
            <a:endParaRPr lang="el-GR" b="1" i="1" dirty="0"/>
          </a:p>
        </p:txBody>
      </p:sp>
      <p:sp>
        <p:nvSpPr>
          <p:cNvPr id="17" name="TextBox 16"/>
          <p:cNvSpPr txBox="1"/>
          <p:nvPr/>
        </p:nvSpPr>
        <p:spPr>
          <a:xfrm>
            <a:off x="5852114" y="2585354"/>
            <a:ext cx="1290379" cy="307777"/>
          </a:xfrm>
          <a:prstGeom prst="rect">
            <a:avLst/>
          </a:prstGeom>
          <a:noFill/>
        </p:spPr>
        <p:txBody>
          <a:bodyPr wrap="square" rtlCol="0">
            <a:spAutoFit/>
          </a:bodyPr>
          <a:lstStyle/>
          <a:p>
            <a:r>
              <a:rPr lang="en-US" b="1" i="1" dirty="0" smtClean="0"/>
              <a:t>Identification</a:t>
            </a:r>
            <a:endParaRPr lang="el-GR" b="1" i="1" dirty="0"/>
          </a:p>
        </p:txBody>
      </p:sp>
      <p:sp>
        <p:nvSpPr>
          <p:cNvPr id="18"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b="1" dirty="0" smtClean="0">
                <a:solidFill>
                  <a:srgbClr val="3F7E84"/>
                </a:solidFill>
                <a:latin typeface="Quattrocento Sans"/>
                <a:ea typeface="Quattrocento Sans"/>
                <a:cs typeface="Quattrocento Sans"/>
                <a:sym typeface="Quattrocento Sans"/>
              </a:rPr>
              <a:t>The problem</a:t>
            </a:r>
            <a:endParaRPr lang="en-GB" sz="3000" b="1" dirty="0">
              <a:solidFill>
                <a:srgbClr val="3F7E84"/>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31453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500"/>
                                        <p:tgtEl>
                                          <p:spTgt spid="20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2060"/>
                                        </p:tgtEl>
                                        <p:attrNameLst>
                                          <p:attrName>style.visibility</p:attrName>
                                        </p:attrNameLst>
                                      </p:cBhvr>
                                      <p:to>
                                        <p:strVal val="visible"/>
                                      </p:to>
                                    </p:set>
                                    <p:animEffect transition="in" filter="fade">
                                      <p:cBhvr>
                                        <p:cTn id="25" dur="500"/>
                                        <p:tgtEl>
                                          <p:spTgt spid="20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565424" y="1676140"/>
            <a:ext cx="4533900" cy="4486275"/>
          </a:xfrm>
          <a:prstGeom prst="rect">
            <a:avLst/>
          </a:prstGeom>
        </p:spPr>
      </p:pic>
      <p:pic>
        <p:nvPicPr>
          <p:cNvPr id="2054" name="Picture 6" descr="http://www.vision.ee.ethz.ch/~smanenfr/deceptiveness/media/zi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0635" y="3335084"/>
            <a:ext cx="747858" cy="7478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www.openicpsr.org/static/img/exce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902" y="1835700"/>
            <a:ext cx="888840" cy="88884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kerboo.com/wp-content/uploads/2013/07/csv-icon-300x3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681" y="3112252"/>
            <a:ext cx="844767" cy="84476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openicpsr.org/static/img/folder-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177" y="5218931"/>
            <a:ext cx="719007" cy="719007"/>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66"/>
          <p:cNvSpPr txBox="1"/>
          <p:nvPr/>
        </p:nvSpPr>
        <p:spPr>
          <a:xfrm>
            <a:off x="23676" y="1547664"/>
            <a:ext cx="4541748" cy="3957398"/>
          </a:xfrm>
          <a:prstGeom prst="rect">
            <a:avLst/>
          </a:prstGeom>
          <a:noFill/>
          <a:ln>
            <a:noFill/>
          </a:ln>
        </p:spPr>
        <p:txBody>
          <a:bodyPr lIns="91425" tIns="91425" rIns="91425" bIns="91425" anchor="ctr" anchorCtr="0">
            <a:noAutofit/>
          </a:bodyPr>
          <a:lstStyle/>
          <a:p>
            <a:pPr algn="just"/>
            <a:r>
              <a:rPr lang="en-US" sz="1600" dirty="0" smtClean="0"/>
              <a:t>Our </a:t>
            </a:r>
            <a:r>
              <a:rPr lang="en-US" sz="1600" b="1" i="1" dirty="0" smtClean="0"/>
              <a:t>goal</a:t>
            </a:r>
            <a:r>
              <a:rPr lang="en-US" sz="1600" dirty="0" smtClean="0"/>
              <a:t> in the context of LW Greece: </a:t>
            </a:r>
            <a:endParaRPr lang="en-US" sz="1600" dirty="0"/>
          </a:p>
          <a:p>
            <a:pPr marL="342900" indent="-342900" algn="just">
              <a:buFont typeface="+mj-lt"/>
              <a:buAutoNum type="arabicPeriod"/>
            </a:pPr>
            <a:endParaRPr lang="en-US" sz="1600" dirty="0"/>
          </a:p>
          <a:p>
            <a:pPr marL="400050" indent="-400050" algn="just">
              <a:buFont typeface="+mj-lt"/>
              <a:buAutoNum type="arabicPeriod"/>
            </a:pPr>
            <a:r>
              <a:rPr lang="en-US" sz="1600" b="1" i="1" dirty="0"/>
              <a:t>support cataloguing and publishing of </a:t>
            </a:r>
            <a:r>
              <a:rPr lang="en-US" sz="1600" dirty="0"/>
              <a:t>all the relevant meta-data information  of the Greek biodiversity domain.</a:t>
            </a:r>
          </a:p>
          <a:p>
            <a:pPr marL="400050" indent="-400050" algn="just">
              <a:buFont typeface="+mj-lt"/>
              <a:buAutoNum type="arabicPeriod"/>
            </a:pPr>
            <a:endParaRPr lang="en-US" sz="1600" b="1" i="1" dirty="0"/>
          </a:p>
          <a:p>
            <a:pPr marL="400050" indent="-400050" algn="just">
              <a:buFont typeface="+mj-lt"/>
              <a:buAutoNum type="arabicPeriod"/>
            </a:pPr>
            <a:r>
              <a:rPr lang="en-US" sz="1600" b="1" i="1" dirty="0"/>
              <a:t>integrate data from heterogeneous sources </a:t>
            </a:r>
            <a:r>
              <a:rPr lang="en-US" sz="1600" dirty="0"/>
              <a:t>by supporting the definitions of appropriate models.</a:t>
            </a:r>
          </a:p>
          <a:p>
            <a:pPr marL="400050" indent="-400050" algn="just">
              <a:buFont typeface="+mj-lt"/>
              <a:buAutoNum type="arabicPeriod"/>
            </a:pPr>
            <a:endParaRPr lang="en-US" sz="1600" b="1" i="1" dirty="0"/>
          </a:p>
          <a:p>
            <a:pPr marL="400050" indent="-400050" algn="just">
              <a:buFont typeface="+mj-lt"/>
              <a:buAutoNum type="arabicPeriod"/>
            </a:pPr>
            <a:r>
              <a:rPr lang="en-US" sz="1600" b="1" i="1" dirty="0"/>
              <a:t>efficiently discover biodiversity data </a:t>
            </a:r>
            <a:r>
              <a:rPr lang="en-US" sz="1600" dirty="0"/>
              <a:t>of interest and enable the answering of complex queries that could not be answered from the individual sources.</a:t>
            </a:r>
          </a:p>
          <a:p>
            <a:pPr marL="285750" indent="-285750" algn="just">
              <a:buFont typeface="Wingdings" panose="05000000000000000000" pitchFamily="2" charset="2"/>
              <a:buChar char="Ø"/>
            </a:pPr>
            <a:endParaRPr lang="en-US" sz="1800" dirty="0"/>
          </a:p>
        </p:txBody>
      </p:sp>
      <p:sp>
        <p:nvSpPr>
          <p:cNvPr id="7" name="TextBox 6"/>
          <p:cNvSpPr txBox="1"/>
          <p:nvPr/>
        </p:nvSpPr>
        <p:spPr>
          <a:xfrm>
            <a:off x="5852114" y="2585354"/>
            <a:ext cx="1290379" cy="307777"/>
          </a:xfrm>
          <a:prstGeom prst="rect">
            <a:avLst/>
          </a:prstGeom>
          <a:noFill/>
        </p:spPr>
        <p:txBody>
          <a:bodyPr wrap="square" rtlCol="0">
            <a:spAutoFit/>
          </a:bodyPr>
          <a:lstStyle/>
          <a:p>
            <a:r>
              <a:rPr lang="en-US" b="1" i="1" dirty="0" smtClean="0"/>
              <a:t>Identification</a:t>
            </a:r>
            <a:endParaRPr lang="el-GR" b="1" i="1" dirty="0"/>
          </a:p>
        </p:txBody>
      </p:sp>
      <p:sp>
        <p:nvSpPr>
          <p:cNvPr id="14" name="TextBox 13"/>
          <p:cNvSpPr txBox="1"/>
          <p:nvPr/>
        </p:nvSpPr>
        <p:spPr>
          <a:xfrm>
            <a:off x="7195515" y="3812487"/>
            <a:ext cx="1547268" cy="307777"/>
          </a:xfrm>
          <a:prstGeom prst="rect">
            <a:avLst/>
          </a:prstGeom>
          <a:noFill/>
        </p:spPr>
        <p:txBody>
          <a:bodyPr wrap="square" rtlCol="0">
            <a:spAutoFit/>
          </a:bodyPr>
          <a:lstStyle/>
          <a:p>
            <a:r>
              <a:rPr lang="en-US" b="1" i="1" dirty="0" smtClean="0"/>
              <a:t>Environmental</a:t>
            </a:r>
            <a:endParaRPr lang="el-GR" b="1" i="1" dirty="0"/>
          </a:p>
        </p:txBody>
      </p:sp>
      <p:sp>
        <p:nvSpPr>
          <p:cNvPr id="15" name="TextBox 14"/>
          <p:cNvSpPr txBox="1"/>
          <p:nvPr/>
        </p:nvSpPr>
        <p:spPr>
          <a:xfrm>
            <a:off x="4816255" y="4057530"/>
            <a:ext cx="1290379" cy="307777"/>
          </a:xfrm>
          <a:prstGeom prst="rect">
            <a:avLst/>
          </a:prstGeom>
          <a:noFill/>
        </p:spPr>
        <p:txBody>
          <a:bodyPr wrap="square" rtlCol="0">
            <a:spAutoFit/>
          </a:bodyPr>
          <a:lstStyle/>
          <a:p>
            <a:r>
              <a:rPr lang="en-US" b="1" i="1" dirty="0" smtClean="0">
                <a:solidFill>
                  <a:schemeClr val="tx1">
                    <a:lumMod val="75000"/>
                    <a:lumOff val="25000"/>
                  </a:schemeClr>
                </a:solidFill>
              </a:rPr>
              <a:t>Occurrences</a:t>
            </a:r>
            <a:endParaRPr lang="el-GR" b="1" i="1" dirty="0">
              <a:solidFill>
                <a:schemeClr val="tx1">
                  <a:lumMod val="75000"/>
                  <a:lumOff val="25000"/>
                </a:schemeClr>
              </a:solidFill>
            </a:endParaRPr>
          </a:p>
        </p:txBody>
      </p:sp>
      <p:sp>
        <p:nvSpPr>
          <p:cNvPr id="16" name="TextBox 15"/>
          <p:cNvSpPr txBox="1"/>
          <p:nvPr/>
        </p:nvSpPr>
        <p:spPr>
          <a:xfrm>
            <a:off x="6832374" y="5782372"/>
            <a:ext cx="1559971" cy="307777"/>
          </a:xfrm>
          <a:prstGeom prst="rect">
            <a:avLst/>
          </a:prstGeom>
          <a:noFill/>
        </p:spPr>
        <p:txBody>
          <a:bodyPr wrap="square" rtlCol="0">
            <a:spAutoFit/>
          </a:bodyPr>
          <a:lstStyle/>
          <a:p>
            <a:r>
              <a:rPr lang="en-US" b="1" i="1" dirty="0" err="1" smtClean="0"/>
              <a:t>MicroCT</a:t>
            </a:r>
            <a:r>
              <a:rPr lang="en-US" b="1" i="1" dirty="0" smtClean="0"/>
              <a:t> Images</a:t>
            </a:r>
            <a:endParaRPr lang="el-GR" b="1" i="1" dirty="0"/>
          </a:p>
        </p:txBody>
      </p:sp>
      <p:cxnSp>
        <p:nvCxnSpPr>
          <p:cNvPr id="4" name="Straight Connector 3"/>
          <p:cNvCxnSpPr>
            <a:stCxn id="2054" idx="3"/>
            <a:endCxn id="2060" idx="1"/>
          </p:cNvCxnSpPr>
          <p:nvPr/>
        </p:nvCxnSpPr>
        <p:spPr>
          <a:xfrm>
            <a:off x="5728493" y="3709013"/>
            <a:ext cx="1342684" cy="18694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2"/>
            <a:endCxn id="2060" idx="3"/>
          </p:cNvCxnSpPr>
          <p:nvPr/>
        </p:nvCxnSpPr>
        <p:spPr>
          <a:xfrm flipH="1">
            <a:off x="7790184" y="4120264"/>
            <a:ext cx="178965" cy="1458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793742" y="2250842"/>
            <a:ext cx="1120780" cy="8614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56" idx="1"/>
            <a:endCxn id="2054" idx="3"/>
          </p:cNvCxnSpPr>
          <p:nvPr/>
        </p:nvCxnSpPr>
        <p:spPr>
          <a:xfrm flipH="1">
            <a:off x="5728493" y="2280120"/>
            <a:ext cx="176409" cy="1428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2"/>
            <a:endCxn id="2060" idx="0"/>
          </p:cNvCxnSpPr>
          <p:nvPr/>
        </p:nvCxnSpPr>
        <p:spPr>
          <a:xfrm>
            <a:off x="6497304" y="2893131"/>
            <a:ext cx="933377" cy="2325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54" idx="3"/>
            <a:endCxn id="2058" idx="1"/>
          </p:cNvCxnSpPr>
          <p:nvPr/>
        </p:nvCxnSpPr>
        <p:spPr>
          <a:xfrm flipV="1">
            <a:off x="5728493" y="3534636"/>
            <a:ext cx="1702188" cy="17437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b="1" dirty="0" smtClean="0">
                <a:solidFill>
                  <a:srgbClr val="3F7E84"/>
                </a:solidFill>
                <a:latin typeface="Quattrocento Sans"/>
                <a:ea typeface="Quattrocento Sans"/>
                <a:cs typeface="Quattrocento Sans"/>
                <a:sym typeface="Quattrocento Sans"/>
              </a:rPr>
              <a:t>The goal</a:t>
            </a:r>
            <a:endParaRPr lang="en-GB" sz="3000" b="1" dirty="0">
              <a:solidFill>
                <a:srgbClr val="3F7E84"/>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85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1708624" y="3153913"/>
            <a:ext cx="1452613" cy="1106394"/>
          </a:xfrm>
          <a:prstGeom prst="rect">
            <a:avLst/>
          </a:prstGeom>
        </p:spPr>
      </p:pic>
      <p:pic>
        <p:nvPicPr>
          <p:cNvPr id="62" name="Shape 62"/>
          <p:cNvPicPr preferRelativeResize="0"/>
          <p:nvPr/>
        </p:nvPicPr>
        <p:blipFill>
          <a:blip r:embed="rId4">
            <a:alphaModFix/>
          </a:blip>
          <a:stretch>
            <a:fillRect/>
          </a:stretch>
        </p:blipFill>
        <p:spPr>
          <a:xfrm>
            <a:off x="23675" y="-12"/>
            <a:ext cx="1547675" cy="1547675"/>
          </a:xfrm>
          <a:prstGeom prst="rect">
            <a:avLst/>
          </a:prstGeom>
          <a:noFill/>
          <a:ln>
            <a:noFill/>
          </a:ln>
        </p:spPr>
      </p:pic>
      <p:sp>
        <p:nvSpPr>
          <p:cNvPr id="63"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The Idea</a:t>
            </a:r>
            <a:endParaRPr lang="en-GB" sz="3000" b="1" dirty="0">
              <a:solidFill>
                <a:srgbClr val="3F7E84"/>
              </a:solidFill>
              <a:latin typeface="Quattrocento Sans"/>
              <a:ea typeface="Quattrocento Sans"/>
              <a:cs typeface="Quattrocento Sans"/>
              <a:sym typeface="Quattrocento Sans"/>
            </a:endParaRPr>
          </a:p>
        </p:txBody>
      </p:sp>
      <p:cxnSp>
        <p:nvCxnSpPr>
          <p:cNvPr id="64" name="Shape 64"/>
          <p:cNvCxnSpPr/>
          <p:nvPr/>
        </p:nvCxnSpPr>
        <p:spPr>
          <a:xfrm rot="10800000" flipH="1">
            <a:off x="2925" y="1308874"/>
            <a:ext cx="9177299" cy="37500"/>
          </a:xfrm>
          <a:prstGeom prst="straightConnector1">
            <a:avLst/>
          </a:prstGeom>
          <a:noFill/>
          <a:ln w="19050" cap="flat" cmpd="sng">
            <a:solidFill>
              <a:srgbClr val="3F7E84"/>
            </a:solidFill>
            <a:prstDash val="solid"/>
            <a:round/>
            <a:headEnd type="none" w="lg" len="lg"/>
            <a:tailEnd type="none" w="lg" len="lg"/>
          </a:ln>
        </p:spPr>
      </p:cxnSp>
      <p:cxnSp>
        <p:nvCxnSpPr>
          <p:cNvPr id="65" name="Shape 65"/>
          <p:cNvCxnSpPr/>
          <p:nvPr/>
        </p:nvCxnSpPr>
        <p:spPr>
          <a:xfrm rot="10800000" flipH="1">
            <a:off x="2925" y="165874"/>
            <a:ext cx="9177299" cy="37500"/>
          </a:xfrm>
          <a:prstGeom prst="straightConnector1">
            <a:avLst/>
          </a:prstGeom>
          <a:noFill/>
          <a:ln w="19050" cap="flat" cmpd="sng">
            <a:solidFill>
              <a:srgbClr val="E69138"/>
            </a:solidFill>
            <a:prstDash val="solid"/>
            <a:round/>
            <a:headEnd type="none" w="lg" len="lg"/>
            <a:tailEnd type="none" w="lg" len="lg"/>
          </a:ln>
        </p:spPr>
      </p:cxnSp>
      <p:sp>
        <p:nvSpPr>
          <p:cNvPr id="66" name="Shape 66"/>
          <p:cNvSpPr txBox="1"/>
          <p:nvPr/>
        </p:nvSpPr>
        <p:spPr>
          <a:xfrm>
            <a:off x="509924" y="1539291"/>
            <a:ext cx="8163300" cy="1112986"/>
          </a:xfrm>
          <a:prstGeom prst="rect">
            <a:avLst/>
          </a:prstGeom>
          <a:noFill/>
          <a:ln>
            <a:noFill/>
          </a:ln>
        </p:spPr>
        <p:txBody>
          <a:bodyPr lIns="91425" tIns="91425" rIns="91425" bIns="91425" anchor="ctr" anchorCtr="0">
            <a:noAutofit/>
          </a:bodyPr>
          <a:lstStyle/>
          <a:p>
            <a:pPr marL="400050" indent="-400050">
              <a:buAutoNum type="romanLcParenR"/>
            </a:pPr>
            <a:endParaRPr lang="en-US" sz="1800" dirty="0" smtClean="0"/>
          </a:p>
          <a:p>
            <a:pPr algn="just"/>
            <a:r>
              <a:rPr lang="en-US" sz="1800" b="1" i="1" dirty="0" smtClean="0"/>
              <a:t>Exploit the events’ information </a:t>
            </a:r>
            <a:r>
              <a:rPr lang="en-US" sz="1800" dirty="0" smtClean="0"/>
              <a:t>that is explicitly or implicitly contained in the datasets, </a:t>
            </a:r>
            <a:r>
              <a:rPr lang="en-US" sz="1800" b="1" i="1" dirty="0" smtClean="0"/>
              <a:t>model the different concepts and entities </a:t>
            </a:r>
            <a:r>
              <a:rPr lang="en-US" sz="1800" dirty="0" smtClean="0"/>
              <a:t>of the biodiversity domain </a:t>
            </a:r>
            <a:r>
              <a:rPr lang="en-US" sz="1800" dirty="0"/>
              <a:t>a</a:t>
            </a:r>
            <a:r>
              <a:rPr lang="en-US" sz="1800" dirty="0" smtClean="0"/>
              <a:t>nd</a:t>
            </a:r>
            <a:r>
              <a:rPr lang="en-US" sz="1800" b="1" i="1" dirty="0" smtClean="0"/>
              <a:t> </a:t>
            </a:r>
            <a:r>
              <a:rPr lang="en-US" sz="1800" b="1" i="1" dirty="0"/>
              <a:t>t</a:t>
            </a:r>
            <a:r>
              <a:rPr lang="en-US" sz="1800" b="1" i="1" dirty="0" smtClean="0"/>
              <a:t>ake advantage of the semantic graph</a:t>
            </a:r>
            <a:r>
              <a:rPr lang="en-US" sz="1800" dirty="0" smtClean="0"/>
              <a:t>’s capabilities to navigate efficiently through the different contents and </a:t>
            </a:r>
            <a:r>
              <a:rPr lang="en-US" sz="1800" b="1" i="1" dirty="0" smtClean="0"/>
              <a:t>discover data of interest</a:t>
            </a:r>
            <a:r>
              <a:rPr lang="en-US" sz="1800" dirty="0" smtClean="0"/>
              <a:t>.</a:t>
            </a:r>
          </a:p>
          <a:p>
            <a:pPr marL="400050" indent="-400050">
              <a:buAutoNum type="romanLcParenR"/>
            </a:pPr>
            <a:endParaRPr lang="en-US" sz="1800" dirty="0"/>
          </a:p>
          <a:p>
            <a:pPr marL="400050" indent="-400050">
              <a:buAutoNum type="romanLcParenR"/>
            </a:pPr>
            <a:endParaRPr lang="en-US" sz="1800" dirty="0"/>
          </a:p>
        </p:txBody>
      </p:sp>
      <p:pic>
        <p:nvPicPr>
          <p:cNvPr id="7" name="Picture 8" descr="https://www.openicpsr.org/static/img/exce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4746" y="4681785"/>
            <a:ext cx="1084535" cy="10845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521945" y="5766320"/>
            <a:ext cx="1810139" cy="307777"/>
          </a:xfrm>
          <a:prstGeom prst="rect">
            <a:avLst/>
          </a:prstGeom>
          <a:noFill/>
        </p:spPr>
        <p:txBody>
          <a:bodyPr wrap="square" rtlCol="0">
            <a:spAutoFit/>
          </a:bodyPr>
          <a:lstStyle/>
          <a:p>
            <a:r>
              <a:rPr lang="en-US" b="1" i="1" dirty="0" smtClean="0"/>
              <a:t>Expedition Dataset</a:t>
            </a:r>
            <a:endParaRPr lang="el-GR" b="1" i="1" dirty="0"/>
          </a:p>
        </p:txBody>
      </p:sp>
      <p:cxnSp>
        <p:nvCxnSpPr>
          <p:cNvPr id="3" name="Straight Connector 2"/>
          <p:cNvCxnSpPr>
            <a:stCxn id="7" idx="0"/>
          </p:cNvCxnSpPr>
          <p:nvPr/>
        </p:nvCxnSpPr>
        <p:spPr>
          <a:xfrm flipH="1" flipV="1">
            <a:off x="4422716" y="3993502"/>
            <a:ext cx="4298" cy="6882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3618134" y="2556588"/>
            <a:ext cx="1609164" cy="1429217"/>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3" name="Straight Connector 12"/>
          <p:cNvCxnSpPr>
            <a:stCxn id="7" idx="3"/>
            <a:endCxn id="16" idx="2"/>
          </p:cNvCxnSpPr>
          <p:nvPr/>
        </p:nvCxnSpPr>
        <p:spPr>
          <a:xfrm>
            <a:off x="4969281" y="5224053"/>
            <a:ext cx="1073852" cy="22393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043133" y="4688093"/>
            <a:ext cx="1609164" cy="151979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2" name="Straight Connector 21"/>
          <p:cNvCxnSpPr>
            <a:stCxn id="25" idx="6"/>
            <a:endCxn id="7" idx="1"/>
          </p:cNvCxnSpPr>
          <p:nvPr/>
        </p:nvCxnSpPr>
        <p:spPr>
          <a:xfrm flipV="1">
            <a:off x="2687222" y="5224053"/>
            <a:ext cx="1197524" cy="22550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078058" y="4689661"/>
            <a:ext cx="1609164" cy="151979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7" name="Straight Connector 26"/>
          <p:cNvCxnSpPr/>
          <p:nvPr/>
        </p:nvCxnSpPr>
        <p:spPr>
          <a:xfrm flipV="1">
            <a:off x="4852488" y="4217432"/>
            <a:ext cx="827842" cy="5887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533058" y="2999797"/>
            <a:ext cx="1609164" cy="151979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2" name="Oval 31"/>
          <p:cNvSpPr/>
          <p:nvPr/>
        </p:nvSpPr>
        <p:spPr>
          <a:xfrm>
            <a:off x="1624780" y="2993068"/>
            <a:ext cx="1609164" cy="1519798"/>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33" name="Straight Connector 32"/>
          <p:cNvCxnSpPr/>
          <p:nvPr/>
        </p:nvCxnSpPr>
        <p:spPr>
          <a:xfrm>
            <a:off x="3107918" y="4224410"/>
            <a:ext cx="776828" cy="519667"/>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6" name="Picture 42" descr="Darwin_tr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9754" y="2765620"/>
            <a:ext cx="704818" cy="106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 descr="http://www.bio.umass.edu/biology/kunkel/gifs/puffmola.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7798" y="4968873"/>
            <a:ext cx="1176188" cy="105857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www.conserveturtles.org/images/education/hard-shell.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1031" y="4949126"/>
            <a:ext cx="958395" cy="106095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71" descr="specimen-jars-1823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8354" y="3344398"/>
            <a:ext cx="1274310" cy="805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1045866" y="6123423"/>
            <a:ext cx="1892294" cy="307777"/>
          </a:xfrm>
          <a:prstGeom prst="rect">
            <a:avLst/>
          </a:prstGeom>
          <a:noFill/>
        </p:spPr>
        <p:txBody>
          <a:bodyPr wrap="square" rtlCol="0">
            <a:spAutoFit/>
          </a:bodyPr>
          <a:lstStyle/>
          <a:p>
            <a:r>
              <a:rPr lang="en-US" b="1" i="1" dirty="0" smtClean="0"/>
              <a:t>Identification Event</a:t>
            </a:r>
            <a:endParaRPr lang="el-GR" b="1" i="1" dirty="0"/>
          </a:p>
        </p:txBody>
      </p:sp>
      <p:sp>
        <p:nvSpPr>
          <p:cNvPr id="44" name="TextBox 43"/>
          <p:cNvSpPr txBox="1"/>
          <p:nvPr/>
        </p:nvSpPr>
        <p:spPr>
          <a:xfrm>
            <a:off x="1571756" y="4427582"/>
            <a:ext cx="1892294" cy="307777"/>
          </a:xfrm>
          <a:prstGeom prst="rect">
            <a:avLst/>
          </a:prstGeom>
          <a:noFill/>
        </p:spPr>
        <p:txBody>
          <a:bodyPr wrap="square" rtlCol="0">
            <a:spAutoFit/>
          </a:bodyPr>
          <a:lstStyle/>
          <a:p>
            <a:r>
              <a:rPr lang="en-US" b="1" i="1" dirty="0" smtClean="0"/>
              <a:t>Occurrence Event</a:t>
            </a:r>
            <a:endParaRPr lang="el-GR" b="1" i="1" dirty="0"/>
          </a:p>
        </p:txBody>
      </p:sp>
      <p:sp>
        <p:nvSpPr>
          <p:cNvPr id="45" name="TextBox 44"/>
          <p:cNvSpPr txBox="1"/>
          <p:nvPr/>
        </p:nvSpPr>
        <p:spPr>
          <a:xfrm>
            <a:off x="5901568" y="6123423"/>
            <a:ext cx="1892294" cy="307777"/>
          </a:xfrm>
          <a:prstGeom prst="rect">
            <a:avLst/>
          </a:prstGeom>
          <a:noFill/>
        </p:spPr>
        <p:txBody>
          <a:bodyPr wrap="square" rtlCol="0">
            <a:spAutoFit/>
          </a:bodyPr>
          <a:lstStyle/>
          <a:p>
            <a:r>
              <a:rPr lang="en-US" b="1" i="1" dirty="0" smtClean="0"/>
              <a:t>Measurement Event</a:t>
            </a:r>
            <a:endParaRPr lang="el-GR" b="1" i="1" dirty="0"/>
          </a:p>
        </p:txBody>
      </p:sp>
      <p:sp>
        <p:nvSpPr>
          <p:cNvPr id="48" name="TextBox 47"/>
          <p:cNvSpPr txBox="1"/>
          <p:nvPr/>
        </p:nvSpPr>
        <p:spPr>
          <a:xfrm>
            <a:off x="5317608" y="4441077"/>
            <a:ext cx="2396901" cy="307777"/>
          </a:xfrm>
          <a:prstGeom prst="rect">
            <a:avLst/>
          </a:prstGeom>
          <a:noFill/>
        </p:spPr>
        <p:txBody>
          <a:bodyPr wrap="square" rtlCol="0">
            <a:spAutoFit/>
          </a:bodyPr>
          <a:lstStyle/>
          <a:p>
            <a:r>
              <a:rPr lang="en-US" b="1" i="1" dirty="0" smtClean="0"/>
              <a:t>Specimen Creation Event</a:t>
            </a:r>
            <a:endParaRPr lang="el-GR" b="1" i="1" dirty="0"/>
          </a:p>
        </p:txBody>
      </p:sp>
      <p:sp>
        <p:nvSpPr>
          <p:cNvPr id="50" name="TextBox 49"/>
          <p:cNvSpPr txBox="1"/>
          <p:nvPr/>
        </p:nvSpPr>
        <p:spPr>
          <a:xfrm>
            <a:off x="3649226" y="3929645"/>
            <a:ext cx="1459864" cy="307777"/>
          </a:xfrm>
          <a:prstGeom prst="rect">
            <a:avLst/>
          </a:prstGeom>
          <a:noFill/>
        </p:spPr>
        <p:txBody>
          <a:bodyPr wrap="square" rtlCol="0">
            <a:spAutoFit/>
          </a:bodyPr>
          <a:lstStyle/>
          <a:p>
            <a:r>
              <a:rPr lang="en-US" b="1" i="1" dirty="0" smtClean="0"/>
              <a:t>Naming Event</a:t>
            </a:r>
            <a:endParaRPr lang="el-GR" b="1" i="1" dirty="0"/>
          </a:p>
        </p:txBody>
      </p:sp>
    </p:spTree>
    <p:extLst>
      <p:ext uri="{BB962C8B-B14F-4D97-AF65-F5344CB8AC3E}">
        <p14:creationId xmlns:p14="http://schemas.microsoft.com/office/powerpoint/2010/main" val="2474249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500"/>
                                        <p:tgtEl>
                                          <p:spTgt spid="30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25" grpId="0" animBg="1"/>
      <p:bldP spid="28" grpId="0" animBg="1"/>
      <p:bldP spid="32" grpId="0" animBg="1"/>
      <p:bldP spid="43" grpId="0"/>
      <p:bldP spid="44" grpId="0"/>
      <p:bldP spid="45" grpId="0"/>
      <p:bldP spid="48"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23675" y="-12"/>
            <a:ext cx="1547675" cy="1547675"/>
          </a:xfrm>
          <a:prstGeom prst="rect">
            <a:avLst/>
          </a:prstGeom>
          <a:noFill/>
          <a:ln>
            <a:noFill/>
          </a:ln>
        </p:spPr>
      </p:pic>
      <p:sp>
        <p:nvSpPr>
          <p:cNvPr id="63"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Pre-Design Phase</a:t>
            </a:r>
            <a:endParaRPr lang="en-GB" sz="3000" b="1" dirty="0">
              <a:solidFill>
                <a:srgbClr val="3F7E84"/>
              </a:solidFill>
              <a:latin typeface="Quattrocento Sans"/>
              <a:ea typeface="Quattrocento Sans"/>
              <a:cs typeface="Quattrocento Sans"/>
              <a:sym typeface="Quattrocento Sans"/>
            </a:endParaRPr>
          </a:p>
        </p:txBody>
      </p:sp>
      <p:cxnSp>
        <p:nvCxnSpPr>
          <p:cNvPr id="64" name="Shape 64"/>
          <p:cNvCxnSpPr/>
          <p:nvPr/>
        </p:nvCxnSpPr>
        <p:spPr>
          <a:xfrm rot="10800000" flipH="1">
            <a:off x="2925" y="1308874"/>
            <a:ext cx="9177299" cy="37500"/>
          </a:xfrm>
          <a:prstGeom prst="straightConnector1">
            <a:avLst/>
          </a:prstGeom>
          <a:noFill/>
          <a:ln w="19050" cap="flat" cmpd="sng">
            <a:solidFill>
              <a:srgbClr val="3F7E84"/>
            </a:solidFill>
            <a:prstDash val="solid"/>
            <a:round/>
            <a:headEnd type="none" w="lg" len="lg"/>
            <a:tailEnd type="none" w="lg" len="lg"/>
          </a:ln>
        </p:spPr>
      </p:cxnSp>
      <p:cxnSp>
        <p:nvCxnSpPr>
          <p:cNvPr id="65" name="Shape 65"/>
          <p:cNvCxnSpPr/>
          <p:nvPr/>
        </p:nvCxnSpPr>
        <p:spPr>
          <a:xfrm rot="10800000" flipH="1">
            <a:off x="2925" y="165874"/>
            <a:ext cx="9177299" cy="37500"/>
          </a:xfrm>
          <a:prstGeom prst="straightConnector1">
            <a:avLst/>
          </a:prstGeom>
          <a:noFill/>
          <a:ln w="19050" cap="flat" cmpd="sng">
            <a:solidFill>
              <a:srgbClr val="E69138"/>
            </a:solidFill>
            <a:prstDash val="solid"/>
            <a:round/>
            <a:headEnd type="none" w="lg" len="lg"/>
            <a:tailEnd type="none" w="lg" len="lg"/>
          </a:ln>
        </p:spPr>
      </p:cxnSp>
      <p:sp>
        <p:nvSpPr>
          <p:cNvPr id="66" name="Shape 66"/>
          <p:cNvSpPr txBox="1"/>
          <p:nvPr/>
        </p:nvSpPr>
        <p:spPr>
          <a:xfrm>
            <a:off x="509924" y="1713548"/>
            <a:ext cx="8163300" cy="4152996"/>
          </a:xfrm>
          <a:prstGeom prst="rect">
            <a:avLst/>
          </a:prstGeom>
          <a:noFill/>
          <a:ln>
            <a:noFill/>
          </a:ln>
        </p:spPr>
        <p:txBody>
          <a:bodyPr lIns="91425" tIns="91425" rIns="91425" bIns="91425" anchor="ctr" anchorCtr="0">
            <a:noAutofit/>
          </a:bodyPr>
          <a:lstStyle/>
          <a:p>
            <a:pPr marL="400050" indent="-400050">
              <a:buAutoNum type="romanLcParenR"/>
            </a:pPr>
            <a:endParaRPr lang="en-US" sz="1800" dirty="0"/>
          </a:p>
          <a:p>
            <a:pPr marL="400050" indent="-400050">
              <a:buFont typeface="Wingdings" panose="05000000000000000000" pitchFamily="2" charset="2"/>
              <a:buChar char="Ø"/>
            </a:pPr>
            <a:r>
              <a:rPr lang="en-US" sz="1800" dirty="0" smtClean="0"/>
              <a:t>Collection and analysis of more than </a:t>
            </a:r>
            <a:r>
              <a:rPr lang="en-US" sz="1800" b="1" i="1" dirty="0" smtClean="0"/>
              <a:t>100 datasets </a:t>
            </a:r>
            <a:r>
              <a:rPr lang="en-US" sz="1800" dirty="0" smtClean="0"/>
              <a:t>of the biodiversity domain.</a:t>
            </a:r>
          </a:p>
          <a:p>
            <a:pPr marL="400050" indent="-400050">
              <a:buFont typeface="Wingdings" panose="05000000000000000000" pitchFamily="2" charset="2"/>
              <a:buChar char="Ø"/>
            </a:pPr>
            <a:endParaRPr lang="en-US" sz="1800" dirty="0" smtClean="0"/>
          </a:p>
          <a:p>
            <a:pPr marL="400050" indent="-400050">
              <a:buFont typeface="Wingdings" panose="05000000000000000000" pitchFamily="2" charset="2"/>
              <a:buChar char="Ø"/>
            </a:pPr>
            <a:r>
              <a:rPr lang="en-US" sz="1800" dirty="0"/>
              <a:t>Collection and analysis of more than </a:t>
            </a:r>
            <a:r>
              <a:rPr lang="en-US" sz="1800" b="1" i="1" dirty="0"/>
              <a:t>50 competency </a:t>
            </a:r>
            <a:r>
              <a:rPr lang="en-US" sz="1800" b="1" i="1" dirty="0" smtClean="0"/>
              <a:t>queries.</a:t>
            </a:r>
            <a:endParaRPr lang="en-US" sz="1800" b="1" i="1" dirty="0"/>
          </a:p>
          <a:p>
            <a:pPr marL="400050" indent="-400050">
              <a:buFont typeface="Wingdings" panose="05000000000000000000" pitchFamily="2" charset="2"/>
              <a:buChar char="Ø"/>
            </a:pPr>
            <a:endParaRPr lang="en-US" sz="1800" dirty="0"/>
          </a:p>
          <a:p>
            <a:pPr marL="400050" indent="-400050">
              <a:buFont typeface="Wingdings" panose="05000000000000000000" pitchFamily="2" charset="2"/>
              <a:buChar char="Ø"/>
            </a:pPr>
            <a:r>
              <a:rPr lang="en-US" sz="1800" dirty="0" smtClean="0"/>
              <a:t>Identification of </a:t>
            </a:r>
            <a:r>
              <a:rPr lang="en-US" sz="1800" b="1" i="1" dirty="0" smtClean="0"/>
              <a:t>12 main metadata categories</a:t>
            </a:r>
          </a:p>
          <a:p>
            <a:pPr marL="400050" indent="-400050">
              <a:buFont typeface="Wingdings" panose="05000000000000000000" pitchFamily="2" charset="2"/>
              <a:buChar char="Ø"/>
            </a:pPr>
            <a:endParaRPr lang="en-US" sz="1800" b="1" i="1" dirty="0" smtClean="0"/>
          </a:p>
          <a:p>
            <a:pPr marL="400050" indent="-400050">
              <a:buFont typeface="Wingdings" panose="05000000000000000000" pitchFamily="2" charset="2"/>
              <a:buChar char="Ø"/>
            </a:pPr>
            <a:endParaRPr lang="en-US" sz="1800" b="1" i="1" dirty="0" smtClean="0"/>
          </a:p>
          <a:p>
            <a:pPr marL="400050" indent="-400050">
              <a:buFont typeface="Wingdings" panose="05000000000000000000" pitchFamily="2" charset="2"/>
              <a:buChar char="Ø"/>
            </a:pPr>
            <a:endParaRPr lang="en-US" sz="1800" dirty="0" smtClean="0"/>
          </a:p>
          <a:p>
            <a:pPr marL="400050" indent="-400050">
              <a:buFont typeface="Wingdings" panose="05000000000000000000" pitchFamily="2" charset="2"/>
              <a:buChar char="Ø"/>
            </a:pPr>
            <a:endParaRPr lang="en-US" sz="1800" dirty="0"/>
          </a:p>
          <a:p>
            <a:pPr marL="400050" indent="-400050">
              <a:buFont typeface="Wingdings" panose="05000000000000000000" pitchFamily="2" charset="2"/>
              <a:buChar char="Ø"/>
            </a:pPr>
            <a:endParaRPr lang="en-US" sz="1800" dirty="0" smtClean="0"/>
          </a:p>
          <a:p>
            <a:pPr marL="400050" indent="-400050">
              <a:buFont typeface="Wingdings" panose="05000000000000000000" pitchFamily="2" charset="2"/>
              <a:buChar char="Ø"/>
            </a:pPr>
            <a:r>
              <a:rPr lang="en-US" sz="1800" dirty="0"/>
              <a:t>Selection and extension of </a:t>
            </a:r>
            <a:r>
              <a:rPr lang="en-US" sz="1800" b="1" i="1" dirty="0"/>
              <a:t>semantic models.</a:t>
            </a:r>
          </a:p>
          <a:p>
            <a:pPr marL="400050" indent="-400050">
              <a:buFont typeface="Wingdings" panose="05000000000000000000" pitchFamily="2" charset="2"/>
              <a:buChar char="Ø"/>
            </a:pPr>
            <a:endParaRPr lang="en-US" sz="1800" dirty="0"/>
          </a:p>
          <a:p>
            <a:pPr marL="400050" indent="-400050">
              <a:buFont typeface="Wingdings" panose="05000000000000000000" pitchFamily="2" charset="2"/>
              <a:buChar char="Ø"/>
            </a:pPr>
            <a:r>
              <a:rPr lang="en-US" sz="1800" dirty="0"/>
              <a:t>Creation of </a:t>
            </a:r>
            <a:r>
              <a:rPr lang="en-US" sz="1800" b="1" i="1" dirty="0"/>
              <a:t>schema mappings</a:t>
            </a:r>
            <a:r>
              <a:rPr lang="en-US" sz="1800" dirty="0"/>
              <a:t> and </a:t>
            </a:r>
            <a:r>
              <a:rPr lang="en-US" sz="1800" b="1" i="1" dirty="0"/>
              <a:t>modelling examples.</a:t>
            </a:r>
          </a:p>
          <a:p>
            <a:pPr marL="400050" indent="-400050">
              <a:buFont typeface="Wingdings" panose="05000000000000000000" pitchFamily="2" charset="2"/>
              <a:buChar char="Ø"/>
            </a:pPr>
            <a:endParaRPr lang="en-US" sz="1800" dirty="0"/>
          </a:p>
          <a:p>
            <a:pPr marL="400050" indent="-400050">
              <a:buFont typeface="Wingdings" panose="05000000000000000000" pitchFamily="2" charset="2"/>
              <a:buChar char="Ø"/>
            </a:pPr>
            <a:r>
              <a:rPr lang="en-US" sz="1800" dirty="0"/>
              <a:t>Identification of </a:t>
            </a:r>
            <a:r>
              <a:rPr lang="en-US" sz="1800" b="1" i="1" dirty="0"/>
              <a:t>fundamental categories.</a:t>
            </a:r>
          </a:p>
          <a:p>
            <a:pPr marL="400050" indent="-400050">
              <a:buFont typeface="Wingdings" panose="05000000000000000000" pitchFamily="2" charset="2"/>
              <a:buChar char="Ø"/>
            </a:pPr>
            <a:endParaRPr lang="en-US" sz="1800" dirty="0"/>
          </a:p>
          <a:p>
            <a:pPr marL="400050" indent="-400050">
              <a:buAutoNum type="romanLcParenR"/>
            </a:pPr>
            <a:endParaRPr lang="en-US" sz="1800" dirty="0"/>
          </a:p>
        </p:txBody>
      </p:sp>
      <p:pic>
        <p:nvPicPr>
          <p:cNvPr id="19" name="Picture 18"/>
          <p:cNvPicPr>
            <a:picLocks noChangeAspect="1"/>
          </p:cNvPicPr>
          <p:nvPr/>
        </p:nvPicPr>
        <p:blipFill>
          <a:blip r:embed="rId4"/>
          <a:stretch>
            <a:fillRect/>
          </a:stretch>
        </p:blipFill>
        <p:spPr>
          <a:xfrm>
            <a:off x="509924" y="1421097"/>
            <a:ext cx="7485701" cy="2955694"/>
          </a:xfrm>
          <a:prstGeom prst="rect">
            <a:avLst/>
          </a:prstGeom>
        </p:spPr>
      </p:pic>
      <p:pic>
        <p:nvPicPr>
          <p:cNvPr id="3" name="Picture 2"/>
          <p:cNvPicPr>
            <a:picLocks noChangeAspect="1"/>
          </p:cNvPicPr>
          <p:nvPr/>
        </p:nvPicPr>
        <p:blipFill>
          <a:blip r:embed="rId5"/>
          <a:stretch>
            <a:fillRect/>
          </a:stretch>
        </p:blipFill>
        <p:spPr>
          <a:xfrm>
            <a:off x="113907" y="3474474"/>
            <a:ext cx="8985689" cy="2684521"/>
          </a:xfrm>
          <a:prstGeom prst="rect">
            <a:avLst/>
          </a:prstGeom>
        </p:spPr>
      </p:pic>
    </p:spTree>
    <p:extLst>
      <p:ext uri="{BB962C8B-B14F-4D97-AF65-F5344CB8AC3E}">
        <p14:creationId xmlns:p14="http://schemas.microsoft.com/office/powerpoint/2010/main" val="54371055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23675" y="-12"/>
            <a:ext cx="1547675" cy="1547675"/>
          </a:xfrm>
          <a:prstGeom prst="rect">
            <a:avLst/>
          </a:prstGeom>
          <a:noFill/>
          <a:ln>
            <a:noFill/>
          </a:ln>
        </p:spPr>
      </p:pic>
      <p:sp>
        <p:nvSpPr>
          <p:cNvPr id="63"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Design and Implementation</a:t>
            </a:r>
            <a:endParaRPr lang="en-GB" sz="3000" b="1" dirty="0">
              <a:solidFill>
                <a:srgbClr val="3F7E84"/>
              </a:solidFill>
              <a:latin typeface="Quattrocento Sans"/>
              <a:ea typeface="Quattrocento Sans"/>
              <a:cs typeface="Quattrocento Sans"/>
              <a:sym typeface="Quattrocento Sans"/>
            </a:endParaRPr>
          </a:p>
        </p:txBody>
      </p:sp>
      <p:cxnSp>
        <p:nvCxnSpPr>
          <p:cNvPr id="64" name="Shape 64"/>
          <p:cNvCxnSpPr/>
          <p:nvPr/>
        </p:nvCxnSpPr>
        <p:spPr>
          <a:xfrm rot="10800000" flipH="1">
            <a:off x="2925" y="1308874"/>
            <a:ext cx="9177299" cy="37500"/>
          </a:xfrm>
          <a:prstGeom prst="straightConnector1">
            <a:avLst/>
          </a:prstGeom>
          <a:noFill/>
          <a:ln w="19050" cap="flat" cmpd="sng">
            <a:solidFill>
              <a:srgbClr val="3F7E84"/>
            </a:solidFill>
            <a:prstDash val="solid"/>
            <a:round/>
            <a:headEnd type="none" w="lg" len="lg"/>
            <a:tailEnd type="none" w="lg" len="lg"/>
          </a:ln>
        </p:spPr>
      </p:cxnSp>
      <p:cxnSp>
        <p:nvCxnSpPr>
          <p:cNvPr id="65" name="Shape 65"/>
          <p:cNvCxnSpPr/>
          <p:nvPr/>
        </p:nvCxnSpPr>
        <p:spPr>
          <a:xfrm rot="10800000" flipH="1">
            <a:off x="2925" y="165874"/>
            <a:ext cx="9177299" cy="37500"/>
          </a:xfrm>
          <a:prstGeom prst="straightConnector1">
            <a:avLst/>
          </a:prstGeom>
          <a:noFill/>
          <a:ln w="19050" cap="flat" cmpd="sng">
            <a:solidFill>
              <a:srgbClr val="E69138"/>
            </a:solidFill>
            <a:prstDash val="solid"/>
            <a:round/>
            <a:headEnd type="none" w="lg" len="lg"/>
            <a:tailEnd type="none" w="lg" len="lg"/>
          </a:ln>
        </p:spPr>
      </p:cxnSp>
      <p:sp>
        <p:nvSpPr>
          <p:cNvPr id="66" name="Shape 66"/>
          <p:cNvSpPr txBox="1"/>
          <p:nvPr/>
        </p:nvSpPr>
        <p:spPr>
          <a:xfrm>
            <a:off x="23676" y="1567346"/>
            <a:ext cx="4481650" cy="4727539"/>
          </a:xfrm>
          <a:prstGeom prst="rect">
            <a:avLst/>
          </a:prstGeom>
          <a:noFill/>
          <a:ln>
            <a:noFill/>
          </a:ln>
        </p:spPr>
        <p:txBody>
          <a:bodyPr lIns="91425" tIns="91425" rIns="91425" bIns="91425" anchor="ctr" anchorCtr="0">
            <a:noAutofit/>
          </a:bodyPr>
          <a:lstStyle/>
          <a:p>
            <a:pPr marL="285750" indent="-285750" algn="just">
              <a:buFont typeface="Wingdings" panose="05000000000000000000" pitchFamily="2" charset="2"/>
              <a:buChar char="Ø"/>
            </a:pPr>
            <a:r>
              <a:rPr lang="en-US" sz="1600" i="1" dirty="0" smtClean="0"/>
              <a:t>3 Components Architecture</a:t>
            </a:r>
            <a:r>
              <a:rPr lang="en-US" sz="1600" dirty="0" smtClean="0"/>
              <a:t>:</a:t>
            </a:r>
            <a:endParaRPr lang="en-US" sz="1600" dirty="0"/>
          </a:p>
          <a:p>
            <a:pPr algn="just"/>
            <a:r>
              <a:rPr lang="en-US" b="1" dirty="0"/>
              <a:t> </a:t>
            </a:r>
            <a:r>
              <a:rPr lang="en-US" b="1" dirty="0" smtClean="0"/>
              <a:t>     1) Directory Service </a:t>
            </a:r>
          </a:p>
          <a:p>
            <a:pPr lvl="1" algn="just"/>
            <a:r>
              <a:rPr lang="en-US" b="1" dirty="0" smtClean="0"/>
              <a:t>      2) Metadata Repository</a:t>
            </a:r>
            <a:endParaRPr lang="en-US" b="1" dirty="0"/>
          </a:p>
          <a:p>
            <a:pPr algn="just"/>
            <a:r>
              <a:rPr lang="en-US" b="1" dirty="0" smtClean="0"/>
              <a:t>      3) Content Storage</a:t>
            </a:r>
          </a:p>
          <a:p>
            <a:pPr lvl="1" algn="just"/>
            <a:endParaRPr lang="en-US" dirty="0" smtClean="0"/>
          </a:p>
          <a:p>
            <a:pPr marL="285750" lvl="1" indent="-285750" algn="just">
              <a:buFont typeface="Wingdings" panose="05000000000000000000" pitchFamily="2" charset="2"/>
              <a:buChar char="Ø"/>
            </a:pPr>
            <a:r>
              <a:rPr lang="en-US" dirty="0"/>
              <a:t> More than </a:t>
            </a:r>
            <a:r>
              <a:rPr lang="en-US" b="1" i="1" dirty="0" smtClean="0"/>
              <a:t>20 </a:t>
            </a:r>
            <a:r>
              <a:rPr lang="en-US" b="1" i="1"/>
              <a:t>Web </a:t>
            </a:r>
            <a:r>
              <a:rPr lang="en-US" b="1" i="1" smtClean="0"/>
              <a:t>Services</a:t>
            </a:r>
            <a:r>
              <a:rPr lang="en-US" smtClean="0"/>
              <a:t>.</a:t>
            </a:r>
            <a:endParaRPr lang="en-US" dirty="0" smtClean="0"/>
          </a:p>
          <a:p>
            <a:pPr lvl="2" algn="just"/>
            <a:r>
              <a:rPr lang="en-US" dirty="0" smtClean="0"/>
              <a:t>       1) Publishing Metadata/Data</a:t>
            </a:r>
          </a:p>
          <a:p>
            <a:pPr lvl="2" algn="just"/>
            <a:r>
              <a:rPr lang="en-US" dirty="0" smtClean="0"/>
              <a:t>       2) Searching Metadata</a:t>
            </a:r>
          </a:p>
          <a:p>
            <a:pPr lvl="2" algn="just"/>
            <a:r>
              <a:rPr lang="en-US" dirty="0"/>
              <a:t> </a:t>
            </a:r>
            <a:r>
              <a:rPr lang="en-US" dirty="0" smtClean="0"/>
              <a:t>      3) Discovering Data</a:t>
            </a:r>
          </a:p>
          <a:p>
            <a:pPr lvl="2" algn="just"/>
            <a:r>
              <a:rPr lang="en-US" dirty="0"/>
              <a:t> </a:t>
            </a:r>
            <a:r>
              <a:rPr lang="en-US" dirty="0" smtClean="0"/>
              <a:t>      4) Browsing Services</a:t>
            </a:r>
          </a:p>
          <a:p>
            <a:pPr lvl="2" algn="just"/>
            <a:r>
              <a:rPr lang="en-US" dirty="0"/>
              <a:t> </a:t>
            </a:r>
            <a:r>
              <a:rPr lang="en-US" dirty="0" smtClean="0"/>
              <a:t>      5) Mapping Services</a:t>
            </a:r>
          </a:p>
          <a:p>
            <a:pPr lvl="2" algn="just"/>
            <a:r>
              <a:rPr lang="en-US" dirty="0"/>
              <a:t> </a:t>
            </a:r>
            <a:r>
              <a:rPr lang="en-US" dirty="0" smtClean="0"/>
              <a:t>      6) Transforming Metadata/Data</a:t>
            </a:r>
          </a:p>
          <a:p>
            <a:pPr lvl="2" algn="just"/>
            <a:r>
              <a:rPr lang="en-US" dirty="0"/>
              <a:t> </a:t>
            </a:r>
            <a:r>
              <a:rPr lang="en-US" dirty="0" smtClean="0"/>
              <a:t>      7) Annotation Services</a:t>
            </a:r>
            <a:endParaRPr lang="en-US" dirty="0"/>
          </a:p>
          <a:p>
            <a:pPr lvl="1" algn="just"/>
            <a:endParaRPr lang="en-US" dirty="0" smtClean="0"/>
          </a:p>
          <a:p>
            <a:pPr lvl="1" algn="just">
              <a:buFont typeface="Wingdings" panose="05000000000000000000" pitchFamily="2" charset="2"/>
              <a:buChar char="Ø"/>
            </a:pPr>
            <a:endParaRPr lang="en-US" dirty="0" smtClean="0"/>
          </a:p>
          <a:p>
            <a:pPr lvl="1" algn="just">
              <a:buFont typeface="Wingdings" panose="05000000000000000000" pitchFamily="2" charset="2"/>
              <a:buChar char="Ø"/>
            </a:pPr>
            <a:r>
              <a:rPr lang="en-US" dirty="0" smtClean="0"/>
              <a:t>   The </a:t>
            </a:r>
            <a:r>
              <a:rPr lang="en-US" b="1" i="1" dirty="0"/>
              <a:t>Web Application </a:t>
            </a:r>
            <a:r>
              <a:rPr lang="en-US" dirty="0"/>
              <a:t>that is hosted by the </a:t>
            </a:r>
            <a:r>
              <a:rPr lang="en-US" dirty="0" err="1"/>
              <a:t>LifeWatch</a:t>
            </a:r>
            <a:r>
              <a:rPr lang="en-US" dirty="0"/>
              <a:t> Greece’s </a:t>
            </a:r>
            <a:r>
              <a:rPr lang="en-US" dirty="0" smtClean="0"/>
              <a:t>Portal making all these functionalities available to the </a:t>
            </a:r>
            <a:r>
              <a:rPr lang="en-US" dirty="0" err="1" smtClean="0"/>
              <a:t>LifeWatch</a:t>
            </a:r>
            <a:r>
              <a:rPr lang="en-US" dirty="0" smtClean="0"/>
              <a:t> users.</a:t>
            </a:r>
          </a:p>
          <a:p>
            <a:pPr lvl="1" algn="just">
              <a:buFont typeface="Wingdings" panose="05000000000000000000" pitchFamily="2" charset="2"/>
              <a:buChar char="Ø"/>
            </a:pPr>
            <a:endParaRPr lang="en-US" dirty="0"/>
          </a:p>
          <a:p>
            <a:pPr lvl="1" algn="just">
              <a:buFont typeface="Wingdings" panose="05000000000000000000" pitchFamily="2" charset="2"/>
              <a:buChar char="Ø"/>
            </a:pPr>
            <a:endParaRPr lang="en-US" dirty="0"/>
          </a:p>
          <a:p>
            <a:pPr lvl="1" algn="just">
              <a:buFont typeface="Wingdings" panose="05000000000000000000" pitchFamily="2" charset="2"/>
              <a:buChar char="Ø"/>
            </a:pPr>
            <a:endParaRPr lang="en-US" dirty="0"/>
          </a:p>
        </p:txBody>
      </p:sp>
      <p:pic>
        <p:nvPicPr>
          <p:cNvPr id="3" name="Picture 2"/>
          <p:cNvPicPr>
            <a:picLocks noChangeAspect="1"/>
          </p:cNvPicPr>
          <p:nvPr/>
        </p:nvPicPr>
        <p:blipFill>
          <a:blip r:embed="rId4"/>
          <a:stretch>
            <a:fillRect/>
          </a:stretch>
        </p:blipFill>
        <p:spPr>
          <a:xfrm>
            <a:off x="4585603" y="1638300"/>
            <a:ext cx="4482197" cy="3648075"/>
          </a:xfrm>
          <a:prstGeom prst="rect">
            <a:avLst/>
          </a:prstGeom>
        </p:spPr>
      </p:pic>
    </p:spTree>
    <p:extLst>
      <p:ext uri="{BB962C8B-B14F-4D97-AF65-F5344CB8AC3E}">
        <p14:creationId xmlns:p14="http://schemas.microsoft.com/office/powerpoint/2010/main" val="4074751483"/>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0" y="1881187"/>
            <a:ext cx="7308006" cy="4157663"/>
          </a:xfrm>
          <a:prstGeom prst="rect">
            <a:avLst/>
          </a:prstGeom>
        </p:spPr>
      </p:pic>
      <p:sp>
        <p:nvSpPr>
          <p:cNvPr id="5" name="Shape 66"/>
          <p:cNvSpPr txBox="1"/>
          <p:nvPr/>
        </p:nvSpPr>
        <p:spPr>
          <a:xfrm>
            <a:off x="957125" y="1600200"/>
            <a:ext cx="6196991" cy="371475"/>
          </a:xfrm>
          <a:prstGeom prst="rect">
            <a:avLst/>
          </a:prstGeom>
          <a:noFill/>
          <a:ln>
            <a:noFill/>
          </a:ln>
        </p:spPr>
        <p:txBody>
          <a:bodyPr lIns="91425" tIns="91425" rIns="91425" bIns="91425" anchor="ctr" anchorCtr="0">
            <a:noAutofit/>
          </a:bodyPr>
          <a:lstStyle/>
          <a:p>
            <a:pPr algn="just"/>
            <a:r>
              <a:rPr lang="en-US" sz="1600" i="1" dirty="0">
                <a:solidFill>
                  <a:srgbClr val="00B0F0"/>
                </a:solidFill>
              </a:rPr>
              <a:t>http://metacatalogue.portal.lifewatchgreece.eu</a:t>
            </a:r>
            <a:r>
              <a:rPr lang="en-US" sz="1600" i="1" dirty="0" smtClean="0">
                <a:solidFill>
                  <a:srgbClr val="00B0F0"/>
                </a:solidFill>
              </a:rPr>
              <a:t>/</a:t>
            </a:r>
            <a:endParaRPr lang="en-US" dirty="0">
              <a:solidFill>
                <a:srgbClr val="00B0F0"/>
              </a:solidFill>
            </a:endParaRPr>
          </a:p>
          <a:p>
            <a:pPr lvl="1" algn="just">
              <a:buFont typeface="Wingdings" panose="05000000000000000000" pitchFamily="2" charset="2"/>
              <a:buChar char="Ø"/>
            </a:pPr>
            <a:endParaRPr lang="en-US" dirty="0"/>
          </a:p>
        </p:txBody>
      </p:sp>
      <p:sp>
        <p:nvSpPr>
          <p:cNvPr id="6"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LW Greece Portal</a:t>
            </a:r>
            <a:endParaRPr lang="en-GB" sz="3000" b="1" dirty="0">
              <a:solidFill>
                <a:srgbClr val="3F7E84"/>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86858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63"/>
          <p:cNvSpPr txBox="1">
            <a:spLocks noGrp="1"/>
          </p:cNvSpPr>
          <p:nvPr>
            <p:ph type="title"/>
          </p:nvPr>
        </p:nvSpPr>
        <p:spPr>
          <a:xfrm>
            <a:off x="1471463" y="290240"/>
            <a:ext cx="7344899" cy="849900"/>
          </a:xfrm>
          <a:prstGeom prst="rect">
            <a:avLst/>
          </a:prstGeom>
          <a:noFill/>
          <a:ln>
            <a:noFill/>
          </a:ln>
        </p:spPr>
        <p:txBody>
          <a:bodyPr lIns="91425" tIns="45700" rIns="91425" bIns="45700" anchor="ctr" anchorCtr="0">
            <a:noAutofit/>
          </a:bodyPr>
          <a:lstStyle/>
          <a:p>
            <a:pPr marL="0" marR="0" lvl="0" indent="0" algn="r" rtl="0">
              <a:spcBef>
                <a:spcPts val="0"/>
              </a:spcBef>
              <a:buClr>
                <a:srgbClr val="4F85C3"/>
              </a:buClr>
              <a:buSzPct val="25000"/>
              <a:buFont typeface="Quattrocento Sans"/>
              <a:buNone/>
            </a:pPr>
            <a:r>
              <a:rPr lang="en-GB" sz="3000" dirty="0" smtClean="0">
                <a:solidFill>
                  <a:srgbClr val="3F7E84"/>
                </a:solidFill>
                <a:latin typeface="Quattrocento Sans"/>
                <a:ea typeface="Quattrocento Sans"/>
                <a:cs typeface="Quattrocento Sans"/>
                <a:sym typeface="Quattrocento Sans"/>
              </a:rPr>
              <a:t>Publishing 1/2</a:t>
            </a:r>
            <a:endParaRPr lang="en-GB" sz="3000" b="1" dirty="0">
              <a:solidFill>
                <a:srgbClr val="3F7E84"/>
              </a:solidFill>
              <a:latin typeface="Quattrocento Sans"/>
              <a:ea typeface="Quattrocento Sans"/>
              <a:cs typeface="Quattrocento Sans"/>
              <a:sym typeface="Quattrocento Sans"/>
            </a:endParaRPr>
          </a:p>
        </p:txBody>
      </p:sp>
      <p:pic>
        <p:nvPicPr>
          <p:cNvPr id="9" name="Picture 8"/>
          <p:cNvPicPr>
            <a:picLocks noChangeAspect="1"/>
          </p:cNvPicPr>
          <p:nvPr/>
        </p:nvPicPr>
        <p:blipFill>
          <a:blip r:embed="rId3"/>
          <a:stretch>
            <a:fillRect/>
          </a:stretch>
        </p:blipFill>
        <p:spPr>
          <a:xfrm>
            <a:off x="658236" y="1392037"/>
            <a:ext cx="7564983" cy="4923038"/>
          </a:xfrm>
          <a:prstGeom prst="rect">
            <a:avLst/>
          </a:prstGeom>
        </p:spPr>
      </p:pic>
    </p:spTree>
    <p:extLst>
      <p:ext uri="{BB962C8B-B14F-4D97-AF65-F5344CB8AC3E}">
        <p14:creationId xmlns:p14="http://schemas.microsoft.com/office/powerpoint/2010/main" val="3305892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3284</TotalTime>
  <Words>2008</Words>
  <Application>Microsoft Office PowerPoint</Application>
  <PresentationFormat>On-screen Show (4:3)</PresentationFormat>
  <Paragraphs>147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Questrial</vt:lpstr>
      <vt:lpstr>Quattrocento Sans</vt:lpstr>
      <vt:lpstr>Wingdings</vt:lpstr>
      <vt:lpstr>Arial</vt:lpstr>
      <vt:lpstr>simple-light</vt:lpstr>
      <vt:lpstr>LifeWatch Greece data-services On supporting metadata and semantics integration for the biodiversity domain</vt:lpstr>
      <vt:lpstr>Outline</vt:lpstr>
      <vt:lpstr>The problem</vt:lpstr>
      <vt:lpstr>The goal</vt:lpstr>
      <vt:lpstr>The Idea</vt:lpstr>
      <vt:lpstr>Pre-Design Phase</vt:lpstr>
      <vt:lpstr>Design and Implementation</vt:lpstr>
      <vt:lpstr>LW Greece Portal</vt:lpstr>
      <vt:lpstr>Publishing 1/2</vt:lpstr>
      <vt:lpstr>Publishing 2/2</vt:lpstr>
      <vt:lpstr>Searching</vt:lpstr>
      <vt:lpstr>Searching</vt:lpstr>
      <vt:lpstr>Searching</vt:lpstr>
      <vt:lpstr>PowerPoint Presentation</vt:lpstr>
      <vt:lpstr>PowerPoint Presentation</vt:lpstr>
      <vt:lpstr>PowerPoint Presentation</vt:lpstr>
      <vt:lpstr>PowerPoint Presentation</vt:lpstr>
      <vt:lpstr>PowerPoint Presentation</vt:lpstr>
      <vt:lpstr>PowerPoint Presentation</vt:lpstr>
      <vt:lpstr>Also</vt:lpstr>
      <vt:lpstr>Conclusions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LifeWatch Greece </dc:title>
  <cp:lastModifiedBy>Nikolaos Minadakis</cp:lastModifiedBy>
  <cp:revision>136</cp:revision>
  <dcterms:modified xsi:type="dcterms:W3CDTF">2016-01-04T11:39:52Z</dcterms:modified>
</cp:coreProperties>
</file>