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  <p:sldMasterId id="2147483656" r:id="rId2"/>
  </p:sldMasterIdLst>
  <p:notesMasterIdLst>
    <p:notesMasterId r:id="rId28"/>
  </p:notesMasterIdLst>
  <p:sldIdLst>
    <p:sldId id="256" r:id="rId3"/>
    <p:sldId id="257" r:id="rId4"/>
    <p:sldId id="258" r:id="rId5"/>
    <p:sldId id="265" r:id="rId6"/>
    <p:sldId id="266" r:id="rId7"/>
    <p:sldId id="274" r:id="rId8"/>
    <p:sldId id="267" r:id="rId9"/>
    <p:sldId id="268" r:id="rId10"/>
    <p:sldId id="271" r:id="rId11"/>
    <p:sldId id="275" r:id="rId12"/>
    <p:sldId id="278" r:id="rId13"/>
    <p:sldId id="280" r:id="rId14"/>
    <p:sldId id="281" r:id="rId15"/>
    <p:sldId id="282" r:id="rId16"/>
    <p:sldId id="283" r:id="rId17"/>
    <p:sldId id="284" r:id="rId18"/>
    <p:sldId id="287" r:id="rId19"/>
    <p:sldId id="273" r:id="rId20"/>
    <p:sldId id="259" r:id="rId21"/>
    <p:sldId id="290" r:id="rId22"/>
    <p:sldId id="269" r:id="rId23"/>
    <p:sldId id="270" r:id="rId24"/>
    <p:sldId id="286" r:id="rId25"/>
    <p:sldId id="276" r:id="rId26"/>
    <p:sldId id="277" r:id="rId27"/>
  </p:sldIdLst>
  <p:sldSz cx="9144000" cy="6858000" type="screen4x3"/>
  <p:notesSz cx="6858000" cy="9144000"/>
  <p:embeddedFontLst>
    <p:embeddedFont>
      <p:font typeface="Comfortaa" panose="020B0604020202020204" charset="0"/>
      <p:regular r:id="rId29"/>
      <p:bold r:id="rId30"/>
    </p:embeddedFont>
    <p:embeddedFont>
      <p:font typeface="ＭＳ Ｐゴシック" panose="020B0600070205080204" pitchFamily="34" charset="-128"/>
      <p:regular r:id="rId31"/>
    </p:embeddedFont>
    <p:embeddedFont>
      <p:font typeface="Questrial" panose="020B0604020202020204" charset="0"/>
      <p:regular r:id="rId32"/>
    </p:embeddedFont>
    <p:embeddedFont>
      <p:font typeface="David" panose="020E0502060401010101" pitchFamily="34" charset="-79"/>
      <p:regular r:id="rId33"/>
      <p:bold r:id="rId34"/>
    </p:embeddedFont>
    <p:embeddedFont>
      <p:font typeface="Quattrocento Sans" panose="020B060402020202020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9977" autoAdjust="0"/>
  </p:normalViewPr>
  <p:slideViewPr>
    <p:cSldViewPr snapToGrid="0">
      <p:cViewPr>
        <p:scale>
          <a:sx n="96" d="100"/>
          <a:sy n="96" d="100"/>
        </p:scale>
        <p:origin x="-33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03678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05759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8316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1809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5706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7523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7523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GB" smtClean="0"/>
              <a:t>ICZEGAR'2015 - Heraklion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ED2C8B77-8EF1-44BF-AC4C-19CF37BFD856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2928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GB" smtClean="0"/>
              <a:t>ICZEGAR'2015 - Heraklion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ED2C8B77-8EF1-44BF-AC4C-19CF37BFD85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3596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l-GR" smtClean="0"/>
              <a:t>October 8, 2015</a:t>
            </a:r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GB" smtClean="0"/>
              <a:t>ICZEGAR'2015 - Heraklion</a:t>
            </a:r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ED2C8B77-8EF1-44BF-AC4C-19CF37BFD85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4894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362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6924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26364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558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4966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1856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X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547663" y="188640"/>
            <a:ext cx="7344899" cy="84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3000" b="1" i="0" u="none" strike="noStrike" cap="none" baseline="0" dirty="0">
                <a:solidFill>
                  <a:srgbClr val="3F7E84"/>
                </a:solidFill>
                <a:latin typeface="Quattrocento Sans"/>
                <a:ea typeface="Quattrocento Sans"/>
                <a:cs typeface="Quattrocento Sans"/>
                <a:sym typeface="Arial"/>
                <a:rtl val="0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1187624" y="6356350"/>
            <a:ext cx="67688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GB" smtClean="0"/>
              <a:t>ICZEGAR'2015 - Heraklion</a:t>
            </a:r>
            <a:endParaRPr/>
          </a:p>
        </p:txBody>
      </p:sp>
      <p:pic>
        <p:nvPicPr>
          <p:cNvPr id="32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675" y="-12"/>
            <a:ext cx="1547675" cy="15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/>
          <p:nvPr/>
        </p:nvSpPr>
        <p:spPr>
          <a:xfrm>
            <a:off x="-22150" y="6374900"/>
            <a:ext cx="9202500" cy="539100"/>
          </a:xfrm>
          <a:prstGeom prst="rect">
            <a:avLst/>
          </a:prstGeom>
          <a:solidFill>
            <a:srgbClr val="3F7E8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 rot="10800000" flipH="1">
            <a:off x="2925" y="1308874"/>
            <a:ext cx="9177299" cy="37500"/>
          </a:xfrm>
          <a:prstGeom prst="straightConnector1">
            <a:avLst/>
          </a:prstGeom>
          <a:noFill/>
          <a:ln w="19050" cap="flat" cmpd="sng">
            <a:solidFill>
              <a:srgbClr val="3F7E8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 flipH="1">
            <a:off x="2925" y="165874"/>
            <a:ext cx="9177299" cy="375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" name="Shape 37"/>
          <p:cNvSpPr txBox="1">
            <a:spLocks noGrp="1"/>
          </p:cNvSpPr>
          <p:nvPr>
            <p:ph type="body" idx="1" hasCustomPrompt="1"/>
          </p:nvPr>
        </p:nvSpPr>
        <p:spPr>
          <a:xfrm>
            <a:off x="467543" y="1341437"/>
            <a:ext cx="8424900" cy="478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  <a:defRPr/>
            </a:lvl1pPr>
            <a:lvl2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  <a:defRPr/>
            </a:lvl2pPr>
            <a:lvl3pPr marL="342900" indent="-342900" rtl="0">
              <a:spcBef>
                <a:spcPts val="0"/>
              </a:spcBef>
              <a:buFont typeface="Arial" panose="020B0604020202020204" pitchFamily="34" charset="0"/>
              <a:buChar char="•"/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2"/>
            <a:r>
              <a:rPr lang="en-US" dirty="0" smtClean="0"/>
              <a:t>	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GB" dirty="0" smtClean="0"/>
              <a:t>ICZEGAR'2015 - Heraklion</a:t>
            </a:r>
            <a:endParaRPr lang="el-G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ED2C8B77-8EF1-44BF-AC4C-19CF37BFD856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GB" dirty="0" smtClean="0"/>
              <a:t>ICZEGAR'2015 - Heraklion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ED2C8B77-8EF1-44BF-AC4C-19CF37BFD856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44786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GB" dirty="0" smtClean="0"/>
              <a:t>ICZEGAR'2015 - Heraklion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ED2C8B77-8EF1-44BF-AC4C-19CF37BFD856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9825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  <a:endParaRPr lang="en-GB" sz="1300">
              <a:solidFill>
                <a:schemeClr val="dk1"/>
              </a:solidFill>
            </a:endParaRPr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iming>
    <p:tnLst>
      <p:par>
        <p:cTn id="1" dur="indefinite" restart="never" nodeType="tmRoot"/>
      </p:par>
    </p:tnLst>
  </p:timing>
  <p:hf hd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350" y="274638"/>
            <a:ext cx="7115450" cy="1065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l-GR" smtClean="0"/>
              <a:t>October 8, 2015</a:t>
            </a:r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ICZEGAR'2015 - Heraklion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C8B77-8EF1-44BF-AC4C-19CF37BFD856}" type="slidenum">
              <a:rPr lang="el-GR" smtClean="0"/>
              <a:t>‹#›</a:t>
            </a:fld>
            <a:endParaRPr lang="el-GR"/>
          </a:p>
        </p:txBody>
      </p:sp>
      <p:pic>
        <p:nvPicPr>
          <p:cNvPr id="7" name="Shape 32"/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3675" y="-12"/>
            <a:ext cx="1547675" cy="15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33"/>
          <p:cNvSpPr/>
          <p:nvPr userDrawn="1"/>
        </p:nvSpPr>
        <p:spPr>
          <a:xfrm>
            <a:off x="-22150" y="6374900"/>
            <a:ext cx="9202500" cy="539100"/>
          </a:xfrm>
          <a:prstGeom prst="rect">
            <a:avLst/>
          </a:prstGeom>
          <a:solidFill>
            <a:srgbClr val="3F7E8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Shape 36"/>
          <p:cNvCxnSpPr/>
          <p:nvPr userDrawn="1"/>
        </p:nvCxnSpPr>
        <p:spPr>
          <a:xfrm rot="10800000" flipH="1">
            <a:off x="2925" y="165874"/>
            <a:ext cx="9177299" cy="375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" name="Shape 35"/>
          <p:cNvCxnSpPr/>
          <p:nvPr userDrawn="1"/>
        </p:nvCxnSpPr>
        <p:spPr>
          <a:xfrm rot="10800000" flipH="1">
            <a:off x="2925" y="1308874"/>
            <a:ext cx="9177299" cy="37500"/>
          </a:xfrm>
          <a:prstGeom prst="straightConnector1">
            <a:avLst/>
          </a:prstGeom>
          <a:noFill/>
          <a:ln w="19050" cap="flat" cmpd="sng">
            <a:solidFill>
              <a:srgbClr val="3F7E84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63459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lang="el-GR" sz="3000" b="1" i="0" u="none" strike="noStrike" kern="1200" cap="none" baseline="0" dirty="0">
          <a:solidFill>
            <a:srgbClr val="3F7E84"/>
          </a:solidFill>
          <a:latin typeface="Quattrocento Sans"/>
          <a:ea typeface="+mj-ea"/>
          <a:cs typeface="+mj-cs"/>
          <a:sym typeface="Arial"/>
          <a:rtl val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jpe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jpe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jpe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jpe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4.png"/><Relationship Id="rId7" Type="http://schemas.openxmlformats.org/officeDocument/2006/relationships/image" Target="../media/image22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s.forth.gr/isl/MarineTLO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ics.forth.gr/isl/CRMext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50" y="6374900"/>
            <a:ext cx="9144000" cy="539100"/>
          </a:xfrm>
          <a:prstGeom prst="rect">
            <a:avLst/>
          </a:prstGeom>
          <a:solidFill>
            <a:srgbClr val="3F7E8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932" y="5469400"/>
            <a:ext cx="1961443" cy="85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575" y="808424"/>
            <a:ext cx="6114544" cy="6049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9787" y="5289808"/>
            <a:ext cx="996350" cy="9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7325" y="5603983"/>
            <a:ext cx="85725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790815" y="3829884"/>
            <a:ext cx="8087467" cy="74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1600" dirty="0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Carlo </a:t>
            </a:r>
            <a:r>
              <a:rPr lang="en-GB" sz="1600" dirty="0" err="1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Allocca</a:t>
            </a:r>
            <a:r>
              <a:rPr lang="en-GB" sz="1600" dirty="0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, Martin </a:t>
            </a:r>
            <a:r>
              <a:rPr lang="en-GB" sz="1600" dirty="0" err="1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Doerr</a:t>
            </a:r>
            <a:r>
              <a:rPr lang="en-GB" sz="1600" dirty="0" smtClean="0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lang="en-GB" sz="1600" dirty="0" err="1" smtClean="0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Chryssoula</a:t>
            </a:r>
            <a:r>
              <a:rPr lang="en-GB" sz="1600" dirty="0" smtClean="0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sz="1600" dirty="0" err="1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Bekiari</a:t>
            </a:r>
            <a:r>
              <a:rPr lang="en-GB" sz="1600" dirty="0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, Nicolas </a:t>
            </a:r>
            <a:r>
              <a:rPr lang="en-GB" sz="1600" dirty="0" err="1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Bailly</a:t>
            </a:r>
            <a:r>
              <a:rPr lang="en-GB" sz="1600" dirty="0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, Nikos </a:t>
            </a:r>
            <a:r>
              <a:rPr lang="en-GB" sz="1600" dirty="0" err="1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Minadakis</a:t>
            </a:r>
            <a:r>
              <a:rPr lang="en-GB" sz="1600" dirty="0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lang="en-GB" sz="1600" dirty="0" smtClean="0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/>
            </a:r>
            <a:br>
              <a:rPr lang="en-GB" sz="1600" dirty="0" smtClean="0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-GB" sz="1600" dirty="0" smtClean="0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Yannis Marketakis</a:t>
            </a:r>
            <a:r>
              <a:rPr lang="en-GB" sz="1600" dirty="0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, Dimitra </a:t>
            </a:r>
            <a:r>
              <a:rPr lang="en-GB" sz="1600" dirty="0" err="1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Mavraki</a:t>
            </a:r>
            <a:r>
              <a:rPr lang="en-GB" sz="1600" dirty="0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lang="en-GB" sz="1600" dirty="0" err="1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Stamatina</a:t>
            </a:r>
            <a:r>
              <a:rPr lang="en-GB" sz="1600" dirty="0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sz="1600" dirty="0" err="1" smtClean="0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Nikolopoulou</a:t>
            </a:r>
            <a:r>
              <a:rPr lang="en-GB" sz="1600" dirty="0" smtClean="0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, Christos </a:t>
            </a:r>
            <a:r>
              <a:rPr lang="en-GB" sz="1600" dirty="0" err="1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Arvanitidis</a:t>
            </a:r>
            <a:endParaRPr lang="en-GB" sz="1600" dirty="0">
              <a:solidFill>
                <a:srgbClr val="3F7E8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47" name="Shape 47"/>
          <p:cNvCxnSpPr/>
          <p:nvPr/>
        </p:nvCxnSpPr>
        <p:spPr>
          <a:xfrm>
            <a:off x="438800" y="4996883"/>
            <a:ext cx="8321399" cy="29100"/>
          </a:xfrm>
          <a:prstGeom prst="straightConnector1">
            <a:avLst/>
          </a:prstGeom>
          <a:noFill/>
          <a:ln w="19050" cap="flat" cmpd="sng">
            <a:solidFill>
              <a:srgbClr val="3F7E84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8" name="Shape 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399" y="5578600"/>
            <a:ext cx="857249" cy="571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Shape 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49275" y="5403450"/>
            <a:ext cx="1970549" cy="831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7787" y="5278875"/>
            <a:ext cx="828674" cy="100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48700" y="152399"/>
            <a:ext cx="9192750" cy="11938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Shape 52"/>
          <p:cNvGrpSpPr/>
          <p:nvPr/>
        </p:nvGrpSpPr>
        <p:grpSpPr>
          <a:xfrm>
            <a:off x="5433350" y="-43149"/>
            <a:ext cx="3057024" cy="3019325"/>
            <a:chOff x="5433350" y="109250"/>
            <a:chExt cx="3057024" cy="3019325"/>
          </a:xfrm>
        </p:grpSpPr>
        <p:pic>
          <p:nvPicPr>
            <p:cNvPr id="53" name="Shape 53"/>
            <p:cNvPicPr preferRelativeResize="0"/>
            <p:nvPr/>
          </p:nvPicPr>
          <p:blipFill>
            <a:blip r:embed="rId11">
              <a:alphaModFix amt="88000"/>
            </a:blip>
            <a:stretch>
              <a:fillRect/>
            </a:stretch>
          </p:blipFill>
          <p:spPr>
            <a:xfrm>
              <a:off x="5433350" y="109250"/>
              <a:ext cx="3057024" cy="301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Shape 5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709128" y="539866"/>
              <a:ext cx="2505466" cy="20425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" name="Shape 5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46542" y="5469400"/>
            <a:ext cx="1310369" cy="85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51755" y="2814221"/>
            <a:ext cx="8207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3F7E84"/>
                </a:solidFill>
                <a:latin typeface="Comfortaa"/>
                <a:ea typeface="Comfortaa"/>
                <a:cs typeface="Comfortaa"/>
              </a:rPr>
              <a:t>Ontologies and Linked Open Data in </a:t>
            </a:r>
            <a:r>
              <a:rPr lang="en-US" sz="3000" b="1" dirty="0" smtClean="0">
                <a:solidFill>
                  <a:srgbClr val="3F7E84"/>
                </a:solidFill>
                <a:latin typeface="Comfortaa"/>
                <a:ea typeface="Comfortaa"/>
                <a:cs typeface="Comfortaa"/>
              </a:rPr>
              <a:t>the</a:t>
            </a:r>
            <a:br>
              <a:rPr lang="en-US" sz="3000" b="1" dirty="0" smtClean="0">
                <a:solidFill>
                  <a:srgbClr val="3F7E84"/>
                </a:solidFill>
                <a:latin typeface="Comfortaa"/>
                <a:ea typeface="Comfortaa"/>
                <a:cs typeface="Comfortaa"/>
              </a:rPr>
            </a:br>
            <a:r>
              <a:rPr lang="en-US" sz="3000" b="1" dirty="0" err="1" smtClean="0">
                <a:solidFill>
                  <a:srgbClr val="3F7E84"/>
                </a:solidFill>
                <a:latin typeface="Comfortaa"/>
                <a:ea typeface="Comfortaa"/>
                <a:cs typeface="Comfortaa"/>
              </a:rPr>
              <a:t>LifeWatch</a:t>
            </a:r>
            <a:r>
              <a:rPr lang="en-US" sz="3000" b="1" dirty="0" smtClean="0">
                <a:solidFill>
                  <a:srgbClr val="3F7E84"/>
                </a:solidFill>
                <a:latin typeface="Comfortaa"/>
                <a:ea typeface="Comfortaa"/>
                <a:cs typeface="Comfortaa"/>
              </a:rPr>
              <a:t> </a:t>
            </a:r>
            <a:r>
              <a:rPr lang="en-US" sz="3000" b="1" dirty="0">
                <a:solidFill>
                  <a:srgbClr val="3F7E84"/>
                </a:solidFill>
                <a:latin typeface="Comfortaa"/>
                <a:ea typeface="Comfortaa"/>
                <a:cs typeface="Comfortaa"/>
              </a:rPr>
              <a:t>Greece Research Infrastructure</a:t>
            </a:r>
            <a:endParaRPr lang="el-GR" sz="3000" b="1" dirty="0">
              <a:solidFill>
                <a:srgbClr val="3F7E84"/>
              </a:solidFill>
              <a:latin typeface="Comfortaa"/>
              <a:ea typeface="Comfortaa"/>
              <a:cs typeface="Comfortaa"/>
            </a:endParaRPr>
          </a:p>
        </p:txBody>
      </p:sp>
      <p:sp>
        <p:nvSpPr>
          <p:cNvPr id="20" name="Shape 43"/>
          <p:cNvSpPr txBox="1">
            <a:spLocks noGrp="1"/>
          </p:cNvSpPr>
          <p:nvPr/>
        </p:nvSpPr>
        <p:spPr>
          <a:xfrm>
            <a:off x="2658870" y="4533663"/>
            <a:ext cx="4132544" cy="58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GB" sz="1800" b="1" i="1" dirty="0" smtClean="0">
                <a:solidFill>
                  <a:srgbClr val="3F7E84"/>
                </a:solidFill>
                <a:latin typeface="Comfortaa"/>
                <a:ea typeface="Comfortaa"/>
                <a:cs typeface="Comfortaa"/>
                <a:sym typeface="Comfortaa"/>
              </a:rPr>
              <a:t>Presenter: Yannis Marketakis</a:t>
            </a:r>
            <a:endParaRPr lang="en-GB" sz="1800" b="1" i="1" dirty="0">
              <a:solidFill>
                <a:srgbClr val="3F7E8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Modeling the Sampling Process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0" y="1351115"/>
            <a:ext cx="8595705" cy="246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800484" y="2436176"/>
            <a:ext cx="4258733" cy="1682279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9" name="Picture 8" descr="sailing-ship-icon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4578" flipH="1">
            <a:off x="4305652" y="2665371"/>
            <a:ext cx="1171796" cy="75411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710427" y="3412111"/>
            <a:ext cx="134754" cy="13599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531094" y="3204610"/>
            <a:ext cx="0" cy="7634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40270" y="3678757"/>
            <a:ext cx="1024402" cy="67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49720" y="5106087"/>
            <a:ext cx="1901456" cy="4355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Position Measurement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7834" y="4688876"/>
            <a:ext cx="1037217" cy="2954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Dimension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65120" y="5127215"/>
            <a:ext cx="1586184" cy="393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Sampling Activity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7" name="Elbow Connector 16"/>
          <p:cNvCxnSpPr>
            <a:stCxn id="16" idx="1"/>
            <a:endCxn id="14" idx="3"/>
          </p:cNvCxnSpPr>
          <p:nvPr/>
        </p:nvCxnSpPr>
        <p:spPr>
          <a:xfrm rot="10800000" flipV="1">
            <a:off x="5451176" y="5323845"/>
            <a:ext cx="171394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88646" y="5106087"/>
            <a:ext cx="1124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prstClr val="black"/>
                </a:solidFill>
              </a:rPr>
              <a:t>consists of</a:t>
            </a:r>
            <a:endParaRPr lang="en-GB" sz="1200" i="1" dirty="0">
              <a:solidFill>
                <a:prstClr val="black"/>
              </a:solidFill>
            </a:endParaRPr>
          </a:p>
        </p:txBody>
      </p:sp>
      <p:cxnSp>
        <p:nvCxnSpPr>
          <p:cNvPr id="19" name="Elbow Connector 18"/>
          <p:cNvCxnSpPr>
            <a:stCxn id="14" idx="1"/>
            <a:endCxn id="15" idx="3"/>
          </p:cNvCxnSpPr>
          <p:nvPr/>
        </p:nvCxnSpPr>
        <p:spPr>
          <a:xfrm rot="10800000">
            <a:off x="1685052" y="4836609"/>
            <a:ext cx="1864669" cy="487239"/>
          </a:xfrm>
          <a:prstGeom prst="bentConnector3">
            <a:avLst>
              <a:gd name="adj1" fmla="val 6736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7674" y="5096537"/>
            <a:ext cx="159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observed</a:t>
            </a:r>
          </a:p>
          <a:p>
            <a:r>
              <a:rPr lang="en-GB" sz="1200" i="1" dirty="0" smtClean="0"/>
              <a:t>dimension</a:t>
            </a:r>
            <a:endParaRPr lang="en-GB" sz="1200" i="1" dirty="0"/>
          </a:p>
        </p:txBody>
      </p:sp>
      <p:pic>
        <p:nvPicPr>
          <p:cNvPr id="32" name="Picture 31" descr="gps-measurement modified"/>
          <p:cNvPicPr>
            <a:picLocks noGrp="1" noChangeAspect="1"/>
          </p:cNvPicPr>
          <p:nvPr isPhoto="1"/>
        </p:nvPicPr>
        <p:blipFill>
          <a:blip r:embed="rId5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18" y="2551270"/>
            <a:ext cx="611138" cy="7237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5" name="Elbow Connector 34"/>
          <p:cNvCxnSpPr>
            <a:stCxn id="14" idx="1"/>
            <a:endCxn id="56" idx="3"/>
          </p:cNvCxnSpPr>
          <p:nvPr/>
        </p:nvCxnSpPr>
        <p:spPr>
          <a:xfrm rot="10800000" flipV="1">
            <a:off x="1685050" y="5323846"/>
            <a:ext cx="1864670" cy="440839"/>
          </a:xfrm>
          <a:prstGeom prst="bentConnector3">
            <a:avLst>
              <a:gd name="adj1" fmla="val 6736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loud Callout 49"/>
          <p:cNvSpPr/>
          <p:nvPr/>
        </p:nvSpPr>
        <p:spPr>
          <a:xfrm>
            <a:off x="4660258" y="1104900"/>
            <a:ext cx="2988317" cy="1303495"/>
          </a:xfrm>
          <a:prstGeom prst="cloudCallout">
            <a:avLst>
              <a:gd name="adj1" fmla="val -29194"/>
              <a:gd name="adj2" fmla="val 653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latin typeface="David" pitchFamily="34" charset="-79"/>
              </a:rPr>
              <a:t>Step1</a:t>
            </a:r>
            <a:r>
              <a:rPr lang="en-US" sz="1600" i="1" dirty="0" smtClean="0">
                <a:latin typeface="David" pitchFamily="34" charset="-79"/>
              </a:rPr>
              <a:t>: the protocol tells me to </a:t>
            </a:r>
            <a:r>
              <a:rPr lang="en-US" sz="1600" b="1" i="1" dirty="0" smtClean="0">
                <a:latin typeface="David" pitchFamily="34" charset="-79"/>
              </a:rPr>
              <a:t>measure</a:t>
            </a:r>
            <a:r>
              <a:rPr lang="en-US" sz="1600" i="1" dirty="0" smtClean="0">
                <a:latin typeface="David" pitchFamily="34" charset="-79"/>
              </a:rPr>
              <a:t> the position,…ok!</a:t>
            </a:r>
            <a:endParaRPr lang="en-GB" sz="1600" i="1" dirty="0">
              <a:latin typeface="David" pitchFamily="34" charset="-79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7833" y="5616954"/>
            <a:ext cx="1037217" cy="2954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Dimension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8294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4" grpId="0" animBg="1"/>
      <p:bldP spid="15" grpId="0" animBg="1"/>
      <p:bldP spid="16" grpId="0" animBg="1"/>
      <p:bldP spid="18" grpId="0"/>
      <p:bldP spid="20" grpId="0"/>
      <p:bldP spid="50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Modeling the Sampling Process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69" y="1354632"/>
            <a:ext cx="8595705" cy="246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800483" y="2439693"/>
            <a:ext cx="4258733" cy="1682279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S_A</a:t>
            </a:r>
          </a:p>
          <a:p>
            <a:pPr algn="ctr"/>
            <a:r>
              <a:rPr lang="en-US" sz="1200" dirty="0"/>
              <a:t>1</a:t>
            </a:r>
          </a:p>
        </p:txBody>
      </p:sp>
      <p:pic>
        <p:nvPicPr>
          <p:cNvPr id="9" name="Picture 8" descr="sailing-ship-icon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4578" flipH="1">
            <a:off x="4305651" y="2668888"/>
            <a:ext cx="1171796" cy="754110"/>
          </a:xfrm>
          <a:prstGeom prst="rect">
            <a:avLst/>
          </a:prstGeom>
        </p:spPr>
      </p:pic>
      <p:sp>
        <p:nvSpPr>
          <p:cNvPr id="12" name="Cloud Callout 11"/>
          <p:cNvSpPr/>
          <p:nvPr/>
        </p:nvSpPr>
        <p:spPr>
          <a:xfrm>
            <a:off x="5590428" y="1354632"/>
            <a:ext cx="1683188" cy="908538"/>
          </a:xfrm>
          <a:prstGeom prst="cloudCallout">
            <a:avLst>
              <a:gd name="adj1" fmla="val -86414"/>
              <a:gd name="adj2" fmla="val 95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ollowing the </a:t>
            </a:r>
            <a:r>
              <a:rPr lang="en-US" dirty="0"/>
              <a:t>protocol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393848" y="3628025"/>
            <a:ext cx="3129006" cy="116617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3376198" y="5269842"/>
            <a:ext cx="3129006" cy="116617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735372" y="5231013"/>
            <a:ext cx="12983" cy="864247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403473" y="4469367"/>
            <a:ext cx="3129006" cy="116617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618272" y="4509488"/>
            <a:ext cx="1" cy="759275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510797" y="3821950"/>
            <a:ext cx="1" cy="484232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56576" y="5020922"/>
            <a:ext cx="75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 m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86144" y="5855333"/>
            <a:ext cx="75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m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43194" y="4112122"/>
            <a:ext cx="75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m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24" name="Cloud Callout 23"/>
          <p:cNvSpPr/>
          <p:nvPr/>
        </p:nvSpPr>
        <p:spPr>
          <a:xfrm>
            <a:off x="1362075" y="1354632"/>
            <a:ext cx="2619605" cy="1085061"/>
          </a:xfrm>
          <a:prstGeom prst="cloudCallout">
            <a:avLst>
              <a:gd name="adj1" fmla="val 72528"/>
              <a:gd name="adj2" fmla="val 77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need to take samples at the depths of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(1m, 5m, 10m)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259955" y="4223094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1-B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 rot="21094271">
            <a:off x="5279679" y="4170259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1-C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4243063" y="4013689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1-A</a:t>
            </a:r>
            <a:endParaRPr lang="en-GB" dirty="0"/>
          </a:p>
        </p:txBody>
      </p:sp>
      <p:sp>
        <p:nvSpPr>
          <p:cNvPr id="28" name="Oval 27"/>
          <p:cNvSpPr/>
          <p:nvPr/>
        </p:nvSpPr>
        <p:spPr>
          <a:xfrm>
            <a:off x="4076235" y="4993607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/>
              <a:t>5</a:t>
            </a:r>
            <a:r>
              <a:rPr lang="en-US" sz="1000" dirty="0" smtClean="0"/>
              <a:t>-A</a:t>
            </a:r>
            <a:endParaRPr lang="en-GB" dirty="0"/>
          </a:p>
        </p:txBody>
      </p:sp>
      <p:sp>
        <p:nvSpPr>
          <p:cNvPr id="29" name="Oval 28"/>
          <p:cNvSpPr/>
          <p:nvPr/>
        </p:nvSpPr>
        <p:spPr>
          <a:xfrm>
            <a:off x="5247954" y="5050105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5-C</a:t>
            </a:r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5104471" y="4834396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5-B</a:t>
            </a:r>
            <a:endParaRPr lang="en-GB" dirty="0"/>
          </a:p>
        </p:txBody>
      </p:sp>
      <p:sp>
        <p:nvSpPr>
          <p:cNvPr id="31" name="Oval 30"/>
          <p:cNvSpPr/>
          <p:nvPr/>
        </p:nvSpPr>
        <p:spPr>
          <a:xfrm>
            <a:off x="5467735" y="5865836"/>
            <a:ext cx="807321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10-C</a:t>
            </a:r>
            <a:endParaRPr lang="en-GB" dirty="0"/>
          </a:p>
        </p:txBody>
      </p:sp>
      <p:sp>
        <p:nvSpPr>
          <p:cNvPr id="32" name="Oval 31"/>
          <p:cNvSpPr/>
          <p:nvPr/>
        </p:nvSpPr>
        <p:spPr>
          <a:xfrm>
            <a:off x="4663070" y="5567699"/>
            <a:ext cx="807321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10-B</a:t>
            </a:r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3854727" y="5795869"/>
            <a:ext cx="807321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10-A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 dirty="0"/>
          </a:p>
        </p:txBody>
      </p:sp>
      <p:sp>
        <p:nvSpPr>
          <p:cNvPr id="35" name="Rectangle 34"/>
          <p:cNvSpPr/>
          <p:nvPr/>
        </p:nvSpPr>
        <p:spPr>
          <a:xfrm>
            <a:off x="7837014" y="4040822"/>
            <a:ext cx="964086" cy="357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Sampling Activity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17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0" grpId="0"/>
      <p:bldP spid="21" grpId="0"/>
      <p:bldP spid="22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Modeling the Sampling </a:t>
            </a:r>
            <a:r>
              <a:rPr lang="en-US" dirty="0" smtClean="0"/>
              <a:t>Process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0" y="1351115"/>
            <a:ext cx="8595705" cy="246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800484" y="2436176"/>
            <a:ext cx="4258733" cy="1682279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S_A</a:t>
            </a:r>
          </a:p>
          <a:p>
            <a:pPr algn="ctr"/>
            <a:r>
              <a:rPr lang="en-US" sz="1200" dirty="0"/>
              <a:t>1</a:t>
            </a:r>
          </a:p>
        </p:txBody>
      </p:sp>
      <p:pic>
        <p:nvPicPr>
          <p:cNvPr id="7" name="Picture 6" descr="sailing-ship-icon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4578" flipH="1">
            <a:off x="4305652" y="2665371"/>
            <a:ext cx="1171796" cy="7541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37014" y="4040822"/>
            <a:ext cx="964086" cy="357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Sampling Activity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93849" y="3624508"/>
            <a:ext cx="3129006" cy="116617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3376199" y="5266325"/>
            <a:ext cx="3129006" cy="116617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735373" y="5227496"/>
            <a:ext cx="12983" cy="864247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403474" y="4465850"/>
            <a:ext cx="3129006" cy="116617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18273" y="4505971"/>
            <a:ext cx="1" cy="759275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510798" y="3818433"/>
            <a:ext cx="1" cy="484232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259956" y="4219577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1-B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 rot="21094271">
            <a:off x="5279680" y="4166742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1-C</a:t>
            </a:r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4243064" y="4010172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1-A</a:t>
            </a:r>
            <a:endParaRPr lang="en-GB" dirty="0"/>
          </a:p>
        </p:txBody>
      </p:sp>
      <p:sp>
        <p:nvSpPr>
          <p:cNvPr id="23" name="Oval 22"/>
          <p:cNvSpPr/>
          <p:nvPr/>
        </p:nvSpPr>
        <p:spPr>
          <a:xfrm>
            <a:off x="4076236" y="4990090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/>
              <a:t>5</a:t>
            </a:r>
            <a:r>
              <a:rPr lang="en-US" sz="1000" dirty="0" smtClean="0"/>
              <a:t>-A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5247955" y="5046588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5-C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5104472" y="4830879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5-B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5467736" y="5862319"/>
            <a:ext cx="807321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10-C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4663071" y="5564182"/>
            <a:ext cx="807321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10-B</a:t>
            </a:r>
            <a:endParaRPr lang="en-GB" dirty="0"/>
          </a:p>
        </p:txBody>
      </p:sp>
      <p:sp>
        <p:nvSpPr>
          <p:cNvPr id="28" name="Oval 27"/>
          <p:cNvSpPr/>
          <p:nvPr/>
        </p:nvSpPr>
        <p:spPr>
          <a:xfrm>
            <a:off x="3854728" y="5792352"/>
            <a:ext cx="807321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10-A</a:t>
            </a:r>
            <a:endParaRPr lang="en-GB" dirty="0"/>
          </a:p>
        </p:txBody>
      </p:sp>
      <p:pic>
        <p:nvPicPr>
          <p:cNvPr id="29" name="Picture 28" descr="diver"/>
          <p:cNvPicPr>
            <a:picLocks noGrp="1" noChangeAspect="1"/>
          </p:cNvPicPr>
          <p:nvPr isPhoto="1"/>
        </p:nvPicPr>
        <p:blipFill>
          <a:blip r:embed="rId5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55556">
            <a:off x="3304827" y="3939800"/>
            <a:ext cx="971600" cy="5040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Rectangle 29"/>
          <p:cNvSpPr/>
          <p:nvPr/>
        </p:nvSpPr>
        <p:spPr>
          <a:xfrm>
            <a:off x="7780838" y="5703020"/>
            <a:ext cx="1069162" cy="3604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Encounter </a:t>
            </a:r>
            <a:r>
              <a:rPr lang="en-GB" dirty="0">
                <a:solidFill>
                  <a:prstClr val="black"/>
                </a:solidFill>
              </a:rPr>
              <a:t>Event</a:t>
            </a:r>
          </a:p>
        </p:txBody>
      </p:sp>
      <p:cxnSp>
        <p:nvCxnSpPr>
          <p:cNvPr id="40" name="Elbow Connector 39"/>
          <p:cNvCxnSpPr>
            <a:stCxn id="10" idx="2"/>
            <a:endCxn id="30" idx="0"/>
          </p:cNvCxnSpPr>
          <p:nvPr/>
        </p:nvCxnSpPr>
        <p:spPr>
          <a:xfrm rot="5400000">
            <a:off x="7664894" y="5048857"/>
            <a:ext cx="1304688" cy="36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48650" y="4811288"/>
            <a:ext cx="79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prstClr val="black"/>
                </a:solidFill>
              </a:rPr>
              <a:t>consists </a:t>
            </a:r>
            <a:r>
              <a:rPr lang="en-GB" sz="1200" i="1" dirty="0">
                <a:solidFill>
                  <a:prstClr val="black"/>
                </a:solidFill>
              </a:rPr>
              <a:t>of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56576" y="5020922"/>
            <a:ext cx="75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 m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86144" y="5855333"/>
            <a:ext cx="75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m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43194" y="4112122"/>
            <a:ext cx="75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m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994607" y="3920798"/>
            <a:ext cx="1337899" cy="1976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60975" y="4359996"/>
            <a:ext cx="1428164" cy="2582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52891" y="4389786"/>
            <a:ext cx="1348057" cy="2284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71396" y="4757528"/>
            <a:ext cx="1337899" cy="1976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631053" y="5197510"/>
            <a:ext cx="1428164" cy="2582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61703" y="5183901"/>
            <a:ext cx="1348057" cy="2284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50701" y="6056867"/>
            <a:ext cx="1428164" cy="2582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91625" y="5990846"/>
            <a:ext cx="1348057" cy="2284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71436" y="5564182"/>
            <a:ext cx="1337899" cy="1976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 dirty="0"/>
          </a:p>
        </p:txBody>
      </p:sp>
      <p:sp>
        <p:nvSpPr>
          <p:cNvPr id="42" name="Cloud Callout 41"/>
          <p:cNvSpPr/>
          <p:nvPr/>
        </p:nvSpPr>
        <p:spPr>
          <a:xfrm>
            <a:off x="5590428" y="1354632"/>
            <a:ext cx="1683188" cy="908538"/>
          </a:xfrm>
          <a:prstGeom prst="cloudCallout">
            <a:avLst>
              <a:gd name="adj1" fmla="val -86414"/>
              <a:gd name="adj2" fmla="val 95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ollowing the </a:t>
            </a:r>
            <a:r>
              <a:rPr lang="en-US" dirty="0"/>
              <a:t>protocol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3" name="Cloud Callout 42"/>
          <p:cNvSpPr/>
          <p:nvPr/>
        </p:nvSpPr>
        <p:spPr>
          <a:xfrm>
            <a:off x="1362075" y="1354632"/>
            <a:ext cx="2619605" cy="1085061"/>
          </a:xfrm>
          <a:prstGeom prst="cloudCallout">
            <a:avLst>
              <a:gd name="adj1" fmla="val 72528"/>
              <a:gd name="adj2" fmla="val 77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need to take samples at the depths of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(1m, 5m, 10m)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328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1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Modeling the Sampling </a:t>
            </a:r>
            <a:r>
              <a:rPr lang="en-US" dirty="0" smtClean="0"/>
              <a:t>Process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69" y="1351332"/>
            <a:ext cx="8595705" cy="246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800483" y="2436393"/>
            <a:ext cx="4258733" cy="1682279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S_A</a:t>
            </a:r>
          </a:p>
          <a:p>
            <a:pPr algn="ctr"/>
            <a:r>
              <a:rPr lang="en-US" sz="1200" dirty="0"/>
              <a:t>1</a:t>
            </a:r>
          </a:p>
        </p:txBody>
      </p:sp>
      <p:pic>
        <p:nvPicPr>
          <p:cNvPr id="7" name="Picture 6" descr="sailing-ship-icon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4578" flipH="1">
            <a:off x="4305651" y="2665588"/>
            <a:ext cx="1171796" cy="75411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393848" y="3624725"/>
            <a:ext cx="3129006" cy="116617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376198" y="5266542"/>
            <a:ext cx="3129006" cy="116617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735372" y="5227713"/>
            <a:ext cx="12983" cy="864247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403473" y="4466067"/>
            <a:ext cx="3129006" cy="116617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18272" y="4506188"/>
            <a:ext cx="1" cy="759275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510797" y="3818650"/>
            <a:ext cx="1" cy="484232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259955" y="4219794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1-B</a:t>
            </a:r>
            <a:endParaRPr lang="en-GB" dirty="0"/>
          </a:p>
        </p:txBody>
      </p:sp>
      <p:sp>
        <p:nvSpPr>
          <p:cNvPr id="23" name="Oval 22"/>
          <p:cNvSpPr/>
          <p:nvPr/>
        </p:nvSpPr>
        <p:spPr>
          <a:xfrm rot="21094271">
            <a:off x="5279679" y="4166959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1-C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243063" y="4010389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1-A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076235" y="4990307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/>
              <a:t>5</a:t>
            </a:r>
            <a:r>
              <a:rPr lang="en-US" sz="1000" dirty="0" smtClean="0"/>
              <a:t>-A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5247954" y="5046805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5-C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5104471" y="4831096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5-B</a:t>
            </a:r>
            <a:endParaRPr lang="en-GB" dirty="0"/>
          </a:p>
        </p:txBody>
      </p:sp>
      <p:sp>
        <p:nvSpPr>
          <p:cNvPr id="28" name="Oval 27"/>
          <p:cNvSpPr/>
          <p:nvPr/>
        </p:nvSpPr>
        <p:spPr>
          <a:xfrm>
            <a:off x="4663070" y="5564399"/>
            <a:ext cx="807321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10-B</a:t>
            </a:r>
            <a:endParaRPr lang="en-GB" dirty="0"/>
          </a:p>
        </p:txBody>
      </p:sp>
      <p:sp>
        <p:nvSpPr>
          <p:cNvPr id="29" name="Oval 28"/>
          <p:cNvSpPr/>
          <p:nvPr/>
        </p:nvSpPr>
        <p:spPr>
          <a:xfrm>
            <a:off x="3854727" y="5792569"/>
            <a:ext cx="807321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10-A</a:t>
            </a:r>
            <a:endParaRPr lang="en-GB" dirty="0"/>
          </a:p>
        </p:txBody>
      </p:sp>
      <p:cxnSp>
        <p:nvCxnSpPr>
          <p:cNvPr id="42" name="Elbow Connector 41"/>
          <p:cNvCxnSpPr>
            <a:stCxn id="74" idx="1"/>
            <a:endCxn id="62" idx="2"/>
          </p:cNvCxnSpPr>
          <p:nvPr/>
        </p:nvCxnSpPr>
        <p:spPr>
          <a:xfrm rot="10800000" flipV="1">
            <a:off x="6260846" y="5883226"/>
            <a:ext cx="1519992" cy="2065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72366" y="6014706"/>
            <a:ext cx="1517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has </a:t>
            </a:r>
            <a:r>
              <a:rPr lang="en-GB" sz="1200" i="1" dirty="0"/>
              <a:t>found object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56576" y="5020922"/>
            <a:ext cx="75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 m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6144" y="5855333"/>
            <a:ext cx="75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m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43194" y="4112122"/>
            <a:ext cx="75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m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994607" y="3920798"/>
            <a:ext cx="1337899" cy="1976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560975" y="4359996"/>
            <a:ext cx="1428164" cy="2582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52891" y="4389786"/>
            <a:ext cx="1348057" cy="2284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871396" y="4757528"/>
            <a:ext cx="1337899" cy="1976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31053" y="5197510"/>
            <a:ext cx="1428164" cy="2582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61703" y="5183901"/>
            <a:ext cx="1348057" cy="2284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891625" y="5990846"/>
            <a:ext cx="1348057" cy="2284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471436" y="5564182"/>
            <a:ext cx="1337899" cy="1976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pic>
        <p:nvPicPr>
          <p:cNvPr id="40" name="Picture 39" descr="diver"/>
          <p:cNvPicPr>
            <a:picLocks noGrp="1" noChangeAspect="1"/>
          </p:cNvPicPr>
          <p:nvPr isPhoto="1"/>
        </p:nvPicPr>
        <p:blipFill>
          <a:blip r:embed="rId5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60001">
            <a:off x="5271970" y="5611107"/>
            <a:ext cx="971600" cy="5040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1" name="Oval 40"/>
          <p:cNvSpPr/>
          <p:nvPr/>
        </p:nvSpPr>
        <p:spPr>
          <a:xfrm rot="17796921">
            <a:off x="5532569" y="5862536"/>
            <a:ext cx="807321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10-C</a:t>
            </a:r>
            <a:endParaRPr lang="en-GB" dirty="0"/>
          </a:p>
        </p:txBody>
      </p:sp>
      <p:sp>
        <p:nvSpPr>
          <p:cNvPr id="62" name="Rectangle 61"/>
          <p:cNvSpPr/>
          <p:nvPr/>
        </p:nvSpPr>
        <p:spPr>
          <a:xfrm rot="17739457">
            <a:off x="5430369" y="5904718"/>
            <a:ext cx="1428164" cy="2582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837014" y="4040822"/>
            <a:ext cx="964086" cy="357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Sampling Activity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780838" y="5703020"/>
            <a:ext cx="1069162" cy="3604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Encounter </a:t>
            </a:r>
            <a:r>
              <a:rPr lang="en-GB" dirty="0">
                <a:solidFill>
                  <a:prstClr val="black"/>
                </a:solidFill>
              </a:rPr>
              <a:t>Event</a:t>
            </a:r>
          </a:p>
        </p:txBody>
      </p:sp>
      <p:cxnSp>
        <p:nvCxnSpPr>
          <p:cNvPr id="75" name="Elbow Connector 74"/>
          <p:cNvCxnSpPr>
            <a:stCxn id="73" idx="2"/>
            <a:endCxn id="74" idx="0"/>
          </p:cNvCxnSpPr>
          <p:nvPr/>
        </p:nvCxnSpPr>
        <p:spPr>
          <a:xfrm rot="5400000">
            <a:off x="7664894" y="5048857"/>
            <a:ext cx="1304688" cy="36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248650" y="4811288"/>
            <a:ext cx="79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prstClr val="black"/>
                </a:solidFill>
              </a:rPr>
              <a:t>consists </a:t>
            </a:r>
            <a:r>
              <a:rPr lang="en-GB" sz="1200" i="1" dirty="0">
                <a:solidFill>
                  <a:prstClr val="black"/>
                </a:solidFill>
              </a:rPr>
              <a:t>of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 dirty="0"/>
          </a:p>
        </p:txBody>
      </p:sp>
      <p:sp>
        <p:nvSpPr>
          <p:cNvPr id="47" name="Cloud Callout 46"/>
          <p:cNvSpPr/>
          <p:nvPr/>
        </p:nvSpPr>
        <p:spPr>
          <a:xfrm>
            <a:off x="5590428" y="1354632"/>
            <a:ext cx="1683188" cy="908538"/>
          </a:xfrm>
          <a:prstGeom prst="cloudCallout">
            <a:avLst>
              <a:gd name="adj1" fmla="val -86414"/>
              <a:gd name="adj2" fmla="val 95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ollowing the </a:t>
            </a:r>
            <a:r>
              <a:rPr lang="en-US" dirty="0"/>
              <a:t>protocol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8" name="Cloud Callout 47"/>
          <p:cNvSpPr/>
          <p:nvPr/>
        </p:nvSpPr>
        <p:spPr>
          <a:xfrm>
            <a:off x="1362075" y="1354632"/>
            <a:ext cx="2619605" cy="1085061"/>
          </a:xfrm>
          <a:prstGeom prst="cloudCallout">
            <a:avLst>
              <a:gd name="adj1" fmla="val 72528"/>
              <a:gd name="adj2" fmla="val 77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need to take samples at the depths of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(1m, 5m, 10m)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17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1" grpId="0" animBg="1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Modeling the Sampling </a:t>
            </a:r>
            <a:r>
              <a:rPr lang="en-US" dirty="0" smtClean="0"/>
              <a:t>Process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0" y="1351115"/>
            <a:ext cx="8595705" cy="246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800484" y="2436176"/>
            <a:ext cx="4258733" cy="1682279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S_A</a:t>
            </a:r>
          </a:p>
          <a:p>
            <a:pPr algn="ctr"/>
            <a:r>
              <a:rPr lang="en-US" sz="1200" dirty="0"/>
              <a:t>1</a:t>
            </a:r>
          </a:p>
        </p:txBody>
      </p:sp>
      <p:pic>
        <p:nvPicPr>
          <p:cNvPr id="7" name="Picture 6" descr="sailing-ship-icon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4578" flipH="1">
            <a:off x="4305652" y="2665371"/>
            <a:ext cx="1171796" cy="75411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393849" y="3624508"/>
            <a:ext cx="3129006" cy="116617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376199" y="5266325"/>
            <a:ext cx="3129006" cy="116617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735373" y="5227496"/>
            <a:ext cx="12983" cy="864247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403474" y="4465850"/>
            <a:ext cx="3129006" cy="116617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18273" y="4505971"/>
            <a:ext cx="1" cy="759275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510798" y="3818433"/>
            <a:ext cx="1" cy="484232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259956" y="4219577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1-B</a:t>
            </a:r>
            <a:endParaRPr lang="en-GB" dirty="0"/>
          </a:p>
        </p:txBody>
      </p:sp>
      <p:sp>
        <p:nvSpPr>
          <p:cNvPr id="23" name="Oval 22"/>
          <p:cNvSpPr/>
          <p:nvPr/>
        </p:nvSpPr>
        <p:spPr>
          <a:xfrm rot="21094271">
            <a:off x="5279680" y="4166742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1-C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243064" y="4010172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1-A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076236" y="4990090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/>
              <a:t>5</a:t>
            </a:r>
            <a:r>
              <a:rPr lang="en-US" sz="1000" dirty="0" smtClean="0"/>
              <a:t>-A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5247955" y="5046588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5-C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5104472" y="4830879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5-B</a:t>
            </a:r>
            <a:endParaRPr lang="en-GB" dirty="0"/>
          </a:p>
        </p:txBody>
      </p:sp>
      <p:sp>
        <p:nvSpPr>
          <p:cNvPr id="28" name="Oval 27"/>
          <p:cNvSpPr/>
          <p:nvPr/>
        </p:nvSpPr>
        <p:spPr>
          <a:xfrm rot="17590035">
            <a:off x="5233158" y="5765320"/>
            <a:ext cx="807321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10-B</a:t>
            </a:r>
            <a:endParaRPr lang="en-GB" dirty="0"/>
          </a:p>
        </p:txBody>
      </p:sp>
      <p:sp>
        <p:nvSpPr>
          <p:cNvPr id="29" name="Oval 28"/>
          <p:cNvSpPr/>
          <p:nvPr/>
        </p:nvSpPr>
        <p:spPr>
          <a:xfrm>
            <a:off x="3854728" y="5792352"/>
            <a:ext cx="807321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10-A</a:t>
            </a:r>
            <a:endParaRPr lang="en-GB" dirty="0"/>
          </a:p>
        </p:txBody>
      </p:sp>
      <p:pic>
        <p:nvPicPr>
          <p:cNvPr id="30" name="Picture 29" descr="diver"/>
          <p:cNvPicPr>
            <a:picLocks noGrp="1" noChangeAspect="1"/>
          </p:cNvPicPr>
          <p:nvPr isPhoto="1"/>
        </p:nvPicPr>
        <p:blipFill>
          <a:blip r:embed="rId5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60001">
            <a:off x="4894384" y="5633358"/>
            <a:ext cx="971600" cy="5040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2" name="TextBox 41"/>
          <p:cNvSpPr txBox="1"/>
          <p:nvPr/>
        </p:nvSpPr>
        <p:spPr>
          <a:xfrm>
            <a:off x="2756576" y="5020922"/>
            <a:ext cx="75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 m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86144" y="5855333"/>
            <a:ext cx="75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m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43194" y="4112122"/>
            <a:ext cx="75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m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994607" y="3920798"/>
            <a:ext cx="1337899" cy="1976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60975" y="4359996"/>
            <a:ext cx="1428164" cy="2582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52891" y="4389786"/>
            <a:ext cx="1348057" cy="2284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871396" y="4757528"/>
            <a:ext cx="1337899" cy="1976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631053" y="5197510"/>
            <a:ext cx="1428164" cy="2582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61703" y="5183901"/>
            <a:ext cx="1348057" cy="2284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91625" y="5990846"/>
            <a:ext cx="1348057" cy="2284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37014" y="4040822"/>
            <a:ext cx="964086" cy="357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Sampling Activity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780838" y="5703020"/>
            <a:ext cx="1069162" cy="3604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Encounter </a:t>
            </a:r>
            <a:r>
              <a:rPr lang="en-GB" dirty="0">
                <a:solidFill>
                  <a:prstClr val="black"/>
                </a:solidFill>
              </a:rPr>
              <a:t>Event</a:t>
            </a:r>
          </a:p>
        </p:txBody>
      </p:sp>
      <p:cxnSp>
        <p:nvCxnSpPr>
          <p:cNvPr id="54" name="Elbow Connector 53"/>
          <p:cNvCxnSpPr>
            <a:stCxn id="52" idx="2"/>
            <a:endCxn id="53" idx="0"/>
          </p:cNvCxnSpPr>
          <p:nvPr/>
        </p:nvCxnSpPr>
        <p:spPr>
          <a:xfrm rot="5400000">
            <a:off x="7664894" y="5048857"/>
            <a:ext cx="1304688" cy="36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248650" y="4811288"/>
            <a:ext cx="79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prstClr val="black"/>
                </a:solidFill>
              </a:rPr>
              <a:t>consists </a:t>
            </a:r>
            <a:r>
              <a:rPr lang="en-GB" sz="1200" i="1" dirty="0">
                <a:solidFill>
                  <a:prstClr val="black"/>
                </a:solidFill>
              </a:rPr>
              <a:t>of</a:t>
            </a:r>
          </a:p>
        </p:txBody>
      </p:sp>
      <p:sp>
        <p:nvSpPr>
          <p:cNvPr id="56" name="Rectangle 55"/>
          <p:cNvSpPr/>
          <p:nvPr/>
        </p:nvSpPr>
        <p:spPr>
          <a:xfrm rot="17775418">
            <a:off x="5069314" y="5908264"/>
            <a:ext cx="1428164" cy="2582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57" name="Elbow Connector 56"/>
          <p:cNvCxnSpPr>
            <a:stCxn id="53" idx="1"/>
            <a:endCxn id="56" idx="2"/>
          </p:cNvCxnSpPr>
          <p:nvPr/>
        </p:nvCxnSpPr>
        <p:spPr>
          <a:xfrm rot="10800000" flipV="1">
            <a:off x="5899200" y="5883226"/>
            <a:ext cx="1881638" cy="2112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391416" y="6033756"/>
            <a:ext cx="1517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has </a:t>
            </a:r>
            <a:r>
              <a:rPr lang="en-GB" sz="1200" i="1" dirty="0"/>
              <a:t>found object 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 dirty="0"/>
          </a:p>
        </p:txBody>
      </p:sp>
      <p:sp>
        <p:nvSpPr>
          <p:cNvPr id="58" name="Cloud Callout 57"/>
          <p:cNvSpPr/>
          <p:nvPr/>
        </p:nvSpPr>
        <p:spPr>
          <a:xfrm>
            <a:off x="5590428" y="1354632"/>
            <a:ext cx="1683188" cy="908538"/>
          </a:xfrm>
          <a:prstGeom prst="cloudCallout">
            <a:avLst>
              <a:gd name="adj1" fmla="val -86414"/>
              <a:gd name="adj2" fmla="val 95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ollowing the </a:t>
            </a:r>
            <a:r>
              <a:rPr lang="en-US" dirty="0"/>
              <a:t>protocol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9" name="Cloud Callout 58"/>
          <p:cNvSpPr/>
          <p:nvPr/>
        </p:nvSpPr>
        <p:spPr>
          <a:xfrm>
            <a:off x="1362075" y="1354632"/>
            <a:ext cx="2619605" cy="1085061"/>
          </a:xfrm>
          <a:prstGeom prst="cloudCallout">
            <a:avLst>
              <a:gd name="adj1" fmla="val 72528"/>
              <a:gd name="adj2" fmla="val 77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need to take samples at the depths of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(1m, 5m, 10m)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905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6" grpId="0" animBg="1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Modeling the Sampling </a:t>
            </a:r>
            <a:r>
              <a:rPr lang="en-US" dirty="0" smtClean="0"/>
              <a:t>Process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0" y="1351115"/>
            <a:ext cx="8595705" cy="246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800484" y="2436176"/>
            <a:ext cx="4258733" cy="1682279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S_A</a:t>
            </a:r>
          </a:p>
          <a:p>
            <a:pPr algn="ctr"/>
            <a:r>
              <a:rPr lang="en-US" sz="1200" dirty="0"/>
              <a:t>1</a:t>
            </a:r>
          </a:p>
        </p:txBody>
      </p:sp>
      <p:pic>
        <p:nvPicPr>
          <p:cNvPr id="7" name="Picture 6" descr="sailing-ship-icon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4578" flipH="1">
            <a:off x="4305652" y="2665371"/>
            <a:ext cx="1171796" cy="75411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393849" y="3624508"/>
            <a:ext cx="3129006" cy="116617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376199" y="5266325"/>
            <a:ext cx="3129006" cy="116617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735373" y="5227496"/>
            <a:ext cx="12983" cy="864247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403474" y="4465850"/>
            <a:ext cx="3129006" cy="116617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18273" y="4505971"/>
            <a:ext cx="1" cy="759275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510798" y="3818433"/>
            <a:ext cx="1" cy="484232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259956" y="4219577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1-B</a:t>
            </a:r>
            <a:endParaRPr lang="en-GB" dirty="0"/>
          </a:p>
        </p:txBody>
      </p:sp>
      <p:sp>
        <p:nvSpPr>
          <p:cNvPr id="23" name="Oval 22"/>
          <p:cNvSpPr/>
          <p:nvPr/>
        </p:nvSpPr>
        <p:spPr>
          <a:xfrm rot="21094271">
            <a:off x="5279680" y="4166742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1-C</a:t>
            </a:r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4243064" y="4010172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1-A</a:t>
            </a:r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4076236" y="4990090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/>
              <a:t>5</a:t>
            </a:r>
            <a:r>
              <a:rPr lang="en-US" sz="1000" dirty="0" smtClean="0"/>
              <a:t>-A</a:t>
            </a:r>
            <a:endParaRPr lang="en-GB" dirty="0"/>
          </a:p>
        </p:txBody>
      </p:sp>
      <p:sp>
        <p:nvSpPr>
          <p:cNvPr id="26" name="Oval 25"/>
          <p:cNvSpPr/>
          <p:nvPr/>
        </p:nvSpPr>
        <p:spPr>
          <a:xfrm rot="18000000">
            <a:off x="5372774" y="5329304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5-C</a:t>
            </a:r>
            <a:endParaRPr lang="en-GB" dirty="0"/>
          </a:p>
        </p:txBody>
      </p:sp>
      <p:sp>
        <p:nvSpPr>
          <p:cNvPr id="27" name="Oval 26"/>
          <p:cNvSpPr/>
          <p:nvPr/>
        </p:nvSpPr>
        <p:spPr>
          <a:xfrm>
            <a:off x="5104472" y="4830879"/>
            <a:ext cx="733928" cy="1509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s-</a:t>
            </a:r>
            <a:r>
              <a:rPr lang="en-US" sz="1000" dirty="0" smtClean="0"/>
              <a:t>5-B</a:t>
            </a:r>
            <a:endParaRPr lang="en-GB" dirty="0"/>
          </a:p>
        </p:txBody>
      </p:sp>
      <p:pic>
        <p:nvPicPr>
          <p:cNvPr id="29" name="Picture 28" descr="diver"/>
          <p:cNvPicPr>
            <a:picLocks noGrp="1" noChangeAspect="1"/>
          </p:cNvPicPr>
          <p:nvPr isPhoto="1"/>
        </p:nvPicPr>
        <p:blipFill>
          <a:blip r:embed="rId5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60001">
            <a:off x="5106916" y="5046771"/>
            <a:ext cx="971600" cy="5040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40" name="Straight Connector 39"/>
          <p:cNvCxnSpPr/>
          <p:nvPr/>
        </p:nvCxnSpPr>
        <p:spPr>
          <a:xfrm>
            <a:off x="3618273" y="4505971"/>
            <a:ext cx="1" cy="759275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56576" y="5020922"/>
            <a:ext cx="75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 m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86144" y="5855333"/>
            <a:ext cx="75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m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43194" y="4112122"/>
            <a:ext cx="75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m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837014" y="4040822"/>
            <a:ext cx="964086" cy="357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Sampling Activity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780838" y="5703020"/>
            <a:ext cx="1069162" cy="3604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Encounter </a:t>
            </a:r>
            <a:r>
              <a:rPr lang="en-GB" dirty="0">
                <a:solidFill>
                  <a:prstClr val="black"/>
                </a:solidFill>
              </a:rPr>
              <a:t>Event</a:t>
            </a:r>
          </a:p>
        </p:txBody>
      </p:sp>
      <p:cxnSp>
        <p:nvCxnSpPr>
          <p:cNvPr id="46" name="Elbow Connector 45"/>
          <p:cNvCxnSpPr>
            <a:stCxn id="44" idx="2"/>
            <a:endCxn id="45" idx="0"/>
          </p:cNvCxnSpPr>
          <p:nvPr/>
        </p:nvCxnSpPr>
        <p:spPr>
          <a:xfrm rot="5400000">
            <a:off x="7664894" y="5048857"/>
            <a:ext cx="1304688" cy="36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48650" y="4811288"/>
            <a:ext cx="79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prstClr val="black"/>
                </a:solidFill>
              </a:rPr>
              <a:t>consists </a:t>
            </a:r>
            <a:r>
              <a:rPr lang="en-GB" sz="1200" i="1" dirty="0">
                <a:solidFill>
                  <a:prstClr val="black"/>
                </a:solidFill>
              </a:rPr>
              <a:t>of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994607" y="3920798"/>
            <a:ext cx="1337899" cy="1976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560975" y="4359996"/>
            <a:ext cx="1428164" cy="2582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52891" y="4389786"/>
            <a:ext cx="1348057" cy="2284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71396" y="4757528"/>
            <a:ext cx="1337899" cy="1976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17996869">
            <a:off x="5256352" y="5308292"/>
            <a:ext cx="1428164" cy="2582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961703" y="5183901"/>
            <a:ext cx="1348057" cy="2284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dirty="0" smtClean="0">
                <a:solidFill>
                  <a:prstClr val="black"/>
                </a:solidFill>
              </a:rPr>
              <a:t>Physical Object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54" name="Elbow Connector 53"/>
          <p:cNvCxnSpPr>
            <a:endCxn id="52" idx="2"/>
          </p:cNvCxnSpPr>
          <p:nvPr/>
        </p:nvCxnSpPr>
        <p:spPr>
          <a:xfrm rot="10800000">
            <a:off x="6082320" y="5501882"/>
            <a:ext cx="1698518" cy="3813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50375" y="5289394"/>
            <a:ext cx="1517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/>
              <a:t>has </a:t>
            </a:r>
            <a:r>
              <a:rPr lang="en-GB" sz="1200" i="1" dirty="0"/>
              <a:t>found object 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 dirty="0"/>
          </a:p>
        </p:txBody>
      </p:sp>
      <p:sp>
        <p:nvSpPr>
          <p:cNvPr id="39" name="Cloud Callout 38"/>
          <p:cNvSpPr/>
          <p:nvPr/>
        </p:nvSpPr>
        <p:spPr>
          <a:xfrm>
            <a:off x="5590428" y="1354632"/>
            <a:ext cx="1683188" cy="908538"/>
          </a:xfrm>
          <a:prstGeom prst="cloudCallout">
            <a:avLst>
              <a:gd name="adj1" fmla="val -86414"/>
              <a:gd name="adj2" fmla="val 95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ollowing the </a:t>
            </a:r>
            <a:r>
              <a:rPr lang="en-US" dirty="0"/>
              <a:t>protocol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5" name="Cloud Callout 54"/>
          <p:cNvSpPr/>
          <p:nvPr/>
        </p:nvSpPr>
        <p:spPr>
          <a:xfrm>
            <a:off x="1362075" y="1354632"/>
            <a:ext cx="2619605" cy="1085061"/>
          </a:xfrm>
          <a:prstGeom prst="cloudCallout">
            <a:avLst>
              <a:gd name="adj1" fmla="val 72528"/>
              <a:gd name="adj2" fmla="val 77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need to take samples at the depths of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(1m, 5m, 10m)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347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Modeling the Sampling </a:t>
            </a:r>
            <a:r>
              <a:rPr lang="en-US" dirty="0" smtClean="0"/>
              <a:t>Process</a:t>
            </a:r>
            <a:endParaRPr lang="el-G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0" y="1351115"/>
            <a:ext cx="8595705" cy="246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2800484" y="2436176"/>
            <a:ext cx="4258733" cy="1682279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S_A</a:t>
            </a:r>
          </a:p>
          <a:p>
            <a:pPr algn="ctr"/>
            <a:r>
              <a:rPr lang="en-US" sz="1200" dirty="0"/>
              <a:t>1</a:t>
            </a:r>
          </a:p>
        </p:txBody>
      </p:sp>
      <p:pic>
        <p:nvPicPr>
          <p:cNvPr id="9" name="Picture 8" descr="sailing-ship-icon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4578" flipH="1">
            <a:off x="4305652" y="2665371"/>
            <a:ext cx="1171796" cy="75411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393849" y="3624508"/>
            <a:ext cx="3129006" cy="116617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3376199" y="5266325"/>
            <a:ext cx="3129006" cy="116617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735373" y="5227496"/>
            <a:ext cx="12983" cy="864247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403474" y="4465850"/>
            <a:ext cx="3129006" cy="116617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618273" y="4505971"/>
            <a:ext cx="1" cy="759275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510798" y="3818433"/>
            <a:ext cx="1" cy="484232"/>
          </a:xfrm>
          <a:prstGeom prst="line">
            <a:avLst/>
          </a:prstGeom>
          <a:ln w="38100">
            <a:solidFill>
              <a:srgbClr val="C0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4" idx="1"/>
            <a:endCxn id="60" idx="2"/>
          </p:cNvCxnSpPr>
          <p:nvPr/>
        </p:nvCxnSpPr>
        <p:spPr>
          <a:xfrm rot="10800000">
            <a:off x="7505700" y="5180853"/>
            <a:ext cx="275138" cy="7023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98568" y="4855930"/>
            <a:ext cx="994751" cy="2219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Dimension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88920" y="4790685"/>
            <a:ext cx="1947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/>
              <a:t>measured- has dimension</a:t>
            </a:r>
            <a:endParaRPr lang="en-GB" sz="1200" i="1" dirty="0"/>
          </a:p>
        </p:txBody>
      </p:sp>
      <p:cxnSp>
        <p:nvCxnSpPr>
          <p:cNvPr id="58" name="Elbow Connector 57"/>
          <p:cNvCxnSpPr>
            <a:stCxn id="60" idx="1"/>
            <a:endCxn id="38" idx="3"/>
          </p:cNvCxnSpPr>
          <p:nvPr/>
        </p:nvCxnSpPr>
        <p:spPr>
          <a:xfrm rot="10800000">
            <a:off x="1893320" y="4966923"/>
            <a:ext cx="4983731" cy="514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877050" y="4855842"/>
            <a:ext cx="1257300" cy="3250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Measurement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12263" y="5319343"/>
            <a:ext cx="1124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smtClean="0">
                <a:solidFill>
                  <a:prstClr val="black"/>
                </a:solidFill>
              </a:rPr>
              <a:t>consists </a:t>
            </a:r>
            <a:r>
              <a:rPr lang="en-GB" sz="1100" i="1" dirty="0">
                <a:solidFill>
                  <a:prstClr val="black"/>
                </a:solidFill>
              </a:rPr>
              <a:t>of</a:t>
            </a:r>
          </a:p>
        </p:txBody>
      </p:sp>
      <p:cxnSp>
        <p:nvCxnSpPr>
          <p:cNvPr id="62" name="Elbow Connector 61"/>
          <p:cNvCxnSpPr>
            <a:stCxn id="60" idx="1"/>
            <a:endCxn id="85" idx="3"/>
          </p:cNvCxnSpPr>
          <p:nvPr/>
        </p:nvCxnSpPr>
        <p:spPr>
          <a:xfrm rot="10800000" flipV="1">
            <a:off x="1905000" y="5018346"/>
            <a:ext cx="4972051" cy="879881"/>
          </a:xfrm>
          <a:prstGeom prst="bentConnector3">
            <a:avLst>
              <a:gd name="adj1" fmla="val 5019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837014" y="4040822"/>
            <a:ext cx="964086" cy="3575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Sampling Activity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780838" y="5703020"/>
            <a:ext cx="1069162" cy="3604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Encounter </a:t>
            </a:r>
            <a:r>
              <a:rPr lang="en-GB" dirty="0">
                <a:solidFill>
                  <a:prstClr val="black"/>
                </a:solidFill>
              </a:rPr>
              <a:t>Event</a:t>
            </a:r>
          </a:p>
        </p:txBody>
      </p:sp>
      <p:cxnSp>
        <p:nvCxnSpPr>
          <p:cNvPr id="65" name="Elbow Connector 64"/>
          <p:cNvCxnSpPr>
            <a:stCxn id="63" idx="2"/>
            <a:endCxn id="64" idx="0"/>
          </p:cNvCxnSpPr>
          <p:nvPr/>
        </p:nvCxnSpPr>
        <p:spPr>
          <a:xfrm rot="5400000">
            <a:off x="7664894" y="5048857"/>
            <a:ext cx="1304688" cy="36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48650" y="4811288"/>
            <a:ext cx="79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prstClr val="black"/>
                </a:solidFill>
              </a:rPr>
              <a:t>consists </a:t>
            </a:r>
            <a:r>
              <a:rPr lang="en-GB" sz="1200" i="1" dirty="0">
                <a:solidFill>
                  <a:prstClr val="black"/>
                </a:solidFill>
              </a:rPr>
              <a:t>of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56576" y="5020922"/>
            <a:ext cx="75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 m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86144" y="5855333"/>
            <a:ext cx="75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</a:t>
            </a:r>
            <a:r>
              <a:rPr lang="en-US" dirty="0" smtClean="0">
                <a:solidFill>
                  <a:srgbClr val="FF0000"/>
                </a:solidFill>
              </a:rPr>
              <a:t> m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643194" y="4112122"/>
            <a:ext cx="75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m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910248" y="5787235"/>
            <a:ext cx="994751" cy="2219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Dimension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910247" y="3985610"/>
            <a:ext cx="994751" cy="2219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Dimension</a:t>
            </a:r>
          </a:p>
        </p:txBody>
      </p:sp>
      <p:cxnSp>
        <p:nvCxnSpPr>
          <p:cNvPr id="88" name="Elbow Connector 87"/>
          <p:cNvCxnSpPr>
            <a:stCxn id="60" idx="1"/>
            <a:endCxn id="86" idx="3"/>
          </p:cNvCxnSpPr>
          <p:nvPr/>
        </p:nvCxnSpPr>
        <p:spPr>
          <a:xfrm rot="10800000">
            <a:off x="1904998" y="4096603"/>
            <a:ext cx="4972052" cy="921744"/>
          </a:xfrm>
          <a:prstGeom prst="bentConnector3">
            <a:avLst>
              <a:gd name="adj1" fmla="val 5038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 dirty="0"/>
          </a:p>
        </p:txBody>
      </p:sp>
      <p:sp>
        <p:nvSpPr>
          <p:cNvPr id="33" name="Cloud Callout 32"/>
          <p:cNvSpPr/>
          <p:nvPr/>
        </p:nvSpPr>
        <p:spPr>
          <a:xfrm>
            <a:off x="5590428" y="1354632"/>
            <a:ext cx="1683188" cy="908538"/>
          </a:xfrm>
          <a:prstGeom prst="cloudCallout">
            <a:avLst>
              <a:gd name="adj1" fmla="val -86414"/>
              <a:gd name="adj2" fmla="val 95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ollowing the </a:t>
            </a:r>
            <a:r>
              <a:rPr lang="en-US" dirty="0"/>
              <a:t>protocol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4" name="Cloud Callout 33"/>
          <p:cNvSpPr/>
          <p:nvPr/>
        </p:nvSpPr>
        <p:spPr>
          <a:xfrm>
            <a:off x="1362075" y="1354632"/>
            <a:ext cx="2619605" cy="1085061"/>
          </a:xfrm>
          <a:prstGeom prst="cloudCallout">
            <a:avLst>
              <a:gd name="adj1" fmla="val 72528"/>
              <a:gd name="adj2" fmla="val 77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 need to take samples at the depths of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(1m, 5m, 10m)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438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8" grpId="0"/>
      <p:bldP spid="60" grpId="0" animBg="1"/>
      <p:bldP spid="61" grpId="0"/>
      <p:bldP spid="85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Modeling the Sampling </a:t>
            </a:r>
            <a:r>
              <a:rPr lang="en-US" dirty="0" smtClean="0"/>
              <a:t>Process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3750209" y="5069120"/>
            <a:ext cx="1586184" cy="393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Encounter </a:t>
            </a:r>
            <a:r>
              <a:rPr lang="en-US" dirty="0">
                <a:solidFill>
                  <a:prstClr val="black"/>
                </a:solidFill>
              </a:rPr>
              <a:t>Event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0052" y="5054102"/>
            <a:ext cx="1124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prstClr val="black"/>
                </a:solidFill>
              </a:rPr>
              <a:t>consists of</a:t>
            </a:r>
            <a:endParaRPr lang="en-GB" sz="1200" i="1" dirty="0">
              <a:solidFill>
                <a:prstClr val="black"/>
              </a:solidFill>
            </a:endParaRPr>
          </a:p>
        </p:txBody>
      </p:sp>
      <p:cxnSp>
        <p:nvCxnSpPr>
          <p:cNvPr id="30" name="Elbow Connector 29"/>
          <p:cNvCxnSpPr>
            <a:stCxn id="4" idx="1"/>
            <a:endCxn id="62" idx="3"/>
          </p:cNvCxnSpPr>
          <p:nvPr/>
        </p:nvCxnSpPr>
        <p:spPr>
          <a:xfrm rot="10800000" flipV="1">
            <a:off x="4961367" y="5834585"/>
            <a:ext cx="1743775" cy="3026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42595" y="5574638"/>
            <a:ext cx="927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prstClr val="black"/>
                </a:solidFill>
              </a:rPr>
              <a:t>measured</a:t>
            </a:r>
            <a:endParaRPr lang="en-GB" sz="1200" i="1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83701" y="4674584"/>
            <a:ext cx="1747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prstClr val="black"/>
                </a:solidFill>
              </a:rPr>
              <a:t>has found </a:t>
            </a:r>
            <a:r>
              <a:rPr lang="en-GB" sz="1200" i="1" dirty="0">
                <a:solidFill>
                  <a:prstClr val="black"/>
                </a:solidFill>
              </a:rPr>
              <a:t>o</a:t>
            </a:r>
            <a:r>
              <a:rPr lang="en-GB" sz="1200" i="1" dirty="0" smtClean="0">
                <a:solidFill>
                  <a:prstClr val="black"/>
                </a:solidFill>
              </a:rPr>
              <a:t>bject</a:t>
            </a:r>
            <a:endParaRPr lang="en-GB" sz="1200" i="1" dirty="0">
              <a:solidFill>
                <a:prstClr val="black"/>
              </a:solidFill>
            </a:endParaRPr>
          </a:p>
        </p:txBody>
      </p:sp>
      <p:cxnSp>
        <p:nvCxnSpPr>
          <p:cNvPr id="36" name="Elbow Connector 35"/>
          <p:cNvCxnSpPr>
            <a:stCxn id="5" idx="3"/>
            <a:endCxn id="4" idx="0"/>
          </p:cNvCxnSpPr>
          <p:nvPr/>
        </p:nvCxnSpPr>
        <p:spPr>
          <a:xfrm>
            <a:off x="5336393" y="5265751"/>
            <a:ext cx="2051504" cy="3725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0"/>
            <a:endCxn id="33" idx="1"/>
          </p:cNvCxnSpPr>
          <p:nvPr/>
        </p:nvCxnSpPr>
        <p:spPr>
          <a:xfrm rot="5400000" flipH="1" flipV="1">
            <a:off x="5513172" y="3766461"/>
            <a:ext cx="332789" cy="22725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876270" y="5660485"/>
            <a:ext cx="2085096" cy="672978"/>
            <a:chOff x="1418963" y="5486628"/>
            <a:chExt cx="2085096" cy="672978"/>
          </a:xfrm>
        </p:grpSpPr>
        <p:pic>
          <p:nvPicPr>
            <p:cNvPr id="1035" name="Picture 11" descr="http://static4.depositphotos.com/1000372/366/v/950/depositphotos_3667514-Seabe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8963" y="5486628"/>
              <a:ext cx="617887" cy="617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tangle 61"/>
            <p:cNvSpPr/>
            <p:nvPr/>
          </p:nvSpPr>
          <p:spPr>
            <a:xfrm>
              <a:off x="1902223" y="5767106"/>
              <a:ext cx="1601836" cy="392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Dimension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66" name="Elbow Connector 65"/>
          <p:cNvCxnSpPr>
            <a:stCxn id="65" idx="2"/>
            <a:endCxn id="5" idx="1"/>
          </p:cNvCxnSpPr>
          <p:nvPr/>
        </p:nvCxnSpPr>
        <p:spPr>
          <a:xfrm rot="5400000">
            <a:off x="3361564" y="4454009"/>
            <a:ext cx="1200387" cy="423096"/>
          </a:xfrm>
          <a:prstGeom prst="bentConnector4">
            <a:avLst>
              <a:gd name="adj1" fmla="val 41810"/>
              <a:gd name="adj2" fmla="val 15403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308691" y="4297423"/>
            <a:ext cx="1747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prstClr val="black"/>
                </a:solidFill>
              </a:rPr>
              <a:t>consists of</a:t>
            </a:r>
            <a:endParaRPr lang="en-GB" sz="1200" i="1" dirty="0">
              <a:solidFill>
                <a:prstClr val="black"/>
              </a:solidFill>
            </a:endParaRPr>
          </a:p>
        </p:txBody>
      </p:sp>
      <p:cxnSp>
        <p:nvCxnSpPr>
          <p:cNvPr id="93" name="Elbow Connector 77"/>
          <p:cNvCxnSpPr>
            <a:stCxn id="65" idx="0"/>
            <a:endCxn id="92" idx="0"/>
          </p:cNvCxnSpPr>
          <p:nvPr/>
        </p:nvCxnSpPr>
        <p:spPr>
          <a:xfrm rot="5400000" flipH="1" flipV="1">
            <a:off x="5784161" y="1902415"/>
            <a:ext cx="158833" cy="3380545"/>
          </a:xfrm>
          <a:prstGeom prst="bentConnector3">
            <a:avLst>
              <a:gd name="adj1" fmla="val 24392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777186" y="2830661"/>
            <a:ext cx="165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prstClr val="black"/>
                </a:solidFill>
              </a:rPr>
              <a:t>observed dimension</a:t>
            </a:r>
            <a:endParaRPr lang="en-GB" sz="1200" i="1" dirty="0">
              <a:solidFill>
                <a:prstClr val="black"/>
              </a:solidFill>
            </a:endParaRPr>
          </a:p>
        </p:txBody>
      </p:sp>
      <p:cxnSp>
        <p:nvCxnSpPr>
          <p:cNvPr id="115" name="Elbow Connector 77"/>
          <p:cNvCxnSpPr>
            <a:stCxn id="92" idx="3"/>
            <a:endCxn id="110" idx="1"/>
          </p:cNvCxnSpPr>
          <p:nvPr/>
        </p:nvCxnSpPr>
        <p:spPr>
          <a:xfrm flipH="1" flipV="1">
            <a:off x="6831550" y="2547902"/>
            <a:ext cx="1515392" cy="1161999"/>
          </a:xfrm>
          <a:prstGeom prst="bentConnector5">
            <a:avLst>
              <a:gd name="adj1" fmla="val -15085"/>
              <a:gd name="adj2" fmla="val 56003"/>
              <a:gd name="adj3" fmla="val 11508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7" idx="0"/>
            <a:endCxn id="65" idx="1"/>
          </p:cNvCxnSpPr>
          <p:nvPr/>
        </p:nvCxnSpPr>
        <p:spPr>
          <a:xfrm rot="5400000" flipH="1" flipV="1">
            <a:off x="2565929" y="3786677"/>
            <a:ext cx="732226" cy="89634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46462" y="3652226"/>
            <a:ext cx="816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prstClr val="black"/>
                </a:solidFill>
              </a:rPr>
              <a:t>refers to</a:t>
            </a:r>
            <a:endParaRPr lang="en-GB" sz="1200" i="1" dirty="0">
              <a:solidFill>
                <a:prstClr val="black"/>
              </a:solidFill>
            </a:endParaRPr>
          </a:p>
        </p:txBody>
      </p:sp>
      <p:pic>
        <p:nvPicPr>
          <p:cNvPr id="1029" name="Picture 5" descr="http://help.infragistics.com/Help/Doc/jQuery/2012.1/CLR4.0/html/images/ExcelEngine_Populating_a_Worksheet_from_a_DataSet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35" y="1618481"/>
            <a:ext cx="1872007" cy="85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5" descr="http://help.infragistics.com/Help/Doc/jQuery/2012.1/CLR4.0/html/images/ExcelEngine_Populating_a_Worksheet_from_a_DataSet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14" y="1757609"/>
            <a:ext cx="1872007" cy="85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://help.infragistics.com/Help/Doc/jQuery/2012.1/CLR4.0/html/images/ExcelEngine_Populating_a_Worksheet_from_a_DataSet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581" y="1900069"/>
            <a:ext cx="1872007" cy="85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ight Brace 19"/>
          <p:cNvSpPr/>
          <p:nvPr/>
        </p:nvSpPr>
        <p:spPr>
          <a:xfrm>
            <a:off x="3310757" y="1628420"/>
            <a:ext cx="386605" cy="12042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TextBox 20"/>
          <p:cNvSpPr txBox="1"/>
          <p:nvPr/>
        </p:nvSpPr>
        <p:spPr>
          <a:xfrm>
            <a:off x="3634599" y="2054603"/>
            <a:ext cx="1088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“</a:t>
            </a:r>
            <a:r>
              <a:rPr lang="en-US" sz="1600" b="1" i="1" dirty="0" smtClean="0">
                <a:solidFill>
                  <a:srgbClr val="FF0000"/>
                </a:solidFill>
              </a:rPr>
              <a:t>flat</a:t>
            </a:r>
            <a:r>
              <a:rPr lang="en-US" sz="1600" dirty="0" smtClean="0"/>
              <a:t>” data</a:t>
            </a:r>
            <a:endParaRPr lang="el-GR" sz="16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229894" y="4483266"/>
            <a:ext cx="1768038" cy="550456"/>
            <a:chOff x="782872" y="3475865"/>
            <a:chExt cx="1768038" cy="55045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872" y="3475865"/>
              <a:ext cx="846855" cy="550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1522790" y="3593559"/>
              <a:ext cx="1028120" cy="39326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Dataset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52" name="Picture 51" descr="gps-measurement modified"/>
          <p:cNvPicPr>
            <a:picLocks noGrp="1" noChangeAspect="1"/>
          </p:cNvPicPr>
          <p:nvPr isPhoto="1"/>
        </p:nvPicPr>
        <p:blipFill>
          <a:blip r:embed="rId5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211" y="3380432"/>
            <a:ext cx="849949" cy="10065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26" name="Group 25"/>
          <p:cNvGrpSpPr/>
          <p:nvPr/>
        </p:nvGrpSpPr>
        <p:grpSpPr>
          <a:xfrm>
            <a:off x="6831550" y="2079011"/>
            <a:ext cx="2194633" cy="665141"/>
            <a:chOff x="6864819" y="1806370"/>
            <a:chExt cx="2194633" cy="665141"/>
          </a:xfrm>
        </p:grpSpPr>
        <p:pic>
          <p:nvPicPr>
            <p:cNvPr id="1031" name="Picture 7" descr="https://cdn4.iconfinder.com/data/icons/map/500/map-2-51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4311" y="1806370"/>
              <a:ext cx="665141" cy="665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Rectangle 109"/>
            <p:cNvSpPr/>
            <p:nvPr/>
          </p:nvSpPr>
          <p:spPr>
            <a:xfrm>
              <a:off x="6864819" y="2079011"/>
              <a:ext cx="1601836" cy="392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Dimension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815832" y="4375492"/>
            <a:ext cx="2192669" cy="733928"/>
            <a:chOff x="6617052" y="4604089"/>
            <a:chExt cx="2192669" cy="733928"/>
          </a:xfrm>
        </p:grpSpPr>
        <p:sp>
          <p:nvSpPr>
            <p:cNvPr id="56" name="Oval 55"/>
            <p:cNvSpPr/>
            <p:nvPr/>
          </p:nvSpPr>
          <p:spPr>
            <a:xfrm>
              <a:off x="7871873" y="4895592"/>
              <a:ext cx="733928" cy="1509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s-</a:t>
              </a:r>
              <a:r>
                <a:rPr lang="en-US" sz="1000" dirty="0" smtClean="0"/>
                <a:t>1-B</a:t>
              </a:r>
              <a:endParaRPr lang="en-GB" dirty="0"/>
            </a:p>
          </p:txBody>
        </p:sp>
        <p:sp>
          <p:nvSpPr>
            <p:cNvPr id="57" name="Oval 56"/>
            <p:cNvSpPr/>
            <p:nvPr/>
          </p:nvSpPr>
          <p:spPr>
            <a:xfrm rot="3597660">
              <a:off x="8135832" y="4895592"/>
              <a:ext cx="733928" cy="1509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s-</a:t>
              </a:r>
              <a:r>
                <a:rPr lang="en-US" sz="1000" dirty="0" smtClean="0"/>
                <a:t>1-C</a:t>
              </a:r>
              <a:endParaRPr lang="en-GB" dirty="0"/>
            </a:p>
          </p:txBody>
        </p:sp>
        <p:sp>
          <p:nvSpPr>
            <p:cNvPr id="58" name="Oval 57"/>
            <p:cNvSpPr/>
            <p:nvPr/>
          </p:nvSpPr>
          <p:spPr>
            <a:xfrm rot="20390413">
              <a:off x="8075793" y="4714321"/>
              <a:ext cx="733928" cy="1509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s-</a:t>
              </a:r>
              <a:r>
                <a:rPr lang="en-US" sz="1000" dirty="0" smtClean="0"/>
                <a:t>1-A</a:t>
              </a:r>
              <a:endParaRPr lang="en-GB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17052" y="4802421"/>
              <a:ext cx="1420217" cy="3250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Physical </a:t>
              </a:r>
              <a:r>
                <a:rPr lang="en-US" dirty="0">
                  <a:solidFill>
                    <a:prstClr val="black"/>
                  </a:solidFill>
                </a:rPr>
                <a:t>Object</a:t>
              </a:r>
            </a:p>
          </p:txBody>
        </p:sp>
      </p:grpSp>
      <p:pic>
        <p:nvPicPr>
          <p:cNvPr id="61" name="Picture 60" descr="diver"/>
          <p:cNvPicPr>
            <a:picLocks noGrp="1" noChangeAspect="1"/>
          </p:cNvPicPr>
          <p:nvPr isPhoto="1"/>
        </p:nvPicPr>
        <p:blipFill>
          <a:blip r:embed="rId7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94228">
            <a:off x="3008320" y="5138685"/>
            <a:ext cx="971600" cy="5040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1" name="Group 30"/>
          <p:cNvGrpSpPr/>
          <p:nvPr/>
        </p:nvGrpSpPr>
        <p:grpSpPr>
          <a:xfrm>
            <a:off x="6705141" y="5431862"/>
            <a:ext cx="1968572" cy="693389"/>
            <a:chOff x="6443648" y="5929398"/>
            <a:chExt cx="1968572" cy="693389"/>
          </a:xfrm>
        </p:grpSpPr>
        <p:pic>
          <p:nvPicPr>
            <p:cNvPr id="1033" name="Picture 9" descr="https://teacheratsea.files.wordpress.com/2012/08/altizio_log5_img_8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9282" y="5929398"/>
              <a:ext cx="622938" cy="693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443648" y="6135872"/>
              <a:ext cx="1365512" cy="3925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Measurement 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80213" y="3513270"/>
            <a:ext cx="2459458" cy="637780"/>
            <a:chOff x="4827943" y="3752264"/>
            <a:chExt cx="2459458" cy="637780"/>
          </a:xfrm>
        </p:grpSpPr>
        <p:pic>
          <p:nvPicPr>
            <p:cNvPr id="1037" name="Picture 13" descr="http://files.fishecu.webnode.cz/200000159-61e7b62e1a/trawling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1926" y="3752264"/>
              <a:ext cx="955475" cy="637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Rectangle 64"/>
            <p:cNvSpPr/>
            <p:nvPr/>
          </p:nvSpPr>
          <p:spPr>
            <a:xfrm>
              <a:off x="4827943" y="3911097"/>
              <a:ext cx="1586184" cy="39326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Sampling Activity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6760758" y="3513270"/>
            <a:ext cx="1586184" cy="393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Position Measurement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24677" y="3076686"/>
            <a:ext cx="1747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 smtClean="0">
                <a:solidFill>
                  <a:prstClr val="black"/>
                </a:solidFill>
              </a:rPr>
              <a:t>consists of</a:t>
            </a:r>
            <a:endParaRPr lang="en-GB" sz="1200" i="1" dirty="0">
              <a:solidFill>
                <a:prstClr val="black"/>
              </a:solidFill>
            </a:endParaRPr>
          </a:p>
        </p:txBody>
      </p:sp>
      <p:sp>
        <p:nvSpPr>
          <p:cNvPr id="59" name="Left Brace 58"/>
          <p:cNvSpPr/>
          <p:nvPr/>
        </p:nvSpPr>
        <p:spPr>
          <a:xfrm>
            <a:off x="818937" y="2879709"/>
            <a:ext cx="500408" cy="346145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3" name="TextBox 82"/>
          <p:cNvSpPr txBox="1"/>
          <p:nvPr/>
        </p:nvSpPr>
        <p:spPr>
          <a:xfrm>
            <a:off x="58455" y="4291203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“</a:t>
            </a:r>
            <a:r>
              <a:rPr lang="en-US" sz="1600" b="1" i="1" dirty="0" smtClean="0">
                <a:solidFill>
                  <a:srgbClr val="FF0000"/>
                </a:solidFill>
              </a:rPr>
              <a:t>linked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data</a:t>
            </a:r>
            <a:endParaRPr lang="el-GR" sz="1600" dirty="0"/>
          </a:p>
        </p:txBody>
      </p:sp>
      <p:sp>
        <p:nvSpPr>
          <p:cNvPr id="60" name="Date Placeholder 5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0930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2" grpId="0"/>
      <p:bldP spid="34" grpId="0"/>
      <p:bldP spid="70" grpId="0"/>
      <p:bldP spid="96" grpId="0"/>
      <p:bldP spid="40" grpId="0"/>
      <p:bldP spid="92" grpId="0" animBg="1"/>
      <p:bldP spid="80" grpId="0"/>
      <p:bldP spid="59" grpId="0" animBg="1"/>
      <p:bldP spid="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Concluding Remarks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proposed approach allows:</a:t>
            </a:r>
          </a:p>
          <a:p>
            <a:pPr lvl="1"/>
            <a:r>
              <a:rPr lang="en-US" sz="2000" dirty="0" smtClean="0"/>
              <a:t>Enhancing the formal representation of biological data and the biological processes</a:t>
            </a:r>
          </a:p>
          <a:p>
            <a:pPr lvl="1"/>
            <a:r>
              <a:rPr lang="en-US" sz="2000" dirty="0" smtClean="0"/>
              <a:t>Expressing implicit knowledge, explicitly </a:t>
            </a:r>
          </a:p>
          <a:p>
            <a:pPr lvl="1"/>
            <a:r>
              <a:rPr lang="en-US" sz="2000" dirty="0" smtClean="0"/>
              <a:t>Enabling the data integration from heterogeneous sources</a:t>
            </a:r>
          </a:p>
          <a:p>
            <a:pPr lvl="1"/>
            <a:r>
              <a:rPr lang="en-US" sz="2000" dirty="0" smtClean="0"/>
              <a:t>Interlinking biological information</a:t>
            </a:r>
          </a:p>
          <a:p>
            <a:pPr lvl="1"/>
            <a:r>
              <a:rPr lang="en-US" sz="2000" dirty="0" smtClean="0"/>
              <a:t>Answering complex queries that cannot be formulated, or answered from the particular data sources</a:t>
            </a:r>
          </a:p>
          <a:p>
            <a:pPr lvl="1"/>
            <a:endParaRPr lang="el-GR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17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4F85C3"/>
              </a:buClr>
              <a:buSzPct val="25000"/>
              <a:buFont typeface="Quattrocento Sans"/>
              <a:buNone/>
            </a:pPr>
            <a:r>
              <a:rPr lang="en-GB" sz="6000">
                <a:solidFill>
                  <a:srgbClr val="3F7E8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17186" y="3257550"/>
            <a:ext cx="3270728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i="1" dirty="0">
                <a:solidFill>
                  <a:srgbClr val="3F7E84"/>
                </a:solidFill>
                <a:latin typeface="Quattrocento Sans"/>
                <a:ea typeface="+mj-ea"/>
                <a:cs typeface="+mj-cs"/>
                <a:sym typeface="Arial"/>
                <a:rtl val="0"/>
              </a:rPr>
              <a:t>Thank You ! </a:t>
            </a:r>
            <a:endParaRPr lang="el-GR" sz="4400" b="1" i="1" dirty="0">
              <a:solidFill>
                <a:srgbClr val="3F7E84"/>
              </a:solidFill>
              <a:latin typeface="Quattrocento Sans"/>
              <a:ea typeface="+mj-ea"/>
              <a:cs typeface="+mj-cs"/>
              <a:sym typeface="Arial"/>
              <a:rtl val="0"/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00" y="152399"/>
            <a:ext cx="9202501" cy="11951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 dirty="0"/>
          </a:p>
        </p:txBody>
      </p:sp>
      <p:grpSp>
        <p:nvGrpSpPr>
          <p:cNvPr id="13" name="Shape 52"/>
          <p:cNvGrpSpPr/>
          <p:nvPr/>
        </p:nvGrpSpPr>
        <p:grpSpPr>
          <a:xfrm>
            <a:off x="5433350" y="-43149"/>
            <a:ext cx="3057024" cy="3019325"/>
            <a:chOff x="5433350" y="109250"/>
            <a:chExt cx="3057024" cy="3019325"/>
          </a:xfrm>
        </p:grpSpPr>
        <p:pic>
          <p:nvPicPr>
            <p:cNvPr id="14" name="Shape 53"/>
            <p:cNvPicPr preferRelativeResize="0"/>
            <p:nvPr/>
          </p:nvPicPr>
          <p:blipFill>
            <a:blip r:embed="rId4">
              <a:alphaModFix amt="88000"/>
            </a:blip>
            <a:stretch>
              <a:fillRect/>
            </a:stretch>
          </p:blipFill>
          <p:spPr>
            <a:xfrm>
              <a:off x="5433350" y="109250"/>
              <a:ext cx="3057024" cy="301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Shape 5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09128" y="539866"/>
              <a:ext cx="2505466" cy="20425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5" y="-12"/>
            <a:ext cx="1547675" cy="15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Clr>
                <a:srgbClr val="4F85C3"/>
              </a:buClr>
              <a:buSzPct val="25000"/>
            </a:pPr>
            <a:r>
              <a:rPr lang="en-US" sz="3000" dirty="0" smtClean="0">
                <a:solidFill>
                  <a:srgbClr val="3F7E8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Outline</a:t>
            </a:r>
            <a:endParaRPr lang="en-US" sz="3000" dirty="0">
              <a:solidFill>
                <a:srgbClr val="3F7E8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Calibri" panose="020F0502020204030204" pitchFamily="34" charset="0"/>
                <a:ea typeface="Questrial"/>
                <a:cs typeface="Questrial"/>
                <a:sym typeface="Questrial"/>
              </a:rPr>
              <a:t>Problem, Approach and Objectives</a:t>
            </a:r>
            <a:endParaRPr lang="en-US" sz="2400" dirty="0">
              <a:solidFill>
                <a:srgbClr val="434343"/>
              </a:solidFill>
              <a:latin typeface="Calibri" panose="020F0502020204030204" pitchFamily="34" charset="0"/>
              <a:ea typeface="Questrial"/>
              <a:cs typeface="Questrial"/>
              <a:sym typeface="Questrial"/>
            </a:endParaRPr>
          </a:p>
          <a:p>
            <a:pPr marL="4635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ea typeface="Questrial"/>
                <a:cs typeface="Questrial"/>
                <a:sym typeface="Questrial"/>
              </a:rPr>
              <a:t>Ontologies and Linked Open Data </a:t>
            </a:r>
          </a:p>
          <a:p>
            <a:pPr marL="4635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34343"/>
                </a:solidFill>
                <a:latin typeface="Calibri" panose="020F0502020204030204" pitchFamily="34" charset="0"/>
                <a:ea typeface="Questrial"/>
                <a:cs typeface="Questrial"/>
                <a:sym typeface="Questrial"/>
              </a:rPr>
              <a:t>On Generating URIs</a:t>
            </a:r>
          </a:p>
          <a:p>
            <a:pPr marL="4635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434343"/>
                </a:solidFill>
                <a:latin typeface="Calibri" panose="020F0502020204030204" pitchFamily="34" charset="0"/>
                <a:ea typeface="Questrial"/>
                <a:cs typeface="Questrial"/>
                <a:sym typeface="Questrial"/>
              </a:rPr>
              <a:t>MarineTLO</a:t>
            </a:r>
            <a:endParaRPr lang="en-US" sz="2400" dirty="0">
              <a:solidFill>
                <a:srgbClr val="434343"/>
              </a:solidFill>
              <a:latin typeface="Calibri" panose="020F0502020204030204" pitchFamily="34" charset="0"/>
              <a:ea typeface="Questrial"/>
              <a:cs typeface="Questrial"/>
              <a:sym typeface="Questrial"/>
            </a:endParaRPr>
          </a:p>
          <a:p>
            <a:pPr marL="4635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34343"/>
                </a:solidFill>
                <a:latin typeface="Calibri" panose="020F0502020204030204" pitchFamily="34" charset="0"/>
                <a:ea typeface="Questrial"/>
                <a:cs typeface="Questrial"/>
                <a:sym typeface="Questrial"/>
              </a:rPr>
              <a:t>CIDOC </a:t>
            </a:r>
            <a:r>
              <a:rPr lang="en-US" dirty="0">
                <a:solidFill>
                  <a:srgbClr val="434343"/>
                </a:solidFill>
                <a:latin typeface="Calibri" panose="020F0502020204030204" pitchFamily="34" charset="0"/>
                <a:ea typeface="Questrial"/>
                <a:cs typeface="Questrial"/>
                <a:sym typeface="Questrial"/>
              </a:rPr>
              <a:t>CRM and CRM </a:t>
            </a:r>
            <a:r>
              <a:rPr lang="en-US" dirty="0" smtClean="0">
                <a:solidFill>
                  <a:srgbClr val="434343"/>
                </a:solidFill>
                <a:latin typeface="Calibri" panose="020F0502020204030204" pitchFamily="34" charset="0"/>
                <a:ea typeface="Questrial"/>
                <a:cs typeface="Questrial"/>
                <a:sym typeface="Questrial"/>
              </a:rPr>
              <a:t>SCI</a:t>
            </a:r>
            <a:endParaRPr lang="en-US" dirty="0">
              <a:solidFill>
                <a:srgbClr val="434343"/>
              </a:solidFill>
              <a:latin typeface="Calibri" panose="020F0502020204030204" pitchFamily="34" charset="0"/>
              <a:ea typeface="Questrial"/>
              <a:cs typeface="Questrial"/>
              <a:sym typeface="Questrial"/>
            </a:endParaRPr>
          </a:p>
          <a:p>
            <a:pPr marL="4635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34343"/>
                </a:solidFill>
                <a:latin typeface="Calibri" panose="020F0502020204030204" pitchFamily="34" charset="0"/>
                <a:ea typeface="Questrial"/>
                <a:cs typeface="Questrial"/>
                <a:sym typeface="Questrial"/>
              </a:rPr>
              <a:t>Modeling the Sampling Process</a:t>
            </a:r>
            <a:endParaRPr lang="en-US" dirty="0">
              <a:solidFill>
                <a:srgbClr val="434343"/>
              </a:solidFill>
              <a:latin typeface="Calibri" panose="020F0502020204030204" pitchFamily="34" charset="0"/>
              <a:ea typeface="Questrial"/>
              <a:cs typeface="Questrial"/>
              <a:sym typeface="Questrial"/>
            </a:endParaRPr>
          </a:p>
          <a:p>
            <a:pPr marL="4635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Calibri" panose="020F0502020204030204" pitchFamily="34" charset="0"/>
                <a:ea typeface="Questrial"/>
                <a:cs typeface="Questrial"/>
                <a:sym typeface="Questrial"/>
              </a:rPr>
              <a:t>Concluding </a:t>
            </a:r>
            <a:r>
              <a:rPr lang="en-US" dirty="0" smtClean="0">
                <a:solidFill>
                  <a:srgbClr val="434343"/>
                </a:solidFill>
                <a:latin typeface="Calibri" panose="020F0502020204030204" pitchFamily="34" charset="0"/>
                <a:ea typeface="Questrial"/>
                <a:cs typeface="Questrial"/>
                <a:sym typeface="Questrial"/>
              </a:rPr>
              <a:t>Remarks</a:t>
            </a:r>
            <a:endParaRPr lang="en-US" dirty="0">
              <a:solidFill>
                <a:srgbClr val="434343"/>
              </a:solidFill>
              <a:latin typeface="Calibri" panose="020F0502020204030204" pitchFamily="34" charset="0"/>
              <a:ea typeface="Questrial"/>
              <a:cs typeface="Questrial"/>
              <a:sym typeface="Questrial"/>
            </a:endParaRPr>
          </a:p>
          <a:p>
            <a:endParaRPr lang="el-GR" dirty="0"/>
          </a:p>
        </p:txBody>
      </p:sp>
      <p:cxnSp>
        <p:nvCxnSpPr>
          <p:cNvPr id="64" name="Shape 64"/>
          <p:cNvCxnSpPr/>
          <p:nvPr/>
        </p:nvCxnSpPr>
        <p:spPr>
          <a:xfrm rot="10800000" flipH="1">
            <a:off x="2925" y="1308874"/>
            <a:ext cx="9177299" cy="37500"/>
          </a:xfrm>
          <a:prstGeom prst="straightConnector1">
            <a:avLst/>
          </a:prstGeom>
          <a:noFill/>
          <a:ln w="19050" cap="flat" cmpd="sng">
            <a:solidFill>
              <a:srgbClr val="3F7E8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 rot="10800000" flipH="1">
            <a:off x="2925" y="165874"/>
            <a:ext cx="9177299" cy="375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ICZEGAR'2015 - Heraklion</a:t>
            </a:r>
            <a:endParaRPr lang="el-G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4F85C3"/>
              </a:buClr>
              <a:buSzPct val="25000"/>
              <a:buFont typeface="Quattrocento Sans"/>
              <a:buNone/>
            </a:pPr>
            <a:r>
              <a:rPr lang="en-GB" sz="6000">
                <a:solidFill>
                  <a:srgbClr val="3F7E8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69724" y="3187976"/>
            <a:ext cx="4139597" cy="137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b="1" i="1" dirty="0" smtClean="0">
                <a:solidFill>
                  <a:srgbClr val="3F7E84"/>
                </a:solidFill>
                <a:latin typeface="Quattrocento Sans"/>
                <a:ea typeface="+mj-ea"/>
                <a:cs typeface="+mj-cs"/>
                <a:sym typeface="Arial"/>
                <a:rtl val="0"/>
              </a:rPr>
              <a:t>Supplementary material</a:t>
            </a:r>
            <a:endParaRPr lang="el-GR" sz="4400" b="1" i="1" dirty="0">
              <a:solidFill>
                <a:srgbClr val="3F7E84"/>
              </a:solidFill>
              <a:latin typeface="Quattrocento Sans"/>
              <a:ea typeface="+mj-ea"/>
              <a:cs typeface="+mj-cs"/>
              <a:sym typeface="Arial"/>
              <a:rtl val="0"/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00" y="152399"/>
            <a:ext cx="9202501" cy="11951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 dirty="0"/>
          </a:p>
        </p:txBody>
      </p:sp>
      <p:grpSp>
        <p:nvGrpSpPr>
          <p:cNvPr id="13" name="Shape 52"/>
          <p:cNvGrpSpPr/>
          <p:nvPr/>
        </p:nvGrpSpPr>
        <p:grpSpPr>
          <a:xfrm>
            <a:off x="5433350" y="-43149"/>
            <a:ext cx="3057024" cy="3019325"/>
            <a:chOff x="5433350" y="109250"/>
            <a:chExt cx="3057024" cy="3019325"/>
          </a:xfrm>
        </p:grpSpPr>
        <p:pic>
          <p:nvPicPr>
            <p:cNvPr id="14" name="Shape 53"/>
            <p:cNvPicPr preferRelativeResize="0"/>
            <p:nvPr/>
          </p:nvPicPr>
          <p:blipFill>
            <a:blip r:embed="rId4">
              <a:alphaModFix amt="88000"/>
            </a:blip>
            <a:stretch>
              <a:fillRect/>
            </a:stretch>
          </p:blipFill>
          <p:spPr>
            <a:xfrm>
              <a:off x="5433350" y="109250"/>
              <a:ext cx="3057024" cy="3019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Shape 5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09128" y="539866"/>
              <a:ext cx="2505466" cy="20425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23476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MarineTLO</a:t>
            </a:r>
            <a:r>
              <a:rPr lang="en-US" dirty="0" smtClean="0"/>
              <a:t> – cont’d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6" y="1069626"/>
            <a:ext cx="8309811" cy="524530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8150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CIDOC CRM and </a:t>
            </a:r>
            <a:r>
              <a:rPr lang="en-US" dirty="0" err="1" smtClean="0"/>
              <a:t>CRM</a:t>
            </a:r>
            <a:r>
              <a:rPr lang="en-US" i="1" dirty="0" err="1" smtClean="0"/>
              <a:t>sci</a:t>
            </a:r>
            <a:r>
              <a:rPr lang="en-US" i="1" dirty="0" smtClean="0"/>
              <a:t> – cont’d</a:t>
            </a:r>
            <a:endParaRPr lang="el-GR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41" y="1422518"/>
            <a:ext cx="7958625" cy="472160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54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n-GB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fld id="{FA84A37A-AFC2-4A01-80A1-FC20F2C0D5B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 descr="Screen Shot 2014-11-01 at 9.38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37140"/>
            <a:ext cx="8534400" cy="5441016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3910578" y="5143499"/>
            <a:ext cx="262049" cy="1690565"/>
          </a:xfrm>
          <a:prstGeom prst="rightBrac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92776" y="5885485"/>
            <a:ext cx="334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Worms Taxonomic info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5594954" y="3498259"/>
            <a:ext cx="262049" cy="1536877"/>
          </a:xfrm>
          <a:prstGeom prst="rightBrac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77184" y="4062597"/>
            <a:ext cx="334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Geo-Info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5616330" y="1447799"/>
            <a:ext cx="240674" cy="849959"/>
          </a:xfrm>
          <a:prstGeom prst="rightBrac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88478" y="1594740"/>
            <a:ext cx="334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Generic info about the dataset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252522" y="2397817"/>
            <a:ext cx="240674" cy="1028451"/>
          </a:xfrm>
          <a:prstGeom prst="rightBrac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15637" y="5104709"/>
            <a:ext cx="8312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23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6553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Modeling the Sampling Process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7076792" y="2714693"/>
            <a:ext cx="1601836" cy="5746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BC54_1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Position Measurement </a:t>
            </a:r>
          </a:p>
        </p:txBody>
      </p:sp>
      <p:sp>
        <p:nvSpPr>
          <p:cNvPr id="5" name="Rectangle 4"/>
          <p:cNvSpPr/>
          <p:nvPr/>
        </p:nvSpPr>
        <p:spPr>
          <a:xfrm>
            <a:off x="4184573" y="1648571"/>
            <a:ext cx="1586184" cy="393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BC61 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Sampling Activity</a:t>
            </a:r>
          </a:p>
        </p:txBody>
      </p:sp>
      <p:cxnSp>
        <p:nvCxnSpPr>
          <p:cNvPr id="6" name="Elbow Connector 5"/>
          <p:cNvCxnSpPr>
            <a:stCxn id="5" idx="3"/>
            <a:endCxn id="4" idx="0"/>
          </p:cNvCxnSpPr>
          <p:nvPr/>
        </p:nvCxnSpPr>
        <p:spPr>
          <a:xfrm>
            <a:off x="5770757" y="1845202"/>
            <a:ext cx="2106953" cy="8694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71374" y="1587303"/>
            <a:ext cx="1124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prstClr val="black"/>
                </a:solidFill>
              </a:rPr>
              <a:t>P9 consists of</a:t>
            </a:r>
          </a:p>
        </p:txBody>
      </p:sp>
      <p:cxnSp>
        <p:nvCxnSpPr>
          <p:cNvPr id="8" name="Shape 139"/>
          <p:cNvCxnSpPr>
            <a:stCxn id="11" idx="2"/>
            <a:endCxn id="9" idx="3"/>
          </p:cNvCxnSpPr>
          <p:nvPr/>
        </p:nvCxnSpPr>
        <p:spPr>
          <a:xfrm rot="5400000">
            <a:off x="3797692" y="4347599"/>
            <a:ext cx="563085" cy="10783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55173" y="5005802"/>
            <a:ext cx="984895" cy="3250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prstClr val="black"/>
                </a:solidFill>
              </a:rPr>
              <a:t>GMLLiteral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4998" y="4921211"/>
            <a:ext cx="8058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 smtClean="0"/>
              <a:t>asGML</a:t>
            </a:r>
            <a:endParaRPr lang="en-GB" sz="1050" dirty="0"/>
          </a:p>
        </p:txBody>
      </p:sp>
      <p:sp>
        <p:nvSpPr>
          <p:cNvPr id="11" name="Rectangle 10"/>
          <p:cNvSpPr/>
          <p:nvPr/>
        </p:nvSpPr>
        <p:spPr>
          <a:xfrm>
            <a:off x="3825307" y="4029448"/>
            <a:ext cx="1586184" cy="575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BC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Geometric Place Definition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12" name="Elbow Connector 11"/>
          <p:cNvCxnSpPr>
            <a:stCxn id="11" idx="1"/>
            <a:endCxn id="16" idx="1"/>
          </p:cNvCxnSpPr>
          <p:nvPr/>
        </p:nvCxnSpPr>
        <p:spPr>
          <a:xfrm rot="10800000">
            <a:off x="683975" y="2767841"/>
            <a:ext cx="3141333" cy="1549495"/>
          </a:xfrm>
          <a:prstGeom prst="bentConnector3">
            <a:avLst>
              <a:gd name="adj1" fmla="val 10727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7682" y="2317293"/>
            <a:ext cx="17040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/>
              <a:t>includes</a:t>
            </a:r>
            <a:endParaRPr lang="en-GB" sz="1050" dirty="0"/>
          </a:p>
        </p:txBody>
      </p:sp>
      <p:cxnSp>
        <p:nvCxnSpPr>
          <p:cNvPr id="14" name="Elbow Connector 13"/>
          <p:cNvCxnSpPr>
            <a:stCxn id="5" idx="1"/>
            <a:endCxn id="16" idx="0"/>
          </p:cNvCxnSpPr>
          <p:nvPr/>
        </p:nvCxnSpPr>
        <p:spPr>
          <a:xfrm rot="10800000" flipV="1">
            <a:off x="1556375" y="1845201"/>
            <a:ext cx="2628198" cy="7260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56375" y="1583312"/>
            <a:ext cx="1902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P7 took place at</a:t>
            </a:r>
            <a:endParaRPr lang="en-GB" sz="1050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3974" y="2571209"/>
            <a:ext cx="1744802" cy="393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SP2 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Phenomenal Place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6435" y="2884870"/>
            <a:ext cx="1806119" cy="1334600"/>
            <a:chOff x="646435" y="2884870"/>
            <a:chExt cx="1806119" cy="1334600"/>
          </a:xfrm>
        </p:grpSpPr>
        <p:sp>
          <p:nvSpPr>
            <p:cNvPr id="18" name="Oval 17"/>
            <p:cNvSpPr/>
            <p:nvPr/>
          </p:nvSpPr>
          <p:spPr>
            <a:xfrm>
              <a:off x="646435" y="2884870"/>
              <a:ext cx="1806119" cy="589629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scene3d>
              <a:camera prst="perspectiveRelaxed"/>
              <a:lightRig rig="glow" dir="tl">
                <a:rot lat="0" lon="0" rev="1800000"/>
              </a:lightRig>
            </a:scene3d>
            <a:sp3d contourW="10160" prstMaterial="dkEdge">
              <a:bevelT w="139700" prst="cross"/>
              <a:contourClr>
                <a:schemeClr val="accent2">
                  <a:shade val="30000"/>
                  <a:satMod val="1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S_A</a:t>
              </a:r>
            </a:p>
            <a:p>
              <a:pPr algn="ctr"/>
              <a:r>
                <a:rPr lang="en-US" sz="1200" dirty="0"/>
                <a:t>1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213801" y="2893853"/>
              <a:ext cx="686941" cy="302608"/>
              <a:chOff x="6860409" y="4099541"/>
              <a:chExt cx="1338654" cy="863376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860409" y="4099541"/>
                <a:ext cx="1338654" cy="863376"/>
                <a:chOff x="6860409" y="4099541"/>
                <a:chExt cx="1338654" cy="863376"/>
              </a:xfrm>
            </p:grpSpPr>
            <p:pic>
              <p:nvPicPr>
                <p:cNvPr id="26" name="Picture 25" descr="sailing-ship-icon.png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064578" flipH="1">
                  <a:off x="6860409" y="4099541"/>
                  <a:ext cx="1171796" cy="754110"/>
                </a:xfrm>
                <a:prstGeom prst="rect">
                  <a:avLst/>
                </a:prstGeom>
              </p:spPr>
            </p:pic>
            <p:sp>
              <p:nvSpPr>
                <p:cNvPr id="27" name="TextBox 26"/>
                <p:cNvSpPr txBox="1"/>
                <p:nvPr/>
              </p:nvSpPr>
              <p:spPr>
                <a:xfrm>
                  <a:off x="7413950" y="4216513"/>
                  <a:ext cx="785113" cy="746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1100" b="1" dirty="0">
                    <a:ln w="18000">
                      <a:solidFill>
                        <a:schemeClr val="accent2">
                          <a:satMod val="140000"/>
                        </a:schemeClr>
                      </a:solidFill>
                      <a:prstDash val="solid"/>
                      <a:miter lim="800000"/>
                    </a:ln>
                    <a:noFill/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pic>
            <p:nvPicPr>
              <p:cNvPr id="25" name="Picture 24" descr="Christos2.png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8711" y="4216513"/>
                <a:ext cx="481006" cy="427547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sp>
          <p:nvSpPr>
            <p:cNvPr id="20" name="Oval 19"/>
            <p:cNvSpPr/>
            <p:nvPr/>
          </p:nvSpPr>
          <p:spPr>
            <a:xfrm>
              <a:off x="1362873" y="3159749"/>
              <a:ext cx="69150" cy="476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74812" y="3289353"/>
              <a:ext cx="1206368" cy="40874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scene3d>
              <a:camera prst="perspectiveRelaxed"/>
              <a:lightRig rig="glow" dir="tl">
                <a:rot lat="0" lon="0" rev="1800000"/>
              </a:lightRig>
            </a:scene3d>
            <a:sp3d contourW="10160" prstMaterial="dkEdge">
              <a:bevelT w="139700" prst="cross"/>
              <a:contourClr>
                <a:schemeClr val="accent2">
                  <a:shade val="30000"/>
                  <a:satMod val="1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1219865" y="3810730"/>
              <a:ext cx="680963" cy="40874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scene3d>
              <a:camera prst="perspectiveRelaxed"/>
              <a:lightRig rig="glow" dir="tl">
                <a:rot lat="0" lon="0" rev="1800000"/>
              </a:lightRig>
            </a:scene3d>
            <a:sp3d contourW="10160" prstMaterial="dkEdge">
              <a:bevelT w="139700" prst="cross"/>
              <a:contourClr>
                <a:schemeClr val="accent2">
                  <a:shade val="30000"/>
                  <a:satMod val="1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089122" y="3570475"/>
              <a:ext cx="996998" cy="40874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scene3d>
              <a:camera prst="perspectiveRelaxed"/>
              <a:lightRig rig="glow" dir="tl">
                <a:rot lat="0" lon="0" rev="1800000"/>
              </a:lightRig>
            </a:scene3d>
            <a:sp3d contourW="10160" prstMaterial="dkEdge">
              <a:bevelT w="139700" prst="cross"/>
              <a:contourClr>
                <a:schemeClr val="accent2">
                  <a:shade val="30000"/>
                  <a:satMod val="1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8" name="Elbow Connector 27"/>
          <p:cNvCxnSpPr>
            <a:stCxn id="4" idx="2"/>
            <a:endCxn id="11" idx="3"/>
          </p:cNvCxnSpPr>
          <p:nvPr/>
        </p:nvCxnSpPr>
        <p:spPr>
          <a:xfrm rot="5400000">
            <a:off x="6130610" y="2570234"/>
            <a:ext cx="1027983" cy="24662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54545" y="4162185"/>
            <a:ext cx="1837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produces</a:t>
            </a:r>
            <a:endParaRPr lang="en-GB" sz="1050" dirty="0"/>
          </a:p>
        </p:txBody>
      </p:sp>
      <p:sp>
        <p:nvSpPr>
          <p:cNvPr id="30" name="Rectangle 29"/>
          <p:cNvSpPr/>
          <p:nvPr/>
        </p:nvSpPr>
        <p:spPr>
          <a:xfrm>
            <a:off x="5793299" y="4997989"/>
            <a:ext cx="984895" cy="3250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String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31" name="Elbow Connector 30"/>
          <p:cNvCxnSpPr>
            <a:stCxn id="11" idx="2"/>
            <a:endCxn id="30" idx="1"/>
          </p:cNvCxnSpPr>
          <p:nvPr/>
        </p:nvCxnSpPr>
        <p:spPr>
          <a:xfrm rot="16200000" flipH="1">
            <a:off x="4928213" y="4295408"/>
            <a:ext cx="555272" cy="11749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40067" y="4906577"/>
            <a:ext cx="11826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P2 has note</a:t>
            </a:r>
            <a:endParaRPr lang="en-GB" sz="1050" dirty="0"/>
          </a:p>
        </p:txBody>
      </p:sp>
      <p:sp>
        <p:nvSpPr>
          <p:cNvPr id="33" name="Rectangle 32"/>
          <p:cNvSpPr/>
          <p:nvPr/>
        </p:nvSpPr>
        <p:spPr>
          <a:xfrm>
            <a:off x="4425131" y="3350648"/>
            <a:ext cx="2396094" cy="3577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BC34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Geometric Place Expression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717563" y="3328105"/>
            <a:ext cx="1586184" cy="393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BC20</a:t>
            </a:r>
          </a:p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Declarative Place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flipV="1">
            <a:off x="4003360" y="3807087"/>
            <a:ext cx="151747" cy="286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Down Arrow 35"/>
          <p:cNvSpPr/>
          <p:nvPr/>
        </p:nvSpPr>
        <p:spPr>
          <a:xfrm flipV="1">
            <a:off x="5028090" y="3812347"/>
            <a:ext cx="151747" cy="2862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555172" y="5669909"/>
            <a:ext cx="984895" cy="3250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String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38" name="Elbow Connector 37"/>
          <p:cNvCxnSpPr>
            <a:stCxn id="11" idx="2"/>
            <a:endCxn id="37" idx="3"/>
          </p:cNvCxnSpPr>
          <p:nvPr/>
        </p:nvCxnSpPr>
        <p:spPr>
          <a:xfrm rot="5400000">
            <a:off x="3465637" y="4679652"/>
            <a:ext cx="1227192" cy="10783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25722" y="5574481"/>
            <a:ext cx="11826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asFootPrintWKT</a:t>
            </a:r>
            <a:endParaRPr lang="en-GB" sz="1050" dirty="0"/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29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9" grpId="0" animBg="1"/>
      <p:bldP spid="10" grpId="0"/>
      <p:bldP spid="11" grpId="0" animBg="1"/>
      <p:bldP spid="13" grpId="0"/>
      <p:bldP spid="15" grpId="0"/>
      <p:bldP spid="16" grpId="0" animBg="1"/>
      <p:bldP spid="29" grpId="0"/>
      <p:bldP spid="30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Modeling the Sampling Process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7151347" y="2070262"/>
            <a:ext cx="1744802" cy="393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SP2 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Phenomenal Place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13808" y="2383923"/>
            <a:ext cx="1806119" cy="1334600"/>
            <a:chOff x="646435" y="2884870"/>
            <a:chExt cx="1806119" cy="1334600"/>
          </a:xfrm>
        </p:grpSpPr>
        <p:sp>
          <p:nvSpPr>
            <p:cNvPr id="6" name="Oval 5"/>
            <p:cNvSpPr/>
            <p:nvPr/>
          </p:nvSpPr>
          <p:spPr>
            <a:xfrm>
              <a:off x="646435" y="2884870"/>
              <a:ext cx="1806119" cy="589629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scene3d>
              <a:camera prst="perspectiveRelaxed"/>
              <a:lightRig rig="glow" dir="tl">
                <a:rot lat="0" lon="0" rev="1800000"/>
              </a:lightRig>
            </a:scene3d>
            <a:sp3d contourW="10160" prstMaterial="dkEdge">
              <a:bevelT w="139700" prst="cross"/>
              <a:contourClr>
                <a:schemeClr val="accent2">
                  <a:shade val="30000"/>
                  <a:satMod val="1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S_A</a:t>
              </a:r>
            </a:p>
            <a:p>
              <a:pPr algn="ctr"/>
              <a:r>
                <a:rPr lang="en-US" sz="1200" dirty="0"/>
                <a:t>1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213801" y="2893853"/>
              <a:ext cx="686941" cy="302608"/>
              <a:chOff x="6860409" y="4099541"/>
              <a:chExt cx="1338654" cy="86337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6860409" y="4099541"/>
                <a:ext cx="1338654" cy="863376"/>
                <a:chOff x="6860409" y="4099541"/>
                <a:chExt cx="1338654" cy="863376"/>
              </a:xfrm>
            </p:grpSpPr>
            <p:pic>
              <p:nvPicPr>
                <p:cNvPr id="14" name="Picture 13" descr="sailing-ship-icon.png"/>
                <p:cNvPicPr>
                  <a:picLocks noChangeAspect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064578" flipH="1">
                  <a:off x="6860409" y="4099541"/>
                  <a:ext cx="1171796" cy="754110"/>
                </a:xfrm>
                <a:prstGeom prst="rect">
                  <a:avLst/>
                </a:prstGeom>
              </p:spPr>
            </p:pic>
            <p:sp>
              <p:nvSpPr>
                <p:cNvPr id="15" name="TextBox 14"/>
                <p:cNvSpPr txBox="1"/>
                <p:nvPr/>
              </p:nvSpPr>
              <p:spPr>
                <a:xfrm>
                  <a:off x="7413950" y="4216513"/>
                  <a:ext cx="785113" cy="7464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1100" b="1" dirty="0">
                    <a:ln w="18000">
                      <a:solidFill>
                        <a:schemeClr val="accent2">
                          <a:satMod val="140000"/>
                        </a:schemeClr>
                      </a:solidFill>
                      <a:prstDash val="solid"/>
                      <a:miter lim="800000"/>
                    </a:ln>
                    <a:noFill/>
                    <a:effectLst>
                      <a:outerShdw blurRad="25500" dist="23000" dir="7020000" algn="tl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  <p:pic>
            <p:nvPicPr>
              <p:cNvPr id="13" name="Picture 12" descr="Christos2.png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8711" y="4216513"/>
                <a:ext cx="481006" cy="427547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p:grpSp>
        <p:sp>
          <p:nvSpPr>
            <p:cNvPr id="8" name="Oval 7"/>
            <p:cNvSpPr/>
            <p:nvPr/>
          </p:nvSpPr>
          <p:spPr>
            <a:xfrm>
              <a:off x="1362873" y="3159749"/>
              <a:ext cx="69150" cy="4766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974812" y="3289353"/>
              <a:ext cx="1206368" cy="40874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scene3d>
              <a:camera prst="perspectiveRelaxed"/>
              <a:lightRig rig="glow" dir="tl">
                <a:rot lat="0" lon="0" rev="1800000"/>
              </a:lightRig>
            </a:scene3d>
            <a:sp3d contourW="10160" prstMaterial="dkEdge">
              <a:bevelT w="139700" prst="cross"/>
              <a:contourClr>
                <a:schemeClr val="accent2">
                  <a:shade val="30000"/>
                  <a:satMod val="1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219865" y="3810730"/>
              <a:ext cx="680963" cy="40874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scene3d>
              <a:camera prst="perspectiveRelaxed"/>
              <a:lightRig rig="glow" dir="tl">
                <a:rot lat="0" lon="0" rev="1800000"/>
              </a:lightRig>
            </a:scene3d>
            <a:sp3d contourW="10160" prstMaterial="dkEdge">
              <a:bevelT w="139700" prst="cross"/>
              <a:contourClr>
                <a:schemeClr val="accent2">
                  <a:shade val="30000"/>
                  <a:satMod val="1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089122" y="3570475"/>
              <a:ext cx="996998" cy="408740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scene3d>
              <a:camera prst="perspectiveRelaxed"/>
              <a:lightRig rig="glow" dir="tl">
                <a:rot lat="0" lon="0" rev="1800000"/>
              </a:lightRig>
            </a:scene3d>
            <a:sp3d contourW="10160" prstMaterial="dkEdge">
              <a:bevelT w="139700" prst="cross"/>
              <a:contourClr>
                <a:schemeClr val="accent2">
                  <a:shade val="30000"/>
                  <a:satMod val="150000"/>
                </a:schemeClr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767990" y="3343677"/>
            <a:ext cx="1205206" cy="3641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Locality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Alykes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176915" y="4507470"/>
            <a:ext cx="1205206" cy="3641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stateProvince</a:t>
            </a:r>
            <a:endParaRPr lang="en-US" sz="1200" dirty="0" smtClean="0"/>
          </a:p>
          <a:p>
            <a:pPr algn="ctr"/>
            <a:r>
              <a:rPr lang="en-US" sz="1200" dirty="0" smtClean="0"/>
              <a:t>(Epirus)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3994807" y="3868598"/>
            <a:ext cx="1205206" cy="3641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municipality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Preveza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6012323" y="2884991"/>
            <a:ext cx="672696" cy="393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BC3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Place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58508" y="3410653"/>
            <a:ext cx="672696" cy="393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BC3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Place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6987" y="3531588"/>
            <a:ext cx="2484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LC38_falls_within_or_overlaps</a:t>
            </a:r>
            <a:endParaRPr lang="en-US" sz="1200" dirty="0"/>
          </a:p>
        </p:txBody>
      </p:sp>
      <p:cxnSp>
        <p:nvCxnSpPr>
          <p:cNvPr id="22" name="Elbow Connector 21"/>
          <p:cNvCxnSpPr>
            <a:stCxn id="4" idx="0"/>
            <a:endCxn id="19" idx="0"/>
          </p:cNvCxnSpPr>
          <p:nvPr/>
        </p:nvCxnSpPr>
        <p:spPr>
          <a:xfrm rot="16200000" flipH="1" flipV="1">
            <a:off x="6778845" y="1640087"/>
            <a:ext cx="814729" cy="1675077"/>
          </a:xfrm>
          <a:prstGeom prst="bentConnector3">
            <a:avLst>
              <a:gd name="adj1" fmla="val -2805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8262" y="1561857"/>
            <a:ext cx="3292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LC38_falls_within_or_overlaps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564629" y="5155916"/>
            <a:ext cx="1205206" cy="3641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country</a:t>
            </a:r>
          </a:p>
          <a:p>
            <a:pPr algn="ctr"/>
            <a:r>
              <a:rPr lang="en-US" sz="1200" dirty="0" smtClean="0"/>
              <a:t>(GR)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2385182" y="4030234"/>
            <a:ext cx="672696" cy="393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BC3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Place</a:t>
            </a:r>
          </a:p>
        </p:txBody>
      </p:sp>
      <p:cxnSp>
        <p:nvCxnSpPr>
          <p:cNvPr id="26" name="Elbow Connector 25"/>
          <p:cNvCxnSpPr>
            <a:stCxn id="19" idx="0"/>
            <a:endCxn id="20" idx="0"/>
          </p:cNvCxnSpPr>
          <p:nvPr/>
        </p:nvCxnSpPr>
        <p:spPr>
          <a:xfrm rot="16200000" flipH="1" flipV="1">
            <a:off x="5158933" y="2220914"/>
            <a:ext cx="525662" cy="1853815"/>
          </a:xfrm>
          <a:prstGeom prst="bentConnector3">
            <a:avLst>
              <a:gd name="adj1" fmla="val -4348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0" idx="0"/>
            <a:endCxn id="25" idx="0"/>
          </p:cNvCxnSpPr>
          <p:nvPr/>
        </p:nvCxnSpPr>
        <p:spPr>
          <a:xfrm rot="16200000" flipH="1" flipV="1">
            <a:off x="3298402" y="2833780"/>
            <a:ext cx="619581" cy="1773326"/>
          </a:xfrm>
          <a:prstGeom prst="bentConnector3">
            <a:avLst>
              <a:gd name="adj1" fmla="val -3689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hape 233"/>
          <p:cNvCxnSpPr>
            <a:stCxn id="25" idx="0"/>
            <a:endCxn id="32" idx="0"/>
          </p:cNvCxnSpPr>
          <p:nvPr/>
        </p:nvCxnSpPr>
        <p:spPr>
          <a:xfrm rot="16200000" flipH="1" flipV="1">
            <a:off x="1542312" y="3507316"/>
            <a:ext cx="656300" cy="1702136"/>
          </a:xfrm>
          <a:prstGeom prst="bentConnector3">
            <a:avLst>
              <a:gd name="adj1" fmla="val -3483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700321" y="6159164"/>
            <a:ext cx="2135097" cy="3641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http://</a:t>
            </a:r>
            <a:r>
              <a:rPr lang="en-US" sz="1200" dirty="0" err="1"/>
              <a:t>vocab.org</a:t>
            </a:r>
            <a:r>
              <a:rPr lang="en-US" sz="1200" dirty="0"/>
              <a:t>/places/</a:t>
            </a:r>
            <a:r>
              <a:rPr lang="en-US" sz="1200" dirty="0" err="1"/>
              <a:t>schema.html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053440" y="2379405"/>
            <a:ext cx="3292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LC38_falls_within_or_overlaps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210198" y="2894613"/>
            <a:ext cx="3292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LC38_falls_within_or_overlaps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683046" y="4686534"/>
            <a:ext cx="672696" cy="393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BC3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</a:rPr>
              <a:t>Place</a:t>
            </a:r>
          </a:p>
        </p:txBody>
      </p:sp>
      <p:sp>
        <p:nvSpPr>
          <p:cNvPr id="33" name="Right Brace 32"/>
          <p:cNvSpPr/>
          <p:nvPr/>
        </p:nvSpPr>
        <p:spPr>
          <a:xfrm rot="4204634">
            <a:off x="4080217" y="1946345"/>
            <a:ext cx="623653" cy="5770498"/>
          </a:xfrm>
          <a:prstGeom prst="rightBrac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55226" y="4895399"/>
            <a:ext cx="214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LX2 has type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46585" y="4705786"/>
            <a:ext cx="617912" cy="4325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200" dirty="0" smtClean="0">
                <a:solidFill>
                  <a:prstClr val="black"/>
                </a:solidFill>
              </a:rPr>
              <a:t>E55</a:t>
            </a:r>
          </a:p>
          <a:p>
            <a:pPr algn="ctr">
              <a:defRPr/>
            </a:pPr>
            <a:r>
              <a:rPr lang="en-GB" sz="1200" dirty="0" smtClean="0">
                <a:solidFill>
                  <a:prstClr val="black"/>
                </a:solidFill>
              </a:rPr>
              <a:t>Type</a:t>
            </a:r>
            <a:endParaRPr lang="en-GB" sz="1200" dirty="0">
              <a:solidFill>
                <a:prstClr val="black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8211" y="5593265"/>
            <a:ext cx="2132288" cy="52343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Place </a:t>
            </a:r>
          </a:p>
          <a:p>
            <a:pPr algn="ctr"/>
            <a:r>
              <a:rPr lang="en-US" dirty="0" smtClean="0">
                <a:solidFill>
                  <a:prstClr val="white"/>
                </a:solidFill>
              </a:rPr>
              <a:t>Terminology</a:t>
            </a:r>
          </a:p>
        </p:txBody>
      </p:sp>
      <p:cxnSp>
        <p:nvCxnSpPr>
          <p:cNvPr id="37" name="Elbow Connector 36"/>
          <p:cNvCxnSpPr>
            <a:stCxn id="36" idx="0"/>
            <a:endCxn id="35" idx="2"/>
          </p:cNvCxnSpPr>
          <p:nvPr/>
        </p:nvCxnSpPr>
        <p:spPr>
          <a:xfrm rot="5400000" flipH="1" flipV="1">
            <a:off x="7527502" y="5365226"/>
            <a:ext cx="454892" cy="1186"/>
          </a:xfrm>
          <a:prstGeom prst="bentConnector3">
            <a:avLst/>
          </a:prstGeom>
          <a:ln>
            <a:prstDash val="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1"/>
            <a:endCxn id="35" idx="1"/>
          </p:cNvCxnSpPr>
          <p:nvPr/>
        </p:nvCxnSpPr>
        <p:spPr>
          <a:xfrm rot="5400000" flipH="1" flipV="1">
            <a:off x="5871103" y="3549277"/>
            <a:ext cx="202679" cy="2948286"/>
          </a:xfrm>
          <a:prstGeom prst="bentConnector4">
            <a:avLst>
              <a:gd name="adj1" fmla="val 112789"/>
              <a:gd name="adj2" fmla="val 5348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6987" y="1779240"/>
            <a:ext cx="2881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 “P3 has note” </a:t>
            </a:r>
            <a:r>
              <a:rPr lang="en-GB" b="1" dirty="0" smtClean="0"/>
              <a:t>for </a:t>
            </a:r>
            <a:r>
              <a:rPr lang="en-GB" b="1" dirty="0" err="1" smtClean="0"/>
              <a:t>higherGeographicID</a:t>
            </a:r>
            <a:r>
              <a:rPr lang="en-GB" b="1" dirty="0" smtClean="0"/>
              <a:t> </a:t>
            </a:r>
            <a:r>
              <a:rPr lang="en-GB" b="1" dirty="0"/>
              <a:t>and </a:t>
            </a:r>
            <a:r>
              <a:rPr lang="en-GB" b="1" dirty="0" err="1"/>
              <a:t>higherGeographic</a:t>
            </a:r>
            <a:endParaRPr lang="en-GB" b="1" dirty="0" smtClean="0"/>
          </a:p>
          <a:p>
            <a:endParaRPr lang="en-GB" b="1" dirty="0"/>
          </a:p>
        </p:txBody>
      </p:sp>
      <p:sp>
        <p:nvSpPr>
          <p:cNvPr id="40" name="Rectangle 39"/>
          <p:cNvSpPr/>
          <p:nvPr/>
        </p:nvSpPr>
        <p:spPr>
          <a:xfrm>
            <a:off x="2984691" y="6314643"/>
            <a:ext cx="1586184" cy="3932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BC26</a:t>
            </a:r>
          </a:p>
          <a:p>
            <a:pPr algn="ctr"/>
            <a:r>
              <a:rPr lang="en-US" sz="1200" dirty="0" smtClean="0"/>
              <a:t>Place Appellation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34" idx="1"/>
            <a:endCxn id="40" idx="0"/>
          </p:cNvCxnSpPr>
          <p:nvPr/>
        </p:nvCxnSpPr>
        <p:spPr>
          <a:xfrm rot="10800000" flipV="1">
            <a:off x="3777784" y="5080065"/>
            <a:ext cx="777443" cy="12345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05761" y="5909387"/>
            <a:ext cx="14814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LC4 has appellation</a:t>
            </a:r>
            <a:endParaRPr lang="en-US" sz="1050" dirty="0"/>
          </a:p>
        </p:txBody>
      </p:sp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549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3" grpId="0"/>
      <p:bldP spid="24" grpId="0" animBg="1"/>
      <p:bldP spid="25" grpId="0" animBg="1"/>
      <p:bldP spid="29" grpId="0" animBg="1"/>
      <p:bldP spid="30" grpId="0"/>
      <p:bldP spid="31" grpId="0"/>
      <p:bldP spid="32" grpId="0" animBg="1"/>
      <p:bldP spid="33" grpId="0" animBg="1"/>
      <p:bldP spid="34" grpId="0"/>
      <p:bldP spid="35" grpId="0" animBg="1"/>
      <p:bldP spid="36" grpId="0" animBg="1"/>
      <p:bldP spid="40" grpId="0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5" y="-12"/>
            <a:ext cx="1547675" cy="15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4F85C3"/>
              </a:buClr>
              <a:buSzPct val="25000"/>
              <a:buFont typeface="Quattrocento Sans"/>
              <a:buNone/>
            </a:pPr>
            <a:r>
              <a:rPr lang="en-GB" sz="3000" b="1" dirty="0" smtClean="0">
                <a:solidFill>
                  <a:srgbClr val="3F7E8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Problem, Approach and Objective</a:t>
            </a:r>
            <a:endParaRPr lang="en-GB" sz="3000" b="1" dirty="0">
              <a:solidFill>
                <a:srgbClr val="3F7E8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u="sng" dirty="0"/>
              <a:t>The </a:t>
            </a:r>
            <a:r>
              <a:rPr lang="en-US" sz="2000" b="1" u="sng" dirty="0" smtClean="0"/>
              <a:t>problem:</a:t>
            </a:r>
          </a:p>
          <a:p>
            <a:pPr lvl="1"/>
            <a:r>
              <a:rPr lang="en-US" sz="2100" dirty="0" smtClean="0"/>
              <a:t>Data providers usually </a:t>
            </a:r>
            <a:r>
              <a:rPr lang="en-US" sz="2100" dirty="0" smtClean="0">
                <a:solidFill>
                  <a:srgbClr val="FF0000"/>
                </a:solidFill>
              </a:rPr>
              <a:t>use their own schemata </a:t>
            </a:r>
            <a:r>
              <a:rPr lang="en-US" sz="2100" dirty="0" smtClean="0"/>
              <a:t>to describe their data </a:t>
            </a:r>
          </a:p>
          <a:p>
            <a:pPr lvl="1"/>
            <a:r>
              <a:rPr lang="en-US" sz="2100" dirty="0"/>
              <a:t>Too much </a:t>
            </a:r>
            <a:r>
              <a:rPr lang="en-US" sz="2100" dirty="0" smtClean="0">
                <a:solidFill>
                  <a:srgbClr val="FF0000"/>
                </a:solidFill>
              </a:rPr>
              <a:t>heterogeneity</a:t>
            </a:r>
            <a:endParaRPr lang="en-US" sz="2100" dirty="0" smtClean="0"/>
          </a:p>
          <a:p>
            <a:pPr lvl="1"/>
            <a:r>
              <a:rPr lang="en-US" sz="2100" dirty="0" smtClean="0"/>
              <a:t>The </a:t>
            </a:r>
            <a:r>
              <a:rPr lang="en-US" sz="2100" dirty="0" smtClean="0">
                <a:solidFill>
                  <a:srgbClr val="FF0000"/>
                </a:solidFill>
              </a:rPr>
              <a:t>process </a:t>
            </a:r>
            <a:r>
              <a:rPr lang="en-US" sz="2100" dirty="0" smtClean="0"/>
              <a:t>is rarely well-documented</a:t>
            </a:r>
          </a:p>
          <a:p>
            <a:endParaRPr lang="en-US" sz="2000" dirty="0"/>
          </a:p>
          <a:p>
            <a:r>
              <a:rPr lang="en-US" sz="2000" b="1" u="sng" dirty="0" smtClean="0"/>
              <a:t>Our  Approach:</a:t>
            </a:r>
          </a:p>
          <a:p>
            <a:pPr lvl="1"/>
            <a:r>
              <a:rPr lang="en-US" sz="2100" dirty="0" smtClean="0"/>
              <a:t>Provide a </a:t>
            </a:r>
            <a:r>
              <a:rPr lang="en-US" sz="2100" dirty="0" smtClean="0">
                <a:solidFill>
                  <a:srgbClr val="FF0000"/>
                </a:solidFill>
              </a:rPr>
              <a:t>conceptual framework </a:t>
            </a:r>
            <a:r>
              <a:rPr lang="en-US" sz="2100" dirty="0" smtClean="0"/>
              <a:t>that will allow modeling biodiversity data and the biological observation processes</a:t>
            </a:r>
          </a:p>
          <a:p>
            <a:pPr lvl="1"/>
            <a:r>
              <a:rPr lang="en-US" sz="2100" dirty="0" smtClean="0"/>
              <a:t>Through the use of </a:t>
            </a:r>
            <a:r>
              <a:rPr lang="en-US" sz="2100" dirty="0" smtClean="0">
                <a:solidFill>
                  <a:srgbClr val="FF0000"/>
                </a:solidFill>
              </a:rPr>
              <a:t>ontologies</a:t>
            </a:r>
            <a:r>
              <a:rPr lang="en-US" sz="2100" dirty="0" smtClean="0"/>
              <a:t> and publishing data as </a:t>
            </a:r>
            <a:r>
              <a:rPr lang="en-US" sz="2100" dirty="0" smtClean="0">
                <a:solidFill>
                  <a:srgbClr val="FF0000"/>
                </a:solidFill>
              </a:rPr>
              <a:t>Linked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u="sng" dirty="0" smtClean="0"/>
              <a:t>The Objectives:</a:t>
            </a:r>
          </a:p>
          <a:p>
            <a:pPr lvl="1"/>
            <a:r>
              <a:rPr lang="en-US" sz="2100" dirty="0" smtClean="0"/>
              <a:t>Enhance the </a:t>
            </a:r>
            <a:r>
              <a:rPr lang="en-US" sz="2100" dirty="0" smtClean="0">
                <a:solidFill>
                  <a:srgbClr val="FF0000"/>
                </a:solidFill>
              </a:rPr>
              <a:t>formal representation </a:t>
            </a:r>
            <a:r>
              <a:rPr lang="en-US" sz="2100" dirty="0" smtClean="0"/>
              <a:t>of biological data and biological observation process</a:t>
            </a:r>
            <a:endParaRPr lang="en-US" sz="2100" dirty="0"/>
          </a:p>
          <a:p>
            <a:pPr lvl="1"/>
            <a:r>
              <a:rPr lang="en-US" sz="2100" dirty="0" smtClean="0"/>
              <a:t>Enable </a:t>
            </a:r>
            <a:r>
              <a:rPr lang="en-US" sz="2100" dirty="0" smtClean="0">
                <a:solidFill>
                  <a:srgbClr val="FF0000"/>
                </a:solidFill>
              </a:rPr>
              <a:t>data integration</a:t>
            </a:r>
          </a:p>
          <a:p>
            <a:pPr lvl="1"/>
            <a:r>
              <a:rPr lang="en-US" sz="2100" dirty="0" smtClean="0"/>
              <a:t>Make implicit knowledge </a:t>
            </a:r>
            <a:r>
              <a:rPr lang="en-US" sz="2100" dirty="0" smtClean="0">
                <a:solidFill>
                  <a:srgbClr val="FF0000"/>
                </a:solidFill>
              </a:rPr>
              <a:t>explicit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/>
          </a:p>
        </p:txBody>
      </p:sp>
      <p:cxnSp>
        <p:nvCxnSpPr>
          <p:cNvPr id="74" name="Shape 74"/>
          <p:cNvCxnSpPr/>
          <p:nvPr/>
        </p:nvCxnSpPr>
        <p:spPr>
          <a:xfrm rot="10800000" flipH="1">
            <a:off x="2925" y="1308874"/>
            <a:ext cx="9177299" cy="37500"/>
          </a:xfrm>
          <a:prstGeom prst="straightConnector1">
            <a:avLst/>
          </a:prstGeom>
          <a:noFill/>
          <a:ln w="19050" cap="flat" cmpd="sng">
            <a:solidFill>
              <a:srgbClr val="3F7E84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5" name="Shape 75"/>
          <p:cNvCxnSpPr/>
          <p:nvPr/>
        </p:nvCxnSpPr>
        <p:spPr>
          <a:xfrm rot="10800000" flipH="1">
            <a:off x="2925" y="165874"/>
            <a:ext cx="9177299" cy="375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Ontologies and Linked Open Data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b="1" dirty="0" smtClean="0"/>
              <a:t>Ontology</a:t>
            </a:r>
            <a:r>
              <a:rPr lang="en-US" sz="2800" dirty="0" smtClean="0"/>
              <a:t> is the formal naming and definition of types, properties and interrelationships of the entities of a domain of discourse</a:t>
            </a:r>
          </a:p>
          <a:p>
            <a:pPr lvl="1"/>
            <a:r>
              <a:rPr lang="en-US" sz="2400" i="1" dirty="0" smtClean="0">
                <a:solidFill>
                  <a:srgbClr val="FF0000"/>
                </a:solidFill>
              </a:rPr>
              <a:t>People understand semantics, machines don’t </a:t>
            </a:r>
          </a:p>
          <a:p>
            <a:r>
              <a:rPr lang="en-US" sz="2800" b="1" dirty="0" smtClean="0"/>
              <a:t>Linked Open Data </a:t>
            </a:r>
          </a:p>
          <a:p>
            <a:pPr lvl="1"/>
            <a:r>
              <a:rPr lang="en-US" sz="2400" dirty="0" smtClean="0"/>
              <a:t>Use Unique Resource Identifiers (</a:t>
            </a:r>
            <a:r>
              <a:rPr lang="en-US" sz="2400" b="1" dirty="0" smtClean="0">
                <a:solidFill>
                  <a:srgbClr val="FF0000"/>
                </a:solidFill>
              </a:rPr>
              <a:t>URIs</a:t>
            </a:r>
            <a:r>
              <a:rPr lang="en-US" sz="2400" dirty="0" smtClean="0"/>
              <a:t>) as names for things </a:t>
            </a:r>
          </a:p>
          <a:p>
            <a:pPr lvl="1"/>
            <a:r>
              <a:rPr lang="en-US" sz="2400" dirty="0" smtClean="0"/>
              <a:t>Use HTTP URIs so that people can look up those names </a:t>
            </a:r>
          </a:p>
          <a:p>
            <a:pPr lvl="1"/>
            <a:r>
              <a:rPr lang="en-US" sz="2400" dirty="0" smtClean="0"/>
              <a:t>Provide useful information about what a name identifies when it’s looked up</a:t>
            </a:r>
          </a:p>
          <a:p>
            <a:pPr lvl="1"/>
            <a:r>
              <a:rPr lang="en-US" sz="2400" dirty="0" smtClean="0"/>
              <a:t>Refer to other things using their HTTP URI-based names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622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864" y="274638"/>
            <a:ext cx="7293936" cy="1065064"/>
          </a:xfrm>
        </p:spPr>
        <p:txBody>
          <a:bodyPr/>
          <a:lstStyle/>
          <a:p>
            <a:pPr algn="r"/>
            <a:r>
              <a:rPr lang="en-US" dirty="0" smtClean="0"/>
              <a:t>Ontologies and Linked Open Data – cont’d</a:t>
            </a:r>
            <a:endParaRPr lang="el-GR" dirty="0"/>
          </a:p>
        </p:txBody>
      </p:sp>
      <p:sp>
        <p:nvSpPr>
          <p:cNvPr id="7" name="Rounded Rectangle 6"/>
          <p:cNvSpPr/>
          <p:nvPr/>
        </p:nvSpPr>
        <p:spPr>
          <a:xfrm>
            <a:off x="3564341" y="2513605"/>
            <a:ext cx="1687036" cy="506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/>
              <a:t>Species</a:t>
            </a:r>
          </a:p>
          <a:p>
            <a:pPr algn="ctr"/>
            <a:r>
              <a:rPr lang="en-US" dirty="0" err="1" smtClean="0"/>
              <a:t>Thunnus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lbacares</a:t>
            </a:r>
            <a:endParaRPr lang="el-GR" dirty="0"/>
          </a:p>
        </p:txBody>
      </p:sp>
      <p:grpSp>
        <p:nvGrpSpPr>
          <p:cNvPr id="197" name="Group 196"/>
          <p:cNvGrpSpPr/>
          <p:nvPr/>
        </p:nvGrpSpPr>
        <p:grpSpPr>
          <a:xfrm>
            <a:off x="5251377" y="1453115"/>
            <a:ext cx="3626806" cy="4866149"/>
            <a:chOff x="5251377" y="1453115"/>
            <a:chExt cx="3626806" cy="4866149"/>
          </a:xfrm>
        </p:grpSpPr>
        <p:sp>
          <p:nvSpPr>
            <p:cNvPr id="32" name="Rounded Rectangle 31"/>
            <p:cNvSpPr/>
            <p:nvPr/>
          </p:nvSpPr>
          <p:spPr>
            <a:xfrm>
              <a:off x="7708609" y="1453115"/>
              <a:ext cx="1049078" cy="5068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Genus</a:t>
              </a:r>
            </a:p>
            <a:p>
              <a:pPr algn="ctr"/>
              <a:r>
                <a:rPr lang="en-US" dirty="0" err="1" smtClean="0"/>
                <a:t>Thunnus</a:t>
              </a:r>
              <a:endParaRPr lang="el-GR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620000" y="2356884"/>
              <a:ext cx="1226288" cy="5068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Family</a:t>
              </a:r>
            </a:p>
            <a:p>
              <a:pPr algn="ctr"/>
              <a:r>
                <a:rPr lang="en-US" dirty="0" err="1" smtClean="0"/>
                <a:t>Scombridae</a:t>
              </a:r>
              <a:endParaRPr lang="el-GR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619999" y="3214552"/>
              <a:ext cx="1226288" cy="5068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Order</a:t>
              </a:r>
            </a:p>
            <a:p>
              <a:pPr algn="ctr"/>
              <a:r>
                <a:rPr lang="en-GB" dirty="0" err="1" smtClean="0"/>
                <a:t>Perciformes</a:t>
              </a:r>
              <a:endParaRPr lang="el-GR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630632" y="4125413"/>
              <a:ext cx="1226288" cy="5068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Class</a:t>
              </a:r>
            </a:p>
            <a:p>
              <a:pPr algn="ctr"/>
              <a:r>
                <a:rPr lang="en-US" dirty="0" err="1" smtClean="0"/>
                <a:t>Actinopteri</a:t>
              </a:r>
              <a:endParaRPr lang="el-GR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641265" y="4915767"/>
              <a:ext cx="1226288" cy="5068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Phylum</a:t>
              </a:r>
            </a:p>
            <a:p>
              <a:pPr algn="ctr"/>
              <a:r>
                <a:rPr lang="en-US" dirty="0" smtClean="0"/>
                <a:t>Chordata</a:t>
              </a:r>
              <a:endParaRPr lang="el-GR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651895" y="5812446"/>
              <a:ext cx="1226288" cy="5068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Animalia</a:t>
              </a:r>
            </a:p>
            <a:p>
              <a:pPr algn="ctr"/>
              <a:r>
                <a:rPr lang="en-US" dirty="0" smtClean="0"/>
                <a:t>Kingdom</a:t>
              </a:r>
              <a:endParaRPr lang="el-GR" dirty="0"/>
            </a:p>
          </p:txBody>
        </p:sp>
        <p:cxnSp>
          <p:nvCxnSpPr>
            <p:cNvPr id="39" name="Straight Arrow Connector 38"/>
            <p:cNvCxnSpPr>
              <a:stCxn id="7" idx="3"/>
              <a:endCxn id="32" idx="1"/>
            </p:cNvCxnSpPr>
            <p:nvPr/>
          </p:nvCxnSpPr>
          <p:spPr>
            <a:xfrm flipV="1">
              <a:off x="5251377" y="1706524"/>
              <a:ext cx="2457232" cy="106049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2" idx="2"/>
              <a:endCxn id="33" idx="0"/>
            </p:cNvCxnSpPr>
            <p:nvPr/>
          </p:nvCxnSpPr>
          <p:spPr>
            <a:xfrm flipH="1">
              <a:off x="8233144" y="1959933"/>
              <a:ext cx="4" cy="3969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3" idx="2"/>
              <a:endCxn id="34" idx="0"/>
            </p:cNvCxnSpPr>
            <p:nvPr/>
          </p:nvCxnSpPr>
          <p:spPr>
            <a:xfrm flipH="1">
              <a:off x="8233143" y="2863702"/>
              <a:ext cx="1" cy="35085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4" idx="2"/>
              <a:endCxn id="35" idx="0"/>
            </p:cNvCxnSpPr>
            <p:nvPr/>
          </p:nvCxnSpPr>
          <p:spPr>
            <a:xfrm>
              <a:off x="8233143" y="3721370"/>
              <a:ext cx="10633" cy="4040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5" idx="2"/>
              <a:endCxn id="36" idx="0"/>
            </p:cNvCxnSpPr>
            <p:nvPr/>
          </p:nvCxnSpPr>
          <p:spPr>
            <a:xfrm>
              <a:off x="8243776" y="4632231"/>
              <a:ext cx="10633" cy="28353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36" idx="2"/>
              <a:endCxn id="37" idx="0"/>
            </p:cNvCxnSpPr>
            <p:nvPr/>
          </p:nvCxnSpPr>
          <p:spPr>
            <a:xfrm>
              <a:off x="8254409" y="5422585"/>
              <a:ext cx="10630" cy="38986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/>
          <p:cNvGrpSpPr/>
          <p:nvPr/>
        </p:nvGrpSpPr>
        <p:grpSpPr>
          <a:xfrm>
            <a:off x="188945" y="1467291"/>
            <a:ext cx="3375396" cy="2464920"/>
            <a:chOff x="188945" y="1467291"/>
            <a:chExt cx="3375396" cy="2464920"/>
          </a:xfrm>
        </p:grpSpPr>
        <p:sp>
          <p:nvSpPr>
            <p:cNvPr id="4" name="Rounded Rectangle 3"/>
            <p:cNvSpPr/>
            <p:nvPr/>
          </p:nvSpPr>
          <p:spPr>
            <a:xfrm>
              <a:off x="618623" y="2341711"/>
              <a:ext cx="1307804" cy="4253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Event</a:t>
              </a:r>
            </a:p>
            <a:p>
              <a:pPr algn="ctr"/>
              <a:r>
                <a:rPr lang="en-US" dirty="0" smtClean="0"/>
                <a:t>Occurrence_1</a:t>
              </a:r>
              <a:endParaRPr lang="el-GR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24201" y="1467291"/>
              <a:ext cx="1027815" cy="4926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Person</a:t>
              </a:r>
            </a:p>
            <a:p>
              <a:pPr algn="ctr"/>
              <a:r>
                <a:rPr lang="en-US" dirty="0" smtClean="0"/>
                <a:t>Bob Smith</a:t>
              </a:r>
              <a:endParaRPr lang="el-GR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58060" y="1519545"/>
              <a:ext cx="1219202" cy="4465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err="1" smtClean="0"/>
                <a:t>TimeSpan</a:t>
              </a:r>
              <a:endParaRPr lang="en-US" b="1" u="sng" dirty="0" smtClean="0"/>
            </a:p>
            <a:p>
              <a:pPr algn="ctr"/>
              <a:r>
                <a:rPr lang="en-US" dirty="0" smtClean="0"/>
                <a:t>2015-09-08</a:t>
              </a:r>
              <a:endParaRPr lang="el-GR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628548" y="3035381"/>
              <a:ext cx="1531092" cy="4465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Ecosystem</a:t>
              </a:r>
            </a:p>
            <a:p>
              <a:pPr algn="ctr"/>
              <a:r>
                <a:rPr lang="en-US" dirty="0"/>
                <a:t>Victoria </a:t>
              </a:r>
              <a:r>
                <a:rPr lang="en-US" dirty="0" err="1" smtClean="0"/>
                <a:t>Harbour</a:t>
              </a:r>
              <a:endParaRPr lang="el-GR" dirty="0"/>
            </a:p>
          </p:txBody>
        </p:sp>
        <p:cxnSp>
          <p:nvCxnSpPr>
            <p:cNvPr id="13" name="Straight Arrow Connector 12"/>
            <p:cNvCxnSpPr>
              <a:stCxn id="4" idx="2"/>
              <a:endCxn id="9" idx="0"/>
            </p:cNvCxnSpPr>
            <p:nvPr/>
          </p:nvCxnSpPr>
          <p:spPr>
            <a:xfrm>
              <a:off x="1272525" y="2767014"/>
              <a:ext cx="1121569" cy="26836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" idx="0"/>
              <a:endCxn id="5" idx="2"/>
            </p:cNvCxnSpPr>
            <p:nvPr/>
          </p:nvCxnSpPr>
          <p:spPr>
            <a:xfrm flipH="1" flipV="1">
              <a:off x="1038109" y="1959933"/>
              <a:ext cx="234416" cy="3817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3"/>
              <a:endCxn id="6" idx="2"/>
            </p:cNvCxnSpPr>
            <p:nvPr/>
          </p:nvCxnSpPr>
          <p:spPr>
            <a:xfrm flipV="1">
              <a:off x="1926427" y="1966114"/>
              <a:ext cx="441234" cy="58824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3"/>
              <a:endCxn id="7" idx="1"/>
            </p:cNvCxnSpPr>
            <p:nvPr/>
          </p:nvCxnSpPr>
          <p:spPr>
            <a:xfrm>
              <a:off x="1926427" y="2554363"/>
              <a:ext cx="1637914" cy="21265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65"/>
            <p:cNvSpPr/>
            <p:nvPr/>
          </p:nvSpPr>
          <p:spPr>
            <a:xfrm>
              <a:off x="188945" y="3485642"/>
              <a:ext cx="1363071" cy="4465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Equipment</a:t>
              </a:r>
            </a:p>
            <a:p>
              <a:pPr algn="ctr"/>
              <a:r>
                <a:rPr lang="en-US" dirty="0" smtClean="0"/>
                <a:t>WA265/SS214</a:t>
              </a:r>
              <a:endParaRPr lang="en-US" dirty="0"/>
            </a:p>
          </p:txBody>
        </p:sp>
        <p:cxnSp>
          <p:nvCxnSpPr>
            <p:cNvPr id="67" name="Straight Arrow Connector 66"/>
            <p:cNvCxnSpPr>
              <a:stCxn id="4" idx="2"/>
              <a:endCxn id="66" idx="0"/>
            </p:cNvCxnSpPr>
            <p:nvPr/>
          </p:nvCxnSpPr>
          <p:spPr>
            <a:xfrm flipH="1">
              <a:off x="870481" y="2767014"/>
              <a:ext cx="402044" cy="71862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3902376" y="1453115"/>
            <a:ext cx="1819946" cy="1060490"/>
            <a:chOff x="3902376" y="1453115"/>
            <a:chExt cx="1819946" cy="1060490"/>
          </a:xfrm>
        </p:grpSpPr>
        <p:sp>
          <p:nvSpPr>
            <p:cNvPr id="55" name="Rounded Rectangle 54"/>
            <p:cNvSpPr/>
            <p:nvPr/>
          </p:nvSpPr>
          <p:spPr>
            <a:xfrm>
              <a:off x="3902376" y="1453115"/>
              <a:ext cx="1819946" cy="5068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Species</a:t>
              </a:r>
            </a:p>
            <a:p>
              <a:pPr algn="ctr"/>
              <a:r>
                <a:rPr lang="en-US" dirty="0" err="1"/>
                <a:t>Engraulis</a:t>
              </a:r>
              <a:r>
                <a:rPr lang="en-US" dirty="0"/>
                <a:t> </a:t>
              </a:r>
              <a:r>
                <a:rPr lang="en-US" dirty="0" err="1"/>
                <a:t>encrasicolus</a:t>
              </a:r>
              <a:endParaRPr lang="el-GR" dirty="0"/>
            </a:p>
          </p:txBody>
        </p:sp>
        <p:cxnSp>
          <p:nvCxnSpPr>
            <p:cNvPr id="72" name="Straight Arrow Connector 71"/>
            <p:cNvCxnSpPr>
              <a:stCxn id="7" idx="0"/>
              <a:endCxn id="55" idx="2"/>
            </p:cNvCxnSpPr>
            <p:nvPr/>
          </p:nvCxnSpPr>
          <p:spPr>
            <a:xfrm flipV="1">
              <a:off x="4407859" y="1959933"/>
              <a:ext cx="404490" cy="55367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4407859" y="3020423"/>
            <a:ext cx="2970922" cy="2432286"/>
            <a:chOff x="4407859" y="3020423"/>
            <a:chExt cx="2970922" cy="2432286"/>
          </a:xfrm>
        </p:grpSpPr>
        <p:sp>
          <p:nvSpPr>
            <p:cNvPr id="94" name="Rounded Rectangle 93"/>
            <p:cNvSpPr/>
            <p:nvPr/>
          </p:nvSpPr>
          <p:spPr>
            <a:xfrm>
              <a:off x="6084705" y="3902128"/>
              <a:ext cx="1294076" cy="5068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Appellation</a:t>
              </a:r>
            </a:p>
            <a:p>
              <a:pPr algn="ctr"/>
              <a:r>
                <a:rPr lang="ja-JP" altLang="en-US" dirty="0"/>
                <a:t>少环刺裂虫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6084705" y="4945891"/>
              <a:ext cx="1294076" cy="5068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Language</a:t>
              </a:r>
            </a:p>
            <a:p>
              <a:pPr algn="ctr"/>
              <a:r>
                <a:rPr lang="en-US" altLang="ja-JP" dirty="0" smtClean="0"/>
                <a:t>Chinese</a:t>
              </a:r>
              <a:endParaRPr lang="ja-JP" altLang="en-US" dirty="0"/>
            </a:p>
          </p:txBody>
        </p:sp>
        <p:cxnSp>
          <p:nvCxnSpPr>
            <p:cNvPr id="96" name="Straight Arrow Connector 95"/>
            <p:cNvCxnSpPr>
              <a:stCxn id="7" idx="2"/>
              <a:endCxn id="94" idx="0"/>
            </p:cNvCxnSpPr>
            <p:nvPr/>
          </p:nvCxnSpPr>
          <p:spPr>
            <a:xfrm>
              <a:off x="4407859" y="3020423"/>
              <a:ext cx="2323884" cy="88170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4" idx="2"/>
              <a:endCxn id="95" idx="0"/>
            </p:cNvCxnSpPr>
            <p:nvPr/>
          </p:nvCxnSpPr>
          <p:spPr>
            <a:xfrm>
              <a:off x="6731743" y="4408946"/>
              <a:ext cx="0" cy="53694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ounded Rectangle 103"/>
            <p:cNvSpPr/>
            <p:nvPr/>
          </p:nvSpPr>
          <p:spPr>
            <a:xfrm>
              <a:off x="4560479" y="3900336"/>
              <a:ext cx="1294076" cy="5068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Appellation</a:t>
              </a:r>
            </a:p>
            <a:p>
              <a:pPr algn="ctr"/>
              <a:r>
                <a:rPr lang="el-GR" altLang="ja-JP" dirty="0" smtClean="0"/>
                <a:t>Τόνος </a:t>
              </a:r>
              <a:r>
                <a:rPr lang="el-GR" altLang="ja-JP" dirty="0" err="1" smtClean="0"/>
                <a:t>Μακρ</a:t>
              </a:r>
              <a:r>
                <a:rPr lang="el-GR" altLang="ja-JP" dirty="0" smtClean="0"/>
                <a:t>.</a:t>
              </a:r>
              <a:endParaRPr lang="ja-JP" altLang="en-US" dirty="0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4560479" y="4944099"/>
              <a:ext cx="1294076" cy="5068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Language</a:t>
              </a:r>
            </a:p>
            <a:p>
              <a:pPr algn="ctr"/>
              <a:r>
                <a:rPr lang="en-US" altLang="ja-JP" dirty="0" smtClean="0"/>
                <a:t>Greek</a:t>
              </a:r>
              <a:endParaRPr lang="ja-JP" altLang="en-US" dirty="0"/>
            </a:p>
          </p:txBody>
        </p:sp>
        <p:cxnSp>
          <p:nvCxnSpPr>
            <p:cNvPr id="106" name="Straight Arrow Connector 105"/>
            <p:cNvCxnSpPr>
              <a:stCxn id="104" idx="2"/>
              <a:endCxn id="105" idx="0"/>
            </p:cNvCxnSpPr>
            <p:nvPr/>
          </p:nvCxnSpPr>
          <p:spPr>
            <a:xfrm>
              <a:off x="5207517" y="4407154"/>
              <a:ext cx="0" cy="53694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7" idx="2"/>
              <a:endCxn id="104" idx="0"/>
            </p:cNvCxnSpPr>
            <p:nvPr/>
          </p:nvCxnSpPr>
          <p:spPr>
            <a:xfrm>
              <a:off x="4407859" y="3020423"/>
              <a:ext cx="799658" cy="87991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47615" y="3020423"/>
            <a:ext cx="4360244" cy="3298841"/>
            <a:chOff x="47615" y="3020423"/>
            <a:chExt cx="4360244" cy="3298841"/>
          </a:xfrm>
        </p:grpSpPr>
        <p:sp>
          <p:nvSpPr>
            <p:cNvPr id="114" name="Rounded Rectangle 113"/>
            <p:cNvSpPr/>
            <p:nvPr/>
          </p:nvSpPr>
          <p:spPr>
            <a:xfrm>
              <a:off x="2694463" y="4479841"/>
              <a:ext cx="1439825" cy="5883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Event</a:t>
              </a:r>
            </a:p>
            <a:p>
              <a:pPr algn="ctr"/>
              <a:r>
                <a:rPr lang="en-US" dirty="0" smtClean="0"/>
                <a:t>Morphometric Measurement</a:t>
              </a:r>
              <a:endParaRPr lang="el-GR" dirty="0"/>
            </a:p>
          </p:txBody>
        </p:sp>
        <p:cxnSp>
          <p:nvCxnSpPr>
            <p:cNvPr id="118" name="Straight Arrow Connector 117"/>
            <p:cNvCxnSpPr>
              <a:stCxn id="114" idx="0"/>
              <a:endCxn id="7" idx="2"/>
            </p:cNvCxnSpPr>
            <p:nvPr/>
          </p:nvCxnSpPr>
          <p:spPr>
            <a:xfrm flipV="1">
              <a:off x="3414376" y="3020423"/>
              <a:ext cx="993483" cy="145941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ounded Rectangle 118"/>
            <p:cNvSpPr/>
            <p:nvPr/>
          </p:nvSpPr>
          <p:spPr>
            <a:xfrm>
              <a:off x="1833309" y="5872695"/>
              <a:ext cx="1219202" cy="4465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err="1" smtClean="0"/>
                <a:t>TimeSpan</a:t>
              </a:r>
              <a:endParaRPr lang="en-US" b="1" u="sng" dirty="0" smtClean="0"/>
            </a:p>
            <a:p>
              <a:pPr algn="ctr"/>
              <a:r>
                <a:rPr lang="en-US" dirty="0" smtClean="0"/>
                <a:t>2014-08-22</a:t>
              </a:r>
              <a:endParaRPr lang="el-GR" dirty="0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3260424" y="5826622"/>
              <a:ext cx="1027815" cy="4926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Person</a:t>
              </a:r>
            </a:p>
            <a:p>
              <a:pPr algn="ctr"/>
              <a:r>
                <a:rPr lang="en-US" dirty="0" smtClean="0"/>
                <a:t>Helen Jack</a:t>
              </a:r>
              <a:endParaRPr lang="el-GR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47615" y="5167361"/>
              <a:ext cx="953172" cy="4465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Number</a:t>
              </a:r>
            </a:p>
            <a:p>
              <a:pPr algn="ctr"/>
              <a:r>
                <a:rPr lang="en-US" dirty="0" smtClean="0"/>
                <a:t>26</a:t>
              </a:r>
              <a:endParaRPr lang="el-GR" dirty="0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54379" y="5812446"/>
              <a:ext cx="1104570" cy="4926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Meas. Unit</a:t>
              </a:r>
            </a:p>
            <a:p>
              <a:pPr algn="ctr"/>
              <a:r>
                <a:rPr lang="en-US" dirty="0" smtClean="0"/>
                <a:t>mm</a:t>
              </a:r>
              <a:endParaRPr lang="el-GR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1392864" y="5096476"/>
              <a:ext cx="1085738" cy="44656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Dimension</a:t>
              </a:r>
            </a:p>
            <a:p>
              <a:pPr algn="ctr"/>
              <a:r>
                <a:rPr lang="en-US" dirty="0" smtClean="0"/>
                <a:t>MAT</a:t>
              </a:r>
              <a:endParaRPr lang="el-GR" dirty="0"/>
            </a:p>
          </p:txBody>
        </p:sp>
        <p:cxnSp>
          <p:nvCxnSpPr>
            <p:cNvPr id="136" name="Straight Arrow Connector 135"/>
            <p:cNvCxnSpPr>
              <a:stCxn id="114" idx="2"/>
              <a:endCxn id="120" idx="0"/>
            </p:cNvCxnSpPr>
            <p:nvPr/>
          </p:nvCxnSpPr>
          <p:spPr>
            <a:xfrm>
              <a:off x="3414376" y="5068157"/>
              <a:ext cx="359956" cy="75846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14" idx="2"/>
              <a:endCxn id="119" idx="0"/>
            </p:cNvCxnSpPr>
            <p:nvPr/>
          </p:nvCxnSpPr>
          <p:spPr>
            <a:xfrm flipH="1">
              <a:off x="2442910" y="5068157"/>
              <a:ext cx="971466" cy="80453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14" idx="2"/>
              <a:endCxn id="135" idx="3"/>
            </p:cNvCxnSpPr>
            <p:nvPr/>
          </p:nvCxnSpPr>
          <p:spPr>
            <a:xfrm flipH="1">
              <a:off x="2478602" y="5068157"/>
              <a:ext cx="935774" cy="25160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35" idx="1"/>
              <a:endCxn id="133" idx="3"/>
            </p:cNvCxnSpPr>
            <p:nvPr/>
          </p:nvCxnSpPr>
          <p:spPr>
            <a:xfrm flipH="1">
              <a:off x="1000787" y="5319761"/>
              <a:ext cx="392077" cy="7088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35" idx="1"/>
              <a:endCxn id="134" idx="3"/>
            </p:cNvCxnSpPr>
            <p:nvPr/>
          </p:nvCxnSpPr>
          <p:spPr>
            <a:xfrm flipH="1">
              <a:off x="1158949" y="5319761"/>
              <a:ext cx="233915" cy="73900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Rounded Rectangle 150"/>
          <p:cNvSpPr/>
          <p:nvPr/>
        </p:nvSpPr>
        <p:spPr>
          <a:xfrm>
            <a:off x="4464782" y="3708927"/>
            <a:ext cx="3059520" cy="18660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2" name="Rounded Rectangle 151"/>
          <p:cNvSpPr/>
          <p:nvPr/>
        </p:nvSpPr>
        <p:spPr>
          <a:xfrm>
            <a:off x="3603653" y="1371897"/>
            <a:ext cx="2387907" cy="8998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3" name="Rounded Rectangle 152"/>
          <p:cNvSpPr/>
          <p:nvPr/>
        </p:nvSpPr>
        <p:spPr>
          <a:xfrm>
            <a:off x="7577468" y="1266969"/>
            <a:ext cx="1396412" cy="51763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4" name="Rounded Rectangle 153"/>
          <p:cNvSpPr/>
          <p:nvPr/>
        </p:nvSpPr>
        <p:spPr>
          <a:xfrm>
            <a:off x="47163" y="1367964"/>
            <a:ext cx="3319362" cy="27875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4" name="Rounded Rectangle 193"/>
          <p:cNvSpPr/>
          <p:nvPr/>
        </p:nvSpPr>
        <p:spPr>
          <a:xfrm>
            <a:off x="10633" y="4378822"/>
            <a:ext cx="4390865" cy="20875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917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1" grpId="0" animBg="1"/>
      <p:bldP spid="152" grpId="0" animBg="1"/>
      <p:bldP spid="153" grpId="0" animBg="1"/>
      <p:bldP spid="154" grpId="0" animBg="1"/>
      <p:bldP spid="1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On Generating URIs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Requirements </a:t>
            </a:r>
          </a:p>
          <a:p>
            <a:pPr lvl="1"/>
            <a:r>
              <a:rPr lang="en-US" sz="2400" dirty="0" smtClean="0"/>
              <a:t>[R1] Avoid un-named (blank) nodes</a:t>
            </a:r>
          </a:p>
          <a:p>
            <a:pPr lvl="2"/>
            <a:r>
              <a:rPr lang="en-US" sz="2000" dirty="0" smtClean="0"/>
              <a:t>Always assign URIs to resources</a:t>
            </a:r>
          </a:p>
          <a:p>
            <a:pPr lvl="1"/>
            <a:r>
              <a:rPr lang="en-US" sz="2400" dirty="0" smtClean="0"/>
              <a:t>[R2] Avoid Collisions </a:t>
            </a:r>
          </a:p>
          <a:p>
            <a:pPr lvl="2"/>
            <a:r>
              <a:rPr lang="en-US" sz="2000" dirty="0" smtClean="0"/>
              <a:t>Use a combination of attributes to minimize the risk of collisions (depending on the resource)</a:t>
            </a:r>
          </a:p>
          <a:p>
            <a:pPr lvl="1"/>
            <a:r>
              <a:rPr lang="en-US" sz="2400" dirty="0" smtClean="0"/>
              <a:t>[R3] Avoid Duplications </a:t>
            </a:r>
          </a:p>
          <a:p>
            <a:pPr lvl="2"/>
            <a:r>
              <a:rPr lang="en-US" sz="2000" dirty="0" smtClean="0"/>
              <a:t>Do not create URIs for resources that already exist</a:t>
            </a:r>
          </a:p>
          <a:p>
            <a:r>
              <a:rPr lang="en-US" sz="2800" dirty="0" smtClean="0"/>
              <a:t>An example for </a:t>
            </a:r>
            <a:r>
              <a:rPr lang="en-US" sz="2800" dirty="0" err="1" smtClean="0"/>
              <a:t>Thunnus</a:t>
            </a:r>
            <a:r>
              <a:rPr lang="en-US" sz="2800" dirty="0" smtClean="0"/>
              <a:t> </a:t>
            </a:r>
            <a:r>
              <a:rPr lang="en-US" sz="2800" dirty="0" err="1" smtClean="0"/>
              <a:t>albacares</a:t>
            </a:r>
            <a:endParaRPr lang="en-US" sz="2800" dirty="0" smtClean="0"/>
          </a:p>
          <a:p>
            <a:pPr lvl="1"/>
            <a:r>
              <a:rPr lang="en-US" sz="2000" dirty="0" smtClean="0"/>
              <a:t>&lt;Base&gt;/&lt;</a:t>
            </a:r>
            <a:r>
              <a:rPr lang="en-US" sz="2000" dirty="0" err="1" smtClean="0">
                <a:solidFill>
                  <a:srgbClr val="FF0000"/>
                </a:solidFill>
              </a:rPr>
              <a:t>EntityCode</a:t>
            </a:r>
            <a:r>
              <a:rPr lang="en-US" sz="2000" dirty="0" smtClean="0"/>
              <a:t>&gt;/&lt;</a:t>
            </a:r>
            <a:r>
              <a:rPr lang="en-US" sz="2000" dirty="0" err="1" smtClean="0">
                <a:solidFill>
                  <a:srgbClr val="00B050"/>
                </a:solidFill>
              </a:rPr>
              <a:t>combination_of_attributes</a:t>
            </a:r>
            <a:r>
              <a:rPr lang="en-US" sz="2000" dirty="0" smtClean="0"/>
              <a:t>&gt;</a:t>
            </a:r>
          </a:p>
          <a:p>
            <a:pPr lvl="1"/>
            <a:r>
              <a:rPr lang="en-US" sz="2000" dirty="0" smtClean="0"/>
              <a:t>http://www.lifewatchgreece.eu/Dataset/</a:t>
            </a:r>
            <a:r>
              <a:rPr lang="en-US" sz="2000" dirty="0" smtClean="0">
                <a:solidFill>
                  <a:srgbClr val="FF0000"/>
                </a:solidFill>
              </a:rPr>
              <a:t>Species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rgbClr val="00B050"/>
                </a:solidFill>
              </a:rPr>
              <a:t>Thunnus_Albacares</a:t>
            </a:r>
            <a:endParaRPr lang="el-GR" sz="2000" dirty="0">
              <a:solidFill>
                <a:srgbClr val="00B05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36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MarineTLO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 err="1" smtClean="0"/>
              <a:t>MarineTLO</a:t>
            </a:r>
            <a:r>
              <a:rPr lang="en-US" sz="2400" dirty="0" smtClean="0"/>
              <a:t> aims at being a </a:t>
            </a:r>
            <a:r>
              <a:rPr lang="en-US" sz="2400" b="1" dirty="0" smtClean="0"/>
              <a:t>global core model </a:t>
            </a:r>
            <a:r>
              <a:rPr lang="en-US" sz="2400" dirty="0" smtClean="0"/>
              <a:t>that </a:t>
            </a:r>
          </a:p>
          <a:p>
            <a:pPr lvl="1"/>
            <a:r>
              <a:rPr lang="en-US" sz="2000" dirty="0" smtClean="0"/>
              <a:t>provides  a </a:t>
            </a:r>
            <a:r>
              <a:rPr lang="en-US" sz="2000" dirty="0" smtClean="0">
                <a:solidFill>
                  <a:srgbClr val="FF0000"/>
                </a:solidFill>
              </a:rPr>
              <a:t>common, agreed-upon and understanding </a:t>
            </a:r>
            <a:r>
              <a:rPr lang="en-US" sz="2000" dirty="0" smtClean="0"/>
              <a:t>of the concepts and relationships holding in the marine domain to enable knowledge sharing, information exchanging and integration between heterogeneous sources</a:t>
            </a:r>
          </a:p>
          <a:p>
            <a:pPr lvl="1"/>
            <a:r>
              <a:rPr lang="en-US" sz="2000" dirty="0" smtClean="0"/>
              <a:t>covers with </a:t>
            </a:r>
            <a:r>
              <a:rPr lang="en-US" sz="2000" dirty="0" smtClean="0">
                <a:solidFill>
                  <a:srgbClr val="FF0000"/>
                </a:solidFill>
              </a:rPr>
              <a:t>suitable abstractions </a:t>
            </a:r>
            <a:r>
              <a:rPr lang="en-US" sz="2000" dirty="0" smtClean="0"/>
              <a:t>the marine </a:t>
            </a:r>
            <a:r>
              <a:rPr lang="en-US" sz="2000" dirty="0" smtClean="0"/>
              <a:t>and the terrestrial </a:t>
            </a:r>
            <a:r>
              <a:rPr lang="en-US" sz="2000" dirty="0" smtClean="0"/>
              <a:t>domain </a:t>
            </a:r>
            <a:r>
              <a:rPr lang="en-US" sz="2000" dirty="0" smtClean="0"/>
              <a:t>to enable the most fundamental queries, </a:t>
            </a:r>
          </a:p>
          <a:p>
            <a:pPr lvl="1"/>
            <a:r>
              <a:rPr lang="en-US" sz="2000" dirty="0" smtClean="0"/>
              <a:t>can be </a:t>
            </a:r>
            <a:r>
              <a:rPr lang="en-US" sz="2000" dirty="0" smtClean="0">
                <a:solidFill>
                  <a:srgbClr val="FF0000"/>
                </a:solidFill>
              </a:rPr>
              <a:t>extended to any level </a:t>
            </a:r>
            <a:r>
              <a:rPr lang="en-US" sz="2000" dirty="0" smtClean="0"/>
              <a:t>of detail on demand, and </a:t>
            </a:r>
          </a:p>
          <a:p>
            <a:pPr lvl="1"/>
            <a:r>
              <a:rPr lang="en-US" sz="2000" dirty="0" smtClean="0"/>
              <a:t>allows data originating from distinct sources to be adequately </a:t>
            </a:r>
            <a:r>
              <a:rPr lang="en-US" sz="2000" dirty="0" smtClean="0">
                <a:solidFill>
                  <a:srgbClr val="FF0000"/>
                </a:solidFill>
              </a:rPr>
              <a:t>mapped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integrated</a:t>
            </a:r>
          </a:p>
          <a:p>
            <a:r>
              <a:rPr lang="en-US" sz="2400" dirty="0" smtClean="0"/>
              <a:t>The Latest version (V.4) </a:t>
            </a:r>
          </a:p>
          <a:p>
            <a:pPr lvl="1"/>
            <a:r>
              <a:rPr lang="en-US" sz="2000" dirty="0" smtClean="0"/>
              <a:t>127 Classes </a:t>
            </a:r>
          </a:p>
          <a:p>
            <a:pPr lvl="1"/>
            <a:r>
              <a:rPr lang="en-US" sz="2000" dirty="0" smtClean="0"/>
              <a:t>81 Properties </a:t>
            </a:r>
          </a:p>
          <a:p>
            <a:pPr lvl="1"/>
            <a:r>
              <a:rPr lang="en-US" sz="2000" dirty="0" smtClean="0"/>
              <a:t>(</a:t>
            </a:r>
            <a:r>
              <a:rPr lang="en-US" sz="2000" dirty="0" smtClean="0">
                <a:hlinkClick r:id="rId2"/>
              </a:rPr>
              <a:t>http://www.ics.forth.gr/isl/MarineTLO/</a:t>
            </a:r>
            <a:r>
              <a:rPr lang="en-US" sz="2000" dirty="0" smtClean="0"/>
              <a:t>)</a:t>
            </a:r>
          </a:p>
          <a:p>
            <a:pPr lvl="1"/>
            <a:endParaRPr lang="en-US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795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CIDOC CRM and </a:t>
            </a:r>
            <a:r>
              <a:rPr lang="en-US" dirty="0" err="1" smtClean="0"/>
              <a:t>CRM</a:t>
            </a:r>
            <a:r>
              <a:rPr lang="en-US" i="1" dirty="0" err="1" smtClean="0"/>
              <a:t>sci</a:t>
            </a:r>
            <a:endParaRPr lang="el-G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CIDOC CRM </a:t>
            </a:r>
            <a:r>
              <a:rPr lang="en-US" sz="2400" dirty="0" smtClean="0"/>
              <a:t>is a core ontology which is intended to promote a shared understanding of cultural heritage information.</a:t>
            </a:r>
          </a:p>
          <a:p>
            <a:r>
              <a:rPr lang="en-US" sz="2400" b="1" dirty="0" err="1" smtClean="0"/>
              <a:t>CRM</a:t>
            </a:r>
            <a:r>
              <a:rPr lang="en-US" sz="2400" b="1" i="1" dirty="0" err="1" smtClean="0"/>
              <a:t>sci</a:t>
            </a:r>
            <a:r>
              <a:rPr lang="en-US" sz="2400" dirty="0" smtClean="0"/>
              <a:t> is a formal ontology indented to be used as a </a:t>
            </a:r>
            <a:r>
              <a:rPr lang="en-US" sz="2400" dirty="0" smtClean="0">
                <a:solidFill>
                  <a:srgbClr val="FF0000"/>
                </a:solidFill>
              </a:rPr>
              <a:t>global schema </a:t>
            </a:r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FF0000"/>
                </a:solidFill>
              </a:rPr>
              <a:t>integrating</a:t>
            </a:r>
            <a:r>
              <a:rPr lang="en-US" sz="2400" dirty="0" smtClean="0"/>
              <a:t> metadata about scientific </a:t>
            </a:r>
            <a:r>
              <a:rPr lang="en-US" sz="2400" dirty="0" smtClean="0">
                <a:solidFill>
                  <a:srgbClr val="FF0000"/>
                </a:solidFill>
              </a:rPr>
              <a:t>observation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measurements</a:t>
            </a:r>
            <a:r>
              <a:rPr lang="en-US" sz="2400" dirty="0" smtClean="0"/>
              <a:t> and processed </a:t>
            </a:r>
            <a:r>
              <a:rPr lang="en-US" sz="2400" dirty="0" smtClean="0">
                <a:solidFill>
                  <a:srgbClr val="FF0000"/>
                </a:solidFill>
              </a:rPr>
              <a:t>data</a:t>
            </a:r>
            <a:r>
              <a:rPr lang="en-US" sz="2400" dirty="0" smtClean="0"/>
              <a:t> in descriptive and empirical sciences such as biodiversity,</a:t>
            </a:r>
            <a:br>
              <a:rPr lang="en-US" sz="2400" dirty="0" smtClean="0"/>
            </a:br>
            <a:r>
              <a:rPr lang="en-US" sz="2400" dirty="0" smtClean="0"/>
              <a:t> geology, geography, archaeology,</a:t>
            </a:r>
            <a:br>
              <a:rPr lang="en-US" sz="2400" dirty="0" smtClean="0"/>
            </a:br>
            <a:r>
              <a:rPr lang="en-US" sz="2400" dirty="0" smtClean="0"/>
              <a:t> and others.</a:t>
            </a:r>
          </a:p>
          <a:p>
            <a:r>
              <a:rPr lang="en-US" sz="2400" dirty="0" smtClean="0"/>
              <a:t>It uses and extends </a:t>
            </a:r>
            <a:br>
              <a:rPr lang="en-US" sz="2400" dirty="0" smtClean="0"/>
            </a:br>
            <a:r>
              <a:rPr lang="en-US" sz="2400" dirty="0" smtClean="0"/>
              <a:t>CIDOC CRM (ISO 21127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www.ics.forth.gr/isl/CRMext</a:t>
            </a:r>
            <a:r>
              <a:rPr lang="en-US" sz="2000" dirty="0" smtClean="0"/>
              <a:t> </a:t>
            </a:r>
            <a:endParaRPr lang="el-GR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9"/>
          <a:stretch/>
        </p:blipFill>
        <p:spPr bwMode="auto">
          <a:xfrm>
            <a:off x="5651458" y="3561348"/>
            <a:ext cx="3524626" cy="2641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2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cosyste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82"/>
          <a:stretch/>
        </p:blipFill>
        <p:spPr>
          <a:xfrm>
            <a:off x="0" y="1393392"/>
            <a:ext cx="9144000" cy="4798862"/>
          </a:xfrm>
          <a:prstGeom prst="rect">
            <a:avLst/>
          </a:prstGeom>
        </p:spPr>
      </p:pic>
      <p:pic>
        <p:nvPicPr>
          <p:cNvPr id="59" name="Picture 58" descr="excel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3584">
            <a:off x="2719998" y="779108"/>
            <a:ext cx="4156232" cy="27311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isometricOffAxis1Top"/>
            <a:lightRig rig="twoPt" dir="t">
              <a:rot lat="0" lon="0" rev="7200000"/>
            </a:lightRig>
          </a:scene3d>
          <a:sp3d prstMaterial="matte">
            <a:bevelT w="22860" h="12700" prst="hardEdge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Modeling the Sampling Process</a:t>
            </a:r>
            <a:endParaRPr lang="el-GR" dirty="0"/>
          </a:p>
        </p:txBody>
      </p:sp>
      <p:sp>
        <p:nvSpPr>
          <p:cNvPr id="16" name="Oval 15"/>
          <p:cNvSpPr/>
          <p:nvPr/>
        </p:nvSpPr>
        <p:spPr>
          <a:xfrm rot="21415428">
            <a:off x="3048500" y="4272286"/>
            <a:ext cx="519186" cy="487161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68000"/>
                </a:schemeClr>
              </a:gs>
              <a:gs pos="100000">
                <a:srgbClr val="FFFFFF">
                  <a:alpha val="68000"/>
                </a:srgbClr>
              </a:gs>
            </a:gsLst>
            <a:lin ang="0" scaled="1"/>
            <a:tileRect/>
          </a:grad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S_A</a:t>
            </a:r>
          </a:p>
          <a:p>
            <a:pPr algn="ctr"/>
            <a:r>
              <a:rPr lang="en-US" sz="800" dirty="0" smtClean="0"/>
              <a:t>2</a:t>
            </a:r>
            <a:endParaRPr lang="en-US" sz="800" dirty="0"/>
          </a:p>
        </p:txBody>
      </p:sp>
      <p:sp>
        <p:nvSpPr>
          <p:cNvPr id="17" name="Oval 16"/>
          <p:cNvSpPr/>
          <p:nvPr/>
        </p:nvSpPr>
        <p:spPr>
          <a:xfrm rot="21415428">
            <a:off x="7285529" y="4695609"/>
            <a:ext cx="519186" cy="487161"/>
          </a:xfrm>
          <a:prstGeom prst="ellipse">
            <a:avLst/>
          </a:prstGeom>
          <a:gradFill flip="none" rotWithShape="1">
            <a:gsLst>
              <a:gs pos="0">
                <a:srgbClr val="0000FF">
                  <a:alpha val="38000"/>
                </a:srgbClr>
              </a:gs>
              <a:gs pos="100000">
                <a:srgbClr val="FFFFFF">
                  <a:alpha val="38000"/>
                </a:srgbClr>
              </a:gs>
            </a:gsLst>
            <a:lin ang="0" scaled="1"/>
            <a:tileRect/>
          </a:grad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S_A</a:t>
            </a:r>
          </a:p>
          <a:p>
            <a:pPr algn="ctr"/>
            <a:r>
              <a:rPr lang="en-US" sz="800" dirty="0" smtClean="0"/>
              <a:t>1</a:t>
            </a:r>
            <a:endParaRPr lang="en-US" sz="800" dirty="0"/>
          </a:p>
        </p:txBody>
      </p:sp>
      <p:sp>
        <p:nvSpPr>
          <p:cNvPr id="18" name="Oval 17"/>
          <p:cNvSpPr/>
          <p:nvPr/>
        </p:nvSpPr>
        <p:spPr>
          <a:xfrm rot="21415428">
            <a:off x="4855897" y="4841610"/>
            <a:ext cx="519186" cy="53587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75000"/>
                  <a:alpha val="48000"/>
                </a:schemeClr>
              </a:gs>
              <a:gs pos="100000">
                <a:srgbClr val="FFFFFF">
                  <a:alpha val="48000"/>
                </a:srgbClr>
              </a:gs>
            </a:gsLst>
            <a:path path="shape">
              <a:fillToRect l="50000" t="50000" r="50000" b="50000"/>
            </a:path>
            <a:tileRect/>
          </a:gradFill>
          <a:scene3d>
            <a:camera prst="perspectiveRelaxed"/>
            <a:lightRig rig="glow" dir="tl">
              <a:rot lat="0" lon="0" rev="1800000"/>
            </a:lightRig>
          </a:scene3d>
          <a:sp3d contourW="10160" prstMaterial="dkEdge">
            <a:bevelT w="139700" prst="cross"/>
            <a:contourClr>
              <a:schemeClr val="accent2">
                <a:shade val="30000"/>
                <a:satMod val="150000"/>
              </a:schemeClr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S_A</a:t>
            </a:r>
          </a:p>
          <a:p>
            <a:pPr algn="ctr"/>
            <a:r>
              <a:rPr lang="en-US" sz="800" dirty="0"/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97087" y="1931453"/>
            <a:ext cx="926309" cy="213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Dataset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356812" y="5186196"/>
            <a:ext cx="1744804" cy="3300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Sampling </a:t>
            </a:r>
            <a:r>
              <a:rPr lang="en-US" sz="1400" dirty="0"/>
              <a:t>Activity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92164" y="5380994"/>
            <a:ext cx="1744804" cy="3240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Sampling </a:t>
            </a:r>
            <a:r>
              <a:rPr lang="en-US" sz="1400" dirty="0"/>
              <a:t>Activity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00867" y="4765241"/>
            <a:ext cx="1744804" cy="3443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Sampling </a:t>
            </a:r>
            <a:r>
              <a:rPr lang="en-US" sz="1400" dirty="0"/>
              <a:t>Activity</a:t>
            </a:r>
          </a:p>
        </p:txBody>
      </p:sp>
      <p:cxnSp>
        <p:nvCxnSpPr>
          <p:cNvPr id="23" name="Straight Arrow Connector 22"/>
          <p:cNvCxnSpPr>
            <a:stCxn id="19" idx="2"/>
            <a:endCxn id="22" idx="0"/>
          </p:cNvCxnSpPr>
          <p:nvPr/>
        </p:nvCxnSpPr>
        <p:spPr>
          <a:xfrm flipH="1">
            <a:off x="2973269" y="2144670"/>
            <a:ext cx="1886973" cy="262057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2"/>
            <a:endCxn id="21" idx="0"/>
          </p:cNvCxnSpPr>
          <p:nvPr/>
        </p:nvCxnSpPr>
        <p:spPr>
          <a:xfrm>
            <a:off x="4860242" y="2144670"/>
            <a:ext cx="4324" cy="32363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  <a:endCxn id="20" idx="0"/>
          </p:cNvCxnSpPr>
          <p:nvPr/>
        </p:nvCxnSpPr>
        <p:spPr>
          <a:xfrm>
            <a:off x="4860242" y="2144670"/>
            <a:ext cx="2368972" cy="304152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04423" y="2464384"/>
            <a:ext cx="1492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refers to</a:t>
            </a:r>
            <a:endParaRPr lang="en-US" sz="2400" b="1" i="1" dirty="0"/>
          </a:p>
        </p:txBody>
      </p:sp>
      <p:pic>
        <p:nvPicPr>
          <p:cNvPr id="30" name="Picture 29" descr="sailing-ship-icon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4578" flipH="1">
            <a:off x="6860409" y="4099541"/>
            <a:ext cx="1171796" cy="754110"/>
          </a:xfrm>
          <a:prstGeom prst="rect">
            <a:avLst/>
          </a:prstGeom>
        </p:spPr>
      </p:pic>
      <p:sp>
        <p:nvSpPr>
          <p:cNvPr id="33" name="Striped Right Arrow 32"/>
          <p:cNvSpPr/>
          <p:nvPr/>
        </p:nvSpPr>
        <p:spPr>
          <a:xfrm rot="13978344" flipV="1">
            <a:off x="3880591" y="3011091"/>
            <a:ext cx="1275367" cy="354533"/>
          </a:xfrm>
          <a:prstGeom prst="stripedRightArrow">
            <a:avLst/>
          </a:prstGeom>
          <a:gradFill flip="none" rotWithShape="1">
            <a:gsLst>
              <a:gs pos="54000">
                <a:schemeClr val="accent2">
                  <a:tint val="1000"/>
                  <a:satMod val="100000"/>
                  <a:alpha val="0"/>
                </a:schemeClr>
              </a:gs>
              <a:gs pos="99000">
                <a:schemeClr val="accent2">
                  <a:tint val="77000"/>
                  <a:satMod val="100000"/>
                </a:schemeClr>
              </a:gs>
              <a:gs pos="27000">
                <a:schemeClr val="accent2">
                  <a:tint val="79000"/>
                  <a:satMod val="100000"/>
                </a:schemeClr>
              </a:gs>
              <a:gs pos="98000">
                <a:schemeClr val="accent2">
                  <a:tint val="73000"/>
                  <a:satMod val="100000"/>
                </a:schemeClr>
              </a:gs>
              <a:gs pos="100000">
                <a:schemeClr val="accent2">
                  <a:tint val="35000"/>
                  <a:satMod val="10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triped Right Arrow 35"/>
          <p:cNvSpPr/>
          <p:nvPr/>
        </p:nvSpPr>
        <p:spPr>
          <a:xfrm rot="17637752" flipV="1">
            <a:off x="5167816" y="3007675"/>
            <a:ext cx="1131915" cy="352833"/>
          </a:xfrm>
          <a:prstGeom prst="stripedRightArrow">
            <a:avLst/>
          </a:prstGeom>
          <a:gradFill flip="none" rotWithShape="1">
            <a:gsLst>
              <a:gs pos="0">
                <a:srgbClr val="0000FF">
                  <a:alpha val="49000"/>
                </a:srgbClr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 descr="UsageMOCP1ExportUsageCSVinExcel1024px"/>
          <p:cNvPicPr>
            <a:picLocks noGrp="1" noChangeAspect="1"/>
          </p:cNvPicPr>
          <p:nvPr isPhoto="1"/>
        </p:nvPicPr>
        <p:blipFill>
          <a:blip r:embed="rId5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561" y="3810627"/>
            <a:ext cx="1327470" cy="15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1" descr="sailing-ship-icon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82073" y="4564054"/>
            <a:ext cx="678411" cy="754110"/>
          </a:xfrm>
          <a:prstGeom prst="rect">
            <a:avLst/>
          </a:prstGeom>
        </p:spPr>
      </p:pic>
      <p:pic>
        <p:nvPicPr>
          <p:cNvPr id="47" name="Picture 46" descr="sailing-ship-icon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57391" y="4004032"/>
            <a:ext cx="678411" cy="75411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931024" y="1598428"/>
            <a:ext cx="1675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Standard Dataset</a:t>
            </a:r>
            <a:endParaRPr lang="en-GB" sz="1400" b="1" dirty="0"/>
          </a:p>
        </p:txBody>
      </p:sp>
      <p:sp>
        <p:nvSpPr>
          <p:cNvPr id="50" name="Up Arrow 49"/>
          <p:cNvSpPr/>
          <p:nvPr/>
        </p:nvSpPr>
        <p:spPr>
          <a:xfrm rot="3855839">
            <a:off x="3920666" y="3841055"/>
            <a:ext cx="265287" cy="972359"/>
          </a:xfrm>
          <a:prstGeom prst="upArrow">
            <a:avLst/>
          </a:prstGeom>
          <a:gradFill>
            <a:gsLst>
              <a:gs pos="0">
                <a:srgbClr val="FF0000"/>
              </a:gs>
              <a:gs pos="47000">
                <a:schemeClr val="accent2">
                  <a:tint val="44500"/>
                  <a:satMod val="160000"/>
                </a:schemeClr>
              </a:gs>
              <a:gs pos="3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Up Arrow 50"/>
          <p:cNvSpPr/>
          <p:nvPr/>
        </p:nvSpPr>
        <p:spPr>
          <a:xfrm>
            <a:off x="5108020" y="4256083"/>
            <a:ext cx="265287" cy="664924"/>
          </a:xfrm>
          <a:prstGeom prst="upArrow">
            <a:avLst/>
          </a:prstGeom>
          <a:gradFill>
            <a:gsLst>
              <a:gs pos="0">
                <a:srgbClr val="FF0000"/>
              </a:gs>
              <a:gs pos="47000">
                <a:schemeClr val="accent2">
                  <a:tint val="44500"/>
                  <a:satMod val="160000"/>
                </a:schemeClr>
              </a:gs>
              <a:gs pos="3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Up Arrow 51"/>
          <p:cNvSpPr/>
          <p:nvPr/>
        </p:nvSpPr>
        <p:spPr>
          <a:xfrm rot="18113526">
            <a:off x="6425693" y="3731587"/>
            <a:ext cx="265287" cy="1640922"/>
          </a:xfrm>
          <a:prstGeom prst="upArrow">
            <a:avLst/>
          </a:prstGeom>
          <a:gradFill>
            <a:gsLst>
              <a:gs pos="0">
                <a:srgbClr val="FF0000"/>
              </a:gs>
              <a:gs pos="47000">
                <a:schemeClr val="accent2">
                  <a:tint val="44500"/>
                  <a:satMod val="160000"/>
                </a:schemeClr>
              </a:gs>
              <a:gs pos="3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Picture 52" descr="UsageMOCP1ExportUsageCSVinExcel1024px"/>
          <p:cNvPicPr>
            <a:picLocks noGrp="1" noChangeAspect="1"/>
          </p:cNvPicPr>
          <p:nvPr isPhoto="1"/>
        </p:nvPicPr>
        <p:blipFill>
          <a:blip r:embed="rId5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557" y="3941255"/>
            <a:ext cx="1327470" cy="15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UsageMOCP1ExportUsageCSVinExcel1024px"/>
          <p:cNvPicPr>
            <a:picLocks noGrp="1" noChangeAspect="1"/>
          </p:cNvPicPr>
          <p:nvPr isPhoto="1"/>
        </p:nvPicPr>
        <p:blipFill>
          <a:blip r:embed="rId5" cstate="email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553" y="4082769"/>
            <a:ext cx="1327470" cy="15558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TextBox 54"/>
          <p:cNvSpPr txBox="1"/>
          <p:nvPr/>
        </p:nvSpPr>
        <p:spPr>
          <a:xfrm>
            <a:off x="4402769" y="3822858"/>
            <a:ext cx="15170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Original (detailed) Dataset</a:t>
            </a:r>
            <a:endParaRPr lang="en-GB" sz="105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smtClean="0"/>
              <a:t>October 8, 2015</a:t>
            </a:r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ICZEGAR'2015 - Heraklion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8B77-8EF1-44BF-AC4C-19CF37BFD856}" type="slidenum">
              <a:rPr lang="el-GR" smtClean="0"/>
              <a:pPr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59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6" grpId="0"/>
      <p:bldP spid="33" grpId="0" animBg="1"/>
      <p:bldP spid="36" grpId="0" animBg="1"/>
      <p:bldP spid="49" grpId="0"/>
      <p:bldP spid="50" grpId="0" animBg="1"/>
      <p:bldP spid="51" grpId="0" animBg="1"/>
      <p:bldP spid="52" grpId="0" animBg="1"/>
      <p:bldP spid="55" grpId="0"/>
    </p:bld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1309</Words>
  <Application>Microsoft Office PowerPoint</Application>
  <PresentationFormat>On-screen Show (4:3)</PresentationFormat>
  <Paragraphs>450</Paragraphs>
  <Slides>25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Comfortaa</vt:lpstr>
      <vt:lpstr>ＭＳ Ｐゴシック</vt:lpstr>
      <vt:lpstr>Questrial</vt:lpstr>
      <vt:lpstr>David</vt:lpstr>
      <vt:lpstr>Quattrocento Sans</vt:lpstr>
      <vt:lpstr>Calibri</vt:lpstr>
      <vt:lpstr>simple-light</vt:lpstr>
      <vt:lpstr>Custom Design</vt:lpstr>
      <vt:lpstr>Carlo Allocca, Martin Doerr, Chryssoula Bekiari, Nicolas Bailly, Nikos Minadakis,  Yannis Marketakis, Dimitra Mavraki, Stamatina Nikolopoulou, Christos Arvanitidis</vt:lpstr>
      <vt:lpstr>Outline</vt:lpstr>
      <vt:lpstr>Problem, Approach and Objective</vt:lpstr>
      <vt:lpstr>Ontologies and Linked Open Data</vt:lpstr>
      <vt:lpstr>Ontologies and Linked Open Data – cont’d</vt:lpstr>
      <vt:lpstr>On Generating URIs</vt:lpstr>
      <vt:lpstr>MarineTLO</vt:lpstr>
      <vt:lpstr>CIDOC CRM and CRMsci</vt:lpstr>
      <vt:lpstr>Modeling the Sampling Process</vt:lpstr>
      <vt:lpstr>Modeling the Sampling Process</vt:lpstr>
      <vt:lpstr>Modeling the Sampling Process</vt:lpstr>
      <vt:lpstr>Modeling the Sampling Process</vt:lpstr>
      <vt:lpstr>Modeling the Sampling Process</vt:lpstr>
      <vt:lpstr>Modeling the Sampling Process</vt:lpstr>
      <vt:lpstr>Modeling the Sampling Process</vt:lpstr>
      <vt:lpstr>Modeling the Sampling Process</vt:lpstr>
      <vt:lpstr>Modeling the Sampling Process</vt:lpstr>
      <vt:lpstr>Concluding Remarks</vt:lpstr>
      <vt:lpstr>Thank you</vt:lpstr>
      <vt:lpstr>Thank you</vt:lpstr>
      <vt:lpstr>MarineTLO – cont’d</vt:lpstr>
      <vt:lpstr>CIDOC CRM and CRMsci – cont’d</vt:lpstr>
      <vt:lpstr>PowerPoint Presentation</vt:lpstr>
      <vt:lpstr>Modeling the Sampling Process</vt:lpstr>
      <vt:lpstr>Modeling the Sampling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LifeWatch Greece </dc:title>
  <cp:lastModifiedBy>Yannis Marketakis</cp:lastModifiedBy>
  <cp:revision>85</cp:revision>
  <dcterms:modified xsi:type="dcterms:W3CDTF">2015-10-07T10:59:45Z</dcterms:modified>
</cp:coreProperties>
</file>