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866"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A2EEE38-2829-467D-9EC5-1362E64E4083}" type="datetimeFigureOut">
              <a:rPr lang="en-US" smtClean="0"/>
              <a:t>17/05/2016</a:t>
            </a:fld>
            <a:endParaRPr lang="en-US"/>
          </a:p>
        </p:txBody>
      </p:sp>
      <p:sp>
        <p:nvSpPr>
          <p:cNvPr id="8" name="Slide Number Placeholder 7"/>
          <p:cNvSpPr>
            <a:spLocks noGrp="1"/>
          </p:cNvSpPr>
          <p:nvPr>
            <p:ph type="sldNum" sz="quarter" idx="11"/>
          </p:nvPr>
        </p:nvSpPr>
        <p:spPr/>
        <p:txBody>
          <a:bodyPr/>
          <a:lstStyle/>
          <a:p>
            <a:fld id="{3EDDA734-0D1C-4008-B96B-D53E0CA5269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EEE38-2829-467D-9EC5-1362E64E4083}" type="datetimeFigureOut">
              <a:rPr lang="en-US" smtClean="0"/>
              <a:t>17/05/2016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EEE38-2829-467D-9EC5-1362E64E4083}" type="datetimeFigureOut">
              <a:rPr lang="en-US" smtClean="0"/>
              <a:t>17/05/2016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A2EEE38-2829-467D-9EC5-1362E64E4083}" type="datetimeFigureOut">
              <a:rPr lang="en-US" smtClean="0"/>
              <a:t>17/05/2016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EEE38-2829-467D-9EC5-1362E64E4083}" type="datetimeFigureOut">
              <a:rPr lang="en-US" smtClean="0"/>
              <a:t>17/05/2016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DA734-0D1C-4008-B96B-D53E0CA5269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A2EEE38-2829-467D-9EC5-1362E64E4083}" type="datetimeFigureOut">
              <a:rPr lang="en-US" smtClean="0"/>
              <a:t>17/05/2016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A734-0D1C-4008-B96B-D53E0CA5269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A2EEE38-2829-467D-9EC5-1362E64E4083}" type="datetimeFigureOut">
              <a:rPr lang="en-US" smtClean="0"/>
              <a:t>17/05/2016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DA734-0D1C-4008-B96B-D53E0CA5269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2EEE38-2829-467D-9EC5-1362E64E4083}" type="datetimeFigureOut">
              <a:rPr lang="en-US" smtClean="0"/>
              <a:t>17/05/2016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EEE38-2829-467D-9EC5-1362E64E4083}" type="datetimeFigureOut">
              <a:rPr lang="en-US" smtClean="0"/>
              <a:t>17/05/2016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EEE38-2829-467D-9EC5-1362E64E4083}" type="datetimeFigureOut">
              <a:rPr lang="en-US" smtClean="0"/>
              <a:t>17/05/2016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EEE38-2829-467D-9EC5-1362E64E4083}" type="datetimeFigureOut">
              <a:rPr lang="en-US" smtClean="0"/>
              <a:t>17/05/2016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DA734-0D1C-4008-B96B-D53E0CA526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A2EEE38-2829-467D-9EC5-1362E64E4083}" type="datetimeFigureOut">
              <a:rPr lang="en-US" smtClean="0"/>
              <a:t>17/05/2016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EDDA734-0D1C-4008-B96B-D53E0CA5269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vj2MuInwtG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TextBox 1050"/>
          <p:cNvSpPr txBox="1"/>
          <p:nvPr/>
        </p:nvSpPr>
        <p:spPr>
          <a:xfrm>
            <a:off x="2646218" y="2667000"/>
            <a:ext cx="4191000" cy="1015663"/>
          </a:xfrm>
          <a:prstGeom prst="rect">
            <a:avLst/>
          </a:prstGeom>
          <a:noFill/>
        </p:spPr>
        <p:txBody>
          <a:bodyPr wrap="square" rtlCol="0">
            <a:spAutoFit/>
          </a:bodyPr>
          <a:lstStyle/>
          <a:p>
            <a:r>
              <a:rPr lang="en-US" sz="3000" b="1" smtClean="0"/>
              <a:t>DRIP IRRIGATION 	SYSTEM</a:t>
            </a:r>
            <a:endParaRPr lang="en-US" sz="3000"/>
          </a:p>
        </p:txBody>
      </p:sp>
    </p:spTree>
    <p:extLst>
      <p:ext uri="{BB962C8B-B14F-4D97-AF65-F5344CB8AC3E}">
        <p14:creationId xmlns:p14="http://schemas.microsoft.com/office/powerpoint/2010/main" val="1522227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467600" cy="2862322"/>
          </a:xfrm>
          <a:prstGeom prst="rect">
            <a:avLst/>
          </a:prstGeom>
        </p:spPr>
        <p:txBody>
          <a:bodyPr wrap="square">
            <a:spAutoFit/>
          </a:bodyPr>
          <a:lstStyle/>
          <a:p>
            <a:r>
              <a:rPr lang="en-US" b="1" err="1" smtClean="0">
                <a:latin typeface="Times New Roman" pitchFamily="18" charset="0"/>
                <a:cs typeface="Times New Roman" pitchFamily="18" charset="0"/>
              </a:rPr>
              <a:t>Nguyên</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nhân</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ra</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đời</a:t>
            </a:r>
            <a:endParaRPr lang="en-US" b="1">
              <a:latin typeface="Times New Roman" pitchFamily="18" charset="0"/>
              <a:cs typeface="Times New Roman" pitchFamily="18" charset="0"/>
            </a:endParaRPr>
          </a:p>
          <a:p>
            <a:endParaRPr lang="en-US" smtClean="0">
              <a:latin typeface="Times New Roman" pitchFamily="18" charset="0"/>
              <a:cs typeface="Times New Roman" pitchFamily="18" charset="0"/>
            </a:endParaRPr>
          </a:p>
          <a:p>
            <a:r>
              <a:rPr lang="en-US" err="1" smtClean="0">
                <a:latin typeface="Times New Roman" pitchFamily="18" charset="0"/>
                <a:cs typeface="Times New Roman" pitchFamily="18" charset="0"/>
              </a:rPr>
              <a:t>Với</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tình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hình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tiết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a:t>
            </a:r>
            <a:r>
              <a:rPr lang="en-US">
                <a:latin typeface="Times New Roman" pitchFamily="18" charset="0"/>
                <a:cs typeface="Times New Roman" pitchFamily="18" charset="0"/>
              </a:rPr>
              <a:t> </a:t>
            </a:r>
            <a:r>
              <a:rPr lang="en-US" err="1">
                <a:latin typeface="Times New Roman" pitchFamily="18" charset="0"/>
                <a:cs typeface="Times New Roman" pitchFamily="18" charset="0"/>
              </a:rPr>
              <a:t>hạn</a:t>
            </a:r>
            <a:r>
              <a:rPr lang="en-US">
                <a:latin typeface="Times New Roman" pitchFamily="18" charset="0"/>
                <a:cs typeface="Times New Roman" pitchFamily="18" charset="0"/>
              </a:rPr>
              <a:t> </a:t>
            </a:r>
            <a:r>
              <a:rPr lang="en-US" err="1">
                <a:latin typeface="Times New Roman" pitchFamily="18" charset="0"/>
                <a:cs typeface="Times New Roman" pitchFamily="18" charset="0"/>
              </a:rPr>
              <a:t>xảy</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thường</a:t>
            </a:r>
            <a:r>
              <a:rPr lang="en-US">
                <a:latin typeface="Times New Roman" pitchFamily="18" charset="0"/>
                <a:cs typeface="Times New Roman" pitchFamily="18" charset="0"/>
              </a:rPr>
              <a:t> </a:t>
            </a:r>
            <a:r>
              <a:rPr lang="en-US" err="1">
                <a:latin typeface="Times New Roman" pitchFamily="18" charset="0"/>
                <a:cs typeface="Times New Roman" pitchFamily="18" charset="0"/>
              </a:rPr>
              <a:t>xuyên</a:t>
            </a:r>
            <a:r>
              <a:rPr lang="en-US">
                <a:latin typeface="Times New Roman" pitchFamily="18" charset="0"/>
                <a:cs typeface="Times New Roman" pitchFamily="18" charset="0"/>
              </a:rPr>
              <a:t> </a:t>
            </a:r>
            <a:r>
              <a:rPr lang="en-US" err="1">
                <a:latin typeface="Times New Roman" pitchFamily="18" charset="0"/>
                <a:cs typeface="Times New Roman" pitchFamily="18" charset="0"/>
              </a:rPr>
              <a:t>làm</a:t>
            </a:r>
            <a:r>
              <a:rPr lang="en-US">
                <a:latin typeface="Times New Roman" pitchFamily="18" charset="0"/>
                <a:cs typeface="Times New Roman" pitchFamily="18" charset="0"/>
              </a:rPr>
              <a:t> </a:t>
            </a:r>
            <a:r>
              <a:rPr lang="en-US" err="1">
                <a:latin typeface="Times New Roman" pitchFamily="18" charset="0"/>
                <a:cs typeface="Times New Roman" pitchFamily="18" charset="0"/>
              </a:rPr>
              <a:t>cho</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những</a:t>
            </a:r>
            <a:r>
              <a:rPr lang="en-US">
                <a:latin typeface="Times New Roman" pitchFamily="18" charset="0"/>
                <a:cs typeface="Times New Roman" pitchFamily="18" charset="0"/>
              </a:rPr>
              <a:t> </a:t>
            </a:r>
            <a:r>
              <a:rPr lang="en-US" err="1">
                <a:latin typeface="Times New Roman" pitchFamily="18" charset="0"/>
                <a:cs typeface="Times New Roman" pitchFamily="18" charset="0"/>
              </a:rPr>
              <a:t>nông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dân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trồng</a:t>
            </a:r>
            <a:r>
              <a:rPr lang="en-US">
                <a:latin typeface="Times New Roman" pitchFamily="18" charset="0"/>
                <a:cs typeface="Times New Roman" pitchFamily="18" charset="0"/>
              </a:rPr>
              <a:t> </a:t>
            </a:r>
            <a:r>
              <a:rPr lang="en-US" err="1">
                <a:latin typeface="Times New Roman" pitchFamily="18" charset="0"/>
                <a:cs typeface="Times New Roman" pitchFamily="18" charset="0"/>
              </a:rPr>
              <a:t>rau</a:t>
            </a:r>
            <a:r>
              <a:rPr lang="en-US">
                <a:latin typeface="Times New Roman" pitchFamily="18" charset="0"/>
                <a:cs typeface="Times New Roman" pitchFamily="18" charset="0"/>
              </a:rPr>
              <a:t> </a:t>
            </a:r>
            <a:r>
              <a:rPr lang="en-US" err="1">
                <a:latin typeface="Times New Roman" pitchFamily="18" charset="0"/>
                <a:cs typeface="Times New Roman" pitchFamily="18" charset="0"/>
              </a:rPr>
              <a:t>không</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đủ</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cũng</a:t>
            </a:r>
            <a:r>
              <a:rPr lang="en-US">
                <a:latin typeface="Times New Roman" pitchFamily="18" charset="0"/>
                <a:cs typeface="Times New Roman" pitchFamily="18" charset="0"/>
              </a:rPr>
              <a:t> </a:t>
            </a:r>
            <a:r>
              <a:rPr lang="en-US" err="1">
                <a:latin typeface="Times New Roman" pitchFamily="18" charset="0"/>
                <a:cs typeface="Times New Roman" pitchFamily="18" charset="0"/>
              </a:rPr>
              <a:t>như</a:t>
            </a:r>
            <a:r>
              <a:rPr lang="en-US">
                <a:latin typeface="Times New Roman" pitchFamily="18" charset="0"/>
                <a:cs typeface="Times New Roman" pitchFamily="18" charset="0"/>
              </a:rPr>
              <a:t> </a:t>
            </a:r>
            <a:r>
              <a:rPr lang="en-US" err="1">
                <a:latin typeface="Times New Roman" pitchFamily="18" charset="0"/>
                <a:cs typeface="Times New Roman" pitchFamily="18" charset="0"/>
              </a:rPr>
              <a:t>nhu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nâng</a:t>
            </a:r>
            <a:r>
              <a:rPr lang="en-US">
                <a:latin typeface="Times New Roman" pitchFamily="18" charset="0"/>
                <a:cs typeface="Times New Roman" pitchFamily="18" charset="0"/>
              </a:rPr>
              <a:t> </a:t>
            </a:r>
            <a:r>
              <a:rPr lang="en-US" err="1">
                <a:latin typeface="Times New Roman" pitchFamily="18" charset="0"/>
                <a:cs typeface="Times New Roman" pitchFamily="18" charset="0"/>
              </a:rPr>
              <a:t>cao</a:t>
            </a:r>
            <a:r>
              <a:rPr lang="en-US">
                <a:latin typeface="Times New Roman" pitchFamily="18" charset="0"/>
                <a:cs typeface="Times New Roman" pitchFamily="18" charset="0"/>
              </a:rPr>
              <a:t> </a:t>
            </a:r>
            <a:r>
              <a:rPr lang="en-US" err="1">
                <a:latin typeface="Times New Roman" pitchFamily="18" charset="0"/>
                <a:cs typeface="Times New Roman" pitchFamily="18" charset="0"/>
              </a:rPr>
              <a:t>về</a:t>
            </a:r>
            <a:r>
              <a:rPr lang="en-US">
                <a:latin typeface="Times New Roman" pitchFamily="18" charset="0"/>
                <a:cs typeface="Times New Roman" pitchFamily="18" charset="0"/>
              </a:rPr>
              <a:t> ý </a:t>
            </a:r>
            <a:r>
              <a:rPr lang="en-US" err="1">
                <a:latin typeface="Times New Roman" pitchFamily="18" charset="0"/>
                <a:cs typeface="Times New Roman" pitchFamily="18" charset="0"/>
              </a:rPr>
              <a:t>thức</a:t>
            </a:r>
            <a:r>
              <a:rPr lang="en-US">
                <a:latin typeface="Times New Roman" pitchFamily="18" charset="0"/>
                <a:cs typeface="Times New Roman" pitchFamily="18" charset="0"/>
              </a:rPr>
              <a:t> </a:t>
            </a:r>
            <a:r>
              <a:rPr lang="en-US" err="1">
                <a:latin typeface="Times New Roman" pitchFamily="18" charset="0"/>
                <a:cs typeface="Times New Roman" pitchFamily="18" charset="0"/>
              </a:rPr>
              <a:t>sử</a:t>
            </a:r>
            <a:r>
              <a:rPr lang="en-US">
                <a:latin typeface="Times New Roman" pitchFamily="18" charset="0"/>
                <a:cs typeface="Times New Roman" pitchFamily="18" charset="0"/>
              </a:rPr>
              <a:t> </a:t>
            </a:r>
            <a:r>
              <a:rPr lang="en-US" err="1">
                <a:latin typeface="Times New Roman" pitchFamily="18" charset="0"/>
                <a:cs typeface="Times New Roman" pitchFamily="18" charset="0"/>
              </a:rPr>
              <a:t>dụng</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rau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sạch</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mọi</a:t>
            </a:r>
            <a:r>
              <a:rPr lang="en-US">
                <a:latin typeface="Times New Roman" pitchFamily="18" charset="0"/>
                <a:cs typeface="Times New Roman" pitchFamily="18" charset="0"/>
              </a:rPr>
              <a:t> </a:t>
            </a:r>
            <a:r>
              <a:rPr lang="en-US" err="1">
                <a:latin typeface="Times New Roman" pitchFamily="18" charset="0"/>
                <a:cs typeface="Times New Roman" pitchFamily="18" charset="0"/>
              </a:rPr>
              <a:t>người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nước</a:t>
            </a:r>
            <a:r>
              <a:rPr lang="en-US">
                <a:latin typeface="Times New Roman" pitchFamily="18" charset="0"/>
                <a:cs typeface="Times New Roman" pitchFamily="18" charset="0"/>
              </a:rPr>
              <a:t> </a:t>
            </a:r>
            <a:r>
              <a:rPr lang="en-US" err="1">
                <a:latin typeface="Times New Roman" pitchFamily="18" charset="0"/>
                <a:cs typeface="Times New Roman" pitchFamily="18" charset="0"/>
              </a:rPr>
              <a:t>nhỏ</a:t>
            </a:r>
            <a:r>
              <a:rPr lang="en-US">
                <a:latin typeface="Times New Roman" pitchFamily="18" charset="0"/>
                <a:cs typeface="Times New Roman" pitchFamily="18" charset="0"/>
              </a:rPr>
              <a:t> </a:t>
            </a:r>
            <a:r>
              <a:rPr lang="en-US" err="1">
                <a:latin typeface="Times New Roman" pitchFamily="18" charset="0"/>
                <a:cs typeface="Times New Roman" pitchFamily="18" charset="0"/>
              </a:rPr>
              <a:t>giọt</a:t>
            </a:r>
            <a:r>
              <a:rPr lang="en-US">
                <a:latin typeface="Times New Roman" pitchFamily="18" charset="0"/>
                <a:cs typeface="Times New Roman" pitchFamily="18" charset="0"/>
              </a:rPr>
              <a:t> </a:t>
            </a:r>
            <a:r>
              <a:rPr lang="en-US" err="1">
                <a:latin typeface="Times New Roman" pitchFamily="18" charset="0"/>
                <a:cs typeface="Times New Roman" pitchFamily="18" charset="0"/>
              </a:rPr>
              <a:t>ra</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đời</a:t>
            </a:r>
            <a:r>
              <a:rPr lang="en-US">
                <a:latin typeface="Times New Roman" pitchFamily="18" charset="0"/>
                <a:cs typeface="Times New Roman" pitchFamily="18" charset="0"/>
              </a:rPr>
              <a:t> </a:t>
            </a:r>
            <a:r>
              <a:rPr lang="en-US" err="1">
                <a:latin typeface="Times New Roman" pitchFamily="18" charset="0"/>
                <a:cs typeface="Times New Roman" pitchFamily="18" charset="0"/>
              </a:rPr>
              <a:t>với</a:t>
            </a:r>
            <a:r>
              <a:rPr lang="en-US">
                <a:latin typeface="Times New Roman" pitchFamily="18" charset="0"/>
                <a:cs typeface="Times New Roman" pitchFamily="18" charset="0"/>
              </a:rPr>
              <a:t> </a:t>
            </a:r>
            <a:r>
              <a:rPr lang="en-US" err="1">
                <a:latin typeface="Times New Roman" pitchFamily="18" charset="0"/>
                <a:cs typeface="Times New Roman" pitchFamily="18" charset="0"/>
              </a:rPr>
              <a:t>mong</a:t>
            </a:r>
            <a:r>
              <a:rPr lang="en-US">
                <a:latin typeface="Times New Roman" pitchFamily="18" charset="0"/>
                <a:cs typeface="Times New Roman" pitchFamily="18" charset="0"/>
              </a:rPr>
              <a:t> </a:t>
            </a:r>
            <a:r>
              <a:rPr lang="en-US" err="1" smtClean="0">
                <a:latin typeface="Times New Roman" pitchFamily="18" charset="0"/>
                <a:cs typeface="Times New Roman" pitchFamily="18" charset="0"/>
              </a:rPr>
              <a:t>muốn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giúp</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người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dân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bị</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thời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tiết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khô</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hạn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gây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khó</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khăn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trong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việc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sản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xuất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cũng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như</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cung</a:t>
            </a:r>
            <a:r>
              <a:rPr lang="en-US">
                <a:latin typeface="Times New Roman" pitchFamily="18" charset="0"/>
                <a:cs typeface="Times New Roman" pitchFamily="18" charset="0"/>
              </a:rPr>
              <a:t> </a:t>
            </a:r>
            <a:r>
              <a:rPr lang="en-US" err="1">
                <a:latin typeface="Times New Roman" pitchFamily="18" charset="0"/>
                <a:cs typeface="Times New Roman" pitchFamily="18" charset="0"/>
              </a:rPr>
              <a:t>cấp</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rau </a:t>
            </a:r>
            <a:r>
              <a:rPr lang="en-US" err="1" smtClean="0">
                <a:latin typeface="Times New Roman" pitchFamily="18" charset="0"/>
                <a:cs typeface="Times New Roman" pitchFamily="18" charset="0"/>
              </a:rPr>
              <a:t>sạch</a:t>
            </a:r>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a:p>
            <a:r>
              <a:rPr lang="en-US" smtClean="0">
                <a:latin typeface="Times New Roman" pitchFamily="18" charset="0"/>
                <a:cs typeface="Times New Roman" pitchFamily="18" charset="0"/>
              </a:rPr>
              <a:t>Rau </a:t>
            </a:r>
            <a:r>
              <a:rPr lang="en-US" err="1" smtClean="0">
                <a:latin typeface="Times New Roman" pitchFamily="18" charset="0"/>
                <a:cs typeface="Times New Roman" pitchFamily="18" charset="0"/>
              </a:rPr>
              <a:t>sạch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Là</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loại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rau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thuốc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trừ</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sâu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hoặc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phân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bón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có</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thể</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gây</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hại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sức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khỏe</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cho</a:t>
            </a:r>
            <a:r>
              <a:rPr lang="en-US" smtClean="0">
                <a:latin typeface="Times New Roman" pitchFamily="18" charset="0"/>
                <a:cs typeface="Times New Roman" pitchFamily="18" charset="0"/>
              </a:rPr>
              <a:t> con </a:t>
            </a:r>
            <a:r>
              <a:rPr lang="en-US" err="1" smtClean="0">
                <a:latin typeface="Times New Roman" pitchFamily="18" charset="0"/>
                <a:cs typeface="Times New Roman" pitchFamily="18" charset="0"/>
              </a:rPr>
              <a:t>người</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260224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222" y="2057400"/>
            <a:ext cx="9715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822" y="3505200"/>
            <a:ext cx="13144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44247" y="2130623"/>
            <a:ext cx="1628775" cy="276999"/>
          </a:xfrm>
          <a:prstGeom prst="rect">
            <a:avLst/>
          </a:prstGeom>
          <a:noFill/>
        </p:spPr>
        <p:txBody>
          <a:bodyPr wrap="square" rtlCol="0">
            <a:spAutoFit/>
          </a:bodyPr>
          <a:lstStyle/>
          <a:p>
            <a:r>
              <a:rPr lang="en-US" sz="1200" smtClean="0"/>
              <a:t>SERIAL COM </a:t>
            </a:r>
            <a:endParaRPr lang="en-US" sz="120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022" y="762000"/>
            <a:ext cx="7524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3139622" y="12192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739822" y="995362"/>
            <a:ext cx="933450" cy="985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652490" y="556779"/>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Module humidity</a:t>
            </a:r>
            <a:endParaRPr lang="en-US" sz="1400"/>
          </a:p>
        </p:txBody>
      </p:sp>
      <p:sp>
        <p:nvSpPr>
          <p:cNvPr id="23" name="Rectangle 22"/>
          <p:cNvSpPr/>
          <p:nvPr/>
        </p:nvSpPr>
        <p:spPr>
          <a:xfrm>
            <a:off x="5652490" y="1997219"/>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Module </a:t>
            </a:r>
          </a:p>
          <a:p>
            <a:pPr algn="ctr"/>
            <a:r>
              <a:rPr lang="en-US" sz="1400" baseline="30000"/>
              <a:t>o</a:t>
            </a:r>
            <a:r>
              <a:rPr lang="en-US" sz="1400"/>
              <a:t>C</a:t>
            </a:r>
          </a:p>
        </p:txBody>
      </p:sp>
      <p:cxnSp>
        <p:nvCxnSpPr>
          <p:cNvPr id="22" name="Straight Arrow Connector 21"/>
          <p:cNvCxnSpPr/>
          <p:nvPr/>
        </p:nvCxnSpPr>
        <p:spPr>
          <a:xfrm flipH="1">
            <a:off x="4720772" y="2362200"/>
            <a:ext cx="1009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703331" y="157162"/>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Module Light (LED)</a:t>
            </a:r>
            <a:endParaRPr lang="en-US" sz="1400"/>
          </a:p>
        </p:txBody>
      </p:sp>
      <p:cxnSp>
        <p:nvCxnSpPr>
          <p:cNvPr id="25" name="Straight Arrow Connector 24"/>
          <p:cNvCxnSpPr/>
          <p:nvPr/>
        </p:nvCxnSpPr>
        <p:spPr>
          <a:xfrm>
            <a:off x="4312931" y="762432"/>
            <a:ext cx="0" cy="122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406" y="3581400"/>
            <a:ext cx="7810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Elbow Connector 1032"/>
          <p:cNvCxnSpPr>
            <a:stCxn id="1026" idx="1"/>
            <a:endCxn id="1027" idx="0"/>
          </p:cNvCxnSpPr>
          <p:nvPr/>
        </p:nvCxnSpPr>
        <p:spPr>
          <a:xfrm rot="10800000" flipV="1">
            <a:off x="1968048" y="2428874"/>
            <a:ext cx="1781175" cy="1076325"/>
          </a:xfrm>
          <a:prstGeom prst="bentConnector2">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3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9105" y="3622097"/>
            <a:ext cx="11239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9" name="Straight Arrow Connector 1038"/>
          <p:cNvCxnSpPr>
            <a:stCxn id="1032" idx="3"/>
          </p:cNvCxnSpPr>
          <p:nvPr/>
        </p:nvCxnSpPr>
        <p:spPr>
          <a:xfrm flipV="1">
            <a:off x="4703456" y="3910012"/>
            <a:ext cx="15586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4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1403" y="4886325"/>
            <a:ext cx="1660978" cy="114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42" name="Straight Arrow Connector 1041"/>
          <p:cNvCxnSpPr/>
          <p:nvPr/>
        </p:nvCxnSpPr>
        <p:spPr>
          <a:xfrm>
            <a:off x="6721022" y="4343400"/>
            <a:ext cx="0" cy="50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3" name="TextBox 1042"/>
          <p:cNvSpPr txBox="1"/>
          <p:nvPr/>
        </p:nvSpPr>
        <p:spPr>
          <a:xfrm>
            <a:off x="1596572" y="4876800"/>
            <a:ext cx="1162050" cy="369332"/>
          </a:xfrm>
          <a:prstGeom prst="rect">
            <a:avLst/>
          </a:prstGeom>
          <a:noFill/>
        </p:spPr>
        <p:txBody>
          <a:bodyPr wrap="square" rtlCol="0">
            <a:spAutoFit/>
          </a:bodyPr>
          <a:lstStyle/>
          <a:p>
            <a:r>
              <a:rPr lang="en-US" smtClean="0"/>
              <a:t>Server</a:t>
            </a:r>
            <a:endParaRPr lang="en-US"/>
          </a:p>
        </p:txBody>
      </p:sp>
      <p:sp>
        <p:nvSpPr>
          <p:cNvPr id="1044" name="Rectangle 1043"/>
          <p:cNvSpPr/>
          <p:nvPr/>
        </p:nvSpPr>
        <p:spPr>
          <a:xfrm>
            <a:off x="2514600" y="2816423"/>
            <a:ext cx="2021034" cy="307777"/>
          </a:xfrm>
          <a:prstGeom prst="rect">
            <a:avLst/>
          </a:prstGeom>
        </p:spPr>
        <p:txBody>
          <a:bodyPr wrap="square">
            <a:spAutoFit/>
          </a:bodyPr>
          <a:lstStyle/>
          <a:p>
            <a:r>
              <a:rPr lang="en-US" sz="1400"/>
              <a:t>Arduino Uno Rev 3</a:t>
            </a:r>
          </a:p>
        </p:txBody>
      </p:sp>
      <p:cxnSp>
        <p:nvCxnSpPr>
          <p:cNvPr id="53" name="Straight Arrow Connector 52"/>
          <p:cNvCxnSpPr>
            <a:stCxn id="1026" idx="2"/>
          </p:cNvCxnSpPr>
          <p:nvPr/>
        </p:nvCxnSpPr>
        <p:spPr>
          <a:xfrm>
            <a:off x="4234997" y="2800350"/>
            <a:ext cx="0" cy="781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 name="Rectangle 1047"/>
          <p:cNvSpPr/>
          <p:nvPr/>
        </p:nvSpPr>
        <p:spPr>
          <a:xfrm>
            <a:off x="6731892" y="4411146"/>
            <a:ext cx="1055930" cy="307777"/>
          </a:xfrm>
          <a:prstGeom prst="rect">
            <a:avLst/>
          </a:prstGeom>
        </p:spPr>
        <p:txBody>
          <a:bodyPr wrap="none">
            <a:spAutoFit/>
          </a:bodyPr>
          <a:lstStyle/>
          <a:p>
            <a:r>
              <a:rPr lang="en-US" sz="1400" smtClean="0"/>
              <a:t>Clean water</a:t>
            </a:r>
            <a:endParaRPr lang="en-US" sz="1400"/>
          </a:p>
        </p:txBody>
      </p:sp>
      <p:sp>
        <p:nvSpPr>
          <p:cNvPr id="58" name="Rectangle 57"/>
          <p:cNvSpPr/>
          <p:nvPr/>
        </p:nvSpPr>
        <p:spPr>
          <a:xfrm>
            <a:off x="6187622" y="3352800"/>
            <a:ext cx="1051378" cy="307777"/>
          </a:xfrm>
          <a:prstGeom prst="rect">
            <a:avLst/>
          </a:prstGeom>
        </p:spPr>
        <p:txBody>
          <a:bodyPr wrap="none">
            <a:spAutoFit/>
          </a:bodyPr>
          <a:lstStyle/>
          <a:p>
            <a:r>
              <a:rPr lang="en-US" sz="1400" smtClean="0"/>
              <a:t>Filter Water</a:t>
            </a:r>
            <a:endParaRPr lang="en-US" sz="1400"/>
          </a:p>
        </p:txBody>
      </p:sp>
      <p:sp>
        <p:nvSpPr>
          <p:cNvPr id="26" name="Rectangle 25"/>
          <p:cNvSpPr/>
          <p:nvPr/>
        </p:nvSpPr>
        <p:spPr>
          <a:xfrm>
            <a:off x="228600" y="372113"/>
            <a:ext cx="2067089" cy="369332"/>
          </a:xfrm>
          <a:prstGeom prst="rect">
            <a:avLst/>
          </a:prstGeom>
        </p:spPr>
        <p:txBody>
          <a:bodyPr wrap="square">
            <a:spAutoFit/>
          </a:bodyPr>
          <a:lstStyle/>
          <a:p>
            <a:r>
              <a:rPr lang="en-US" b="1" smtClean="0">
                <a:latin typeface="Times New Roman" pitchFamily="18" charset="0"/>
                <a:cs typeface="Times New Roman" pitchFamily="18" charset="0"/>
              </a:rPr>
              <a:t>Mô Hình Hệ thống</a:t>
            </a:r>
            <a:endParaRPr lang="en-US">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8622" y="5246132"/>
            <a:ext cx="1021557" cy="74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8200" y="5247273"/>
            <a:ext cx="1175800" cy="7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3322491" y="4267200"/>
            <a:ext cx="639909" cy="902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389130" y="4238625"/>
            <a:ext cx="411470" cy="975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483550" y="6033340"/>
            <a:ext cx="603050" cy="307777"/>
          </a:xfrm>
          <a:prstGeom prst="rect">
            <a:avLst/>
          </a:prstGeom>
        </p:spPr>
        <p:txBody>
          <a:bodyPr wrap="none">
            <a:spAutoFit/>
          </a:bodyPr>
          <a:lstStyle/>
          <a:p>
            <a:r>
              <a:rPr lang="en-US" sz="1400" smtClean="0"/>
              <a:t>Farm</a:t>
            </a:r>
            <a:endParaRPr lang="en-US" sz="1400"/>
          </a:p>
        </p:txBody>
      </p:sp>
    </p:spTree>
    <p:extLst>
      <p:ext uri="{BB962C8B-B14F-4D97-AF65-F5344CB8AC3E}">
        <p14:creationId xmlns:p14="http://schemas.microsoft.com/office/powerpoint/2010/main" val="418346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33400" y="990600"/>
            <a:ext cx="7467600" cy="2308324"/>
          </a:xfrm>
          <a:prstGeom prst="rect">
            <a:avLst/>
          </a:prstGeom>
        </p:spPr>
        <p:txBody>
          <a:bodyPr wrap="square">
            <a:spAutoFit/>
          </a:bodyPr>
          <a:lstStyle/>
          <a:p>
            <a:r>
              <a:rPr lang="en-US" b="1" smtClean="0">
                <a:latin typeface="Times New Roman" pitchFamily="18" charset="0"/>
                <a:cs typeface="Times New Roman" pitchFamily="18" charset="0"/>
              </a:rPr>
              <a:t>Mô tả về hệ thống</a:t>
            </a:r>
          </a:p>
          <a:p>
            <a:endParaRPr lang="en-US" b="1">
              <a:latin typeface="Times New Roman" pitchFamily="18" charset="0"/>
              <a:cs typeface="Times New Roman" pitchFamily="18" charset="0"/>
            </a:endParaRPr>
          </a:p>
          <a:p>
            <a:r>
              <a:rPr lang="en-US" smtClean="0">
                <a:latin typeface="Times New Roman" pitchFamily="18" charset="0"/>
                <a:cs typeface="Times New Roman" pitchFamily="18" charset="0"/>
              </a:rPr>
              <a:t>Hệ thống sử dụng board mạch ( vi xử lý ) để lấy các dữ liệu từ các bộ module về nhiệt độ, độ ẩm, ánh sáng (tín hiệu analog) sau đó truyền qua Server để tính toán được tốc độ dành cho máy bơm một cách chính xác nhất, lúc đó tốc độ nhỏ giọt dành sẽ được tăng lên hay giảm xuống tùy thuộc vào nhiệt độ, độ ẩm, ánh sáng tại thời điểm đó.</a:t>
            </a:r>
          </a:p>
          <a:p>
            <a:r>
              <a:rPr lang="en-US" smtClean="0">
                <a:latin typeface="Times New Roman" pitchFamily="18" charset="0"/>
                <a:cs typeface="Times New Roman" pitchFamily="18" charset="0"/>
              </a:rPr>
              <a:t>Ví dụ như: Độ ẩm thấp ta sẽ tăng lượng nhỏ giọt dành cho cây và ngược lại  </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0081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33400" y="990600"/>
            <a:ext cx="7467600" cy="1200329"/>
          </a:xfrm>
          <a:prstGeom prst="rect">
            <a:avLst/>
          </a:prstGeom>
        </p:spPr>
        <p:txBody>
          <a:bodyPr wrap="square">
            <a:spAutoFit/>
          </a:bodyPr>
          <a:lstStyle/>
          <a:p>
            <a:r>
              <a:rPr lang="en-US" b="1" smtClean="0">
                <a:latin typeface="Times New Roman" pitchFamily="18" charset="0"/>
                <a:cs typeface="Times New Roman" pitchFamily="18" charset="0"/>
              </a:rPr>
              <a:t>Danh sách thiết bị</a:t>
            </a:r>
          </a:p>
          <a:p>
            <a:endParaRPr lang="en-US" b="1">
              <a:latin typeface="Times New Roman" pitchFamily="18" charset="0"/>
              <a:cs typeface="Times New Roman" pitchFamily="18" charset="0"/>
            </a:endParaRPr>
          </a:p>
          <a:p>
            <a:endParaRPr lang="en-US" b="1" smtClean="0">
              <a:latin typeface="Times New Roman" pitchFamily="18" charset="0"/>
              <a:cs typeface="Times New Roman" pitchFamily="18" charset="0"/>
            </a:endParaRPr>
          </a:p>
          <a:p>
            <a:endParaRPr lang="en-US" b="1">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41335769"/>
              </p:ext>
            </p:extLst>
          </p:nvPr>
        </p:nvGraphicFramePr>
        <p:xfrm>
          <a:off x="609600" y="1590764"/>
          <a:ext cx="7086599" cy="3315579"/>
        </p:xfrm>
        <a:graphic>
          <a:graphicData uri="http://schemas.openxmlformats.org/drawingml/2006/table">
            <a:tbl>
              <a:tblPr firstRow="1" firstCol="1" bandRow="1">
                <a:tableStyleId>{5C22544A-7EE6-4342-B048-85BDC9FD1C3A}</a:tableStyleId>
              </a:tblPr>
              <a:tblGrid>
                <a:gridCol w="495529"/>
                <a:gridCol w="1918177"/>
                <a:gridCol w="1838253"/>
                <a:gridCol w="1598481"/>
                <a:gridCol w="1236159"/>
              </a:tblGrid>
              <a:tr h="306482">
                <a:tc>
                  <a:txBody>
                    <a:bodyPr/>
                    <a:lstStyle/>
                    <a:p>
                      <a:pPr marL="0" marR="0" algn="ctr">
                        <a:lnSpc>
                          <a:spcPct val="115000"/>
                        </a:lnSpc>
                        <a:spcBef>
                          <a:spcPts val="0"/>
                        </a:spcBef>
                        <a:spcAft>
                          <a:spcPts val="0"/>
                        </a:spcAft>
                      </a:pPr>
                      <a:r>
                        <a:rPr lang="en-US" sz="1100">
                          <a:effectLst/>
                        </a:rPr>
                        <a:t>STT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Tên thiết bị</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Mô tả</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Yêu cầu tối thiểu</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Yêu cầu tốt</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Arduino Uno Rev 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Bộ điều khiển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Module Độ Ẩm</a:t>
                      </a:r>
                      <a:endParaRPr lang="en-US" sz="1100">
                        <a:effectLst/>
                        <a:latin typeface="Calibri"/>
                        <a:ea typeface="Calibri"/>
                        <a:cs typeface="Times New Roman"/>
                      </a:endParaRPr>
                    </a:p>
                  </a:txBody>
                  <a:tcPr marL="68580" marR="68580" marT="0" marB="0"/>
                </a:tc>
                <a:tc rowSpan="2">
                  <a:txBody>
                    <a:bodyPr/>
                    <a:lstStyle/>
                    <a:p>
                      <a:pPr marL="0" marR="0" algn="ctr">
                        <a:lnSpc>
                          <a:spcPct val="115000"/>
                        </a:lnSpc>
                        <a:spcBef>
                          <a:spcPts val="0"/>
                        </a:spcBef>
                        <a:spcAft>
                          <a:spcPts val="0"/>
                        </a:spcAft>
                      </a:pPr>
                      <a:r>
                        <a:rPr lang="en-US" sz="1200" smtClean="0">
                          <a:effectLst/>
                          <a:latin typeface="+mn-lt"/>
                          <a:ea typeface="+mn-ea"/>
                          <a:cs typeface="+mn-cs"/>
                        </a:rPr>
                        <a:t>Chỉ</a:t>
                      </a:r>
                      <a:r>
                        <a:rPr lang="en-US" sz="1200" baseline="0" smtClean="0">
                          <a:effectLst/>
                          <a:latin typeface="+mn-lt"/>
                          <a:ea typeface="+mn-ea"/>
                          <a:cs typeface="+mn-cs"/>
                        </a:rPr>
                        <a:t> cần mua 1 module cái có tích hợp 2 loại này</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Module Nhiệt độ</a:t>
                      </a:r>
                      <a:endParaRPr lang="en-US" sz="1100">
                        <a:effectLst/>
                        <a:latin typeface="Calibri"/>
                        <a:ea typeface="Calibri"/>
                        <a:cs typeface="Times New Roman"/>
                      </a:endParaRPr>
                    </a:p>
                  </a:txBody>
                  <a:tcPr marL="68580" marR="68580" marT="0" marB="0"/>
                </a:tc>
                <a:tc vMerge="1">
                  <a:txBody>
                    <a:bodyPr/>
                    <a:lstStyle/>
                    <a:p>
                      <a:endParaRPr lang="en-US"/>
                    </a:p>
                  </a:txBody>
                  <a:tcPr/>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Module Ánh Sáng</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3W - 1000W</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r>
                        <a:rPr lang="en-US" sz="1200" smtClean="0">
                          <a:effectLst/>
                        </a:rPr>
                        <a:t>5W</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668689">
                <a:tc>
                  <a:txBody>
                    <a:bodyPr/>
                    <a:lstStyle/>
                    <a:p>
                      <a:pPr marL="0" marR="0" algn="ctr">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Motor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Dùng để điều chỉnh tốc độ nước</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375W</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2250W</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Ống fi 21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Camera</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334344">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smtClean="0">
                          <a:effectLst/>
                          <a:latin typeface="Calibri"/>
                          <a:ea typeface="Calibri"/>
                          <a:cs typeface="Times New Roman"/>
                        </a:rPr>
                        <a:t>Industrial</a:t>
                      </a:r>
                      <a:r>
                        <a:rPr lang="en-US" sz="1100" baseline="0" smtClean="0">
                          <a:effectLst/>
                          <a:latin typeface="Calibri"/>
                          <a:ea typeface="Calibri"/>
                          <a:cs typeface="Times New Roman"/>
                        </a:rPr>
                        <a:t> Computer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tc>
              </a:tr>
            </a:tbl>
          </a:graphicData>
        </a:graphic>
      </p:graphicFrame>
      <p:sp>
        <p:nvSpPr>
          <p:cNvPr id="6" name="Rectangle 5"/>
          <p:cNvSpPr/>
          <p:nvPr/>
        </p:nvSpPr>
        <p:spPr>
          <a:xfrm>
            <a:off x="762000" y="4702076"/>
            <a:ext cx="7467600" cy="2308324"/>
          </a:xfrm>
          <a:prstGeom prst="rect">
            <a:avLst/>
          </a:prstGeom>
        </p:spPr>
        <p:txBody>
          <a:bodyPr wrap="square">
            <a:spAutoFit/>
          </a:bodyPr>
          <a:lstStyle/>
          <a:p>
            <a:endParaRPr lang="en-US" b="1" smtClean="0">
              <a:latin typeface="Times New Roman" pitchFamily="18" charset="0"/>
              <a:cs typeface="Times New Roman" pitchFamily="18" charset="0"/>
            </a:endParaRPr>
          </a:p>
          <a:p>
            <a:r>
              <a:rPr lang="en-US" smtClean="0">
                <a:latin typeface="Times New Roman" pitchFamily="18" charset="0"/>
                <a:cs typeface="Times New Roman" pitchFamily="18" charset="0"/>
              </a:rPr>
              <a:t>Các thiết bị nêu trên có thể mua ở chợ nhật tảo và hàng mỹ việt.</a:t>
            </a:r>
          </a:p>
          <a:p>
            <a:r>
              <a:rPr lang="en-US" smtClean="0">
                <a:latin typeface="Times New Roman" pitchFamily="18" charset="0"/>
                <a:cs typeface="Times New Roman" pitchFamily="18" charset="0"/>
              </a:rPr>
              <a:t>Hệ thống pin năng lượng mặt trời và UPS không đủ đáp ứng công suất motor và hệ thống đèn Led ( Vẫn có nhưng chi phí rất cao )</a:t>
            </a:r>
          </a:p>
          <a:p>
            <a:r>
              <a:rPr lang="en-US" smtClean="0">
                <a:latin typeface="Times New Roman" pitchFamily="18" charset="0"/>
                <a:cs typeface="Times New Roman" pitchFamily="18" charset="0"/>
              </a:rPr>
              <a:t>Motor :1hp (1 Ngựa)  = 750W</a:t>
            </a:r>
          </a:p>
          <a:p>
            <a:r>
              <a:rPr lang="en-US" smtClean="0">
                <a:latin typeface="Times New Roman" pitchFamily="18" charset="0"/>
                <a:cs typeface="Times New Roman" pitchFamily="18" charset="0"/>
              </a:rPr>
              <a:t>Hệ thống sensor tốn rất ít điện.</a:t>
            </a:r>
          </a:p>
          <a:p>
            <a:r>
              <a:rPr lang="en-US" smtClean="0">
                <a:latin typeface="Times New Roman" pitchFamily="18" charset="0"/>
                <a:cs typeface="Times New Roman" pitchFamily="18" charset="0"/>
              </a:rPr>
              <a:t>Link tham khảo : </a:t>
            </a:r>
            <a:r>
              <a:rPr lang="en-US" smtClean="0">
                <a:latin typeface="Times New Roman" pitchFamily="18" charset="0"/>
                <a:cs typeface="Times New Roman" pitchFamily="18" charset="0"/>
                <a:hlinkClick r:id="rId2"/>
              </a:rPr>
              <a:t>Link</a:t>
            </a:r>
            <a:r>
              <a:rPr lang="en-US" smtClean="0">
                <a:latin typeface="Times New Roman" pitchFamily="18" charset="0"/>
                <a:cs typeface="Times New Roman" pitchFamily="18" charset="0"/>
              </a:rPr>
              <a:t> 3’40</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999411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72</TotalTime>
  <Words>382</Words>
  <Application>Microsoft Office PowerPoint</Application>
  <PresentationFormat>On-screen Show (4:3)</PresentationFormat>
  <Paragraphs>69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Executive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dc:creator>
  <cp:lastModifiedBy>Hung</cp:lastModifiedBy>
  <cp:revision>21</cp:revision>
  <dcterms:created xsi:type="dcterms:W3CDTF">2016-05-16T15:42:11Z</dcterms:created>
  <dcterms:modified xsi:type="dcterms:W3CDTF">2016-05-17T00:38:58Z</dcterms:modified>
</cp:coreProperties>
</file>