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69" r:id="rId3"/>
    <p:sldId id="256" r:id="rId4"/>
    <p:sldId id="258" r:id="rId5"/>
    <p:sldId id="259" r:id="rId6"/>
    <p:sldId id="260" r:id="rId7"/>
    <p:sldId id="262" r:id="rId8"/>
    <p:sldId id="263" r:id="rId9"/>
    <p:sldId id="265" r:id="rId10"/>
    <p:sldId id="267" r:id="rId11"/>
    <p:sldId id="268" r:id="rId12"/>
    <p:sldId id="270" r:id="rId13"/>
    <p:sldId id="271"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CE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3" d="100"/>
          <a:sy n="83" d="100"/>
        </p:scale>
        <p:origin x="63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10/8/2018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10/8/2018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Software_developer" TargetMode="External"/><Relationship Id="rId13" Type="http://schemas.openxmlformats.org/officeDocument/2006/relationships/hyperlink" Target="https://en.wikipedia.org/wiki/XML" TargetMode="External"/><Relationship Id="rId18" Type="http://schemas.openxmlformats.org/officeDocument/2006/relationships/image" Target="../media/image3.png"/><Relationship Id="rId3" Type="http://schemas.openxmlformats.org/officeDocument/2006/relationships/hyperlink" Target="https://en.wikipedia.org/wiki/Java_EE" TargetMode="External"/><Relationship Id="rId7" Type="http://schemas.openxmlformats.org/officeDocument/2006/relationships/hyperlink" Target="https://en.wikipedia.org/wiki/Java_servlet#cite_note-r1-2" TargetMode="External"/><Relationship Id="rId12" Type="http://schemas.openxmlformats.org/officeDocument/2006/relationships/hyperlink" Target="https://en.wikipedia.org/wiki/HTML" TargetMode="External"/><Relationship Id="rId17" Type="http://schemas.openxmlformats.org/officeDocument/2006/relationships/hyperlink" Target="https://en.wikipedia.org/wiki/URL_mapping" TargetMode="External"/><Relationship Id="rId2" Type="http://schemas.openxmlformats.org/officeDocument/2006/relationships/hyperlink" Target="https://en.wikipedia.org/wiki/Java_class" TargetMode="External"/><Relationship Id="rId16" Type="http://schemas.openxmlformats.org/officeDocument/2006/relationships/hyperlink" Target="https://en.wikipedia.org/wiki/HTTP_cookie" TargetMode="External"/><Relationship Id="rId1" Type="http://schemas.openxmlformats.org/officeDocument/2006/relationships/slideLayout" Target="../slideLayouts/slideLayout7.xml"/><Relationship Id="rId6" Type="http://schemas.openxmlformats.org/officeDocument/2006/relationships/hyperlink" Target="https://en.wikipedia.org/wiki/Hypertext_Transfer_Protocol" TargetMode="External"/><Relationship Id="rId11" Type="http://schemas.openxmlformats.org/officeDocument/2006/relationships/hyperlink" Target="https://en.wikipedia.org/wiki/Java_platform" TargetMode="External"/><Relationship Id="rId5" Type="http://schemas.openxmlformats.org/officeDocument/2006/relationships/hyperlink" Target="https://en.wikipedia.org/wiki/Client%E2%80%93server_model" TargetMode="External"/><Relationship Id="rId15" Type="http://schemas.openxmlformats.org/officeDocument/2006/relationships/hyperlink" Target="https://en.wikipedia.org/wiki/Session_(computer_science)" TargetMode="External"/><Relationship Id="rId10" Type="http://schemas.openxmlformats.org/officeDocument/2006/relationships/hyperlink" Target="https://en.wikipedia.org/wiki/Web_server" TargetMode="External"/><Relationship Id="rId4" Type="http://schemas.openxmlformats.org/officeDocument/2006/relationships/hyperlink" Target="https://en.wikipedia.org/wiki/Java_servlet#cite_note-1" TargetMode="External"/><Relationship Id="rId9" Type="http://schemas.openxmlformats.org/officeDocument/2006/relationships/hyperlink" Target="https://en.wikipedia.org/wiki/Dynamic_web_page" TargetMode="External"/><Relationship Id="rId14" Type="http://schemas.openxmlformats.org/officeDocument/2006/relationships/hyperlink" Target="https://en.wikipedia.org/wiki/State_(computer_science)"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cs.mun.ca/java-api-1.5/guide/deployment/deployment-guide/jcp.html" TargetMode="External"/><Relationship Id="rId2" Type="http://schemas.openxmlformats.org/officeDocument/2006/relationships/hyperlink" Target="https://www.cs.mun.ca/java-api-1.5/guide/deployment/deployment-guide/console.html"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javarevisited.blogspot.com/2011/05/top-10-tips-on-logging-in-java.html" TargetMode="External"/><Relationship Id="rId2" Type="http://schemas.openxmlformats.org/officeDocument/2006/relationships/hyperlink" Target="http://javarevisited.blogspot.com/2013/08/why-use-sl4j-over-log4j-for-logging-in.html" TargetMode="External"/><Relationship Id="rId1" Type="http://schemas.openxmlformats.org/officeDocument/2006/relationships/slideLayout" Target="../slideLayouts/slideLayout7.xml"/><Relationship Id="rId6" Type="http://schemas.openxmlformats.org/officeDocument/2006/relationships/hyperlink" Target="http://www.amazon.com/dp/0321356683/?tag=javamysqlanta-20" TargetMode="External"/><Relationship Id="rId5" Type="http://schemas.openxmlformats.org/officeDocument/2006/relationships/hyperlink" Target="http://java67.blogspot.com/2015/08/caused-by-javalangnoclassdeffounderror-org-apache-log4j-Logger.html" TargetMode="External"/><Relationship Id="rId4" Type="http://schemas.openxmlformats.org/officeDocument/2006/relationships/hyperlink" Target="http://javarevisited.blogspot.com/2012/12/javaionotserializableexception-orgapache-log4j-logger-error-exception-fix.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javarevisited.blogspot.com/2013/12/how-to-configure-log4j-in-java-program.html" TargetMode="External"/><Relationship Id="rId2" Type="http://schemas.openxmlformats.org/officeDocument/2006/relationships/hyperlink" Target="http://javarevisited.blogspot.com/2012/10/eclipse-shortcut-to-systemoutprintln-in-java.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87FD9A5-8116-4BBD-B2CE-E21FFAC27B4D}"/>
              </a:ext>
            </a:extLst>
          </p:cNvPr>
          <p:cNvSpPr/>
          <p:nvPr/>
        </p:nvSpPr>
        <p:spPr>
          <a:xfrm>
            <a:off x="3378749" y="272261"/>
            <a:ext cx="5434501" cy="1938992"/>
          </a:xfrm>
          <a:prstGeom prst="rect">
            <a:avLst/>
          </a:prstGeom>
          <a:noFill/>
        </p:spPr>
        <p:txBody>
          <a:bodyPr wrap="none" lIns="91440" tIns="45720" rIns="91440" bIns="45720">
            <a:spAutoFit/>
          </a:bodyPr>
          <a:lstStyle/>
          <a:p>
            <a:pPr algn="ctr"/>
            <a:r>
              <a:rPr lang="en-US" sz="6600" b="1" cap="none" spc="0" dirty="0">
                <a:ln w="9525">
                  <a:solidFill>
                    <a:schemeClr val="bg1"/>
                  </a:solidFill>
                  <a:prstDash val="solid"/>
                </a:ln>
                <a:solidFill>
                  <a:schemeClr val="accent5"/>
                </a:solidFill>
                <a:effectLst>
                  <a:outerShdw blurRad="12700" dist="38100" dir="2700000" algn="tl" rotWithShape="0">
                    <a:schemeClr val="bg1">
                      <a:lumMod val="50000"/>
                    </a:schemeClr>
                  </a:outerShdw>
                </a:effectLst>
              </a:rPr>
              <a:t>IBM</a:t>
            </a:r>
          </a:p>
          <a:p>
            <a:pPr algn="ctr"/>
            <a:r>
              <a:rPr lang="en-US" sz="5400" b="1" cap="none" spc="0" dirty="0" err="1">
                <a:ln w="9525">
                  <a:solidFill>
                    <a:schemeClr val="bg1"/>
                  </a:solidFill>
                  <a:prstDash val="solid"/>
                </a:ln>
                <a:solidFill>
                  <a:schemeClr val="tx2">
                    <a:lumMod val="60000"/>
                    <a:lumOff val="40000"/>
                  </a:schemeClr>
                </a:solidFill>
                <a:effectLst>
                  <a:outerShdw blurRad="12700" dist="38100" dir="2700000" algn="tl" rotWithShape="0">
                    <a:schemeClr val="bg1">
                      <a:lumMod val="50000"/>
                    </a:schemeClr>
                  </a:outerShdw>
                </a:effectLst>
              </a:rPr>
              <a:t>HaCk</a:t>
            </a:r>
            <a:r>
              <a:rPr lang="en-US" sz="5400" b="1" cap="none" spc="0" dirty="0">
                <a:ln w="9525">
                  <a:solidFill>
                    <a:schemeClr val="bg1"/>
                  </a:solidFill>
                  <a:prstDash val="solid"/>
                </a:ln>
                <a:solidFill>
                  <a:schemeClr val="tx2">
                    <a:lumMod val="60000"/>
                    <a:lumOff val="40000"/>
                  </a:schemeClr>
                </a:solidFill>
                <a:effectLst>
                  <a:outerShdw blurRad="12700" dist="38100" dir="2700000" algn="tl" rotWithShape="0">
                    <a:schemeClr val="bg1">
                      <a:lumMod val="50000"/>
                    </a:schemeClr>
                  </a:outerShdw>
                </a:effectLst>
              </a:rPr>
              <a:t> CHALLENGE</a:t>
            </a:r>
          </a:p>
        </p:txBody>
      </p:sp>
      <p:sp>
        <p:nvSpPr>
          <p:cNvPr id="9" name="Rectangle 8">
            <a:extLst>
              <a:ext uri="{FF2B5EF4-FFF2-40B4-BE49-F238E27FC236}">
                <a16:creationId xmlns:a16="http://schemas.microsoft.com/office/drawing/2014/main" id="{29CB233F-CB1E-4FD9-AEE1-F71D085787AD}"/>
              </a:ext>
            </a:extLst>
          </p:cNvPr>
          <p:cNvSpPr/>
          <p:nvPr/>
        </p:nvSpPr>
        <p:spPr>
          <a:xfrm>
            <a:off x="975238" y="2570293"/>
            <a:ext cx="10241522" cy="707886"/>
          </a:xfrm>
          <a:prstGeom prst="rect">
            <a:avLst/>
          </a:prstGeom>
          <a:noFill/>
        </p:spPr>
        <p:txBody>
          <a:bodyPr wrap="none" lIns="91440" tIns="45720" rIns="91440" bIns="45720">
            <a:spAutoFit/>
          </a:bodyPr>
          <a:lstStyle/>
          <a:p>
            <a:pPr algn="ctr"/>
            <a:r>
              <a:rPr lang="en-US" sz="4000" u="sng" cap="none" spc="0" dirty="0">
                <a:ln w="0"/>
                <a:solidFill>
                  <a:schemeClr val="accent2">
                    <a:lumMod val="50000"/>
                  </a:schemeClr>
                </a:solidFill>
                <a:effectLst>
                  <a:outerShdw blurRad="38100" dist="25400" dir="5400000" algn="ctr" rotWithShape="0">
                    <a:srgbClr val="6E747A">
                      <a:alpha val="43000"/>
                    </a:srgbClr>
                  </a:outerShdw>
                </a:effectLst>
              </a:rPr>
              <a:t>Problem Statement:</a:t>
            </a:r>
            <a:r>
              <a:rPr lang="en-US" sz="4000" cap="none" spc="0" dirty="0">
                <a:ln w="0"/>
                <a:solidFill>
                  <a:schemeClr val="accent2">
                    <a:lumMod val="50000"/>
                  </a:schemeClr>
                </a:solidFill>
                <a:effectLst>
                  <a:outerShdw blurRad="38100" dist="25400" dir="5400000" algn="ctr" rotWithShape="0">
                    <a:srgbClr val="6E747A">
                      <a:alpha val="43000"/>
                    </a:srgbClr>
                  </a:outerShdw>
                </a:effectLst>
              </a:rPr>
              <a:t> </a:t>
            </a:r>
            <a:r>
              <a:rPr lang="en-US" sz="4000" b="1" cap="none" spc="0" dirty="0">
                <a:ln w="0"/>
                <a:solidFill>
                  <a:schemeClr val="accent1"/>
                </a:solidFill>
                <a:effectLst>
                  <a:outerShdw blurRad="38100" dist="25400" dir="5400000" algn="ctr" rotWithShape="0">
                    <a:srgbClr val="6E747A">
                      <a:alpha val="43000"/>
                    </a:srgbClr>
                  </a:outerShdw>
                </a:effectLst>
              </a:rPr>
              <a:t>METHOD TRACE ANALYSER</a:t>
            </a:r>
          </a:p>
        </p:txBody>
      </p:sp>
      <p:sp>
        <p:nvSpPr>
          <p:cNvPr id="10" name="Rectangle 9">
            <a:extLst>
              <a:ext uri="{FF2B5EF4-FFF2-40B4-BE49-F238E27FC236}">
                <a16:creationId xmlns:a16="http://schemas.microsoft.com/office/drawing/2014/main" id="{0D0D7099-05A3-4542-9E69-8A0159460AC7}"/>
              </a:ext>
            </a:extLst>
          </p:cNvPr>
          <p:cNvSpPr/>
          <p:nvPr/>
        </p:nvSpPr>
        <p:spPr>
          <a:xfrm>
            <a:off x="5704544" y="3723417"/>
            <a:ext cx="5990151" cy="2862322"/>
          </a:xfrm>
          <a:prstGeom prst="rect">
            <a:avLst/>
          </a:prstGeom>
          <a:noFill/>
        </p:spPr>
        <p:txBody>
          <a:bodyPr wrap="square" lIns="91440" tIns="45720" rIns="91440" bIns="45720">
            <a:spAutoFit/>
          </a:bodyPr>
          <a:lstStyle/>
          <a:p>
            <a:r>
              <a:rPr lang="en-US" sz="3600" b="1" cap="none" spc="0" dirty="0">
                <a:ln w="12700">
                  <a:solidFill>
                    <a:schemeClr val="accent5"/>
                  </a:solidFill>
                  <a:prstDash val="solid"/>
                </a:ln>
                <a:solidFill>
                  <a:schemeClr val="accent4">
                    <a:lumMod val="75000"/>
                  </a:schemeClr>
                </a:solidFill>
                <a:effectLst/>
              </a:rPr>
              <a:t>Team Members:</a:t>
            </a:r>
          </a:p>
          <a:p>
            <a:r>
              <a:rPr lang="en-US" sz="3600" b="1" cap="none" spc="0" dirty="0">
                <a:ln w="12700">
                  <a:solidFill>
                    <a:schemeClr val="accent5"/>
                  </a:solidFill>
                  <a:prstDash val="solid"/>
                </a:ln>
                <a:solidFill>
                  <a:schemeClr val="accent5">
                    <a:lumMod val="60000"/>
                    <a:lumOff val="40000"/>
                  </a:schemeClr>
                </a:solidFill>
                <a:effectLst/>
              </a:rPr>
              <a:t>                  </a:t>
            </a:r>
            <a:r>
              <a:rPr lang="en-US" sz="3600" b="1" u="sng" cap="none" spc="0" dirty="0">
                <a:ln w="12700">
                  <a:solidFill>
                    <a:schemeClr val="accent5"/>
                  </a:solidFill>
                  <a:prstDash val="solid"/>
                </a:ln>
                <a:solidFill>
                  <a:schemeClr val="accent5">
                    <a:lumMod val="60000"/>
                    <a:lumOff val="40000"/>
                  </a:schemeClr>
                </a:solidFill>
                <a:effectLst/>
              </a:rPr>
              <a:t>RAHUL </a:t>
            </a:r>
            <a:r>
              <a:rPr lang="en-US" sz="3600" b="1" u="sng" dirty="0">
                <a:ln w="12700">
                  <a:solidFill>
                    <a:schemeClr val="accent5"/>
                  </a:solidFill>
                  <a:prstDash val="solid"/>
                </a:ln>
                <a:solidFill>
                  <a:schemeClr val="accent5">
                    <a:lumMod val="60000"/>
                    <a:lumOff val="40000"/>
                  </a:schemeClr>
                </a:solidFill>
              </a:rPr>
              <a:t>KUMAR</a:t>
            </a:r>
          </a:p>
          <a:p>
            <a:r>
              <a:rPr lang="en-US" sz="3600" b="1" dirty="0">
                <a:ln w="12700">
                  <a:solidFill>
                    <a:schemeClr val="accent5"/>
                  </a:solidFill>
                  <a:prstDash val="solid"/>
                </a:ln>
                <a:solidFill>
                  <a:schemeClr val="accent5">
                    <a:lumMod val="60000"/>
                    <a:lumOff val="40000"/>
                  </a:schemeClr>
                </a:solidFill>
              </a:rPr>
              <a:t>                  </a:t>
            </a:r>
            <a:r>
              <a:rPr lang="en-US" sz="3600" b="1" u="sng" dirty="0">
                <a:ln w="12700">
                  <a:solidFill>
                    <a:schemeClr val="accent5"/>
                  </a:solidFill>
                  <a:prstDash val="solid"/>
                </a:ln>
                <a:solidFill>
                  <a:schemeClr val="accent5">
                    <a:lumMod val="60000"/>
                    <a:lumOff val="40000"/>
                  </a:schemeClr>
                </a:solidFill>
              </a:rPr>
              <a:t>VAIBHAV PALIWAL</a:t>
            </a:r>
          </a:p>
          <a:p>
            <a:r>
              <a:rPr lang="en-US" sz="3600" b="1" cap="none" spc="0" dirty="0">
                <a:ln w="12700">
                  <a:solidFill>
                    <a:schemeClr val="accent5"/>
                  </a:solidFill>
                  <a:prstDash val="solid"/>
                </a:ln>
                <a:solidFill>
                  <a:schemeClr val="accent5">
                    <a:lumMod val="60000"/>
                    <a:lumOff val="40000"/>
                  </a:schemeClr>
                </a:solidFill>
                <a:effectLst/>
              </a:rPr>
              <a:t>                  </a:t>
            </a:r>
            <a:r>
              <a:rPr lang="en-US" sz="3600" b="1" u="sng" cap="none" spc="0" dirty="0">
                <a:ln w="12700">
                  <a:solidFill>
                    <a:schemeClr val="accent5"/>
                  </a:solidFill>
                  <a:prstDash val="solid"/>
                </a:ln>
                <a:solidFill>
                  <a:schemeClr val="accent5">
                    <a:lumMod val="60000"/>
                    <a:lumOff val="40000"/>
                  </a:schemeClr>
                </a:solidFill>
                <a:effectLst/>
              </a:rPr>
              <a:t>SHRUTI AGARWAL</a:t>
            </a:r>
          </a:p>
          <a:p>
            <a:r>
              <a:rPr lang="en-US" sz="3600" b="1" dirty="0">
                <a:ln w="12700">
                  <a:solidFill>
                    <a:schemeClr val="accent5"/>
                  </a:solidFill>
                  <a:prstDash val="solid"/>
                </a:ln>
                <a:solidFill>
                  <a:schemeClr val="accent5">
                    <a:lumMod val="60000"/>
                    <a:lumOff val="40000"/>
                  </a:schemeClr>
                </a:solidFill>
              </a:rPr>
              <a:t>                  </a:t>
            </a:r>
            <a:r>
              <a:rPr lang="en-US" sz="3600" b="1" u="sng" dirty="0">
                <a:ln w="12700">
                  <a:solidFill>
                    <a:schemeClr val="accent5"/>
                  </a:solidFill>
                  <a:prstDash val="solid"/>
                </a:ln>
                <a:solidFill>
                  <a:schemeClr val="accent5">
                    <a:lumMod val="60000"/>
                    <a:lumOff val="40000"/>
                  </a:schemeClr>
                </a:solidFill>
              </a:rPr>
              <a:t>VISHAL TULSANI</a:t>
            </a:r>
            <a:endParaRPr lang="en-US" sz="3600" b="1" u="sng" cap="none" spc="0" dirty="0">
              <a:ln w="12700">
                <a:solidFill>
                  <a:schemeClr val="accent5"/>
                </a:solidFill>
                <a:prstDash val="solid"/>
              </a:ln>
              <a:solidFill>
                <a:schemeClr val="accent5">
                  <a:lumMod val="60000"/>
                  <a:lumOff val="40000"/>
                </a:schemeClr>
              </a:solidFill>
              <a:effectLst/>
            </a:endParaRPr>
          </a:p>
        </p:txBody>
      </p:sp>
    </p:spTree>
    <p:extLst>
      <p:ext uri="{BB962C8B-B14F-4D97-AF65-F5344CB8AC3E}">
        <p14:creationId xmlns:p14="http://schemas.microsoft.com/office/powerpoint/2010/main" val="1345989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694224-B23F-4956-902E-362D78E71A69}"/>
              </a:ext>
            </a:extLst>
          </p:cNvPr>
          <p:cNvSpPr txBox="1"/>
          <p:nvPr/>
        </p:nvSpPr>
        <p:spPr>
          <a:xfrm>
            <a:off x="1744579" y="721895"/>
            <a:ext cx="8650705" cy="1446550"/>
          </a:xfrm>
          <a:prstGeom prst="rect">
            <a:avLst/>
          </a:prstGeom>
          <a:noFill/>
        </p:spPr>
        <p:txBody>
          <a:bodyPr wrap="square" rtlCol="0">
            <a:spAutoFit/>
          </a:bodyPr>
          <a:lstStyle/>
          <a:p>
            <a:r>
              <a:rPr lang="en-IN" sz="1600" dirty="0">
                <a:solidFill>
                  <a:srgbClr val="FF0000"/>
                </a:solidFill>
                <a:latin typeface="Times New Roman" panose="02020603050405020304" pitchFamily="18" charset="0"/>
                <a:cs typeface="Times New Roman" panose="02020603050405020304" pitchFamily="18" charset="0"/>
              </a:rPr>
              <a:t>What is java servlet ?</a:t>
            </a:r>
          </a:p>
          <a:p>
            <a:r>
              <a:rPr lang="en-IN" sz="1200" dirty="0">
                <a:latin typeface="Times New Roman" panose="02020603050405020304" pitchFamily="18" charset="0"/>
                <a:cs typeface="Times New Roman" panose="02020603050405020304" pitchFamily="18" charset="0"/>
              </a:rPr>
              <a:t>A Java servlet processes or stores a </a:t>
            </a:r>
            <a:r>
              <a:rPr lang="en-IN" sz="1200" dirty="0">
                <a:latin typeface="Times New Roman" panose="02020603050405020304" pitchFamily="18" charset="0"/>
                <a:cs typeface="Times New Roman" panose="02020603050405020304" pitchFamily="18" charset="0"/>
                <a:hlinkClick r:id="rId2" tooltip="Java class"/>
              </a:rPr>
              <a:t>Java class</a:t>
            </a:r>
            <a:r>
              <a:rPr lang="en-IN" sz="1200" dirty="0">
                <a:latin typeface="Times New Roman" panose="02020603050405020304" pitchFamily="18" charset="0"/>
                <a:cs typeface="Times New Roman" panose="02020603050405020304" pitchFamily="18" charset="0"/>
              </a:rPr>
              <a:t> in </a:t>
            </a:r>
            <a:r>
              <a:rPr lang="en-IN" sz="1200" dirty="0">
                <a:latin typeface="Times New Roman" panose="02020603050405020304" pitchFamily="18" charset="0"/>
                <a:cs typeface="Times New Roman" panose="02020603050405020304" pitchFamily="18" charset="0"/>
                <a:hlinkClick r:id="rId3" tooltip="Java EE"/>
              </a:rPr>
              <a:t>Java EE</a:t>
            </a:r>
            <a:r>
              <a:rPr lang="en-IN" sz="1200" dirty="0">
                <a:latin typeface="Times New Roman" panose="02020603050405020304" pitchFamily="18" charset="0"/>
                <a:cs typeface="Times New Roman" panose="02020603050405020304" pitchFamily="18" charset="0"/>
              </a:rPr>
              <a:t> that conforms to the Java Servlet API,</a:t>
            </a:r>
            <a:r>
              <a:rPr lang="en-IN" sz="1200" baseline="30000" dirty="0">
                <a:latin typeface="Times New Roman" panose="02020603050405020304" pitchFamily="18" charset="0"/>
                <a:cs typeface="Times New Roman" panose="02020603050405020304" pitchFamily="18" charset="0"/>
                <a:hlinkClick r:id="rId4"/>
              </a:rPr>
              <a:t>[1]</a:t>
            </a:r>
            <a:r>
              <a:rPr lang="en-IN" sz="1200" dirty="0">
                <a:latin typeface="Times New Roman" panose="02020603050405020304" pitchFamily="18" charset="0"/>
                <a:cs typeface="Times New Roman" panose="02020603050405020304" pitchFamily="18" charset="0"/>
              </a:rPr>
              <a:t> a standard for implementing Java classes that respond to requests. Servlets could in principle communicate over any </a:t>
            </a:r>
            <a:r>
              <a:rPr lang="en-IN" sz="1200" dirty="0">
                <a:latin typeface="Times New Roman" panose="02020603050405020304" pitchFamily="18" charset="0"/>
                <a:cs typeface="Times New Roman" panose="02020603050405020304" pitchFamily="18" charset="0"/>
                <a:hlinkClick r:id="rId5" tooltip="Client–server model"/>
              </a:rPr>
              <a:t>client–server</a:t>
            </a:r>
            <a:r>
              <a:rPr lang="en-IN" sz="1200" dirty="0">
                <a:latin typeface="Times New Roman" panose="02020603050405020304" pitchFamily="18" charset="0"/>
                <a:cs typeface="Times New Roman" panose="02020603050405020304" pitchFamily="18" charset="0"/>
              </a:rPr>
              <a:t> protocol, but they are most often used with the </a:t>
            </a:r>
            <a:r>
              <a:rPr lang="en-IN" sz="1200" dirty="0">
                <a:latin typeface="Times New Roman" panose="02020603050405020304" pitchFamily="18" charset="0"/>
                <a:cs typeface="Times New Roman" panose="02020603050405020304" pitchFamily="18" charset="0"/>
                <a:hlinkClick r:id="rId6" tooltip="Hypertext Transfer Protocol"/>
              </a:rPr>
              <a:t>HTTP</a:t>
            </a:r>
            <a:r>
              <a:rPr lang="en-IN" sz="1200" dirty="0">
                <a:latin typeface="Times New Roman" panose="02020603050405020304" pitchFamily="18" charset="0"/>
                <a:cs typeface="Times New Roman" panose="02020603050405020304" pitchFamily="18" charset="0"/>
              </a:rPr>
              <a:t>. Thus "servlet" is often used as shorthand for "HTTP servlet".</a:t>
            </a:r>
            <a:r>
              <a:rPr lang="en-IN" sz="1200" baseline="30000" dirty="0">
                <a:latin typeface="Times New Roman" panose="02020603050405020304" pitchFamily="18" charset="0"/>
                <a:cs typeface="Times New Roman" panose="02020603050405020304" pitchFamily="18" charset="0"/>
                <a:hlinkClick r:id="rId7"/>
              </a:rPr>
              <a:t>[2]</a:t>
            </a:r>
            <a:r>
              <a:rPr lang="en-IN" sz="1200" dirty="0">
                <a:latin typeface="Times New Roman" panose="02020603050405020304" pitchFamily="18" charset="0"/>
                <a:cs typeface="Times New Roman" panose="02020603050405020304" pitchFamily="18" charset="0"/>
              </a:rPr>
              <a:t> Thus, a </a:t>
            </a:r>
            <a:r>
              <a:rPr lang="en-IN" sz="1200" dirty="0">
                <a:latin typeface="Times New Roman" panose="02020603050405020304" pitchFamily="18" charset="0"/>
                <a:cs typeface="Times New Roman" panose="02020603050405020304" pitchFamily="18" charset="0"/>
                <a:hlinkClick r:id="rId8" tooltip="Software developer"/>
              </a:rPr>
              <a:t>software developer</a:t>
            </a:r>
            <a:r>
              <a:rPr lang="en-IN" sz="1200" dirty="0">
                <a:latin typeface="Times New Roman" panose="02020603050405020304" pitchFamily="18" charset="0"/>
                <a:cs typeface="Times New Roman" panose="02020603050405020304" pitchFamily="18" charset="0"/>
              </a:rPr>
              <a:t> may use a servlet to add </a:t>
            </a:r>
            <a:r>
              <a:rPr lang="en-IN" sz="1200" dirty="0">
                <a:latin typeface="Times New Roman" panose="02020603050405020304" pitchFamily="18" charset="0"/>
                <a:cs typeface="Times New Roman" panose="02020603050405020304" pitchFamily="18" charset="0"/>
                <a:hlinkClick r:id="rId9" tooltip="Dynamic web page"/>
              </a:rPr>
              <a:t>dynamic content</a:t>
            </a:r>
            <a:r>
              <a:rPr lang="en-IN" sz="1200" dirty="0">
                <a:latin typeface="Times New Roman" panose="02020603050405020304" pitchFamily="18" charset="0"/>
                <a:cs typeface="Times New Roman" panose="02020603050405020304" pitchFamily="18" charset="0"/>
              </a:rPr>
              <a:t> to a </a:t>
            </a:r>
            <a:r>
              <a:rPr lang="en-IN" sz="1200" dirty="0">
                <a:latin typeface="Times New Roman" panose="02020603050405020304" pitchFamily="18" charset="0"/>
                <a:cs typeface="Times New Roman" panose="02020603050405020304" pitchFamily="18" charset="0"/>
                <a:hlinkClick r:id="rId10" tooltip="Web server"/>
              </a:rPr>
              <a:t>web server</a:t>
            </a:r>
            <a:r>
              <a:rPr lang="en-IN" sz="1200" dirty="0">
                <a:latin typeface="Times New Roman" panose="02020603050405020304" pitchFamily="18" charset="0"/>
                <a:cs typeface="Times New Roman" panose="02020603050405020304" pitchFamily="18" charset="0"/>
              </a:rPr>
              <a:t> using the </a:t>
            </a:r>
            <a:r>
              <a:rPr lang="en-IN" sz="1200" dirty="0">
                <a:latin typeface="Times New Roman" panose="02020603050405020304" pitchFamily="18" charset="0"/>
                <a:cs typeface="Times New Roman" panose="02020603050405020304" pitchFamily="18" charset="0"/>
                <a:hlinkClick r:id="rId11" tooltip="Java platform"/>
              </a:rPr>
              <a:t>Java platform</a:t>
            </a:r>
            <a:r>
              <a:rPr lang="en-IN" sz="1200" dirty="0">
                <a:latin typeface="Times New Roman" panose="02020603050405020304" pitchFamily="18" charset="0"/>
                <a:cs typeface="Times New Roman" panose="02020603050405020304" pitchFamily="18" charset="0"/>
              </a:rPr>
              <a:t>. The generated content is commonly </a:t>
            </a:r>
            <a:r>
              <a:rPr lang="en-IN" sz="1200" dirty="0">
                <a:latin typeface="Times New Roman" panose="02020603050405020304" pitchFamily="18" charset="0"/>
                <a:cs typeface="Times New Roman" panose="02020603050405020304" pitchFamily="18" charset="0"/>
                <a:hlinkClick r:id="rId12" tooltip="HTML"/>
              </a:rPr>
              <a:t>HTML</a:t>
            </a:r>
            <a:r>
              <a:rPr lang="en-IN" sz="1200" dirty="0">
                <a:latin typeface="Times New Roman" panose="02020603050405020304" pitchFamily="18" charset="0"/>
                <a:cs typeface="Times New Roman" panose="02020603050405020304" pitchFamily="18" charset="0"/>
              </a:rPr>
              <a:t>, but may be other data such as </a:t>
            </a:r>
            <a:r>
              <a:rPr lang="en-IN" sz="1200" dirty="0">
                <a:latin typeface="Times New Roman" panose="02020603050405020304" pitchFamily="18" charset="0"/>
                <a:cs typeface="Times New Roman" panose="02020603050405020304" pitchFamily="18" charset="0"/>
                <a:hlinkClick r:id="rId13" tooltip="XML"/>
              </a:rPr>
              <a:t>XML</a:t>
            </a:r>
            <a:r>
              <a:rPr lang="en-IN" sz="1200" dirty="0">
                <a:latin typeface="Times New Roman" panose="02020603050405020304" pitchFamily="18" charset="0"/>
                <a:cs typeface="Times New Roman" panose="02020603050405020304" pitchFamily="18" charset="0"/>
              </a:rPr>
              <a:t> and more commonly, JSON. Servlets can maintain </a:t>
            </a:r>
            <a:r>
              <a:rPr lang="en-IN" sz="1200" dirty="0">
                <a:latin typeface="Times New Roman" panose="02020603050405020304" pitchFamily="18" charset="0"/>
                <a:cs typeface="Times New Roman" panose="02020603050405020304" pitchFamily="18" charset="0"/>
                <a:hlinkClick r:id="rId14" tooltip="State (computer science)"/>
              </a:rPr>
              <a:t>state</a:t>
            </a:r>
            <a:r>
              <a:rPr lang="en-IN" sz="1200" dirty="0">
                <a:latin typeface="Times New Roman" panose="02020603050405020304" pitchFamily="18" charset="0"/>
                <a:cs typeface="Times New Roman" panose="02020603050405020304" pitchFamily="18" charset="0"/>
              </a:rPr>
              <a:t> in </a:t>
            </a:r>
            <a:r>
              <a:rPr lang="en-IN" sz="1200" dirty="0">
                <a:latin typeface="Times New Roman" panose="02020603050405020304" pitchFamily="18" charset="0"/>
                <a:cs typeface="Times New Roman" panose="02020603050405020304" pitchFamily="18" charset="0"/>
                <a:hlinkClick r:id="rId15" tooltip="Session (computer science)"/>
              </a:rPr>
              <a:t>session</a:t>
            </a:r>
            <a:r>
              <a:rPr lang="en-IN" sz="1200" dirty="0">
                <a:latin typeface="Times New Roman" panose="02020603050405020304" pitchFamily="18" charset="0"/>
                <a:cs typeface="Times New Roman" panose="02020603050405020304" pitchFamily="18" charset="0"/>
              </a:rPr>
              <a:t> variables across many server transactions by using </a:t>
            </a:r>
            <a:r>
              <a:rPr lang="en-IN" sz="1200" dirty="0">
                <a:latin typeface="Times New Roman" panose="02020603050405020304" pitchFamily="18" charset="0"/>
                <a:cs typeface="Times New Roman" panose="02020603050405020304" pitchFamily="18" charset="0"/>
                <a:hlinkClick r:id="rId16" tooltip="HTTP cookie"/>
              </a:rPr>
              <a:t>HTTP cookies</a:t>
            </a:r>
            <a:r>
              <a:rPr lang="en-IN" sz="1200" dirty="0">
                <a:latin typeface="Times New Roman" panose="02020603050405020304" pitchFamily="18" charset="0"/>
                <a:cs typeface="Times New Roman" panose="02020603050405020304" pitchFamily="18" charset="0"/>
              </a:rPr>
              <a:t>, or </a:t>
            </a:r>
            <a:r>
              <a:rPr lang="en-IN" sz="1200" dirty="0">
                <a:latin typeface="Times New Roman" panose="02020603050405020304" pitchFamily="18" charset="0"/>
                <a:cs typeface="Times New Roman" panose="02020603050405020304" pitchFamily="18" charset="0"/>
                <a:hlinkClick r:id="rId17" tooltip="URL mapping"/>
              </a:rPr>
              <a:t>URL mapping</a:t>
            </a:r>
            <a:r>
              <a:rPr lang="en-IN" sz="1200"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273DDF18-4850-4F94-8ABD-8736E15342C2}"/>
              </a:ext>
            </a:extLst>
          </p:cNvPr>
          <p:cNvPicPr>
            <a:picLocks noChangeAspect="1"/>
          </p:cNvPicPr>
          <p:nvPr/>
        </p:nvPicPr>
        <p:blipFill>
          <a:blip r:embed="rId18"/>
          <a:stretch>
            <a:fillRect/>
          </a:stretch>
        </p:blipFill>
        <p:spPr>
          <a:xfrm>
            <a:off x="2634916" y="2433049"/>
            <a:ext cx="5871411" cy="3596239"/>
          </a:xfrm>
          <a:prstGeom prst="rect">
            <a:avLst/>
          </a:prstGeom>
        </p:spPr>
      </p:pic>
    </p:spTree>
    <p:extLst>
      <p:ext uri="{BB962C8B-B14F-4D97-AF65-F5344CB8AC3E}">
        <p14:creationId xmlns:p14="http://schemas.microsoft.com/office/powerpoint/2010/main" val="741035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A98202-5F72-475A-A18C-40999B4900FC}"/>
              </a:ext>
            </a:extLst>
          </p:cNvPr>
          <p:cNvSpPr txBox="1"/>
          <p:nvPr/>
        </p:nvSpPr>
        <p:spPr>
          <a:xfrm>
            <a:off x="2298032" y="1118937"/>
            <a:ext cx="7748336" cy="553998"/>
          </a:xfrm>
          <a:prstGeom prst="rect">
            <a:avLst/>
          </a:prstGeom>
          <a:noFill/>
        </p:spPr>
        <p:txBody>
          <a:bodyPr wrap="square" rtlCol="0">
            <a:spAutoFit/>
          </a:bodyPr>
          <a:lstStyle/>
          <a:p>
            <a:r>
              <a:rPr lang="en-IN" dirty="0" err="1">
                <a:solidFill>
                  <a:srgbClr val="FF0000"/>
                </a:solidFill>
                <a:latin typeface="Times New Roman" panose="02020603050405020304" pitchFamily="18" charset="0"/>
                <a:cs typeface="Times New Roman" panose="02020603050405020304" pitchFamily="18" charset="0"/>
              </a:rPr>
              <a:t>Servelet</a:t>
            </a:r>
            <a:r>
              <a:rPr lang="en-IN" dirty="0">
                <a:solidFill>
                  <a:srgbClr val="FF0000"/>
                </a:solidFill>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--module run inside request/</a:t>
            </a:r>
            <a:r>
              <a:rPr lang="en-IN" sz="1200" dirty="0" err="1">
                <a:latin typeface="Times New Roman" panose="02020603050405020304" pitchFamily="18" charset="0"/>
                <a:cs typeface="Times New Roman" panose="02020603050405020304" pitchFamily="18" charset="0"/>
              </a:rPr>
              <a:t>reponse</a:t>
            </a:r>
            <a:r>
              <a:rPr lang="en-IN" sz="1200" dirty="0">
                <a:latin typeface="Times New Roman" panose="02020603050405020304" pitchFamily="18" charset="0"/>
                <a:cs typeface="Times New Roman" panose="02020603050405020304" pitchFamily="18" charset="0"/>
              </a:rPr>
              <a:t>-oriented system.</a:t>
            </a:r>
          </a:p>
        </p:txBody>
      </p:sp>
      <p:pic>
        <p:nvPicPr>
          <p:cNvPr id="4" name="Picture 3">
            <a:extLst>
              <a:ext uri="{FF2B5EF4-FFF2-40B4-BE49-F238E27FC236}">
                <a16:creationId xmlns:a16="http://schemas.microsoft.com/office/drawing/2014/main" id="{D8172625-F938-403E-B366-6FD5D50DA6B2}"/>
              </a:ext>
            </a:extLst>
          </p:cNvPr>
          <p:cNvPicPr>
            <a:picLocks noChangeAspect="1"/>
          </p:cNvPicPr>
          <p:nvPr/>
        </p:nvPicPr>
        <p:blipFill>
          <a:blip r:embed="rId2"/>
          <a:stretch>
            <a:fillRect/>
          </a:stretch>
        </p:blipFill>
        <p:spPr>
          <a:xfrm>
            <a:off x="1772151" y="2506137"/>
            <a:ext cx="7748336" cy="3232926"/>
          </a:xfrm>
          <a:prstGeom prst="rect">
            <a:avLst/>
          </a:prstGeom>
        </p:spPr>
      </p:pic>
    </p:spTree>
    <p:extLst>
      <p:ext uri="{BB962C8B-B14F-4D97-AF65-F5344CB8AC3E}">
        <p14:creationId xmlns:p14="http://schemas.microsoft.com/office/powerpoint/2010/main" val="620252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B696A2-C135-49E3-8B13-4D4F872924E3}"/>
              </a:ext>
            </a:extLst>
          </p:cNvPr>
          <p:cNvPicPr>
            <a:picLocks noChangeAspect="1"/>
          </p:cNvPicPr>
          <p:nvPr/>
        </p:nvPicPr>
        <p:blipFill>
          <a:blip r:embed="rId2"/>
          <a:stretch>
            <a:fillRect/>
          </a:stretch>
        </p:blipFill>
        <p:spPr>
          <a:xfrm>
            <a:off x="-9236" y="1865745"/>
            <a:ext cx="12192000" cy="4662874"/>
          </a:xfrm>
          <a:prstGeom prst="rect">
            <a:avLst/>
          </a:prstGeom>
        </p:spPr>
      </p:pic>
      <p:sp>
        <p:nvSpPr>
          <p:cNvPr id="3" name="Rectangle 2">
            <a:extLst>
              <a:ext uri="{FF2B5EF4-FFF2-40B4-BE49-F238E27FC236}">
                <a16:creationId xmlns:a16="http://schemas.microsoft.com/office/drawing/2014/main" id="{746C2548-E1F1-4A24-8145-B023EDAE7FFB}"/>
              </a:ext>
            </a:extLst>
          </p:cNvPr>
          <p:cNvSpPr/>
          <p:nvPr/>
        </p:nvSpPr>
        <p:spPr>
          <a:xfrm>
            <a:off x="184727" y="563418"/>
            <a:ext cx="10831858" cy="923330"/>
          </a:xfrm>
          <a:prstGeom prst="rect">
            <a:avLst/>
          </a:prstGeom>
          <a:noFill/>
        </p:spPr>
        <p:txBody>
          <a:bodyPr wrap="square" lIns="91440" tIns="45720" rIns="91440" bIns="45720">
            <a:spAutoFit/>
          </a:bodyPr>
          <a:lstStyle/>
          <a:p>
            <a:pPr algn="ctr"/>
            <a:r>
              <a:rPr lang="en-US" sz="5400" b="0" u="sng" cap="none" spc="0" dirty="0">
                <a:ln w="0"/>
                <a:solidFill>
                  <a:schemeClr val="bg1"/>
                </a:solidFill>
                <a:effectLst/>
              </a:rPr>
              <a:t>TABULAR ANALYSIS OF METHODS</a:t>
            </a:r>
            <a:r>
              <a:rPr lang="en-US" sz="5400" b="0" cap="none" spc="0" dirty="0">
                <a:ln w="0"/>
                <a:solidFill>
                  <a:schemeClr val="bg1"/>
                </a:solidFill>
                <a:effectLst/>
              </a:rPr>
              <a:t>:</a:t>
            </a:r>
          </a:p>
        </p:txBody>
      </p:sp>
    </p:spTree>
    <p:extLst>
      <p:ext uri="{BB962C8B-B14F-4D97-AF65-F5344CB8AC3E}">
        <p14:creationId xmlns:p14="http://schemas.microsoft.com/office/powerpoint/2010/main" val="880761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1F83E5-208D-450B-85DC-741321E9CAF4}"/>
              </a:ext>
            </a:extLst>
          </p:cNvPr>
          <p:cNvPicPr>
            <a:picLocks noChangeAspect="1"/>
          </p:cNvPicPr>
          <p:nvPr/>
        </p:nvPicPr>
        <p:blipFill>
          <a:blip r:embed="rId2"/>
          <a:stretch>
            <a:fillRect/>
          </a:stretch>
        </p:blipFill>
        <p:spPr>
          <a:xfrm>
            <a:off x="0" y="1189705"/>
            <a:ext cx="12192000" cy="3086731"/>
          </a:xfrm>
          <a:prstGeom prst="rect">
            <a:avLst/>
          </a:prstGeom>
        </p:spPr>
      </p:pic>
    </p:spTree>
    <p:extLst>
      <p:ext uri="{BB962C8B-B14F-4D97-AF65-F5344CB8AC3E}">
        <p14:creationId xmlns:p14="http://schemas.microsoft.com/office/powerpoint/2010/main" val="1456356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thank you digital">
            <a:extLst>
              <a:ext uri="{FF2B5EF4-FFF2-40B4-BE49-F238E27FC236}">
                <a16:creationId xmlns:a16="http://schemas.microsoft.com/office/drawing/2014/main" id="{4DD0EC7D-0E8A-462A-A443-310E24A504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072" y="1912645"/>
            <a:ext cx="8253856" cy="3032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416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F83489-3A1D-4121-9E8C-1E391AD2BEF1}"/>
              </a:ext>
            </a:extLst>
          </p:cNvPr>
          <p:cNvSpPr/>
          <p:nvPr/>
        </p:nvSpPr>
        <p:spPr>
          <a:xfrm>
            <a:off x="775735" y="2974027"/>
            <a:ext cx="2448232" cy="84866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RIGHT CLICK ON PROJECT</a:t>
            </a:r>
          </a:p>
          <a:p>
            <a:pPr algn="ctr"/>
            <a:r>
              <a:rPr lang="en-IN" sz="2000" dirty="0">
                <a:solidFill>
                  <a:schemeClr val="bg1"/>
                </a:solidFill>
              </a:rPr>
              <a:t>“Servlet_Session-1.2”</a:t>
            </a:r>
          </a:p>
        </p:txBody>
      </p:sp>
      <p:sp>
        <p:nvSpPr>
          <p:cNvPr id="12" name="Rectangle 11">
            <a:extLst>
              <a:ext uri="{FF2B5EF4-FFF2-40B4-BE49-F238E27FC236}">
                <a16:creationId xmlns:a16="http://schemas.microsoft.com/office/drawing/2014/main" id="{2B6BFFAA-4463-4860-8867-204362E93C3D}"/>
              </a:ext>
            </a:extLst>
          </p:cNvPr>
          <p:cNvSpPr/>
          <p:nvPr/>
        </p:nvSpPr>
        <p:spPr>
          <a:xfrm>
            <a:off x="744154" y="4224887"/>
            <a:ext cx="2448224" cy="60152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Click on RUN AS </a:t>
            </a:r>
            <a:r>
              <a:rPr lang="en-US" dirty="0">
                <a:solidFill>
                  <a:schemeClr val="bg1"/>
                </a:solidFill>
                <a:sym typeface="Wingdings" panose="05000000000000000000" pitchFamily="2" charset="2"/>
              </a:rPr>
              <a:t></a:t>
            </a:r>
            <a:r>
              <a:rPr lang="en-US" dirty="0">
                <a:solidFill>
                  <a:schemeClr val="bg1"/>
                </a:solidFill>
              </a:rPr>
              <a:t>Tomcat server </a:t>
            </a:r>
            <a:endParaRPr lang="en-IN" dirty="0">
              <a:solidFill>
                <a:schemeClr val="bg1"/>
              </a:solidFill>
            </a:endParaRPr>
          </a:p>
        </p:txBody>
      </p:sp>
      <p:sp>
        <p:nvSpPr>
          <p:cNvPr id="14" name="Oval 13">
            <a:extLst>
              <a:ext uri="{FF2B5EF4-FFF2-40B4-BE49-F238E27FC236}">
                <a16:creationId xmlns:a16="http://schemas.microsoft.com/office/drawing/2014/main" id="{AA7FD65D-035C-4450-8F33-A65792AD3467}"/>
              </a:ext>
            </a:extLst>
          </p:cNvPr>
          <p:cNvSpPr/>
          <p:nvPr/>
        </p:nvSpPr>
        <p:spPr>
          <a:xfrm>
            <a:off x="825916" y="1701024"/>
            <a:ext cx="2212249" cy="848669"/>
          </a:xfrm>
          <a:prstGeom prst="ellipse">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START</a:t>
            </a:r>
            <a:endParaRPr lang="en-IN" sz="2800" dirty="0">
              <a:solidFill>
                <a:schemeClr val="bg1"/>
              </a:solidFill>
            </a:endParaRPr>
          </a:p>
        </p:txBody>
      </p:sp>
      <p:sp>
        <p:nvSpPr>
          <p:cNvPr id="16" name="Oval 15">
            <a:extLst>
              <a:ext uri="{FF2B5EF4-FFF2-40B4-BE49-F238E27FC236}">
                <a16:creationId xmlns:a16="http://schemas.microsoft.com/office/drawing/2014/main" id="{546DED4E-7CF7-42AE-B618-7DC7F53A30AB}"/>
              </a:ext>
            </a:extLst>
          </p:cNvPr>
          <p:cNvSpPr/>
          <p:nvPr/>
        </p:nvSpPr>
        <p:spPr>
          <a:xfrm>
            <a:off x="9939830" y="722030"/>
            <a:ext cx="2212249" cy="848669"/>
          </a:xfrm>
          <a:prstGeom prst="ellipse">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END</a:t>
            </a:r>
            <a:endParaRPr lang="en-IN" sz="2800" dirty="0">
              <a:solidFill>
                <a:schemeClr val="bg1"/>
              </a:solidFill>
            </a:endParaRPr>
          </a:p>
        </p:txBody>
      </p:sp>
      <p:sp>
        <p:nvSpPr>
          <p:cNvPr id="17" name="Rectangle 16">
            <a:extLst>
              <a:ext uri="{FF2B5EF4-FFF2-40B4-BE49-F238E27FC236}">
                <a16:creationId xmlns:a16="http://schemas.microsoft.com/office/drawing/2014/main" id="{6BC5D2A7-24DF-40E4-BFFE-286C27C3DE3A}"/>
              </a:ext>
            </a:extLst>
          </p:cNvPr>
          <p:cNvSpPr/>
          <p:nvPr/>
        </p:nvSpPr>
        <p:spPr>
          <a:xfrm>
            <a:off x="580101" y="5315767"/>
            <a:ext cx="2846438" cy="131363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A localhost server opens the GUI based registration form in browser.</a:t>
            </a:r>
            <a:endParaRPr lang="en-IN" sz="2000" dirty="0">
              <a:solidFill>
                <a:schemeClr val="bg1"/>
              </a:solidFill>
            </a:endParaRPr>
          </a:p>
        </p:txBody>
      </p:sp>
      <p:sp>
        <p:nvSpPr>
          <p:cNvPr id="18" name="Rectangle 17">
            <a:extLst>
              <a:ext uri="{FF2B5EF4-FFF2-40B4-BE49-F238E27FC236}">
                <a16:creationId xmlns:a16="http://schemas.microsoft.com/office/drawing/2014/main" id="{A21EA61D-44E7-4A2B-A6C4-CB641CC58ADC}"/>
              </a:ext>
            </a:extLst>
          </p:cNvPr>
          <p:cNvSpPr/>
          <p:nvPr/>
        </p:nvSpPr>
        <p:spPr>
          <a:xfrm>
            <a:off x="4117250" y="3645507"/>
            <a:ext cx="2846438" cy="108267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 message showing “REGISTRATION SUCCESSFUL”</a:t>
            </a:r>
            <a:endParaRPr lang="en-IN" dirty="0">
              <a:solidFill>
                <a:schemeClr val="bg1"/>
              </a:solidFill>
            </a:endParaRPr>
          </a:p>
        </p:txBody>
      </p:sp>
      <p:sp>
        <p:nvSpPr>
          <p:cNvPr id="19" name="Diamond 18">
            <a:extLst>
              <a:ext uri="{FF2B5EF4-FFF2-40B4-BE49-F238E27FC236}">
                <a16:creationId xmlns:a16="http://schemas.microsoft.com/office/drawing/2014/main" id="{5C20CA18-EF07-4833-81DB-F96C41CF768C}"/>
              </a:ext>
            </a:extLst>
          </p:cNvPr>
          <p:cNvSpPr/>
          <p:nvPr/>
        </p:nvSpPr>
        <p:spPr>
          <a:xfrm>
            <a:off x="4296694" y="5080582"/>
            <a:ext cx="2448224" cy="1725804"/>
          </a:xfrm>
          <a:prstGeom prst="diamon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Enter the details required in the form</a:t>
            </a:r>
            <a:endParaRPr lang="en-IN" dirty="0">
              <a:solidFill>
                <a:schemeClr val="bg1"/>
              </a:solidFill>
            </a:endParaRPr>
          </a:p>
        </p:txBody>
      </p:sp>
      <p:sp>
        <p:nvSpPr>
          <p:cNvPr id="20" name="Rectangle 19">
            <a:extLst>
              <a:ext uri="{FF2B5EF4-FFF2-40B4-BE49-F238E27FC236}">
                <a16:creationId xmlns:a16="http://schemas.microsoft.com/office/drawing/2014/main" id="{3F18FD76-FE2C-46F7-A625-A612667B6FC8}"/>
              </a:ext>
            </a:extLst>
          </p:cNvPr>
          <p:cNvSpPr/>
          <p:nvPr/>
        </p:nvSpPr>
        <p:spPr>
          <a:xfrm>
            <a:off x="7538245" y="5333391"/>
            <a:ext cx="2846438" cy="129601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 blank screen shows on the browser</a:t>
            </a:r>
            <a:endParaRPr lang="en-IN" dirty="0">
              <a:solidFill>
                <a:schemeClr val="bg1"/>
              </a:solidFill>
            </a:endParaRPr>
          </a:p>
        </p:txBody>
      </p:sp>
      <p:sp>
        <p:nvSpPr>
          <p:cNvPr id="21" name="Rectangle 20">
            <a:extLst>
              <a:ext uri="{FF2B5EF4-FFF2-40B4-BE49-F238E27FC236}">
                <a16:creationId xmlns:a16="http://schemas.microsoft.com/office/drawing/2014/main" id="{32AFE0F1-36A8-4CC9-8511-E84C163FEED1}"/>
              </a:ext>
            </a:extLst>
          </p:cNvPr>
          <p:cNvSpPr/>
          <p:nvPr/>
        </p:nvSpPr>
        <p:spPr>
          <a:xfrm>
            <a:off x="8172434" y="1899760"/>
            <a:ext cx="2212249" cy="221450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 log file and </a:t>
            </a:r>
            <a:r>
              <a:rPr lang="en-US" dirty="0" err="1">
                <a:solidFill>
                  <a:schemeClr val="bg1"/>
                </a:solidFill>
              </a:rPr>
              <a:t>and</a:t>
            </a:r>
            <a:r>
              <a:rPr lang="en-US" dirty="0">
                <a:solidFill>
                  <a:schemeClr val="bg1"/>
                </a:solidFill>
              </a:rPr>
              <a:t> html based log files are generated in folder</a:t>
            </a:r>
          </a:p>
          <a:p>
            <a:pPr algn="ctr"/>
            <a:r>
              <a:rPr lang="en-IN" dirty="0">
                <a:solidFill>
                  <a:schemeClr val="bg1"/>
                </a:solidFill>
              </a:rPr>
              <a:t>Servlet_Session-1.2 </a:t>
            </a:r>
            <a:r>
              <a:rPr lang="en-IN" dirty="0">
                <a:solidFill>
                  <a:schemeClr val="bg1"/>
                </a:solidFill>
                <a:sym typeface="Wingdings" panose="05000000000000000000" pitchFamily="2" charset="2"/>
              </a:rPr>
              <a:t>logmethodlogs.log</a:t>
            </a:r>
            <a:r>
              <a:rPr lang="en-US" dirty="0">
                <a:solidFill>
                  <a:schemeClr val="bg1"/>
                </a:solidFill>
              </a:rPr>
              <a:t> </a:t>
            </a:r>
          </a:p>
          <a:p>
            <a:pPr algn="ctr"/>
            <a:endParaRPr lang="en-IN" dirty="0">
              <a:solidFill>
                <a:schemeClr val="tx1"/>
              </a:solidFill>
            </a:endParaRPr>
          </a:p>
        </p:txBody>
      </p:sp>
      <p:sp>
        <p:nvSpPr>
          <p:cNvPr id="22" name="Rectangle 21">
            <a:extLst>
              <a:ext uri="{FF2B5EF4-FFF2-40B4-BE49-F238E27FC236}">
                <a16:creationId xmlns:a16="http://schemas.microsoft.com/office/drawing/2014/main" id="{054E9C9F-0964-494C-9D09-42771E733FA7}"/>
              </a:ext>
            </a:extLst>
          </p:cNvPr>
          <p:cNvSpPr/>
          <p:nvPr/>
        </p:nvSpPr>
        <p:spPr>
          <a:xfrm>
            <a:off x="6668090" y="569924"/>
            <a:ext cx="2448224" cy="8648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Running the same application can append the same log file.</a:t>
            </a:r>
            <a:endParaRPr lang="en-IN" dirty="0">
              <a:solidFill>
                <a:schemeClr val="bg1"/>
              </a:solidFill>
            </a:endParaRPr>
          </a:p>
        </p:txBody>
      </p:sp>
      <p:sp>
        <p:nvSpPr>
          <p:cNvPr id="23" name="Arrow: Right 22">
            <a:extLst>
              <a:ext uri="{FF2B5EF4-FFF2-40B4-BE49-F238E27FC236}">
                <a16:creationId xmlns:a16="http://schemas.microsoft.com/office/drawing/2014/main" id="{EA3714D8-60A5-4F8E-AD5D-F7E06C9E2AD5}"/>
              </a:ext>
            </a:extLst>
          </p:cNvPr>
          <p:cNvSpPr/>
          <p:nvPr/>
        </p:nvSpPr>
        <p:spPr>
          <a:xfrm>
            <a:off x="3426539" y="5965294"/>
            <a:ext cx="870155" cy="35439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Down 23">
            <a:extLst>
              <a:ext uri="{FF2B5EF4-FFF2-40B4-BE49-F238E27FC236}">
                <a16:creationId xmlns:a16="http://schemas.microsoft.com/office/drawing/2014/main" id="{87D7C992-260B-42A1-8DCD-F3AF0A5607EA}"/>
              </a:ext>
            </a:extLst>
          </p:cNvPr>
          <p:cNvSpPr/>
          <p:nvPr/>
        </p:nvSpPr>
        <p:spPr>
          <a:xfrm>
            <a:off x="1652193" y="2593663"/>
            <a:ext cx="481774" cy="349726"/>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Down 24">
            <a:extLst>
              <a:ext uri="{FF2B5EF4-FFF2-40B4-BE49-F238E27FC236}">
                <a16:creationId xmlns:a16="http://schemas.microsoft.com/office/drawing/2014/main" id="{E4485426-61A0-400C-81CA-2D2BC04B811C}"/>
              </a:ext>
            </a:extLst>
          </p:cNvPr>
          <p:cNvSpPr/>
          <p:nvPr/>
        </p:nvSpPr>
        <p:spPr>
          <a:xfrm>
            <a:off x="1669026" y="3883973"/>
            <a:ext cx="481774" cy="349726"/>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Down 25">
            <a:extLst>
              <a:ext uri="{FF2B5EF4-FFF2-40B4-BE49-F238E27FC236}">
                <a16:creationId xmlns:a16="http://schemas.microsoft.com/office/drawing/2014/main" id="{C43A0DE8-D688-426A-87CE-D00C4B53E84D}"/>
              </a:ext>
            </a:extLst>
          </p:cNvPr>
          <p:cNvSpPr/>
          <p:nvPr/>
        </p:nvSpPr>
        <p:spPr>
          <a:xfrm>
            <a:off x="1691154" y="4983664"/>
            <a:ext cx="481774" cy="349726"/>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Down 26">
            <a:extLst>
              <a:ext uri="{FF2B5EF4-FFF2-40B4-BE49-F238E27FC236}">
                <a16:creationId xmlns:a16="http://schemas.microsoft.com/office/drawing/2014/main" id="{0E1012A4-D2E0-42D0-87E8-98B2F6E7120F}"/>
              </a:ext>
            </a:extLst>
          </p:cNvPr>
          <p:cNvSpPr/>
          <p:nvPr/>
        </p:nvSpPr>
        <p:spPr>
          <a:xfrm rot="10800000">
            <a:off x="5279919" y="4730854"/>
            <a:ext cx="481774" cy="349726"/>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Right 27">
            <a:extLst>
              <a:ext uri="{FF2B5EF4-FFF2-40B4-BE49-F238E27FC236}">
                <a16:creationId xmlns:a16="http://schemas.microsoft.com/office/drawing/2014/main" id="{1218A0D6-89C7-42F8-9EED-5A53CF3FA0AF}"/>
              </a:ext>
            </a:extLst>
          </p:cNvPr>
          <p:cNvSpPr/>
          <p:nvPr/>
        </p:nvSpPr>
        <p:spPr>
          <a:xfrm>
            <a:off x="6668090" y="5922630"/>
            <a:ext cx="870155" cy="35439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Arrow: Right 28">
            <a:extLst>
              <a:ext uri="{FF2B5EF4-FFF2-40B4-BE49-F238E27FC236}">
                <a16:creationId xmlns:a16="http://schemas.microsoft.com/office/drawing/2014/main" id="{414A9919-AB76-4C26-B008-95F764016043}"/>
              </a:ext>
            </a:extLst>
          </p:cNvPr>
          <p:cNvSpPr/>
          <p:nvPr/>
        </p:nvSpPr>
        <p:spPr>
          <a:xfrm>
            <a:off x="6963688" y="3531743"/>
            <a:ext cx="1186617" cy="35439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Arrow: Down 29">
            <a:extLst>
              <a:ext uri="{FF2B5EF4-FFF2-40B4-BE49-F238E27FC236}">
                <a16:creationId xmlns:a16="http://schemas.microsoft.com/office/drawing/2014/main" id="{58677CD1-DCC9-4E3E-A988-045EC5B4C86E}"/>
              </a:ext>
            </a:extLst>
          </p:cNvPr>
          <p:cNvSpPr/>
          <p:nvPr/>
        </p:nvSpPr>
        <p:spPr>
          <a:xfrm rot="10800000">
            <a:off x="8870599" y="4019753"/>
            <a:ext cx="481774" cy="129601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Down 30">
            <a:extLst>
              <a:ext uri="{FF2B5EF4-FFF2-40B4-BE49-F238E27FC236}">
                <a16:creationId xmlns:a16="http://schemas.microsoft.com/office/drawing/2014/main" id="{221D0971-26CF-4852-BF8B-917B22BF5E39}"/>
              </a:ext>
            </a:extLst>
          </p:cNvPr>
          <p:cNvSpPr/>
          <p:nvPr/>
        </p:nvSpPr>
        <p:spPr>
          <a:xfrm rot="10800000">
            <a:off x="8294155" y="1517004"/>
            <a:ext cx="481774" cy="349726"/>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8DE2E279-DDD0-44BC-8164-185F62171933}"/>
              </a:ext>
            </a:extLst>
          </p:cNvPr>
          <p:cNvSpPr/>
          <p:nvPr/>
        </p:nvSpPr>
        <p:spPr>
          <a:xfrm>
            <a:off x="9099799" y="724749"/>
            <a:ext cx="870155" cy="35439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38C55EB8-C342-435E-9DFE-84BF8A987A87}"/>
              </a:ext>
            </a:extLst>
          </p:cNvPr>
          <p:cNvSpPr/>
          <p:nvPr/>
        </p:nvSpPr>
        <p:spPr>
          <a:xfrm>
            <a:off x="2509815" y="-146828"/>
            <a:ext cx="3952299" cy="923330"/>
          </a:xfrm>
          <a:prstGeom prst="rect">
            <a:avLst/>
          </a:prstGeom>
          <a:noFill/>
        </p:spPr>
        <p:txBody>
          <a:bodyPr wrap="none" lIns="91440" tIns="45720" rIns="91440" bIns="45720">
            <a:spAutoFit/>
          </a:bodyPr>
          <a:lstStyle/>
          <a:p>
            <a:pPr algn="ctr"/>
            <a:r>
              <a:rPr lang="en-US" sz="4000" b="1" dirty="0">
                <a:ln w="9525">
                  <a:solidFill>
                    <a:schemeClr val="bg1"/>
                  </a:solidFill>
                  <a:prstDash val="solid"/>
                </a:ln>
                <a:effectLst>
                  <a:outerShdw blurRad="12700" dist="38100" dir="2700000" algn="tl" rotWithShape="0">
                    <a:schemeClr val="bg1">
                      <a:lumMod val="50000"/>
                    </a:schemeClr>
                  </a:outerShdw>
                </a:effectLst>
              </a:rPr>
              <a:t>FLOW DIAGRAM</a:t>
            </a:r>
            <a:r>
              <a:rPr lang="en-US" sz="5400" b="1" dirty="0">
                <a:ln w="9525">
                  <a:solidFill>
                    <a:schemeClr val="bg1"/>
                  </a:solidFill>
                  <a:prstDash val="solid"/>
                </a:ln>
                <a:effectLst>
                  <a:outerShdw blurRad="12700" dist="38100" dir="2700000" algn="tl" rotWithShape="0">
                    <a:schemeClr val="bg1">
                      <a:lumMod val="50000"/>
                    </a:schemeClr>
                  </a:outerShdw>
                </a:effectLst>
              </a:rPr>
              <a:t>:</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Rectangle 3">
            <a:extLst>
              <a:ext uri="{FF2B5EF4-FFF2-40B4-BE49-F238E27FC236}">
                <a16:creationId xmlns:a16="http://schemas.microsoft.com/office/drawing/2014/main" id="{D880CA5F-197E-41D2-8ADC-7435F579A80F}"/>
              </a:ext>
            </a:extLst>
          </p:cNvPr>
          <p:cNvSpPr/>
          <p:nvPr/>
        </p:nvSpPr>
        <p:spPr>
          <a:xfrm>
            <a:off x="3810077" y="4784209"/>
            <a:ext cx="1428596" cy="369332"/>
          </a:xfrm>
          <a:prstGeom prst="rect">
            <a:avLst/>
          </a:prstGeom>
        </p:spPr>
        <p:txBody>
          <a:bodyPr wrap="none">
            <a:spAutoFit/>
          </a:bodyPr>
          <a:lstStyle/>
          <a:p>
            <a:pPr algn="ctr"/>
            <a:r>
              <a:rPr lang="en-US" dirty="0">
                <a:ln w="0"/>
                <a:solidFill>
                  <a:schemeClr val="bg1"/>
                </a:solidFill>
                <a:latin typeface="Arial Black" panose="020B0A04020102020204" pitchFamily="34" charset="0"/>
              </a:rPr>
              <a:t>CORRECT</a:t>
            </a:r>
          </a:p>
        </p:txBody>
      </p:sp>
      <p:sp>
        <p:nvSpPr>
          <p:cNvPr id="6" name="Rectangle 5">
            <a:extLst>
              <a:ext uri="{FF2B5EF4-FFF2-40B4-BE49-F238E27FC236}">
                <a16:creationId xmlns:a16="http://schemas.microsoft.com/office/drawing/2014/main" id="{D444F8BC-7DF9-4A9D-9609-6B5430BB2C75}"/>
              </a:ext>
            </a:extLst>
          </p:cNvPr>
          <p:cNvSpPr/>
          <p:nvPr/>
        </p:nvSpPr>
        <p:spPr>
          <a:xfrm>
            <a:off x="6462114" y="5393264"/>
            <a:ext cx="840872" cy="276999"/>
          </a:xfrm>
          <a:prstGeom prst="rect">
            <a:avLst/>
          </a:prstGeom>
          <a:noFill/>
        </p:spPr>
        <p:txBody>
          <a:bodyPr wrap="none" lIns="91440" tIns="45720" rIns="91440" bIns="45720">
            <a:spAutoFit/>
          </a:bodyPr>
          <a:lstStyle/>
          <a:p>
            <a:pPr algn="ctr"/>
            <a:r>
              <a:rPr lang="en-US" sz="1200" b="0" cap="none" spc="0" dirty="0">
                <a:ln w="0"/>
                <a:solidFill>
                  <a:schemeClr val="bg1"/>
                </a:solidFill>
                <a:effectLst/>
                <a:latin typeface="Arial Black" panose="020B0A04020102020204" pitchFamily="34" charset="0"/>
              </a:rPr>
              <a:t>WRONG</a:t>
            </a:r>
          </a:p>
        </p:txBody>
      </p:sp>
    </p:spTree>
    <p:extLst>
      <p:ext uri="{BB962C8B-B14F-4D97-AF65-F5344CB8AC3E}">
        <p14:creationId xmlns:p14="http://schemas.microsoft.com/office/powerpoint/2010/main" val="1391447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D70740-890A-4F3A-B618-A65E325D256F}"/>
              </a:ext>
            </a:extLst>
          </p:cNvPr>
          <p:cNvSpPr txBox="1"/>
          <p:nvPr/>
        </p:nvSpPr>
        <p:spPr>
          <a:xfrm>
            <a:off x="2415821" y="180622"/>
            <a:ext cx="9482667" cy="6063198"/>
          </a:xfrm>
          <a:prstGeom prst="rect">
            <a:avLst/>
          </a:prstGeom>
          <a:noFill/>
        </p:spPr>
        <p:txBody>
          <a:bodyPr wrap="square" rtlCol="0">
            <a:spAutoFit/>
          </a:bodyPr>
          <a:lstStyle/>
          <a:p>
            <a:r>
              <a:rPr lang="en-US" sz="1600" b="1" dirty="0">
                <a:solidFill>
                  <a:srgbClr val="FF0000"/>
                </a:solidFill>
                <a:latin typeface="Times New Roman" panose="02020603050405020304" pitchFamily="18" charset="0"/>
                <a:cs typeface="Times New Roman" panose="02020603050405020304" pitchFamily="18" charset="0"/>
              </a:rPr>
              <a:t>Tracing</a:t>
            </a:r>
            <a:endParaRPr lang="en-IN" sz="1600" b="1" dirty="0">
              <a:solidFill>
                <a:srgbClr val="FF0000"/>
              </a:solidFill>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Tracing is a facility to redirect any output in the Java Console to a trace file. </a:t>
            </a:r>
            <a:endParaRPr lang="en-IN" sz="1200"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cs typeface="Times New Roman" panose="02020603050405020304" pitchFamily="18" charset="0"/>
              </a:rPr>
              <a:t>Java Plug-in</a:t>
            </a:r>
            <a:endParaRPr lang="en-IN" sz="1200" b="1"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Tracing can be turned on by enabling the property </a:t>
            </a:r>
            <a:r>
              <a:rPr lang="en-US" sz="1200" dirty="0" err="1">
                <a:latin typeface="Times New Roman" panose="02020603050405020304" pitchFamily="18" charset="0"/>
                <a:cs typeface="Times New Roman" panose="02020603050405020304" pitchFamily="18" charset="0"/>
              </a:rPr>
              <a:t>javaplugin.trace</a:t>
            </a:r>
            <a:r>
              <a:rPr lang="en-US" sz="1200" dirty="0">
                <a:latin typeface="Times New Roman" panose="02020603050405020304" pitchFamily="18" charset="0"/>
                <a:cs typeface="Times New Roman" panose="02020603050405020304" pitchFamily="18" charset="0"/>
              </a:rPr>
              <a:t>. However, it turns on all tracing facilities inside Java Plug-in. To enable more fine-grained tracing, </a:t>
            </a:r>
            <a:r>
              <a:rPr lang="en-US" sz="1200" dirty="0" err="1">
                <a:latin typeface="Times New Roman" panose="02020603050405020304" pitchFamily="18" charset="0"/>
                <a:cs typeface="Times New Roman" panose="02020603050405020304" pitchFamily="18" charset="0"/>
              </a:rPr>
              <a:t>javaplugin.trace.option</a:t>
            </a:r>
            <a:r>
              <a:rPr lang="en-US" sz="1200" dirty="0">
                <a:latin typeface="Times New Roman" panose="02020603050405020304" pitchFamily="18" charset="0"/>
                <a:cs typeface="Times New Roman" panose="02020603050405020304" pitchFamily="18" charset="0"/>
              </a:rPr>
              <a:t> may be used. You can set trace-level options (0-5) in the </a:t>
            </a:r>
            <a:r>
              <a:rPr lang="en-US" sz="1200" dirty="0">
                <a:latin typeface="Times New Roman" panose="02020603050405020304" pitchFamily="18" charset="0"/>
                <a:cs typeface="Times New Roman" panose="02020603050405020304" pitchFamily="18" charset="0"/>
                <a:hlinkClick r:id="rId2"/>
              </a:rPr>
              <a:t>Java Console</a:t>
            </a:r>
            <a:r>
              <a:rPr lang="en-US" sz="1200" dirty="0">
                <a:latin typeface="Times New Roman" panose="02020603050405020304" pitchFamily="18" charset="0"/>
                <a:cs typeface="Times New Roman" panose="02020603050405020304" pitchFamily="18" charset="0"/>
              </a:rPr>
              <a:t>, shown in the previous chapter, with the following meanings:</a:t>
            </a:r>
            <a:endParaRPr lang="en-IN" sz="1200" dirty="0">
              <a:latin typeface="Times New Roman" panose="02020603050405020304" pitchFamily="18" charset="0"/>
              <a:cs typeface="Times New Roman" panose="02020603050405020304" pitchFamily="18" charset="0"/>
            </a:endParaRPr>
          </a:p>
          <a:p>
            <a:pPr lvl="0"/>
            <a:r>
              <a:rPr lang="en-US" sz="1200" dirty="0">
                <a:latin typeface="Times New Roman" panose="02020603050405020304" pitchFamily="18" charset="0"/>
                <a:cs typeface="Times New Roman" panose="02020603050405020304" pitchFamily="18" charset="0"/>
              </a:rPr>
              <a:t>0 — off</a:t>
            </a:r>
            <a:endParaRPr lang="en-IN" sz="1200" dirty="0">
              <a:latin typeface="Times New Roman" panose="02020603050405020304" pitchFamily="18" charset="0"/>
              <a:cs typeface="Times New Roman" panose="02020603050405020304" pitchFamily="18" charset="0"/>
            </a:endParaRPr>
          </a:p>
          <a:p>
            <a:pPr lvl="0"/>
            <a:r>
              <a:rPr lang="en-US" sz="1200" dirty="0">
                <a:latin typeface="Times New Roman" panose="02020603050405020304" pitchFamily="18" charset="0"/>
                <a:cs typeface="Times New Roman" panose="02020603050405020304" pitchFamily="18" charset="0"/>
              </a:rPr>
              <a:t>1 — basic</a:t>
            </a:r>
            <a:endParaRPr lang="en-IN" sz="1200" dirty="0">
              <a:latin typeface="Times New Roman" panose="02020603050405020304" pitchFamily="18" charset="0"/>
              <a:cs typeface="Times New Roman" panose="02020603050405020304" pitchFamily="18" charset="0"/>
            </a:endParaRPr>
          </a:p>
          <a:p>
            <a:pPr lvl="0"/>
            <a:r>
              <a:rPr lang="en-US" sz="1200" dirty="0">
                <a:latin typeface="Times New Roman" panose="02020603050405020304" pitchFamily="18" charset="0"/>
                <a:cs typeface="Times New Roman" panose="02020603050405020304" pitchFamily="18" charset="0"/>
              </a:rPr>
              <a:t>2 — network, cache, and basic</a:t>
            </a:r>
            <a:endParaRPr lang="en-IN" sz="1200" dirty="0">
              <a:latin typeface="Times New Roman" panose="02020603050405020304" pitchFamily="18" charset="0"/>
              <a:cs typeface="Times New Roman" panose="02020603050405020304" pitchFamily="18" charset="0"/>
            </a:endParaRPr>
          </a:p>
          <a:p>
            <a:pPr lvl="0"/>
            <a:r>
              <a:rPr lang="en-US" sz="1200" dirty="0">
                <a:latin typeface="Times New Roman" panose="02020603050405020304" pitchFamily="18" charset="0"/>
                <a:cs typeface="Times New Roman" panose="02020603050405020304" pitchFamily="18" charset="0"/>
              </a:rPr>
              <a:t>3 — security, network and basic</a:t>
            </a:r>
            <a:endParaRPr lang="en-IN" sz="1200" dirty="0">
              <a:latin typeface="Times New Roman" panose="02020603050405020304" pitchFamily="18" charset="0"/>
              <a:cs typeface="Times New Roman" panose="02020603050405020304" pitchFamily="18" charset="0"/>
            </a:endParaRPr>
          </a:p>
          <a:p>
            <a:pPr lvl="0"/>
            <a:r>
              <a:rPr lang="en-US" sz="1200" dirty="0">
                <a:latin typeface="Times New Roman" panose="02020603050405020304" pitchFamily="18" charset="0"/>
                <a:cs typeface="Times New Roman" panose="02020603050405020304" pitchFamily="18" charset="0"/>
              </a:rPr>
              <a:t>4 — extension, security, network and basic</a:t>
            </a:r>
            <a:endParaRPr lang="en-IN" sz="1200" dirty="0">
              <a:latin typeface="Times New Roman" panose="02020603050405020304" pitchFamily="18" charset="0"/>
              <a:cs typeface="Times New Roman" panose="02020603050405020304" pitchFamily="18" charset="0"/>
            </a:endParaRPr>
          </a:p>
          <a:p>
            <a:pPr lvl="0"/>
            <a:r>
              <a:rPr lang="en-US" sz="1200" dirty="0">
                <a:latin typeface="Times New Roman" panose="02020603050405020304" pitchFamily="18" charset="0"/>
                <a:cs typeface="Times New Roman" panose="02020603050405020304" pitchFamily="18" charset="0"/>
              </a:rPr>
              <a:t>5 — </a:t>
            </a:r>
            <a:r>
              <a:rPr lang="en-US" sz="1200" dirty="0" err="1">
                <a:latin typeface="Times New Roman" panose="02020603050405020304" pitchFamily="18" charset="0"/>
                <a:cs typeface="Times New Roman" panose="02020603050405020304" pitchFamily="18" charset="0"/>
              </a:rPr>
              <a:t>LiveConnect</a:t>
            </a:r>
            <a:r>
              <a:rPr lang="en-US" sz="1200" dirty="0">
                <a:latin typeface="Times New Roman" panose="02020603050405020304" pitchFamily="18" charset="0"/>
                <a:cs typeface="Times New Roman" panose="02020603050405020304" pitchFamily="18" charset="0"/>
              </a:rPr>
              <a:t>, extension, security, network, temp, and basic</a:t>
            </a:r>
            <a:endParaRPr lang="en-IN" sz="1200" dirty="0">
              <a:latin typeface="Times New Roman" panose="02020603050405020304" pitchFamily="18" charset="0"/>
              <a:cs typeface="Times New Roman" panose="02020603050405020304" pitchFamily="18" charset="0"/>
            </a:endParaRPr>
          </a:p>
          <a:p>
            <a:pPr lvl="0"/>
            <a:r>
              <a:rPr lang="en-US" sz="1200" dirty="0">
                <a:latin typeface="Times New Roman" panose="02020603050405020304" pitchFamily="18" charset="0"/>
                <a:cs typeface="Times New Roman" panose="02020603050405020304" pitchFamily="18" charset="0"/>
              </a:rPr>
              <a:t>This enables tracing on the fly.</a:t>
            </a:r>
            <a:endParaRPr lang="en-IN" sz="1200" dirty="0">
              <a:latin typeface="Times New Roman" panose="02020603050405020304" pitchFamily="18" charset="0"/>
              <a:cs typeface="Times New Roman" panose="02020603050405020304" pitchFamily="18" charset="0"/>
            </a:endParaRPr>
          </a:p>
          <a:p>
            <a:pPr lvl="0"/>
            <a:r>
              <a:rPr lang="en-US" sz="1200" dirty="0">
                <a:latin typeface="Times New Roman" panose="02020603050405020304" pitchFamily="18" charset="0"/>
                <a:cs typeface="Times New Roman" panose="02020603050405020304" pitchFamily="18" charset="0"/>
              </a:rPr>
              <a:t>Another way to set fine-grained tracing is through the </a:t>
            </a:r>
            <a:r>
              <a:rPr lang="en-US" sz="1200" dirty="0">
                <a:latin typeface="Times New Roman" panose="02020603050405020304" pitchFamily="18" charset="0"/>
                <a:cs typeface="Times New Roman" panose="02020603050405020304" pitchFamily="18" charset="0"/>
                <a:hlinkClick r:id="rId3"/>
              </a:rPr>
              <a:t>Java Control Panel</a:t>
            </a:r>
            <a:r>
              <a:rPr lang="en-US" sz="1200" dirty="0">
                <a:latin typeface="Times New Roman" panose="02020603050405020304" pitchFamily="18" charset="0"/>
                <a:cs typeface="Times New Roman" panose="02020603050405020304" pitchFamily="18" charset="0"/>
              </a:rPr>
              <a:t>. For instance, to enable tracing for </a:t>
            </a:r>
            <a:r>
              <a:rPr lang="en-US" sz="1200" dirty="0" err="1">
                <a:latin typeface="Times New Roman" panose="02020603050405020304" pitchFamily="18" charset="0"/>
                <a:cs typeface="Times New Roman" panose="02020603050405020304" pitchFamily="18" charset="0"/>
              </a:rPr>
              <a:t>everthing</a:t>
            </a:r>
            <a:r>
              <a:rPr lang="en-US" sz="1200" dirty="0">
                <a:latin typeface="Times New Roman" panose="02020603050405020304" pitchFamily="18" charset="0"/>
                <a:cs typeface="Times New Roman" panose="02020603050405020304" pitchFamily="18" charset="0"/>
              </a:rPr>
              <a:t> (option 5 above), enter the following in the "Java Run Time Parameters" </a:t>
            </a:r>
            <a:r>
              <a:rPr lang="en-US" sz="1200" dirty="0" err="1">
                <a:latin typeface="Times New Roman" panose="02020603050405020304" pitchFamily="18" charset="0"/>
                <a:cs typeface="Times New Roman" panose="02020603050405020304" pitchFamily="18" charset="0"/>
              </a:rPr>
              <a:t>textfield</a:t>
            </a:r>
            <a:r>
              <a:rPr lang="en-US" sz="1200" dirty="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p>
            <a:pPr lvl="0"/>
            <a:r>
              <a:rPr lang="en-US" sz="1200" dirty="0">
                <a:latin typeface="Times New Roman" panose="02020603050405020304" pitchFamily="18" charset="0"/>
                <a:cs typeface="Times New Roman" panose="02020603050405020304" pitchFamily="18" charset="0"/>
              </a:rPr>
              <a:t> </a:t>
            </a:r>
            <a:endParaRPr lang="en-IN" sz="1200" dirty="0">
              <a:latin typeface="Times New Roman" panose="02020603050405020304" pitchFamily="18" charset="0"/>
              <a:cs typeface="Times New Roman" panose="02020603050405020304" pitchFamily="18" charset="0"/>
            </a:endParaRPr>
          </a:p>
          <a:p>
            <a:pPr lvl="0"/>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Djavaplugin.trace</a:t>
            </a:r>
            <a:r>
              <a:rPr lang="en-US" sz="1200" dirty="0">
                <a:latin typeface="Times New Roman" panose="02020603050405020304" pitchFamily="18" charset="0"/>
                <a:cs typeface="Times New Roman" panose="02020603050405020304" pitchFamily="18" charset="0"/>
              </a:rPr>
              <a:t>=true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Djavaplugin.trace.option</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basic|net|cache|security|ext|liveconnect|temp</a:t>
            </a:r>
            <a:endParaRPr lang="en-IN" sz="1200" dirty="0">
              <a:latin typeface="Times New Roman" panose="02020603050405020304" pitchFamily="18" charset="0"/>
              <a:cs typeface="Times New Roman" panose="02020603050405020304" pitchFamily="18" charset="0"/>
            </a:endParaRPr>
          </a:p>
          <a:p>
            <a:pPr lvl="0"/>
            <a:r>
              <a:rPr lang="en-US" sz="1200" dirty="0">
                <a:latin typeface="Times New Roman" panose="02020603050405020304" pitchFamily="18" charset="0"/>
                <a:cs typeface="Times New Roman" panose="02020603050405020304" pitchFamily="18" charset="0"/>
              </a:rPr>
              <a:t>Tracing set through the Control Panel will take effect when the Plug-in is launched, but changes made through the Control Panel while a Plug-in is running will have no effect until restart.</a:t>
            </a:r>
          </a:p>
          <a:p>
            <a:pPr lvl="0"/>
            <a:r>
              <a:rPr lang="en-US" sz="1200" b="1" dirty="0">
                <a:latin typeface="Times New Roman" panose="02020603050405020304" pitchFamily="18" charset="0"/>
                <a:cs typeface="Times New Roman" panose="02020603050405020304" pitchFamily="18" charset="0"/>
              </a:rPr>
              <a:t>Java Web Start</a:t>
            </a:r>
            <a:endParaRPr lang="en-IN" sz="1200" b="1" dirty="0">
              <a:latin typeface="Times New Roman" panose="02020603050405020304" pitchFamily="18" charset="0"/>
              <a:cs typeface="Times New Roman" panose="02020603050405020304" pitchFamily="18" charset="0"/>
            </a:endParaRPr>
          </a:p>
          <a:p>
            <a:pPr lvl="0"/>
            <a:r>
              <a:rPr lang="en-US" sz="1200" dirty="0">
                <a:latin typeface="Times New Roman" panose="02020603050405020304" pitchFamily="18" charset="0"/>
                <a:cs typeface="Times New Roman" panose="02020603050405020304" pitchFamily="18" charset="0"/>
              </a:rPr>
              <a:t>To set the initial trace level for a Java Web Start application, you can create a .</a:t>
            </a:r>
            <a:r>
              <a:rPr lang="en-US" sz="1200" dirty="0" err="1">
                <a:latin typeface="Times New Roman" panose="02020603050405020304" pitchFamily="18" charset="0"/>
                <a:cs typeface="Times New Roman" panose="02020603050405020304" pitchFamily="18" charset="0"/>
              </a:rPr>
              <a:t>javawsrc</a:t>
            </a:r>
            <a:r>
              <a:rPr lang="en-US" sz="1200" dirty="0">
                <a:latin typeface="Times New Roman" panose="02020603050405020304" pitchFamily="18" charset="0"/>
                <a:cs typeface="Times New Roman" panose="02020603050405020304" pitchFamily="18" charset="0"/>
              </a:rPr>
              <a:t> file in either your home directory or the </a:t>
            </a:r>
            <a:r>
              <a:rPr lang="en-US" sz="1200" dirty="0" err="1">
                <a:latin typeface="Times New Roman" panose="02020603050405020304" pitchFamily="18" charset="0"/>
                <a:cs typeface="Times New Roman" panose="02020603050405020304" pitchFamily="18" charset="0"/>
              </a:rPr>
              <a:t>jre</a:t>
            </a:r>
            <a:r>
              <a:rPr lang="en-US" sz="1200" dirty="0">
                <a:latin typeface="Times New Roman" panose="02020603050405020304" pitchFamily="18" charset="0"/>
                <a:cs typeface="Times New Roman" panose="02020603050405020304" pitchFamily="18" charset="0"/>
              </a:rPr>
              <a:t>/bin directory. This file can have entries: </a:t>
            </a:r>
            <a:endParaRPr lang="en-IN" sz="1200" dirty="0">
              <a:latin typeface="Times New Roman" panose="02020603050405020304" pitchFamily="18" charset="0"/>
              <a:cs typeface="Times New Roman" panose="02020603050405020304" pitchFamily="18" charset="0"/>
            </a:endParaRPr>
          </a:p>
          <a:p>
            <a:pPr lvl="0"/>
            <a:r>
              <a:rPr lang="en-US" sz="1200" dirty="0">
                <a:latin typeface="Times New Roman" panose="02020603050405020304" pitchFamily="18" charset="0"/>
                <a:cs typeface="Times New Roman" panose="02020603050405020304" pitchFamily="18" charset="0"/>
              </a:rPr>
              <a:t> </a:t>
            </a:r>
            <a:endParaRPr lang="en-IN"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TraceBasic</a:t>
            </a:r>
            <a:r>
              <a:rPr lang="en-US" sz="1200" dirty="0">
                <a:latin typeface="Times New Roman" panose="02020603050405020304" pitchFamily="18" charset="0"/>
                <a:cs typeface="Times New Roman" panose="02020603050405020304" pitchFamily="18" charset="0"/>
              </a:rPr>
              <a:t>=true </a:t>
            </a:r>
            <a:br>
              <a:rPr lang="en-US" sz="1200" dirty="0">
                <a:latin typeface="Times New Roman" panose="02020603050405020304" pitchFamily="18" charset="0"/>
                <a:cs typeface="Times New Roman" panose="02020603050405020304" pitchFamily="18" charset="0"/>
              </a:rPr>
            </a:br>
            <a:r>
              <a:rPr lang="en-US" sz="1200" dirty="0" err="1">
                <a:latin typeface="Times New Roman" panose="02020603050405020304" pitchFamily="18" charset="0"/>
                <a:cs typeface="Times New Roman" panose="02020603050405020304" pitchFamily="18" charset="0"/>
              </a:rPr>
              <a:t>TraceNetwork</a:t>
            </a:r>
            <a:r>
              <a:rPr lang="en-US" sz="1200" dirty="0">
                <a:latin typeface="Times New Roman" panose="02020603050405020304" pitchFamily="18" charset="0"/>
                <a:cs typeface="Times New Roman" panose="02020603050405020304" pitchFamily="18" charset="0"/>
              </a:rPr>
              <a:t>=true </a:t>
            </a:r>
            <a:br>
              <a:rPr lang="en-US" sz="1200" dirty="0">
                <a:latin typeface="Times New Roman" panose="02020603050405020304" pitchFamily="18" charset="0"/>
                <a:cs typeface="Times New Roman" panose="02020603050405020304" pitchFamily="18" charset="0"/>
              </a:rPr>
            </a:br>
            <a:r>
              <a:rPr lang="en-US" sz="1200" dirty="0" err="1">
                <a:latin typeface="Times New Roman" panose="02020603050405020304" pitchFamily="18" charset="0"/>
                <a:cs typeface="Times New Roman" panose="02020603050405020304" pitchFamily="18" charset="0"/>
              </a:rPr>
              <a:t>TraceSecurity</a:t>
            </a:r>
            <a:r>
              <a:rPr lang="en-US" sz="1200" dirty="0">
                <a:latin typeface="Times New Roman" panose="02020603050405020304" pitchFamily="18" charset="0"/>
                <a:cs typeface="Times New Roman" panose="02020603050405020304" pitchFamily="18" charset="0"/>
              </a:rPr>
              <a:t>=true </a:t>
            </a:r>
            <a:br>
              <a:rPr lang="en-US" sz="1200" dirty="0">
                <a:latin typeface="Times New Roman" panose="02020603050405020304" pitchFamily="18" charset="0"/>
                <a:cs typeface="Times New Roman" panose="02020603050405020304" pitchFamily="18" charset="0"/>
              </a:rPr>
            </a:br>
            <a:r>
              <a:rPr lang="en-US" sz="1200" dirty="0" err="1">
                <a:latin typeface="Times New Roman" panose="02020603050405020304" pitchFamily="18" charset="0"/>
                <a:cs typeface="Times New Roman" panose="02020603050405020304" pitchFamily="18" charset="0"/>
              </a:rPr>
              <a:t>TraceCache</a:t>
            </a:r>
            <a:r>
              <a:rPr lang="en-US" sz="1200" dirty="0">
                <a:latin typeface="Times New Roman" panose="02020603050405020304" pitchFamily="18" charset="0"/>
                <a:cs typeface="Times New Roman" panose="02020603050405020304" pitchFamily="18" charset="0"/>
              </a:rPr>
              <a:t>=true </a:t>
            </a:r>
            <a:br>
              <a:rPr lang="en-US" sz="1200" dirty="0">
                <a:latin typeface="Times New Roman" panose="02020603050405020304" pitchFamily="18" charset="0"/>
                <a:cs typeface="Times New Roman" panose="02020603050405020304" pitchFamily="18" charset="0"/>
              </a:rPr>
            </a:br>
            <a:r>
              <a:rPr lang="en-US" sz="1200" dirty="0" err="1">
                <a:latin typeface="Times New Roman" panose="02020603050405020304" pitchFamily="18" charset="0"/>
                <a:cs typeface="Times New Roman" panose="02020603050405020304" pitchFamily="18" charset="0"/>
              </a:rPr>
              <a:t>TraceExtensions</a:t>
            </a:r>
            <a:r>
              <a:rPr lang="en-US" sz="1200" dirty="0">
                <a:latin typeface="Times New Roman" panose="02020603050405020304" pitchFamily="18" charset="0"/>
                <a:cs typeface="Times New Roman" panose="02020603050405020304" pitchFamily="18" charset="0"/>
              </a:rPr>
              <a:t>=true </a:t>
            </a:r>
            <a:br>
              <a:rPr lang="en-US" sz="1200" dirty="0">
                <a:latin typeface="Times New Roman" panose="02020603050405020304" pitchFamily="18" charset="0"/>
                <a:cs typeface="Times New Roman" panose="02020603050405020304" pitchFamily="18" charset="0"/>
              </a:rPr>
            </a:br>
            <a:r>
              <a:rPr lang="en-US" sz="1200" dirty="0" err="1">
                <a:latin typeface="Times New Roman" panose="02020603050405020304" pitchFamily="18" charset="0"/>
                <a:cs typeface="Times New Roman" panose="02020603050405020304" pitchFamily="18" charset="0"/>
              </a:rPr>
              <a:t>TraceTemp</a:t>
            </a:r>
            <a:r>
              <a:rPr lang="en-US" sz="1200" dirty="0">
                <a:latin typeface="Times New Roman" panose="02020603050405020304" pitchFamily="18" charset="0"/>
                <a:cs typeface="Times New Roman" panose="02020603050405020304" pitchFamily="18" charset="0"/>
              </a:rPr>
              <a:t>=true </a:t>
            </a:r>
            <a:br>
              <a:rPr lang="en-US" sz="1200" dirty="0">
                <a:latin typeface="Times New Roman" panose="02020603050405020304" pitchFamily="18" charset="0"/>
                <a:cs typeface="Times New Roman" panose="02020603050405020304" pitchFamily="18" charset="0"/>
              </a:rPr>
            </a:br>
            <a:endParaRPr lang="en-IN" sz="1200" dirty="0">
              <a:latin typeface="Times New Roman" panose="02020603050405020304" pitchFamily="18" charset="0"/>
              <a:cs typeface="Times New Roman" panose="02020603050405020304" pitchFamily="18" charset="0"/>
            </a:endParaRPr>
          </a:p>
          <a:p>
            <a:pPr lvl="0"/>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1450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D0BED7-82B5-40AA-ACB5-178CBBDD96FE}"/>
              </a:ext>
            </a:extLst>
          </p:cNvPr>
          <p:cNvSpPr txBox="1"/>
          <p:nvPr/>
        </p:nvSpPr>
        <p:spPr>
          <a:xfrm>
            <a:off x="1478845" y="767645"/>
            <a:ext cx="10114844" cy="1077218"/>
          </a:xfrm>
          <a:prstGeom prst="rect">
            <a:avLst/>
          </a:prstGeom>
          <a:noFill/>
        </p:spPr>
        <p:txBody>
          <a:bodyPr wrap="square" rtlCol="0">
            <a:spAutoFit/>
          </a:bodyPr>
          <a:lstStyle/>
          <a:p>
            <a:pPr lvl="0"/>
            <a:r>
              <a:rPr lang="en-US" sz="1600" b="1" dirty="0">
                <a:solidFill>
                  <a:srgbClr val="FF0000"/>
                </a:solidFill>
                <a:latin typeface="Times New Roman" panose="02020603050405020304" pitchFamily="18" charset="0"/>
                <a:cs typeface="Times New Roman" panose="02020603050405020304" pitchFamily="18" charset="0"/>
              </a:rPr>
              <a:t>Logging</a:t>
            </a:r>
            <a:endParaRPr lang="en-IN" sz="1600" b="1" dirty="0">
              <a:solidFill>
                <a:srgbClr val="FF0000"/>
              </a:solidFill>
              <a:latin typeface="Times New Roman" panose="02020603050405020304" pitchFamily="18" charset="0"/>
              <a:cs typeface="Times New Roman" panose="02020603050405020304" pitchFamily="18" charset="0"/>
            </a:endParaRPr>
          </a:p>
          <a:p>
            <a:pPr lvl="0"/>
            <a:r>
              <a:rPr lang="en-US" sz="1200" dirty="0">
                <a:latin typeface="Times New Roman" panose="02020603050405020304" pitchFamily="18" charset="0"/>
                <a:cs typeface="Times New Roman" panose="02020603050405020304" pitchFamily="18" charset="0"/>
              </a:rPr>
              <a:t>Similar to tracing, logging is a facility to redirect any output in the Java Console to a log file using the Java Logging API. Logging can be turned on by enabling the property </a:t>
            </a:r>
            <a:r>
              <a:rPr lang="en-US" sz="1200" dirty="0" err="1">
                <a:latin typeface="Times New Roman" panose="02020603050405020304" pitchFamily="18" charset="0"/>
                <a:cs typeface="Times New Roman" panose="02020603050405020304" pitchFamily="18" charset="0"/>
              </a:rPr>
              <a:t>javaplugin.logging</a:t>
            </a:r>
            <a:r>
              <a:rPr lang="en-US" sz="1200" dirty="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p>
            <a:pPr lvl="0"/>
            <a:r>
              <a:rPr lang="en-US" sz="1200" dirty="0">
                <a:latin typeface="Times New Roman" panose="02020603050405020304" pitchFamily="18" charset="0"/>
                <a:cs typeface="Times New Roman" panose="02020603050405020304" pitchFamily="18" charset="0"/>
              </a:rPr>
              <a:t> </a:t>
            </a:r>
            <a:endParaRPr lang="en-IN"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Djavaplugin.logging</a:t>
            </a:r>
            <a:r>
              <a:rPr lang="en-US" sz="1200" dirty="0">
                <a:latin typeface="Times New Roman" panose="02020603050405020304" pitchFamily="18" charset="0"/>
                <a:cs typeface="Times New Roman" panose="02020603050405020304" pitchFamily="18" charset="0"/>
              </a:rPr>
              <a:t>=true</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0036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450310-8CA6-45D5-8E8C-B3B7A598EE2C}"/>
              </a:ext>
            </a:extLst>
          </p:cNvPr>
          <p:cNvSpPr txBox="1"/>
          <p:nvPr/>
        </p:nvSpPr>
        <p:spPr>
          <a:xfrm>
            <a:off x="1174044" y="857954"/>
            <a:ext cx="9843911" cy="2400657"/>
          </a:xfrm>
          <a:prstGeom prst="rect">
            <a:avLst/>
          </a:prstGeom>
          <a:noFill/>
        </p:spPr>
        <p:txBody>
          <a:bodyPr wrap="square" rtlCol="0">
            <a:spAutoFit/>
          </a:bodyPr>
          <a:lstStyle/>
          <a:p>
            <a:r>
              <a:rPr lang="en-US" sz="1200" b="1" dirty="0">
                <a:solidFill>
                  <a:srgbClr val="FF0000"/>
                </a:solidFill>
                <a:latin typeface="Times New Roman" panose="02020603050405020304" pitchFamily="18" charset="0"/>
                <a:cs typeface="Times New Roman" panose="02020603050405020304" pitchFamily="18" charset="0"/>
              </a:rPr>
              <a:t>Difference Between Logging and Tracing</a:t>
            </a:r>
            <a:endParaRPr lang="en-IN" sz="1200" dirty="0">
              <a:solidFill>
                <a:srgbClr val="FF0000"/>
              </a:solidFill>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p>
            <a:r>
              <a:rPr lang="en-US" sz="1200" dirty="0">
                <a:solidFill>
                  <a:schemeClr val="bg1"/>
                </a:solidFill>
                <a:latin typeface="Times New Roman" panose="02020603050405020304" pitchFamily="18" charset="0"/>
                <a:cs typeface="Times New Roman" panose="02020603050405020304" pitchFamily="18" charset="0"/>
              </a:rPr>
              <a:t>Logging:</a:t>
            </a:r>
          </a:p>
          <a:p>
            <a:r>
              <a:rPr lang="en-US" sz="1200" dirty="0">
                <a:latin typeface="Times New Roman" panose="02020603050405020304" pitchFamily="18" charset="0"/>
                <a:cs typeface="Times New Roman" panose="02020603050405020304" pitchFamily="18" charset="0"/>
              </a:rPr>
              <a:t>When you design a big application you need to have good and flexible error reporting perhaps across machines to collect log data in a centralized way. That is a perfect use case for the Logging Application Block where you configure some remote trace listener and send the log data to a central log server which stores its log messages in a database, log file or whatever. If you use out of process communication you are limited by the network performance already which is in the best case several thousand logs/s.</a:t>
            </a:r>
            <a:endParaRPr lang="en-IN" sz="1200" dirty="0">
              <a:latin typeface="Times New Roman" panose="02020603050405020304" pitchFamily="18" charset="0"/>
              <a:cs typeface="Times New Roman" panose="02020603050405020304" pitchFamily="18" charset="0"/>
            </a:endParaRPr>
          </a:p>
          <a:p>
            <a:r>
              <a:rPr lang="en-US" sz="1200" dirty="0">
                <a:solidFill>
                  <a:schemeClr val="bg1"/>
                </a:solidFill>
                <a:latin typeface="Times New Roman" panose="02020603050405020304" pitchFamily="18" charset="0"/>
                <a:cs typeface="Times New Roman" panose="02020603050405020304" pitchFamily="18" charset="0"/>
              </a:rPr>
              <a:t>Tracing:</a:t>
            </a:r>
            <a:endParaRPr lang="en-IN" sz="1200" dirty="0">
              <a:solidFill>
                <a:schemeClr val="bg1"/>
              </a:solidFill>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Besides Error Reporting you also need to trace your program flow to find out where the performance bottlenecks are and even more important when an error occurs you have a chance to find out how you did get there. In an ideal world every function would have some tracing enabled with the function duration, passed parameters and how far you did get in your function.</a:t>
            </a:r>
            <a:endParaRPr lang="en-IN" sz="1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39336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C1AA45-3C35-45B2-831B-79D9B948F3AC}"/>
              </a:ext>
            </a:extLst>
          </p:cNvPr>
          <p:cNvSpPr txBox="1"/>
          <p:nvPr/>
        </p:nvSpPr>
        <p:spPr>
          <a:xfrm>
            <a:off x="1653822" y="237066"/>
            <a:ext cx="9025467" cy="5878532"/>
          </a:xfrm>
          <a:prstGeom prst="rect">
            <a:avLst/>
          </a:prstGeom>
          <a:noFill/>
        </p:spPr>
        <p:txBody>
          <a:bodyPr wrap="square" rtlCol="0">
            <a:spAutoFit/>
          </a:bodyPr>
          <a:lstStyle/>
          <a:p>
            <a:r>
              <a:rPr lang="en-US" sz="1600" dirty="0">
                <a:solidFill>
                  <a:srgbClr val="FF0000"/>
                </a:solidFill>
                <a:latin typeface="Times New Roman" panose="02020603050405020304" pitchFamily="18" charset="0"/>
                <a:cs typeface="Times New Roman" panose="02020603050405020304" pitchFamily="18" charset="0"/>
              </a:rPr>
              <a:t>Why prefer Log4j over </a:t>
            </a:r>
            <a:r>
              <a:rPr lang="en-US" sz="1600" dirty="0" err="1">
                <a:solidFill>
                  <a:srgbClr val="FF0000"/>
                </a:solidFill>
                <a:latin typeface="Times New Roman" panose="02020603050405020304" pitchFamily="18" charset="0"/>
                <a:cs typeface="Times New Roman" panose="02020603050405020304" pitchFamily="18" charset="0"/>
              </a:rPr>
              <a:t>System.out.println</a:t>
            </a:r>
            <a:endParaRPr lang="en-IN" sz="1600" dirty="0">
              <a:solidFill>
                <a:srgbClr val="FF0000"/>
              </a:solidFill>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Many Java programmers have their own reason for using a logging framework like </a:t>
            </a:r>
            <a:r>
              <a:rPr lang="en-US" sz="1200" b="1" dirty="0">
                <a:latin typeface="Times New Roman" panose="02020603050405020304" pitchFamily="18" charset="0"/>
                <a:cs typeface="Times New Roman" panose="02020603050405020304" pitchFamily="18" charset="0"/>
              </a:rPr>
              <a:t>Log4j</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java.util.Logger</a:t>
            </a:r>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SL4j </a:t>
            </a:r>
            <a:r>
              <a:rPr lang="en-US" sz="1200" dirty="0">
                <a:latin typeface="Times New Roman" panose="02020603050405020304" pitchFamily="18" charset="0"/>
                <a:cs typeface="Times New Roman" panose="02020603050405020304" pitchFamily="18" charset="0"/>
              </a:rPr>
              <a:t>or even Apache Commons logging, but they all are better than using the </a:t>
            </a:r>
            <a:r>
              <a:rPr lang="en-US" sz="1200" dirty="0" err="1">
                <a:latin typeface="Times New Roman" panose="02020603050405020304" pitchFamily="18" charset="0"/>
                <a:cs typeface="Times New Roman" panose="02020603050405020304" pitchFamily="18" charset="0"/>
              </a:rPr>
              <a:t>System.out.println</a:t>
            </a:r>
            <a:r>
              <a:rPr lang="en-US" sz="1200" dirty="0">
                <a:latin typeface="Times New Roman" panose="02020603050405020304" pitchFamily="18" charset="0"/>
                <a:cs typeface="Times New Roman" panose="02020603050405020304" pitchFamily="18" charset="0"/>
              </a:rPr>
              <a:t>(). Though my advice is to </a:t>
            </a:r>
            <a:r>
              <a:rPr lang="en-US" sz="1200" dirty="0">
                <a:latin typeface="Times New Roman" panose="02020603050405020304" pitchFamily="18" charset="0"/>
                <a:cs typeface="Times New Roman" panose="02020603050405020304" pitchFamily="18" charset="0"/>
                <a:hlinkClick r:id="rId2"/>
              </a:rPr>
              <a:t>prefer SLF4j over Log4j</a:t>
            </a:r>
            <a:r>
              <a:rPr lang="en-US" sz="1200" dirty="0">
                <a:latin typeface="Times New Roman" panose="02020603050405020304" pitchFamily="18" charset="0"/>
                <a:cs typeface="Times New Roman" panose="02020603050405020304" pitchFamily="18" charset="0"/>
              </a:rPr>
              <a:t> for logging in Java as discussed in that article.</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Anyway, here are some of the reasons, which I think are enough to stop you using </a:t>
            </a:r>
            <a:r>
              <a:rPr lang="en-US" sz="1200" dirty="0" err="1">
                <a:latin typeface="Times New Roman" panose="02020603050405020304" pitchFamily="18" charset="0"/>
                <a:cs typeface="Times New Roman" panose="02020603050405020304" pitchFamily="18" charset="0"/>
              </a:rPr>
              <a:t>System.out.println</a:t>
            </a:r>
            <a:r>
              <a:rPr lang="en-US" sz="1200" dirty="0">
                <a:latin typeface="Times New Roman" panose="02020603050405020304" pitchFamily="18" charset="0"/>
                <a:cs typeface="Times New Roman" panose="02020603050405020304" pitchFamily="18" charset="0"/>
              </a:rPr>
              <a:t>() statements in production code:</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a:t>
            </a:r>
          </a:p>
          <a:p>
            <a:pPr marL="228600" indent="-228600">
              <a:buAutoNum type="arabicParenR"/>
            </a:pPr>
            <a:r>
              <a:rPr lang="en-US" sz="1200" dirty="0">
                <a:latin typeface="Times New Roman" panose="02020603050405020304" pitchFamily="18" charset="0"/>
                <a:cs typeface="Times New Roman" panose="02020603050405020304" pitchFamily="18" charset="0"/>
              </a:rPr>
              <a:t>Any logging framework including Log4j, SL4J, </a:t>
            </a:r>
            <a:r>
              <a:rPr lang="en-US" sz="1200" dirty="0" err="1">
                <a:latin typeface="Times New Roman" panose="02020603050405020304" pitchFamily="18" charset="0"/>
                <a:cs typeface="Times New Roman" panose="02020603050405020304" pitchFamily="18" charset="0"/>
              </a:rPr>
              <a:t>logback</a:t>
            </a:r>
            <a:r>
              <a:rPr lang="en-US" sz="1200" dirty="0">
                <a:latin typeface="Times New Roman" panose="02020603050405020304" pitchFamily="18" charset="0"/>
                <a:cs typeface="Times New Roman" panose="02020603050405020304" pitchFamily="18" charset="0"/>
              </a:rPr>
              <a:t>, and </a:t>
            </a:r>
            <a:r>
              <a:rPr lang="en-US" sz="1200" dirty="0" err="1">
                <a:latin typeface="Times New Roman" panose="02020603050405020304" pitchFamily="18" charset="0"/>
                <a:cs typeface="Times New Roman" panose="02020603050405020304" pitchFamily="18" charset="0"/>
              </a:rPr>
              <a:t>java.util.logger</a:t>
            </a:r>
            <a:r>
              <a:rPr lang="en-US" sz="1200" dirty="0">
                <a:latin typeface="Times New Roman" panose="02020603050405020304" pitchFamily="18" charset="0"/>
                <a:cs typeface="Times New Roman" panose="02020603050405020304" pitchFamily="18" charset="0"/>
              </a:rPr>
              <a:t> allows you to log debugging information with a log level, later you can use that level as filtering criteria, i.e. you can disable message belongs to one particular log level e.g. you would be more concerned to see WARN messages than DEBUG messages in production.</a:t>
            </a:r>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2) The second point, which is related to the previous one is that logging framework allows you to suppress message from another log level, for example, you can run your application in DEBUG mode in the test environment, but on ERROR mode in a production environment. This will not only generates fewer logs but also improves the performance of your application because of less logging, see </a:t>
            </a:r>
            <a:r>
              <a:rPr lang="en-US" sz="1200" dirty="0">
                <a:latin typeface="Times New Roman" panose="02020603050405020304" pitchFamily="18" charset="0"/>
                <a:cs typeface="Times New Roman" panose="02020603050405020304" pitchFamily="18" charset="0"/>
                <a:hlinkClick r:id="rId3"/>
              </a:rPr>
              <a:t>10 tips on logging in Java</a:t>
            </a:r>
            <a:r>
              <a:rPr lang="en-US" sz="1200" dirty="0">
                <a:latin typeface="Times New Roman" panose="02020603050405020304" pitchFamily="18" charset="0"/>
                <a:cs typeface="Times New Roman" panose="02020603050405020304" pitchFamily="18" charset="0"/>
              </a:rPr>
              <a:t> to learn more about this.</a:t>
            </a:r>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This is not possible with </a:t>
            </a:r>
            <a:r>
              <a:rPr lang="en-US" sz="1200" dirty="0" err="1">
                <a:latin typeface="Times New Roman" panose="02020603050405020304" pitchFamily="18" charset="0"/>
                <a:cs typeface="Times New Roman" panose="02020603050405020304" pitchFamily="18" charset="0"/>
              </a:rPr>
              <a:t>System.out.println</a:t>
            </a:r>
            <a:r>
              <a:rPr lang="en-US" sz="1200" dirty="0">
                <a:latin typeface="Times New Roman" panose="02020603050405020304" pitchFamily="18" charset="0"/>
                <a:cs typeface="Times New Roman" panose="02020603050405020304" pitchFamily="18" charset="0"/>
              </a:rPr>
              <a:t>() statements which can not be controlled by any configuration or dynamically at runtime using JMX or any watchdog facility.</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On the other hand, you can change the log level for log4j based logger without restarting your application by using a watchdog thread, which monitors a location for updated log4j.xml, the configuration file for </a:t>
            </a:r>
            <a:r>
              <a:rPr lang="en-US" sz="1200" dirty="0">
                <a:latin typeface="Times New Roman" panose="02020603050405020304" pitchFamily="18" charset="0"/>
                <a:cs typeface="Times New Roman" panose="02020603050405020304" pitchFamily="18" charset="0"/>
                <a:hlinkClick r:id="rId4"/>
              </a:rPr>
              <a:t>Apache Log4j</a:t>
            </a:r>
            <a:r>
              <a:rPr lang="en-US" sz="1200" dirty="0">
                <a:latin typeface="Times New Roman" panose="02020603050405020304" pitchFamily="18" charset="0"/>
                <a:cs typeface="Times New Roman" panose="02020603050405020304" pitchFamily="18" charset="0"/>
              </a:rPr>
              <a:t>. The </a:t>
            </a:r>
            <a:r>
              <a:rPr lang="en-US" sz="1200" dirty="0" err="1">
                <a:latin typeface="Times New Roman" panose="02020603050405020304" pitchFamily="18" charset="0"/>
                <a:cs typeface="Times New Roman" panose="02020603050405020304" pitchFamily="18" charset="0"/>
              </a:rPr>
              <a:t>java.util.Logger</a:t>
            </a:r>
            <a:r>
              <a:rPr lang="en-US" sz="1200" dirty="0">
                <a:latin typeface="Times New Roman" panose="02020603050405020304" pitchFamily="18" charset="0"/>
                <a:cs typeface="Times New Roman" panose="02020603050405020304" pitchFamily="18" charset="0"/>
              </a:rPr>
              <a:t> also allows you to change logging level using JMX without restarting the server.</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3) By using a Logging framework, you can produce better outputs and metadata, which will help during troubleshooting and debug. Most logging framework e.g. </a:t>
            </a:r>
            <a:r>
              <a:rPr lang="en-US" sz="1200" dirty="0">
                <a:latin typeface="Times New Roman" panose="02020603050405020304" pitchFamily="18" charset="0"/>
                <a:cs typeface="Times New Roman" panose="02020603050405020304" pitchFamily="18" charset="0"/>
                <a:hlinkClick r:id="rId5"/>
              </a:rPr>
              <a:t>Log4j</a:t>
            </a:r>
            <a:r>
              <a:rPr lang="en-US" sz="1200" dirty="0">
                <a:latin typeface="Times New Roman" panose="02020603050405020304" pitchFamily="18" charset="0"/>
                <a:cs typeface="Times New Roman" panose="02020603050405020304" pitchFamily="18" charset="0"/>
              </a:rPr>
              <a:t> allows you to print formatted output by specifying a formatting pattern by using </a:t>
            </a:r>
            <a:r>
              <a:rPr lang="en-US" sz="1200" dirty="0" err="1">
                <a:latin typeface="Times New Roman" panose="02020603050405020304" pitchFamily="18" charset="0"/>
                <a:cs typeface="Times New Roman" panose="02020603050405020304" pitchFamily="18" charset="0"/>
              </a:rPr>
              <a:t>PatterLayout</a:t>
            </a:r>
            <a:r>
              <a:rPr lang="en-US" sz="1200" dirty="0">
                <a:latin typeface="Times New Roman" panose="02020603050405020304" pitchFamily="18" charset="0"/>
                <a:cs typeface="Times New Roman" panose="02020603050405020304" pitchFamily="18" charset="0"/>
              </a:rPr>
              <a:t>, which can include a timestamp, name of the class, the Thread which is executing code etc.</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All of this information can be really useful while debugging concurrent applications where the output from multiple threads is overlapping. You don't get this facilities when you use the </a:t>
            </a:r>
            <a:r>
              <a:rPr lang="en-US" sz="1200" dirty="0" err="1">
                <a:latin typeface="Times New Roman" panose="02020603050405020304" pitchFamily="18" charset="0"/>
                <a:cs typeface="Times New Roman" panose="02020603050405020304" pitchFamily="18" charset="0"/>
              </a:rPr>
              <a:t>System.out.println</a:t>
            </a:r>
            <a:r>
              <a:rPr lang="en-US" sz="1200" dirty="0">
                <a:latin typeface="Times New Roman" panose="02020603050405020304" pitchFamily="18" charset="0"/>
                <a:cs typeface="Times New Roman" panose="02020603050405020304" pitchFamily="18" charset="0"/>
              </a:rPr>
              <a:t>() statements for logging messages. What more, eve Joshua Bloch has also suggested using a properly logging facility e.g. </a:t>
            </a:r>
            <a:r>
              <a:rPr lang="en-US" sz="1200" dirty="0" err="1">
                <a:latin typeface="Times New Roman" panose="02020603050405020304" pitchFamily="18" charset="0"/>
                <a:cs typeface="Times New Roman" panose="02020603050405020304" pitchFamily="18" charset="0"/>
              </a:rPr>
              <a:t>java.util.Logger</a:t>
            </a:r>
            <a:r>
              <a:rPr lang="en-US" sz="1200" dirty="0">
                <a:latin typeface="Times New Roman" panose="02020603050405020304" pitchFamily="18" charset="0"/>
                <a:cs typeface="Times New Roman" panose="02020603050405020304" pitchFamily="18" charset="0"/>
              </a:rPr>
              <a:t> for logging in his classic book </a:t>
            </a:r>
            <a:r>
              <a:rPr lang="en-US" sz="1200" dirty="0">
                <a:latin typeface="Times New Roman" panose="02020603050405020304" pitchFamily="18" charset="0"/>
                <a:cs typeface="Times New Roman" panose="02020603050405020304" pitchFamily="18" charset="0"/>
                <a:hlinkClick r:id="rId6"/>
              </a:rPr>
              <a:t>Effective Java</a:t>
            </a:r>
            <a:r>
              <a:rPr lang="en-US" sz="1200" dirty="0">
                <a:latin typeface="Times New Roman" panose="02020603050405020304" pitchFamily="18" charset="0"/>
                <a:cs typeface="Times New Roman" panose="02020603050405020304" pitchFamily="18" charset="0"/>
              </a:rPr>
              <a:t>, one of the must-read books for experienced Java programmers.</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Using </a:t>
            </a:r>
            <a:r>
              <a:rPr lang="en-US" sz="1200" dirty="0" err="1">
                <a:latin typeface="Times New Roman" panose="02020603050405020304" pitchFamily="18" charset="0"/>
                <a:cs typeface="Times New Roman" panose="02020603050405020304" pitchFamily="18" charset="0"/>
              </a:rPr>
              <a:t>System.out</a:t>
            </a:r>
            <a:r>
              <a:rPr lang="en-US" sz="1200" dirty="0">
                <a:latin typeface="Times New Roman" panose="02020603050405020304" pitchFamily="18" charset="0"/>
                <a:cs typeface="Times New Roman" panose="02020603050405020304" pitchFamily="18" charset="0"/>
              </a:rPr>
              <a:t> or </a:t>
            </a:r>
            <a:r>
              <a:rPr lang="en-US" sz="1200" dirty="0" err="1">
                <a:latin typeface="Times New Roman" panose="02020603050405020304" pitchFamily="18" charset="0"/>
                <a:cs typeface="Times New Roman" panose="02020603050405020304" pitchFamily="18" charset="0"/>
              </a:rPr>
              <a:t>System.err</a:t>
            </a:r>
            <a:r>
              <a:rPr lang="en-US" sz="1200" dirty="0">
                <a:latin typeface="Times New Roman" panose="02020603050405020304" pitchFamily="18" charset="0"/>
                <a:cs typeface="Times New Roman" panose="02020603050405020304" pitchFamily="18" charset="0"/>
              </a:rPr>
              <a:t> rather than a dedicated logging facility makes it difficult to monitor the behavior of the program.</a:t>
            </a:r>
            <a:br>
              <a:rPr lang="en-US" sz="1200" dirty="0">
                <a:latin typeface="Times New Roman" panose="02020603050405020304" pitchFamily="18" charset="0"/>
                <a:cs typeface="Times New Roman" panose="02020603050405020304" pitchFamily="18" charset="0"/>
              </a:rPr>
            </a:b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6020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ECBF0F-F36A-4D73-A41F-307C88EF750D}"/>
              </a:ext>
            </a:extLst>
          </p:cNvPr>
          <p:cNvSpPr txBox="1"/>
          <p:nvPr/>
        </p:nvSpPr>
        <p:spPr>
          <a:xfrm>
            <a:off x="1354667" y="225777"/>
            <a:ext cx="10024533" cy="4154984"/>
          </a:xfrm>
          <a:prstGeom prst="rect">
            <a:avLst/>
          </a:prstGeom>
          <a:noFill/>
        </p:spPr>
        <p:txBody>
          <a:bodyPr wrap="square" rtlCol="0">
            <a:spAutoFit/>
          </a:bodyPr>
          <a:lstStyle/>
          <a:p>
            <a:r>
              <a:rPr lang="en-US" sz="1400" u="sng" dirty="0">
                <a:solidFill>
                  <a:schemeClr val="accent3">
                    <a:lumMod val="75000"/>
                  </a:schemeClr>
                </a:solidFill>
                <a:latin typeface="Times New Roman" panose="02020603050405020304" pitchFamily="18" charset="0"/>
                <a:cs typeface="Times New Roman" panose="02020603050405020304" pitchFamily="18" charset="0"/>
              </a:rPr>
              <a:t>Example : </a:t>
            </a:r>
            <a:r>
              <a:rPr lang="en-US" sz="1200" dirty="0">
                <a:latin typeface="Times New Roman" panose="02020603050405020304" pitchFamily="18" charset="0"/>
                <a:cs typeface="Times New Roman" panose="02020603050405020304" pitchFamily="18" charset="0"/>
              </a:rPr>
              <a:t>The first Java program that a developer learns to write often looks like this:</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public class </a:t>
            </a:r>
            <a:r>
              <a:rPr lang="en-US" sz="1200" dirty="0" err="1">
                <a:latin typeface="Times New Roman" panose="02020603050405020304" pitchFamily="18" charset="0"/>
                <a:cs typeface="Times New Roman" panose="02020603050405020304" pitchFamily="18" charset="0"/>
              </a:rPr>
              <a:t>MyClass</a:t>
            </a: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public static void main(String[] </a:t>
            </a:r>
            <a:r>
              <a:rPr lang="en-US" sz="1200" dirty="0" err="1">
                <a:latin typeface="Times New Roman" panose="02020603050405020304" pitchFamily="18" charset="0"/>
                <a:cs typeface="Times New Roman" panose="02020603050405020304" pitchFamily="18" charset="0"/>
              </a:rPr>
              <a:t>args</a:t>
            </a:r>
            <a:r>
              <a:rPr lang="en-US" sz="1200" dirty="0">
                <a:latin typeface="Times New Roman" panose="02020603050405020304" pitchFamily="18" charset="0"/>
                <a:cs typeface="Times New Roman" panose="02020603050405020304" pitchFamily="18" charset="0"/>
              </a:rPr>
              <a:t>) {</a:t>
            </a: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System.out.println</a:t>
            </a:r>
            <a:r>
              <a:rPr lang="en-US" sz="1200" dirty="0">
                <a:latin typeface="Times New Roman" panose="02020603050405020304" pitchFamily="18" charset="0"/>
                <a:cs typeface="Times New Roman" panose="02020603050405020304" pitchFamily="18" charset="0"/>
              </a:rPr>
              <a:t>("hello world");</a:t>
            </a: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a:t>
            </a: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While most programmers go on to learn many nuances and subtleties about Java, a surprising number hang on to this first lesson and never give up on writing messages to standard output using </a:t>
            </a:r>
            <a:r>
              <a:rPr lang="en-US" sz="1200" dirty="0" err="1">
                <a:latin typeface="Times New Roman" panose="02020603050405020304" pitchFamily="18" charset="0"/>
                <a:cs typeface="Times New Roman" panose="02020603050405020304" pitchFamily="18" charset="0"/>
                <a:hlinkClick r:id="rId2"/>
              </a:rPr>
              <a:t>System.out.println</a:t>
            </a:r>
            <a:r>
              <a:rPr lang="en-US" sz="1200" dirty="0">
                <a:latin typeface="Times New Roman" panose="02020603050405020304" pitchFamily="18" charset="0"/>
                <a:cs typeface="Times New Roman" panose="02020603050405020304" pitchFamily="18" charset="0"/>
                <a:hlinkClick r:id="rId2"/>
              </a:rPr>
              <a:t>()</a:t>
            </a:r>
            <a:r>
              <a:rPr lang="en-US" sz="1200" dirty="0">
                <a:latin typeface="Times New Roman" panose="02020603050405020304" pitchFamily="18" charset="0"/>
                <a:cs typeface="Times New Roman" panose="02020603050405020304" pitchFamily="18" charset="0"/>
              </a:rPr>
              <a:t> statement. Well, this is Ok if you are writing small test programs but it certainly not right if you coding on a production system live with millions of users or trades.</a:t>
            </a:r>
          </a:p>
          <a:p>
            <a:r>
              <a:rPr lang="en-US" sz="1200" dirty="0">
                <a:latin typeface="Times New Roman" panose="02020603050405020304" pitchFamily="18" charset="0"/>
                <a:cs typeface="Times New Roman" panose="02020603050405020304" pitchFamily="18" charset="0"/>
              </a:rPr>
              <a:t>Logging also affects performance in a big way, I have seen a live example where support team left the production system on DEBUG level only to find the latency shoots up by 500 </a:t>
            </a:r>
            <a:r>
              <a:rPr lang="en-US" sz="1200" dirty="0" err="1">
                <a:latin typeface="Times New Roman" panose="02020603050405020304" pitchFamily="18" charset="0"/>
                <a:cs typeface="Times New Roman" panose="02020603050405020304" pitchFamily="18" charset="0"/>
              </a:rPr>
              <a:t>ms</a:t>
            </a:r>
            <a:r>
              <a:rPr lang="en-US" sz="1200" dirty="0">
                <a:latin typeface="Times New Roman" panose="02020603050405020304" pitchFamily="18" charset="0"/>
                <a:cs typeface="Times New Roman" panose="02020603050405020304" pitchFamily="18" charset="0"/>
              </a:rPr>
              <a:t> and users complaining about delayed execution.</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That's all about </a:t>
            </a:r>
            <a:r>
              <a:rPr lang="en-US" sz="1200" b="1" dirty="0">
                <a:latin typeface="Times New Roman" panose="02020603050405020304" pitchFamily="18" charset="0"/>
                <a:cs typeface="Times New Roman" panose="02020603050405020304" pitchFamily="18" charset="0"/>
              </a:rPr>
              <a:t>why a Java programmer should use a Logging framework over </a:t>
            </a:r>
            <a:r>
              <a:rPr lang="en-US" sz="1200" b="1" dirty="0" err="1">
                <a:latin typeface="Times New Roman" panose="02020603050405020304" pitchFamily="18" charset="0"/>
                <a:cs typeface="Times New Roman" panose="02020603050405020304" pitchFamily="18" charset="0"/>
              </a:rPr>
              <a:t>System.out.println</a:t>
            </a:r>
            <a:r>
              <a:rPr lang="en-US" sz="1200" b="1" dirty="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 statement in production code. As I said, it's perfectly Ok if you are writing test programs and small application but it's not Ok in your real-world Java application. You might know that you can also use </a:t>
            </a:r>
            <a:r>
              <a:rPr lang="en-US" sz="1200" dirty="0">
                <a:latin typeface="Times New Roman" panose="02020603050405020304" pitchFamily="18" charset="0"/>
                <a:cs typeface="Times New Roman" panose="02020603050405020304" pitchFamily="18" charset="0"/>
                <a:hlinkClick r:id="rId3"/>
              </a:rPr>
              <a:t>Log4j without XML configuration or property files</a:t>
            </a:r>
            <a:r>
              <a:rPr lang="en-US" sz="1200" dirty="0">
                <a:latin typeface="Times New Roman" panose="02020603050405020304" pitchFamily="18" charset="0"/>
                <a:cs typeface="Times New Roman" panose="02020603050405020304" pitchFamily="18" charset="0"/>
              </a:rPr>
              <a:t> , if that will encourage you to use it over print() statements. Though, formatted output with metadata, controlling log level at runtime are some of the features you certainly don't want to ignore.</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a:t>
            </a:r>
            <a:br>
              <a:rPr lang="en-US" sz="1200" dirty="0">
                <a:latin typeface="Times New Roman" panose="02020603050405020304" pitchFamily="18" charset="0"/>
                <a:cs typeface="Times New Roman" panose="02020603050405020304" pitchFamily="18" charset="0"/>
              </a:rPr>
            </a:b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6655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15824C-790A-4066-859D-28ED6462F77D}"/>
              </a:ext>
            </a:extLst>
          </p:cNvPr>
          <p:cNvSpPr txBox="1"/>
          <p:nvPr/>
        </p:nvSpPr>
        <p:spPr>
          <a:xfrm>
            <a:off x="1343378" y="304800"/>
            <a:ext cx="9550400" cy="2739211"/>
          </a:xfrm>
          <a:prstGeom prst="rect">
            <a:avLst/>
          </a:prstGeom>
          <a:noFill/>
        </p:spPr>
        <p:txBody>
          <a:bodyPr wrap="square" rtlCol="0">
            <a:spAutoFit/>
          </a:bodyPr>
          <a:lstStyle/>
          <a:p>
            <a:pPr lvl="0" defTabSz="914400" eaLnBrk="0" fontAlgn="base" hangingPunct="0">
              <a:spcBef>
                <a:spcPct val="0"/>
              </a:spcBef>
              <a:spcAft>
                <a:spcPct val="0"/>
              </a:spcAft>
            </a:pPr>
            <a:r>
              <a:rPr lang="en-US" altLang="en-US" sz="1600" dirty="0">
                <a:solidFill>
                  <a:srgbClr val="FF0000"/>
                </a:solidFill>
                <a:latin typeface="Times New Roman" panose="02020603050405020304" pitchFamily="18" charset="0"/>
                <a:cs typeface="Times New Roman" panose="02020603050405020304" pitchFamily="18" charset="0"/>
              </a:rPr>
              <a:t>LOG4 J Methods:</a:t>
            </a:r>
          </a:p>
          <a:p>
            <a:pPr lvl="0" defTabSz="914400" eaLnBrk="0" fontAlgn="base" hangingPunct="0">
              <a:spcBef>
                <a:spcPct val="0"/>
              </a:spcBef>
              <a:spcAft>
                <a:spcPct val="0"/>
              </a:spcAft>
            </a:pPr>
            <a:r>
              <a:rPr lang="en-US" altLang="en-US" sz="1200" dirty="0">
                <a:solidFill>
                  <a:srgbClr val="000000"/>
                </a:solidFill>
                <a:latin typeface="Times New Roman" panose="02020603050405020304" pitchFamily="18" charset="0"/>
                <a:cs typeface="Times New Roman" panose="02020603050405020304" pitchFamily="18" charset="0"/>
              </a:rPr>
              <a:t>Logger class provides a variety of methods to handle logging activities. The Logger class does not allow us to instantiate a new Logger instance but it provides two static methods for obtaining a Logger object −</a:t>
            </a:r>
            <a:endParaRPr lang="en-US" altLang="en-US" sz="1200" dirty="0">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buFontTx/>
              <a:buChar char="•"/>
            </a:pPr>
            <a:r>
              <a:rPr lang="en-US" altLang="en-US" sz="1200" b="1" dirty="0">
                <a:solidFill>
                  <a:srgbClr val="000000"/>
                </a:solidFill>
                <a:latin typeface="Times New Roman" panose="02020603050405020304" pitchFamily="18" charset="0"/>
                <a:cs typeface="Times New Roman" panose="02020603050405020304" pitchFamily="18" charset="0"/>
              </a:rPr>
              <a:t>public static Logger </a:t>
            </a:r>
            <a:r>
              <a:rPr lang="en-US" altLang="en-US" sz="1200" b="1" dirty="0" err="1">
                <a:solidFill>
                  <a:srgbClr val="000000"/>
                </a:solidFill>
                <a:latin typeface="Times New Roman" panose="02020603050405020304" pitchFamily="18" charset="0"/>
                <a:cs typeface="Times New Roman" panose="02020603050405020304" pitchFamily="18" charset="0"/>
              </a:rPr>
              <a:t>getRootLogger</a:t>
            </a:r>
            <a:r>
              <a:rPr lang="en-US" altLang="en-US" sz="1200" b="1" dirty="0">
                <a:solidFill>
                  <a:srgbClr val="000000"/>
                </a:solidFill>
                <a:latin typeface="Times New Roman" panose="02020603050405020304" pitchFamily="18" charset="0"/>
                <a:cs typeface="Times New Roman" panose="02020603050405020304" pitchFamily="18" charset="0"/>
              </a:rPr>
              <a:t>();</a:t>
            </a:r>
            <a:endParaRPr lang="en-US" altLang="en-US" sz="1200" dirty="0">
              <a:solidFill>
                <a:srgbClr val="000000"/>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buFontTx/>
              <a:buChar char="•"/>
            </a:pPr>
            <a:r>
              <a:rPr lang="en-US" altLang="en-US" sz="1200" b="1" dirty="0">
                <a:solidFill>
                  <a:srgbClr val="000000"/>
                </a:solidFill>
                <a:latin typeface="Times New Roman" panose="02020603050405020304" pitchFamily="18" charset="0"/>
                <a:cs typeface="Times New Roman" panose="02020603050405020304" pitchFamily="18" charset="0"/>
              </a:rPr>
              <a:t>public static Logger </a:t>
            </a:r>
            <a:r>
              <a:rPr lang="en-US" altLang="en-US" sz="1200" b="1" dirty="0" err="1">
                <a:solidFill>
                  <a:srgbClr val="000000"/>
                </a:solidFill>
                <a:latin typeface="Times New Roman" panose="02020603050405020304" pitchFamily="18" charset="0"/>
                <a:cs typeface="Times New Roman" panose="02020603050405020304" pitchFamily="18" charset="0"/>
              </a:rPr>
              <a:t>getLogger</a:t>
            </a:r>
            <a:r>
              <a:rPr lang="en-US" altLang="en-US" sz="1200" b="1" dirty="0">
                <a:solidFill>
                  <a:srgbClr val="000000"/>
                </a:solidFill>
                <a:latin typeface="Times New Roman" panose="02020603050405020304" pitchFamily="18" charset="0"/>
                <a:cs typeface="Times New Roman" panose="02020603050405020304" pitchFamily="18" charset="0"/>
              </a:rPr>
              <a:t>(String name);</a:t>
            </a:r>
            <a:endParaRPr lang="en-US" altLang="en-US" sz="1200" dirty="0">
              <a:solidFill>
                <a:srgbClr val="313131"/>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altLang="en-US" sz="1200" dirty="0">
                <a:solidFill>
                  <a:srgbClr val="000000"/>
                </a:solidFill>
                <a:latin typeface="Times New Roman" panose="02020603050405020304" pitchFamily="18" charset="0"/>
                <a:cs typeface="Times New Roman" panose="02020603050405020304" pitchFamily="18" charset="0"/>
              </a:rPr>
              <a:t>The first of the two methods returns the application instance's root logger and it does not have a name.</a:t>
            </a:r>
            <a:endParaRPr lang="en-US" altLang="en-US" sz="1200" dirty="0">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altLang="en-US" sz="1200" dirty="0">
                <a:solidFill>
                  <a:srgbClr val="000000"/>
                </a:solidFill>
                <a:latin typeface="Times New Roman" panose="02020603050405020304" pitchFamily="18" charset="0"/>
                <a:cs typeface="Times New Roman" panose="02020603050405020304" pitchFamily="18" charset="0"/>
              </a:rPr>
              <a:t>Any other named Logger object instance is obtained through the second method by passing the name of the logger. The name of the logger can be any string you can pass, usually a class or a package name as we have used in the last chapter and it is mentioned below −</a:t>
            </a:r>
            <a:endParaRPr lang="en-US" altLang="en-US" sz="1200" dirty="0">
              <a:solidFill>
                <a:srgbClr val="000088"/>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altLang="en-US" sz="1200" u="sng" dirty="0">
                <a:solidFill>
                  <a:srgbClr val="000088"/>
                </a:solidFill>
                <a:latin typeface="Times New Roman" panose="02020603050405020304" pitchFamily="18" charset="0"/>
                <a:cs typeface="Times New Roman" panose="02020603050405020304" pitchFamily="18" charset="0"/>
              </a:rPr>
              <a:t>static</a:t>
            </a:r>
            <a:r>
              <a:rPr lang="en-US" altLang="en-US" sz="1200" u="sng" dirty="0">
                <a:solidFill>
                  <a:srgbClr val="313131"/>
                </a:solidFill>
                <a:latin typeface="Times New Roman" panose="02020603050405020304" pitchFamily="18" charset="0"/>
                <a:cs typeface="Times New Roman" panose="02020603050405020304" pitchFamily="18" charset="0"/>
              </a:rPr>
              <a:t> </a:t>
            </a:r>
            <a:r>
              <a:rPr lang="en-US" altLang="en-US" sz="1200" u="sng" dirty="0">
                <a:solidFill>
                  <a:srgbClr val="7F0055"/>
                </a:solidFill>
                <a:latin typeface="Times New Roman" panose="02020603050405020304" pitchFamily="18" charset="0"/>
                <a:cs typeface="Times New Roman" panose="02020603050405020304" pitchFamily="18" charset="0"/>
              </a:rPr>
              <a:t>Logger</a:t>
            </a:r>
            <a:r>
              <a:rPr lang="en-US" altLang="en-US" sz="1200" u="sng" dirty="0">
                <a:solidFill>
                  <a:srgbClr val="313131"/>
                </a:solidFill>
                <a:latin typeface="Times New Roman" panose="02020603050405020304" pitchFamily="18" charset="0"/>
                <a:cs typeface="Times New Roman" panose="02020603050405020304" pitchFamily="18" charset="0"/>
              </a:rPr>
              <a:t> log </a:t>
            </a:r>
            <a:r>
              <a:rPr lang="en-US" altLang="en-US" sz="1200" u="sng" dirty="0">
                <a:solidFill>
                  <a:srgbClr val="666600"/>
                </a:solidFill>
                <a:latin typeface="Times New Roman" panose="02020603050405020304" pitchFamily="18" charset="0"/>
                <a:cs typeface="Times New Roman" panose="02020603050405020304" pitchFamily="18" charset="0"/>
              </a:rPr>
              <a:t>=</a:t>
            </a:r>
            <a:r>
              <a:rPr lang="en-US" altLang="en-US" sz="1200" u="sng" dirty="0">
                <a:solidFill>
                  <a:srgbClr val="313131"/>
                </a:solidFill>
                <a:latin typeface="Times New Roman" panose="02020603050405020304" pitchFamily="18" charset="0"/>
                <a:cs typeface="Times New Roman" panose="02020603050405020304" pitchFamily="18" charset="0"/>
              </a:rPr>
              <a:t> </a:t>
            </a:r>
            <a:r>
              <a:rPr lang="en-US" altLang="en-US" sz="1200" u="sng" dirty="0" err="1">
                <a:solidFill>
                  <a:srgbClr val="7F0055"/>
                </a:solidFill>
                <a:latin typeface="Times New Roman" panose="02020603050405020304" pitchFamily="18" charset="0"/>
                <a:cs typeface="Times New Roman" panose="02020603050405020304" pitchFamily="18" charset="0"/>
              </a:rPr>
              <a:t>Logger</a:t>
            </a:r>
            <a:r>
              <a:rPr lang="en-US" altLang="en-US" sz="1200" u="sng" dirty="0" err="1">
                <a:solidFill>
                  <a:srgbClr val="666600"/>
                </a:solidFill>
                <a:latin typeface="Times New Roman" panose="02020603050405020304" pitchFamily="18" charset="0"/>
                <a:cs typeface="Times New Roman" panose="02020603050405020304" pitchFamily="18" charset="0"/>
              </a:rPr>
              <a:t>.</a:t>
            </a:r>
            <a:r>
              <a:rPr lang="en-US" altLang="en-US" sz="1200" u="sng" dirty="0" err="1">
                <a:solidFill>
                  <a:srgbClr val="313131"/>
                </a:solidFill>
                <a:latin typeface="Times New Roman" panose="02020603050405020304" pitchFamily="18" charset="0"/>
                <a:cs typeface="Times New Roman" panose="02020603050405020304" pitchFamily="18" charset="0"/>
              </a:rPr>
              <a:t>getLogger</a:t>
            </a:r>
            <a:r>
              <a:rPr lang="en-US" altLang="en-US" sz="1200" u="sng" dirty="0">
                <a:solidFill>
                  <a:srgbClr val="666600"/>
                </a:solidFill>
                <a:latin typeface="Times New Roman" panose="02020603050405020304" pitchFamily="18" charset="0"/>
                <a:cs typeface="Times New Roman" panose="02020603050405020304" pitchFamily="18" charset="0"/>
              </a:rPr>
              <a:t>(</a:t>
            </a:r>
            <a:r>
              <a:rPr lang="en-US" altLang="en-US" sz="1200" u="sng" dirty="0">
                <a:solidFill>
                  <a:srgbClr val="313131"/>
                </a:solidFill>
                <a:latin typeface="Times New Roman" panose="02020603050405020304" pitchFamily="18" charset="0"/>
                <a:cs typeface="Times New Roman" panose="02020603050405020304" pitchFamily="18" charset="0"/>
              </a:rPr>
              <a:t>log4jExample</a:t>
            </a:r>
            <a:r>
              <a:rPr lang="en-US" altLang="en-US" sz="1200" u="sng" dirty="0">
                <a:solidFill>
                  <a:srgbClr val="666600"/>
                </a:solidFill>
                <a:latin typeface="Times New Roman" panose="02020603050405020304" pitchFamily="18" charset="0"/>
                <a:cs typeface="Times New Roman" panose="02020603050405020304" pitchFamily="18" charset="0"/>
              </a:rPr>
              <a:t>.</a:t>
            </a:r>
            <a:r>
              <a:rPr lang="en-US" altLang="en-US" sz="1200" u="sng" dirty="0">
                <a:solidFill>
                  <a:srgbClr val="000088"/>
                </a:solidFill>
                <a:latin typeface="Times New Roman" panose="02020603050405020304" pitchFamily="18" charset="0"/>
                <a:cs typeface="Times New Roman" panose="02020603050405020304" pitchFamily="18" charset="0"/>
              </a:rPr>
              <a:t>class</a:t>
            </a:r>
            <a:r>
              <a:rPr lang="en-US" altLang="en-US" sz="1200" u="sng" dirty="0">
                <a:solidFill>
                  <a:srgbClr val="666600"/>
                </a:solidFill>
                <a:latin typeface="Times New Roman" panose="02020603050405020304" pitchFamily="18" charset="0"/>
                <a:cs typeface="Times New Roman" panose="02020603050405020304" pitchFamily="18" charset="0"/>
              </a:rPr>
              <a:t>.</a:t>
            </a:r>
            <a:r>
              <a:rPr lang="en-US" altLang="en-US" sz="1200" u="sng" dirty="0">
                <a:solidFill>
                  <a:srgbClr val="313131"/>
                </a:solidFill>
                <a:latin typeface="Times New Roman" panose="02020603050405020304" pitchFamily="18" charset="0"/>
                <a:cs typeface="Times New Roman" panose="02020603050405020304" pitchFamily="18" charset="0"/>
              </a:rPr>
              <a:t>getName</a:t>
            </a:r>
            <a:r>
              <a:rPr lang="en-US" altLang="en-US" sz="1200" u="sng" dirty="0">
                <a:solidFill>
                  <a:srgbClr val="666600"/>
                </a:solidFill>
                <a:latin typeface="Times New Roman" panose="02020603050405020304" pitchFamily="18" charset="0"/>
                <a:cs typeface="Times New Roman" panose="02020603050405020304" pitchFamily="18" charset="0"/>
              </a:rPr>
              <a:t>());</a:t>
            </a:r>
            <a:r>
              <a:rPr lang="en-US" altLang="en-US" sz="1200" u="sng" dirty="0">
                <a:latin typeface="Times New Roman" panose="02020603050405020304" pitchFamily="18" charset="0"/>
                <a:cs typeface="Times New Roman" panose="02020603050405020304" pitchFamily="18" charset="0"/>
              </a:rPr>
              <a:t> </a:t>
            </a:r>
          </a:p>
          <a:p>
            <a:endParaRPr lang="en-IN" dirty="0"/>
          </a:p>
          <a:p>
            <a:r>
              <a:rPr lang="en-US" altLang="en-US" sz="1200" dirty="0">
                <a:solidFill>
                  <a:srgbClr val="000000"/>
                </a:solidFill>
                <a:latin typeface="Times New Roman" panose="02020603050405020304" pitchFamily="18" charset="0"/>
                <a:cs typeface="Times New Roman" panose="02020603050405020304" pitchFamily="18" charset="0"/>
              </a:rPr>
              <a:t>Once we obtain an instance of a named logger, we can use several methods of the logger to log messages. The Logger class has the following methods for printing the logging information.</a:t>
            </a:r>
            <a:endParaRPr lang="en-US" altLang="en-US" sz="1200" dirty="0">
              <a:latin typeface="Times New Roman" panose="02020603050405020304" pitchFamily="18" charset="0"/>
              <a:cs typeface="Times New Roman" panose="02020603050405020304" pitchFamily="18" charset="0"/>
            </a:endParaRPr>
          </a:p>
          <a:p>
            <a:endParaRPr lang="en-IN" dirty="0"/>
          </a:p>
        </p:txBody>
      </p:sp>
      <p:sp>
        <p:nvSpPr>
          <p:cNvPr id="5" name="Rectangle 2">
            <a:extLst>
              <a:ext uri="{FF2B5EF4-FFF2-40B4-BE49-F238E27FC236}">
                <a16:creationId xmlns:a16="http://schemas.microsoft.com/office/drawing/2014/main" id="{202DFE26-75AE-4B11-A29B-E07220527DCA}"/>
              </a:ext>
            </a:extLst>
          </p:cNvPr>
          <p:cNvSpPr>
            <a:spLocks noChangeArrowheads="1"/>
          </p:cNvSpPr>
          <p:nvPr/>
        </p:nvSpPr>
        <p:spPr bwMode="auto">
          <a:xfrm>
            <a:off x="0" y="-22074"/>
            <a:ext cx="65" cy="5013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id="{5EE29C50-4A6E-4830-B1F6-C2ABC40F071B}"/>
              </a:ext>
            </a:extLst>
          </p:cNvPr>
          <p:cNvGraphicFramePr>
            <a:graphicFrameLocks noGrp="1"/>
          </p:cNvGraphicFramePr>
          <p:nvPr>
            <p:extLst>
              <p:ext uri="{D42A27DB-BD31-4B8C-83A1-F6EECF244321}">
                <p14:modId xmlns:p14="http://schemas.microsoft.com/office/powerpoint/2010/main" val="212252929"/>
              </p:ext>
            </p:extLst>
          </p:nvPr>
        </p:nvGraphicFramePr>
        <p:xfrm>
          <a:off x="2105526" y="2797790"/>
          <a:ext cx="6809874" cy="3541712"/>
        </p:xfrm>
        <a:graphic>
          <a:graphicData uri="http://schemas.openxmlformats.org/drawingml/2006/table">
            <a:tbl>
              <a:tblPr/>
              <a:tblGrid>
                <a:gridCol w="338238">
                  <a:extLst>
                    <a:ext uri="{9D8B030D-6E8A-4147-A177-3AD203B41FA5}">
                      <a16:colId xmlns:a16="http://schemas.microsoft.com/office/drawing/2014/main" val="2656919849"/>
                    </a:ext>
                  </a:extLst>
                </a:gridCol>
                <a:gridCol w="6471636">
                  <a:extLst>
                    <a:ext uri="{9D8B030D-6E8A-4147-A177-3AD203B41FA5}">
                      <a16:colId xmlns:a16="http://schemas.microsoft.com/office/drawing/2014/main" val="2267636623"/>
                    </a:ext>
                  </a:extLst>
                </a:gridCol>
              </a:tblGrid>
              <a:tr h="326210">
                <a:tc>
                  <a:txBody>
                    <a:bodyPr/>
                    <a:lstStyle/>
                    <a:p>
                      <a:pPr algn="l" fontAlgn="t"/>
                      <a:r>
                        <a:rPr lang="en-IN" sz="1200">
                          <a:effectLst/>
                          <a:latin typeface="Times New Roman" panose="02020603050405020304" pitchFamily="18" charset="0"/>
                          <a:cs typeface="Times New Roman" panose="02020603050405020304" pitchFamily="18" charset="0"/>
                        </a:rPr>
                        <a:t>#</a:t>
                      </a:r>
                    </a:p>
                  </a:txBody>
                  <a:tcPr marL="58252" marR="58252" marT="58252" marB="582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IN" sz="1200" dirty="0">
                          <a:solidFill>
                            <a:srgbClr val="FF0000"/>
                          </a:solidFill>
                          <a:effectLst/>
                          <a:latin typeface="Times New Roman" panose="02020603050405020304" pitchFamily="18" charset="0"/>
                          <a:cs typeface="Times New Roman" panose="02020603050405020304" pitchFamily="18" charset="0"/>
                        </a:rPr>
                        <a:t>Methods and Description</a:t>
                      </a:r>
                    </a:p>
                  </a:txBody>
                  <a:tcPr marL="58252" marR="58252" marT="58252" marB="582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811564391"/>
                  </a:ext>
                </a:extLst>
              </a:tr>
              <a:tr h="535917">
                <a:tc>
                  <a:txBody>
                    <a:bodyPr/>
                    <a:lstStyle/>
                    <a:p>
                      <a:pPr fontAlgn="t"/>
                      <a:r>
                        <a:rPr lang="en-IN" sz="1200">
                          <a:effectLst/>
                          <a:latin typeface="Times New Roman" panose="02020603050405020304" pitchFamily="18" charset="0"/>
                          <a:cs typeface="Times New Roman" panose="02020603050405020304" pitchFamily="18" charset="0"/>
                        </a:rPr>
                        <a:t>1</a:t>
                      </a:r>
                    </a:p>
                  </a:txBody>
                  <a:tcPr marL="58252" marR="58252" marT="58252" marB="582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200" b="1" dirty="0">
                          <a:solidFill>
                            <a:schemeClr val="accent3">
                              <a:lumMod val="50000"/>
                            </a:schemeClr>
                          </a:solidFill>
                          <a:effectLst/>
                          <a:latin typeface="Times New Roman" panose="02020603050405020304" pitchFamily="18" charset="0"/>
                          <a:cs typeface="Times New Roman" panose="02020603050405020304" pitchFamily="18" charset="0"/>
                        </a:rPr>
                        <a:t>public void debug(Object message):-</a:t>
                      </a:r>
                      <a:r>
                        <a:rPr lang="en-IN" sz="1200" dirty="0">
                          <a:solidFill>
                            <a:srgbClr val="000000"/>
                          </a:solidFill>
                          <a:effectLst/>
                          <a:latin typeface="Times New Roman" panose="02020603050405020304" pitchFamily="18" charset="0"/>
                          <a:cs typeface="Times New Roman" panose="02020603050405020304" pitchFamily="18" charset="0"/>
                        </a:rPr>
                        <a:t>It prints messages with the level </a:t>
                      </a:r>
                      <a:r>
                        <a:rPr lang="en-IN" sz="1200" dirty="0" err="1">
                          <a:solidFill>
                            <a:srgbClr val="000000"/>
                          </a:solidFill>
                          <a:effectLst/>
                          <a:latin typeface="Times New Roman" panose="02020603050405020304" pitchFamily="18" charset="0"/>
                          <a:cs typeface="Times New Roman" panose="02020603050405020304" pitchFamily="18" charset="0"/>
                        </a:rPr>
                        <a:t>Level.DEBUG</a:t>
                      </a:r>
                      <a:r>
                        <a:rPr lang="en-IN" sz="1200" dirty="0">
                          <a:solidFill>
                            <a:srgbClr val="000000"/>
                          </a:solidFill>
                          <a:effectLst/>
                          <a:latin typeface="Times New Roman" panose="02020603050405020304" pitchFamily="18" charset="0"/>
                          <a:cs typeface="Times New Roman" panose="02020603050405020304" pitchFamily="18" charset="0"/>
                        </a:rPr>
                        <a:t>.</a:t>
                      </a:r>
                    </a:p>
                  </a:txBody>
                  <a:tcPr marL="58252" marR="58252" marT="58252" marB="582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49059192"/>
                  </a:ext>
                </a:extLst>
              </a:tr>
              <a:tr h="535917">
                <a:tc>
                  <a:txBody>
                    <a:bodyPr/>
                    <a:lstStyle/>
                    <a:p>
                      <a:pPr fontAlgn="t"/>
                      <a:r>
                        <a:rPr lang="en-IN" sz="1200">
                          <a:effectLst/>
                          <a:latin typeface="Times New Roman" panose="02020603050405020304" pitchFamily="18" charset="0"/>
                          <a:cs typeface="Times New Roman" panose="02020603050405020304" pitchFamily="18" charset="0"/>
                        </a:rPr>
                        <a:t>2</a:t>
                      </a:r>
                    </a:p>
                  </a:txBody>
                  <a:tcPr marL="58252" marR="58252" marT="58252" marB="582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200" b="1" dirty="0">
                          <a:solidFill>
                            <a:schemeClr val="accent3">
                              <a:lumMod val="50000"/>
                            </a:schemeClr>
                          </a:solidFill>
                          <a:effectLst/>
                          <a:latin typeface="Times New Roman" panose="02020603050405020304" pitchFamily="18" charset="0"/>
                          <a:cs typeface="Times New Roman" panose="02020603050405020304" pitchFamily="18" charset="0"/>
                        </a:rPr>
                        <a:t>public void error(Object message):-</a:t>
                      </a:r>
                      <a:r>
                        <a:rPr lang="en-IN" sz="1200" dirty="0">
                          <a:solidFill>
                            <a:srgbClr val="000000"/>
                          </a:solidFill>
                          <a:effectLst/>
                          <a:latin typeface="Times New Roman" panose="02020603050405020304" pitchFamily="18" charset="0"/>
                          <a:cs typeface="Times New Roman" panose="02020603050405020304" pitchFamily="18" charset="0"/>
                        </a:rPr>
                        <a:t>It prints messages with the level </a:t>
                      </a:r>
                      <a:r>
                        <a:rPr lang="en-IN" sz="1200" dirty="0" err="1">
                          <a:solidFill>
                            <a:srgbClr val="000000"/>
                          </a:solidFill>
                          <a:effectLst/>
                          <a:latin typeface="Times New Roman" panose="02020603050405020304" pitchFamily="18" charset="0"/>
                          <a:cs typeface="Times New Roman" panose="02020603050405020304" pitchFamily="18" charset="0"/>
                        </a:rPr>
                        <a:t>Level.ERROR</a:t>
                      </a:r>
                      <a:r>
                        <a:rPr lang="en-IN" sz="1200" dirty="0">
                          <a:solidFill>
                            <a:srgbClr val="000000"/>
                          </a:solidFill>
                          <a:effectLst/>
                          <a:latin typeface="Times New Roman" panose="02020603050405020304" pitchFamily="18" charset="0"/>
                          <a:cs typeface="Times New Roman" panose="02020603050405020304" pitchFamily="18" charset="0"/>
                        </a:rPr>
                        <a:t>.</a:t>
                      </a:r>
                    </a:p>
                  </a:txBody>
                  <a:tcPr marL="58252" marR="58252" marT="58252" marB="582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39555634"/>
                  </a:ext>
                </a:extLst>
              </a:tr>
              <a:tr h="535917">
                <a:tc>
                  <a:txBody>
                    <a:bodyPr/>
                    <a:lstStyle/>
                    <a:p>
                      <a:pPr fontAlgn="t"/>
                      <a:r>
                        <a:rPr lang="en-IN" sz="1200">
                          <a:effectLst/>
                          <a:latin typeface="Times New Roman" panose="02020603050405020304" pitchFamily="18" charset="0"/>
                          <a:cs typeface="Times New Roman" panose="02020603050405020304" pitchFamily="18" charset="0"/>
                        </a:rPr>
                        <a:t>3</a:t>
                      </a:r>
                    </a:p>
                  </a:txBody>
                  <a:tcPr marL="58252" marR="58252" marT="58252" marB="582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200" b="1" dirty="0">
                          <a:solidFill>
                            <a:schemeClr val="accent3">
                              <a:lumMod val="50000"/>
                            </a:schemeClr>
                          </a:solidFill>
                          <a:effectLst/>
                          <a:latin typeface="Times New Roman" panose="02020603050405020304" pitchFamily="18" charset="0"/>
                          <a:cs typeface="Times New Roman" panose="02020603050405020304" pitchFamily="18" charset="0"/>
                        </a:rPr>
                        <a:t>public void fatal(Object message):-</a:t>
                      </a:r>
                      <a:r>
                        <a:rPr lang="en-IN" sz="1200" dirty="0">
                          <a:solidFill>
                            <a:srgbClr val="000000"/>
                          </a:solidFill>
                          <a:effectLst/>
                          <a:latin typeface="Times New Roman" panose="02020603050405020304" pitchFamily="18" charset="0"/>
                          <a:cs typeface="Times New Roman" panose="02020603050405020304" pitchFamily="18" charset="0"/>
                        </a:rPr>
                        <a:t>It prints messages with the level </a:t>
                      </a:r>
                      <a:r>
                        <a:rPr lang="en-IN" sz="1200" dirty="0" err="1">
                          <a:solidFill>
                            <a:srgbClr val="000000"/>
                          </a:solidFill>
                          <a:effectLst/>
                          <a:latin typeface="Times New Roman" panose="02020603050405020304" pitchFamily="18" charset="0"/>
                          <a:cs typeface="Times New Roman" panose="02020603050405020304" pitchFamily="18" charset="0"/>
                        </a:rPr>
                        <a:t>Level.FATAL</a:t>
                      </a:r>
                      <a:r>
                        <a:rPr lang="en-IN" sz="1200" dirty="0">
                          <a:solidFill>
                            <a:srgbClr val="000000"/>
                          </a:solidFill>
                          <a:effectLst/>
                          <a:latin typeface="Times New Roman" panose="02020603050405020304" pitchFamily="18" charset="0"/>
                          <a:cs typeface="Times New Roman" panose="02020603050405020304" pitchFamily="18" charset="0"/>
                        </a:rPr>
                        <a:t>.</a:t>
                      </a:r>
                    </a:p>
                  </a:txBody>
                  <a:tcPr marL="58252" marR="58252" marT="58252" marB="582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12580587"/>
                  </a:ext>
                </a:extLst>
              </a:tr>
              <a:tr h="535917">
                <a:tc>
                  <a:txBody>
                    <a:bodyPr/>
                    <a:lstStyle/>
                    <a:p>
                      <a:pPr fontAlgn="t"/>
                      <a:r>
                        <a:rPr lang="en-IN" sz="1200">
                          <a:effectLst/>
                          <a:latin typeface="Times New Roman" panose="02020603050405020304" pitchFamily="18" charset="0"/>
                          <a:cs typeface="Times New Roman" panose="02020603050405020304" pitchFamily="18" charset="0"/>
                        </a:rPr>
                        <a:t>4</a:t>
                      </a:r>
                    </a:p>
                  </a:txBody>
                  <a:tcPr marL="58252" marR="58252" marT="58252" marB="582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200" b="1" dirty="0">
                          <a:solidFill>
                            <a:schemeClr val="accent3">
                              <a:lumMod val="50000"/>
                            </a:schemeClr>
                          </a:solidFill>
                          <a:effectLst/>
                          <a:latin typeface="Times New Roman" panose="02020603050405020304" pitchFamily="18" charset="0"/>
                          <a:cs typeface="Times New Roman" panose="02020603050405020304" pitchFamily="18" charset="0"/>
                        </a:rPr>
                        <a:t>public void info(Object message):-</a:t>
                      </a:r>
                      <a:r>
                        <a:rPr lang="en-IN" sz="1200" dirty="0">
                          <a:solidFill>
                            <a:srgbClr val="000000"/>
                          </a:solidFill>
                          <a:effectLst/>
                          <a:latin typeface="Times New Roman" panose="02020603050405020304" pitchFamily="18" charset="0"/>
                          <a:cs typeface="Times New Roman" panose="02020603050405020304" pitchFamily="18" charset="0"/>
                        </a:rPr>
                        <a:t>It prints messages with the level Level.INFO.</a:t>
                      </a:r>
                    </a:p>
                  </a:txBody>
                  <a:tcPr marL="58252" marR="58252" marT="58252" marB="582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98308838"/>
                  </a:ext>
                </a:extLst>
              </a:tr>
              <a:tr h="535917">
                <a:tc>
                  <a:txBody>
                    <a:bodyPr/>
                    <a:lstStyle/>
                    <a:p>
                      <a:pPr fontAlgn="t"/>
                      <a:r>
                        <a:rPr lang="en-IN" sz="1200">
                          <a:effectLst/>
                          <a:latin typeface="Times New Roman" panose="02020603050405020304" pitchFamily="18" charset="0"/>
                          <a:cs typeface="Times New Roman" panose="02020603050405020304" pitchFamily="18" charset="0"/>
                        </a:rPr>
                        <a:t>5</a:t>
                      </a:r>
                    </a:p>
                  </a:txBody>
                  <a:tcPr marL="58252" marR="58252" marT="58252" marB="582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200" b="1" dirty="0">
                          <a:solidFill>
                            <a:schemeClr val="accent3">
                              <a:lumMod val="50000"/>
                            </a:schemeClr>
                          </a:solidFill>
                          <a:effectLst/>
                          <a:latin typeface="Times New Roman" panose="02020603050405020304" pitchFamily="18" charset="0"/>
                          <a:cs typeface="Times New Roman" panose="02020603050405020304" pitchFamily="18" charset="0"/>
                        </a:rPr>
                        <a:t>public void warn(Object message):-</a:t>
                      </a:r>
                      <a:r>
                        <a:rPr lang="en-IN" sz="1200" dirty="0">
                          <a:solidFill>
                            <a:srgbClr val="000000"/>
                          </a:solidFill>
                          <a:effectLst/>
                          <a:latin typeface="Times New Roman" panose="02020603050405020304" pitchFamily="18" charset="0"/>
                          <a:cs typeface="Times New Roman" panose="02020603050405020304" pitchFamily="18" charset="0"/>
                        </a:rPr>
                        <a:t>It prints messages with the level </a:t>
                      </a:r>
                      <a:r>
                        <a:rPr lang="en-IN" sz="1200" dirty="0" err="1">
                          <a:solidFill>
                            <a:srgbClr val="000000"/>
                          </a:solidFill>
                          <a:effectLst/>
                          <a:latin typeface="Times New Roman" panose="02020603050405020304" pitchFamily="18" charset="0"/>
                          <a:cs typeface="Times New Roman" panose="02020603050405020304" pitchFamily="18" charset="0"/>
                        </a:rPr>
                        <a:t>Level.WARN</a:t>
                      </a:r>
                      <a:r>
                        <a:rPr lang="en-IN" sz="1200" dirty="0">
                          <a:solidFill>
                            <a:srgbClr val="000000"/>
                          </a:solidFill>
                          <a:effectLst/>
                          <a:latin typeface="Times New Roman" panose="02020603050405020304" pitchFamily="18" charset="0"/>
                          <a:cs typeface="Times New Roman" panose="02020603050405020304" pitchFamily="18" charset="0"/>
                        </a:rPr>
                        <a:t>.</a:t>
                      </a:r>
                    </a:p>
                  </a:txBody>
                  <a:tcPr marL="58252" marR="58252" marT="58252" marB="582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69507071"/>
                  </a:ext>
                </a:extLst>
              </a:tr>
              <a:tr h="535917">
                <a:tc>
                  <a:txBody>
                    <a:bodyPr/>
                    <a:lstStyle/>
                    <a:p>
                      <a:pPr fontAlgn="t"/>
                      <a:r>
                        <a:rPr lang="en-IN" sz="1200">
                          <a:effectLst/>
                          <a:latin typeface="Times New Roman" panose="02020603050405020304" pitchFamily="18" charset="0"/>
                          <a:cs typeface="Times New Roman" panose="02020603050405020304" pitchFamily="18" charset="0"/>
                        </a:rPr>
                        <a:t>6</a:t>
                      </a:r>
                    </a:p>
                  </a:txBody>
                  <a:tcPr marL="58252" marR="58252" marT="58252" marB="582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200" b="1" dirty="0">
                          <a:solidFill>
                            <a:schemeClr val="accent3">
                              <a:lumMod val="50000"/>
                            </a:schemeClr>
                          </a:solidFill>
                          <a:effectLst/>
                          <a:latin typeface="Times New Roman" panose="02020603050405020304" pitchFamily="18" charset="0"/>
                          <a:cs typeface="Times New Roman" panose="02020603050405020304" pitchFamily="18" charset="0"/>
                        </a:rPr>
                        <a:t>public void trace(Object message):-</a:t>
                      </a:r>
                      <a:r>
                        <a:rPr lang="en-IN" sz="1200" dirty="0">
                          <a:solidFill>
                            <a:srgbClr val="000000"/>
                          </a:solidFill>
                          <a:effectLst/>
                          <a:latin typeface="Times New Roman" panose="02020603050405020304" pitchFamily="18" charset="0"/>
                          <a:cs typeface="Times New Roman" panose="02020603050405020304" pitchFamily="18" charset="0"/>
                        </a:rPr>
                        <a:t>It prints messages with the level </a:t>
                      </a:r>
                      <a:r>
                        <a:rPr lang="en-IN" sz="1200" dirty="0" err="1">
                          <a:solidFill>
                            <a:srgbClr val="000000"/>
                          </a:solidFill>
                          <a:effectLst/>
                          <a:latin typeface="Times New Roman" panose="02020603050405020304" pitchFamily="18" charset="0"/>
                          <a:cs typeface="Times New Roman" panose="02020603050405020304" pitchFamily="18" charset="0"/>
                        </a:rPr>
                        <a:t>Level.TRACE</a:t>
                      </a:r>
                      <a:r>
                        <a:rPr lang="en-IN" sz="1200" dirty="0">
                          <a:solidFill>
                            <a:srgbClr val="000000"/>
                          </a:solidFill>
                          <a:effectLst/>
                          <a:latin typeface="Times New Roman" panose="02020603050405020304" pitchFamily="18" charset="0"/>
                          <a:cs typeface="Times New Roman" panose="02020603050405020304" pitchFamily="18" charset="0"/>
                        </a:rPr>
                        <a:t>.</a:t>
                      </a:r>
                    </a:p>
                  </a:txBody>
                  <a:tcPr marL="58252" marR="58252" marT="58252" marB="582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8499862"/>
                  </a:ext>
                </a:extLst>
              </a:tr>
            </a:tbl>
          </a:graphicData>
        </a:graphic>
      </p:graphicFrame>
    </p:spTree>
    <p:extLst>
      <p:ext uri="{BB962C8B-B14F-4D97-AF65-F5344CB8AC3E}">
        <p14:creationId xmlns:p14="http://schemas.microsoft.com/office/powerpoint/2010/main" val="16900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E0AF0F-42EF-4A43-9E48-0CAF95AF605C}"/>
              </a:ext>
            </a:extLst>
          </p:cNvPr>
          <p:cNvSpPr txBox="1"/>
          <p:nvPr/>
        </p:nvSpPr>
        <p:spPr>
          <a:xfrm>
            <a:off x="1896533" y="282222"/>
            <a:ext cx="8816623" cy="3970318"/>
          </a:xfrm>
          <a:prstGeom prst="rect">
            <a:avLst/>
          </a:prstGeom>
          <a:noFill/>
        </p:spPr>
        <p:txBody>
          <a:bodyPr wrap="square" rtlCol="0">
            <a:spAutoFit/>
          </a:bodyPr>
          <a:lstStyle/>
          <a:p>
            <a:pPr algn="just" defTabSz="914400" eaLnBrk="0" fontAlgn="base" hangingPunct="0">
              <a:spcBef>
                <a:spcPct val="0"/>
              </a:spcBef>
              <a:spcAft>
                <a:spcPct val="0"/>
              </a:spcAft>
            </a:pPr>
            <a:r>
              <a:rPr lang="en-US" altLang="en-US" sz="1200" dirty="0">
                <a:solidFill>
                  <a:srgbClr val="000000"/>
                </a:solidFill>
                <a:latin typeface="Times New Roman" panose="02020603050405020304" pitchFamily="18" charset="0"/>
                <a:cs typeface="Times New Roman" panose="02020603050405020304" pitchFamily="18" charset="0"/>
              </a:rPr>
              <a:t>All the levels are defined in the </a:t>
            </a:r>
            <a:r>
              <a:rPr lang="en-US" altLang="en-US" sz="1200" b="1" dirty="0">
                <a:solidFill>
                  <a:srgbClr val="000000"/>
                </a:solidFill>
                <a:latin typeface="Times New Roman" panose="02020603050405020304" pitchFamily="18" charset="0"/>
                <a:cs typeface="Times New Roman" panose="02020603050405020304" pitchFamily="18" charset="0"/>
              </a:rPr>
              <a:t>org.apache.log4j.Level</a:t>
            </a:r>
            <a:r>
              <a:rPr lang="en-US" altLang="en-US" sz="1200" dirty="0">
                <a:solidFill>
                  <a:srgbClr val="000000"/>
                </a:solidFill>
                <a:latin typeface="Times New Roman" panose="02020603050405020304" pitchFamily="18" charset="0"/>
                <a:cs typeface="Times New Roman" panose="02020603050405020304" pitchFamily="18" charset="0"/>
              </a:rPr>
              <a:t> class and any of the above mentioned methods can be called as follows −</a:t>
            </a:r>
            <a:endParaRPr lang="en-US" altLang="en-US" sz="1200" dirty="0">
              <a:solidFill>
                <a:srgbClr val="000088"/>
              </a:solidFill>
              <a:latin typeface="Times New Roman" panose="02020603050405020304" pitchFamily="18" charset="0"/>
              <a:cs typeface="Times New Roman" panose="02020603050405020304" pitchFamily="18" charset="0"/>
            </a:endParaRPr>
          </a:p>
          <a:p>
            <a:pPr lvl="0" algn="just" defTabSz="914400" eaLnBrk="0" fontAlgn="base" hangingPunct="0">
              <a:spcBef>
                <a:spcPct val="0"/>
              </a:spcBef>
              <a:spcAft>
                <a:spcPct val="0"/>
              </a:spcAft>
            </a:pPr>
            <a:endParaRPr lang="en-US" altLang="en-US" sz="1200" dirty="0">
              <a:solidFill>
                <a:srgbClr val="000088"/>
              </a:solidFill>
              <a:latin typeface="Times New Roman" panose="02020603050405020304" pitchFamily="18" charset="0"/>
              <a:cs typeface="Times New Roman" panose="02020603050405020304" pitchFamily="18" charset="0"/>
            </a:endParaRPr>
          </a:p>
          <a:p>
            <a:pPr lvl="0" algn="just" defTabSz="914400" eaLnBrk="0" fontAlgn="base" hangingPunct="0">
              <a:spcBef>
                <a:spcPct val="0"/>
              </a:spcBef>
              <a:spcAft>
                <a:spcPct val="0"/>
              </a:spcAft>
            </a:pPr>
            <a:r>
              <a:rPr lang="en-US" altLang="en-US" sz="1200" dirty="0">
                <a:solidFill>
                  <a:srgbClr val="000088"/>
                </a:solidFill>
                <a:latin typeface="Times New Roman" panose="02020603050405020304" pitchFamily="18" charset="0"/>
                <a:cs typeface="Times New Roman" panose="02020603050405020304" pitchFamily="18" charset="0"/>
              </a:rPr>
              <a:t>import</a:t>
            </a:r>
            <a:r>
              <a:rPr lang="en-US" altLang="en-US" sz="1200" dirty="0">
                <a:solidFill>
                  <a:srgbClr val="313131"/>
                </a:solidFill>
                <a:latin typeface="Times New Roman" panose="02020603050405020304" pitchFamily="18" charset="0"/>
                <a:cs typeface="Times New Roman" panose="02020603050405020304" pitchFamily="18" charset="0"/>
              </a:rPr>
              <a:t> org</a:t>
            </a:r>
            <a:r>
              <a:rPr lang="en-US" altLang="en-US" sz="1200" dirty="0">
                <a:solidFill>
                  <a:srgbClr val="666600"/>
                </a:solidFill>
                <a:latin typeface="Times New Roman" panose="02020603050405020304" pitchFamily="18" charset="0"/>
                <a:cs typeface="Times New Roman" panose="02020603050405020304" pitchFamily="18" charset="0"/>
              </a:rPr>
              <a:t>.</a:t>
            </a:r>
            <a:r>
              <a:rPr lang="en-US" altLang="en-US" sz="1200" dirty="0">
                <a:solidFill>
                  <a:srgbClr val="313131"/>
                </a:solidFill>
                <a:latin typeface="Times New Roman" panose="02020603050405020304" pitchFamily="18" charset="0"/>
                <a:cs typeface="Times New Roman" panose="02020603050405020304" pitchFamily="18" charset="0"/>
              </a:rPr>
              <a:t>apache</a:t>
            </a:r>
            <a:r>
              <a:rPr lang="en-US" altLang="en-US" sz="1200" dirty="0">
                <a:solidFill>
                  <a:srgbClr val="666600"/>
                </a:solidFill>
                <a:latin typeface="Times New Roman" panose="02020603050405020304" pitchFamily="18" charset="0"/>
                <a:cs typeface="Times New Roman" panose="02020603050405020304" pitchFamily="18" charset="0"/>
              </a:rPr>
              <a:t>.</a:t>
            </a:r>
            <a:r>
              <a:rPr lang="en-US" altLang="en-US" sz="1200" dirty="0">
                <a:solidFill>
                  <a:srgbClr val="313131"/>
                </a:solidFill>
                <a:latin typeface="Times New Roman" panose="02020603050405020304" pitchFamily="18" charset="0"/>
                <a:cs typeface="Times New Roman" panose="02020603050405020304" pitchFamily="18" charset="0"/>
              </a:rPr>
              <a:t>log4j</a:t>
            </a:r>
            <a:r>
              <a:rPr lang="en-US" altLang="en-US" sz="1200" dirty="0">
                <a:solidFill>
                  <a:srgbClr val="666600"/>
                </a:solidFill>
                <a:latin typeface="Times New Roman" panose="02020603050405020304" pitchFamily="18" charset="0"/>
                <a:cs typeface="Times New Roman" panose="02020603050405020304" pitchFamily="18" charset="0"/>
              </a:rPr>
              <a:t>.</a:t>
            </a:r>
            <a:r>
              <a:rPr lang="en-US" altLang="en-US" sz="1200" dirty="0">
                <a:solidFill>
                  <a:srgbClr val="7F0055"/>
                </a:solidFill>
                <a:latin typeface="Times New Roman" panose="02020603050405020304" pitchFamily="18" charset="0"/>
                <a:cs typeface="Times New Roman" panose="02020603050405020304" pitchFamily="18" charset="0"/>
              </a:rPr>
              <a:t>Logger</a:t>
            </a:r>
            <a:r>
              <a:rPr lang="en-US" altLang="en-US" sz="1200" dirty="0">
                <a:solidFill>
                  <a:srgbClr val="666600"/>
                </a:solidFill>
                <a:latin typeface="Times New Roman" panose="02020603050405020304" pitchFamily="18" charset="0"/>
                <a:cs typeface="Times New Roman" panose="02020603050405020304" pitchFamily="18" charset="0"/>
              </a:rPr>
              <a:t>;</a:t>
            </a:r>
          </a:p>
          <a:p>
            <a:pPr lvl="0" algn="just" defTabSz="914400" eaLnBrk="0" fontAlgn="base" hangingPunct="0">
              <a:spcBef>
                <a:spcPct val="0"/>
              </a:spcBef>
              <a:spcAft>
                <a:spcPct val="0"/>
              </a:spcAft>
            </a:pPr>
            <a:r>
              <a:rPr lang="en-US" altLang="en-US" sz="1200" dirty="0">
                <a:solidFill>
                  <a:srgbClr val="313131"/>
                </a:solidFill>
                <a:latin typeface="Times New Roman" panose="02020603050405020304" pitchFamily="18" charset="0"/>
                <a:cs typeface="Times New Roman" panose="02020603050405020304" pitchFamily="18" charset="0"/>
              </a:rPr>
              <a:t> </a:t>
            </a:r>
            <a:r>
              <a:rPr lang="en-US" altLang="en-US" sz="1200" dirty="0">
                <a:solidFill>
                  <a:srgbClr val="000088"/>
                </a:solidFill>
                <a:latin typeface="Times New Roman" panose="02020603050405020304" pitchFamily="18" charset="0"/>
                <a:cs typeface="Times New Roman" panose="02020603050405020304" pitchFamily="18" charset="0"/>
              </a:rPr>
              <a:t>public</a:t>
            </a:r>
            <a:r>
              <a:rPr lang="en-US" altLang="en-US" sz="1200" dirty="0">
                <a:solidFill>
                  <a:srgbClr val="313131"/>
                </a:solidFill>
                <a:latin typeface="Times New Roman" panose="02020603050405020304" pitchFamily="18" charset="0"/>
                <a:cs typeface="Times New Roman" panose="02020603050405020304" pitchFamily="18" charset="0"/>
              </a:rPr>
              <a:t> </a:t>
            </a:r>
            <a:r>
              <a:rPr lang="en-US" altLang="en-US" sz="1200" dirty="0">
                <a:solidFill>
                  <a:srgbClr val="000088"/>
                </a:solidFill>
                <a:latin typeface="Times New Roman" panose="02020603050405020304" pitchFamily="18" charset="0"/>
                <a:cs typeface="Times New Roman" panose="02020603050405020304" pitchFamily="18" charset="0"/>
              </a:rPr>
              <a:t>class</a:t>
            </a:r>
            <a:r>
              <a:rPr lang="en-US" altLang="en-US" sz="1200" dirty="0">
                <a:solidFill>
                  <a:srgbClr val="313131"/>
                </a:solidFill>
                <a:latin typeface="Times New Roman" panose="02020603050405020304" pitchFamily="18" charset="0"/>
                <a:cs typeface="Times New Roman" panose="02020603050405020304" pitchFamily="18" charset="0"/>
              </a:rPr>
              <a:t> </a:t>
            </a:r>
            <a:r>
              <a:rPr lang="en-US" altLang="en-US" sz="1200" dirty="0" err="1">
                <a:solidFill>
                  <a:srgbClr val="7F0055"/>
                </a:solidFill>
                <a:latin typeface="Times New Roman" panose="02020603050405020304" pitchFamily="18" charset="0"/>
                <a:cs typeface="Times New Roman" panose="02020603050405020304" pitchFamily="18" charset="0"/>
              </a:rPr>
              <a:t>LogClass</a:t>
            </a:r>
            <a:r>
              <a:rPr lang="en-US" altLang="en-US" sz="1200" dirty="0">
                <a:solidFill>
                  <a:srgbClr val="313131"/>
                </a:solidFill>
                <a:latin typeface="Times New Roman" panose="02020603050405020304" pitchFamily="18" charset="0"/>
                <a:cs typeface="Times New Roman" panose="02020603050405020304" pitchFamily="18" charset="0"/>
              </a:rPr>
              <a:t> </a:t>
            </a:r>
            <a:r>
              <a:rPr lang="en-US" altLang="en-US" sz="1200" dirty="0">
                <a:solidFill>
                  <a:srgbClr val="666600"/>
                </a:solidFill>
                <a:latin typeface="Times New Roman" panose="02020603050405020304" pitchFamily="18" charset="0"/>
                <a:cs typeface="Times New Roman" panose="02020603050405020304" pitchFamily="18" charset="0"/>
              </a:rPr>
              <a:t>{</a:t>
            </a:r>
          </a:p>
          <a:p>
            <a:pPr lvl="0" algn="just" defTabSz="914400" eaLnBrk="0" fontAlgn="base" hangingPunct="0">
              <a:spcBef>
                <a:spcPct val="0"/>
              </a:spcBef>
              <a:spcAft>
                <a:spcPct val="0"/>
              </a:spcAft>
            </a:pPr>
            <a:r>
              <a:rPr lang="en-US" altLang="en-US" sz="1200" dirty="0">
                <a:solidFill>
                  <a:srgbClr val="313131"/>
                </a:solidFill>
                <a:latin typeface="Times New Roman" panose="02020603050405020304" pitchFamily="18" charset="0"/>
                <a:cs typeface="Times New Roman" panose="02020603050405020304" pitchFamily="18" charset="0"/>
              </a:rPr>
              <a:t> </a:t>
            </a:r>
            <a:r>
              <a:rPr lang="en-US" altLang="en-US" sz="1200" dirty="0">
                <a:solidFill>
                  <a:srgbClr val="000088"/>
                </a:solidFill>
                <a:latin typeface="Times New Roman" panose="02020603050405020304" pitchFamily="18" charset="0"/>
                <a:cs typeface="Times New Roman" panose="02020603050405020304" pitchFamily="18" charset="0"/>
              </a:rPr>
              <a:t>private</a:t>
            </a:r>
            <a:r>
              <a:rPr lang="en-US" altLang="en-US" sz="1200" dirty="0">
                <a:solidFill>
                  <a:srgbClr val="313131"/>
                </a:solidFill>
                <a:latin typeface="Times New Roman" panose="02020603050405020304" pitchFamily="18" charset="0"/>
                <a:cs typeface="Times New Roman" panose="02020603050405020304" pitchFamily="18" charset="0"/>
              </a:rPr>
              <a:t> </a:t>
            </a:r>
            <a:r>
              <a:rPr lang="en-US" altLang="en-US" sz="1200" dirty="0">
                <a:solidFill>
                  <a:srgbClr val="000088"/>
                </a:solidFill>
                <a:latin typeface="Times New Roman" panose="02020603050405020304" pitchFamily="18" charset="0"/>
                <a:cs typeface="Times New Roman" panose="02020603050405020304" pitchFamily="18" charset="0"/>
              </a:rPr>
              <a:t>static</a:t>
            </a:r>
            <a:r>
              <a:rPr lang="en-US" altLang="en-US" sz="1200" dirty="0">
                <a:solidFill>
                  <a:srgbClr val="313131"/>
                </a:solidFill>
                <a:latin typeface="Times New Roman" panose="02020603050405020304" pitchFamily="18" charset="0"/>
                <a:cs typeface="Times New Roman" panose="02020603050405020304" pitchFamily="18" charset="0"/>
              </a:rPr>
              <a:t> org</a:t>
            </a:r>
            <a:r>
              <a:rPr lang="en-US" altLang="en-US" sz="1200" dirty="0">
                <a:solidFill>
                  <a:srgbClr val="666600"/>
                </a:solidFill>
                <a:latin typeface="Times New Roman" panose="02020603050405020304" pitchFamily="18" charset="0"/>
                <a:cs typeface="Times New Roman" panose="02020603050405020304" pitchFamily="18" charset="0"/>
              </a:rPr>
              <a:t>.</a:t>
            </a:r>
            <a:r>
              <a:rPr lang="en-US" altLang="en-US" sz="1200" dirty="0">
                <a:solidFill>
                  <a:srgbClr val="313131"/>
                </a:solidFill>
                <a:latin typeface="Times New Roman" panose="02020603050405020304" pitchFamily="18" charset="0"/>
                <a:cs typeface="Times New Roman" panose="02020603050405020304" pitchFamily="18" charset="0"/>
              </a:rPr>
              <a:t>apache</a:t>
            </a:r>
            <a:r>
              <a:rPr lang="en-US" altLang="en-US" sz="1200" dirty="0">
                <a:solidFill>
                  <a:srgbClr val="666600"/>
                </a:solidFill>
                <a:latin typeface="Times New Roman" panose="02020603050405020304" pitchFamily="18" charset="0"/>
                <a:cs typeface="Times New Roman" panose="02020603050405020304" pitchFamily="18" charset="0"/>
              </a:rPr>
              <a:t>.</a:t>
            </a:r>
            <a:r>
              <a:rPr lang="en-US" altLang="en-US" sz="1200" dirty="0">
                <a:solidFill>
                  <a:srgbClr val="313131"/>
                </a:solidFill>
                <a:latin typeface="Times New Roman" panose="02020603050405020304" pitchFamily="18" charset="0"/>
                <a:cs typeface="Times New Roman" panose="02020603050405020304" pitchFamily="18" charset="0"/>
              </a:rPr>
              <a:t>log4j</a:t>
            </a:r>
            <a:r>
              <a:rPr lang="en-US" altLang="en-US" sz="1200" dirty="0">
                <a:solidFill>
                  <a:srgbClr val="666600"/>
                </a:solidFill>
                <a:latin typeface="Times New Roman" panose="02020603050405020304" pitchFamily="18" charset="0"/>
                <a:cs typeface="Times New Roman" panose="02020603050405020304" pitchFamily="18" charset="0"/>
              </a:rPr>
              <a:t>.</a:t>
            </a:r>
            <a:r>
              <a:rPr lang="en-US" altLang="en-US" sz="1200" dirty="0">
                <a:solidFill>
                  <a:srgbClr val="7F0055"/>
                </a:solidFill>
                <a:latin typeface="Times New Roman" panose="02020603050405020304" pitchFamily="18" charset="0"/>
                <a:cs typeface="Times New Roman" panose="02020603050405020304" pitchFamily="18" charset="0"/>
              </a:rPr>
              <a:t>Logger</a:t>
            </a:r>
            <a:r>
              <a:rPr lang="en-US" altLang="en-US" sz="1200" dirty="0">
                <a:solidFill>
                  <a:srgbClr val="313131"/>
                </a:solidFill>
                <a:latin typeface="Times New Roman" panose="02020603050405020304" pitchFamily="18" charset="0"/>
                <a:cs typeface="Times New Roman" panose="02020603050405020304" pitchFamily="18" charset="0"/>
              </a:rPr>
              <a:t> log </a:t>
            </a:r>
            <a:r>
              <a:rPr lang="en-US" altLang="en-US" sz="1200" dirty="0">
                <a:solidFill>
                  <a:srgbClr val="666600"/>
                </a:solidFill>
                <a:latin typeface="Times New Roman" panose="02020603050405020304" pitchFamily="18" charset="0"/>
                <a:cs typeface="Times New Roman" panose="02020603050405020304" pitchFamily="18" charset="0"/>
              </a:rPr>
              <a:t>=</a:t>
            </a:r>
            <a:r>
              <a:rPr lang="en-US" altLang="en-US" sz="1200" dirty="0">
                <a:solidFill>
                  <a:srgbClr val="313131"/>
                </a:solidFill>
                <a:latin typeface="Times New Roman" panose="02020603050405020304" pitchFamily="18" charset="0"/>
                <a:cs typeface="Times New Roman" panose="02020603050405020304" pitchFamily="18" charset="0"/>
              </a:rPr>
              <a:t> </a:t>
            </a:r>
            <a:r>
              <a:rPr lang="en-US" altLang="en-US" sz="1200" dirty="0" err="1">
                <a:solidFill>
                  <a:srgbClr val="7F0055"/>
                </a:solidFill>
                <a:latin typeface="Times New Roman" panose="02020603050405020304" pitchFamily="18" charset="0"/>
                <a:cs typeface="Times New Roman" panose="02020603050405020304" pitchFamily="18" charset="0"/>
              </a:rPr>
              <a:t>Logger</a:t>
            </a:r>
            <a:r>
              <a:rPr lang="en-US" altLang="en-US" sz="1200" dirty="0" err="1">
                <a:solidFill>
                  <a:srgbClr val="666600"/>
                </a:solidFill>
                <a:latin typeface="Times New Roman" panose="02020603050405020304" pitchFamily="18" charset="0"/>
                <a:cs typeface="Times New Roman" panose="02020603050405020304" pitchFamily="18" charset="0"/>
              </a:rPr>
              <a:t>.</a:t>
            </a:r>
            <a:r>
              <a:rPr lang="en-US" altLang="en-US" sz="1200" dirty="0" err="1">
                <a:solidFill>
                  <a:srgbClr val="313131"/>
                </a:solidFill>
                <a:latin typeface="Times New Roman" panose="02020603050405020304" pitchFamily="18" charset="0"/>
                <a:cs typeface="Times New Roman" panose="02020603050405020304" pitchFamily="18" charset="0"/>
              </a:rPr>
              <a:t>getLogger</a:t>
            </a:r>
            <a:r>
              <a:rPr lang="en-US" altLang="en-US" sz="1200" dirty="0">
                <a:solidFill>
                  <a:srgbClr val="666600"/>
                </a:solidFill>
                <a:latin typeface="Times New Roman" panose="02020603050405020304" pitchFamily="18" charset="0"/>
                <a:cs typeface="Times New Roman" panose="02020603050405020304" pitchFamily="18" charset="0"/>
              </a:rPr>
              <a:t>(</a:t>
            </a:r>
            <a:r>
              <a:rPr lang="en-US" altLang="en-US" sz="1200" dirty="0" err="1">
                <a:solidFill>
                  <a:srgbClr val="7F0055"/>
                </a:solidFill>
                <a:latin typeface="Times New Roman" panose="02020603050405020304" pitchFamily="18" charset="0"/>
                <a:cs typeface="Times New Roman" panose="02020603050405020304" pitchFamily="18" charset="0"/>
              </a:rPr>
              <a:t>LogClass</a:t>
            </a:r>
            <a:r>
              <a:rPr lang="en-US" altLang="en-US" sz="1200" dirty="0" err="1">
                <a:solidFill>
                  <a:srgbClr val="666600"/>
                </a:solidFill>
                <a:latin typeface="Times New Roman" panose="02020603050405020304" pitchFamily="18" charset="0"/>
                <a:cs typeface="Times New Roman" panose="02020603050405020304" pitchFamily="18" charset="0"/>
              </a:rPr>
              <a:t>.</a:t>
            </a:r>
            <a:r>
              <a:rPr lang="en-US" altLang="en-US" sz="1200" dirty="0" err="1">
                <a:solidFill>
                  <a:srgbClr val="000088"/>
                </a:solidFill>
                <a:latin typeface="Times New Roman" panose="02020603050405020304" pitchFamily="18" charset="0"/>
                <a:cs typeface="Times New Roman" panose="02020603050405020304" pitchFamily="18" charset="0"/>
              </a:rPr>
              <a:t>class</a:t>
            </a:r>
            <a:r>
              <a:rPr lang="en-US" altLang="en-US" sz="1200" dirty="0">
                <a:solidFill>
                  <a:srgbClr val="666600"/>
                </a:solidFill>
                <a:latin typeface="Times New Roman" panose="02020603050405020304" pitchFamily="18" charset="0"/>
                <a:cs typeface="Times New Roman" panose="02020603050405020304" pitchFamily="18" charset="0"/>
              </a:rPr>
              <a:t>);</a:t>
            </a:r>
            <a:r>
              <a:rPr lang="en-US" altLang="en-US" sz="1200" dirty="0">
                <a:solidFill>
                  <a:srgbClr val="313131"/>
                </a:solidFill>
                <a:latin typeface="Times New Roman" panose="02020603050405020304" pitchFamily="18" charset="0"/>
                <a:cs typeface="Times New Roman" panose="02020603050405020304" pitchFamily="18" charset="0"/>
              </a:rPr>
              <a:t> </a:t>
            </a:r>
          </a:p>
          <a:p>
            <a:pPr lvl="0" algn="just" defTabSz="914400" eaLnBrk="0" fontAlgn="base" hangingPunct="0">
              <a:spcBef>
                <a:spcPct val="0"/>
              </a:spcBef>
              <a:spcAft>
                <a:spcPct val="0"/>
              </a:spcAft>
            </a:pPr>
            <a:r>
              <a:rPr lang="en-US" altLang="en-US" sz="1200" dirty="0">
                <a:solidFill>
                  <a:srgbClr val="000088"/>
                </a:solidFill>
                <a:latin typeface="Times New Roman" panose="02020603050405020304" pitchFamily="18" charset="0"/>
                <a:cs typeface="Times New Roman" panose="02020603050405020304" pitchFamily="18" charset="0"/>
              </a:rPr>
              <a:t>public</a:t>
            </a:r>
            <a:r>
              <a:rPr lang="en-US" altLang="en-US" sz="1200" dirty="0">
                <a:solidFill>
                  <a:srgbClr val="313131"/>
                </a:solidFill>
                <a:latin typeface="Times New Roman" panose="02020603050405020304" pitchFamily="18" charset="0"/>
                <a:cs typeface="Times New Roman" panose="02020603050405020304" pitchFamily="18" charset="0"/>
              </a:rPr>
              <a:t> </a:t>
            </a:r>
            <a:r>
              <a:rPr lang="en-US" altLang="en-US" sz="1200" dirty="0">
                <a:solidFill>
                  <a:srgbClr val="000088"/>
                </a:solidFill>
                <a:latin typeface="Times New Roman" panose="02020603050405020304" pitchFamily="18" charset="0"/>
                <a:cs typeface="Times New Roman" panose="02020603050405020304" pitchFamily="18" charset="0"/>
              </a:rPr>
              <a:t>static</a:t>
            </a:r>
            <a:r>
              <a:rPr lang="en-US" altLang="en-US" sz="1200" dirty="0">
                <a:solidFill>
                  <a:srgbClr val="313131"/>
                </a:solidFill>
                <a:latin typeface="Times New Roman" panose="02020603050405020304" pitchFamily="18" charset="0"/>
                <a:cs typeface="Times New Roman" panose="02020603050405020304" pitchFamily="18" charset="0"/>
              </a:rPr>
              <a:t> </a:t>
            </a:r>
            <a:r>
              <a:rPr lang="en-US" altLang="en-US" sz="1200" dirty="0">
                <a:solidFill>
                  <a:srgbClr val="000088"/>
                </a:solidFill>
                <a:latin typeface="Times New Roman" panose="02020603050405020304" pitchFamily="18" charset="0"/>
                <a:cs typeface="Times New Roman" panose="02020603050405020304" pitchFamily="18" charset="0"/>
              </a:rPr>
              <a:t>void</a:t>
            </a:r>
            <a:r>
              <a:rPr lang="en-US" altLang="en-US" sz="1200" dirty="0">
                <a:solidFill>
                  <a:srgbClr val="313131"/>
                </a:solidFill>
                <a:latin typeface="Times New Roman" panose="02020603050405020304" pitchFamily="18" charset="0"/>
                <a:cs typeface="Times New Roman" panose="02020603050405020304" pitchFamily="18" charset="0"/>
              </a:rPr>
              <a:t> main</a:t>
            </a:r>
            <a:r>
              <a:rPr lang="en-US" altLang="en-US" sz="1200" dirty="0">
                <a:solidFill>
                  <a:srgbClr val="666600"/>
                </a:solidFill>
                <a:latin typeface="Times New Roman" panose="02020603050405020304" pitchFamily="18" charset="0"/>
                <a:cs typeface="Times New Roman" panose="02020603050405020304" pitchFamily="18" charset="0"/>
              </a:rPr>
              <a:t>(</a:t>
            </a:r>
            <a:r>
              <a:rPr lang="en-US" altLang="en-US" sz="1200" dirty="0">
                <a:solidFill>
                  <a:srgbClr val="7F0055"/>
                </a:solidFill>
                <a:latin typeface="Times New Roman" panose="02020603050405020304" pitchFamily="18" charset="0"/>
                <a:cs typeface="Times New Roman" panose="02020603050405020304" pitchFamily="18" charset="0"/>
              </a:rPr>
              <a:t>String</a:t>
            </a:r>
            <a:r>
              <a:rPr lang="en-US" altLang="en-US" sz="1200" dirty="0">
                <a:solidFill>
                  <a:srgbClr val="666600"/>
                </a:solidFill>
                <a:latin typeface="Times New Roman" panose="02020603050405020304" pitchFamily="18" charset="0"/>
                <a:cs typeface="Times New Roman" panose="02020603050405020304" pitchFamily="18" charset="0"/>
              </a:rPr>
              <a:t>[]</a:t>
            </a:r>
            <a:r>
              <a:rPr lang="en-US" altLang="en-US" sz="1200" dirty="0">
                <a:solidFill>
                  <a:srgbClr val="313131"/>
                </a:solidFill>
                <a:latin typeface="Times New Roman" panose="02020603050405020304" pitchFamily="18" charset="0"/>
                <a:cs typeface="Times New Roman" panose="02020603050405020304" pitchFamily="18" charset="0"/>
              </a:rPr>
              <a:t> </a:t>
            </a:r>
            <a:r>
              <a:rPr lang="en-US" altLang="en-US" sz="1200" dirty="0" err="1">
                <a:solidFill>
                  <a:srgbClr val="313131"/>
                </a:solidFill>
                <a:latin typeface="Times New Roman" panose="02020603050405020304" pitchFamily="18" charset="0"/>
                <a:cs typeface="Times New Roman" panose="02020603050405020304" pitchFamily="18" charset="0"/>
              </a:rPr>
              <a:t>args</a:t>
            </a:r>
            <a:r>
              <a:rPr lang="en-US" altLang="en-US" sz="1200" dirty="0">
                <a:solidFill>
                  <a:srgbClr val="666600"/>
                </a:solidFill>
                <a:latin typeface="Times New Roman" panose="02020603050405020304" pitchFamily="18" charset="0"/>
                <a:cs typeface="Times New Roman" panose="02020603050405020304" pitchFamily="18" charset="0"/>
              </a:rPr>
              <a:t>)</a:t>
            </a:r>
            <a:r>
              <a:rPr lang="en-US" altLang="en-US" sz="1200" dirty="0">
                <a:solidFill>
                  <a:srgbClr val="313131"/>
                </a:solidFill>
                <a:latin typeface="Times New Roman" panose="02020603050405020304" pitchFamily="18" charset="0"/>
                <a:cs typeface="Times New Roman" panose="02020603050405020304" pitchFamily="18" charset="0"/>
              </a:rPr>
              <a:t> </a:t>
            </a:r>
            <a:r>
              <a:rPr lang="en-US" altLang="en-US" sz="1200" dirty="0">
                <a:solidFill>
                  <a:srgbClr val="666600"/>
                </a:solidFill>
                <a:latin typeface="Times New Roman" panose="02020603050405020304" pitchFamily="18" charset="0"/>
                <a:cs typeface="Times New Roman" panose="02020603050405020304" pitchFamily="18" charset="0"/>
              </a:rPr>
              <a:t>{</a:t>
            </a:r>
            <a:r>
              <a:rPr lang="en-US" altLang="en-US" sz="1200" dirty="0">
                <a:solidFill>
                  <a:srgbClr val="313131"/>
                </a:solidFill>
                <a:latin typeface="Times New Roman" panose="02020603050405020304" pitchFamily="18" charset="0"/>
                <a:cs typeface="Times New Roman" panose="02020603050405020304" pitchFamily="18" charset="0"/>
              </a:rPr>
              <a:t> </a:t>
            </a:r>
          </a:p>
          <a:p>
            <a:pPr lvl="0" algn="just" defTabSz="914400" eaLnBrk="0" fontAlgn="base" hangingPunct="0">
              <a:spcBef>
                <a:spcPct val="0"/>
              </a:spcBef>
              <a:spcAft>
                <a:spcPct val="0"/>
              </a:spcAft>
            </a:pPr>
            <a:r>
              <a:rPr lang="en-US" altLang="en-US" sz="1200" dirty="0" err="1">
                <a:solidFill>
                  <a:srgbClr val="313131"/>
                </a:solidFill>
                <a:latin typeface="Times New Roman" panose="02020603050405020304" pitchFamily="18" charset="0"/>
                <a:cs typeface="Times New Roman" panose="02020603050405020304" pitchFamily="18" charset="0"/>
              </a:rPr>
              <a:t>log</a:t>
            </a:r>
            <a:r>
              <a:rPr lang="en-US" altLang="en-US" sz="1200" dirty="0" err="1">
                <a:solidFill>
                  <a:srgbClr val="666600"/>
                </a:solidFill>
                <a:latin typeface="Times New Roman" panose="02020603050405020304" pitchFamily="18" charset="0"/>
                <a:cs typeface="Times New Roman" panose="02020603050405020304" pitchFamily="18" charset="0"/>
              </a:rPr>
              <a:t>.</a:t>
            </a:r>
            <a:r>
              <a:rPr lang="en-US" altLang="en-US" sz="1200" dirty="0" err="1">
                <a:solidFill>
                  <a:srgbClr val="313131"/>
                </a:solidFill>
                <a:latin typeface="Times New Roman" panose="02020603050405020304" pitchFamily="18" charset="0"/>
                <a:cs typeface="Times New Roman" panose="02020603050405020304" pitchFamily="18" charset="0"/>
              </a:rPr>
              <a:t>trace</a:t>
            </a:r>
            <a:r>
              <a:rPr lang="en-US" altLang="en-US" sz="1200" dirty="0">
                <a:solidFill>
                  <a:srgbClr val="666600"/>
                </a:solidFill>
                <a:latin typeface="Times New Roman" panose="02020603050405020304" pitchFamily="18" charset="0"/>
                <a:cs typeface="Times New Roman" panose="02020603050405020304" pitchFamily="18" charset="0"/>
              </a:rPr>
              <a:t>(</a:t>
            </a:r>
            <a:r>
              <a:rPr lang="en-US" altLang="en-US" sz="1200" dirty="0">
                <a:solidFill>
                  <a:srgbClr val="008800"/>
                </a:solidFill>
                <a:latin typeface="Times New Roman" panose="02020603050405020304" pitchFamily="18" charset="0"/>
                <a:cs typeface="Times New Roman" panose="02020603050405020304" pitchFamily="18" charset="0"/>
              </a:rPr>
              <a:t>"Trace Message!"</a:t>
            </a:r>
            <a:r>
              <a:rPr lang="en-US" altLang="en-US" sz="1200" dirty="0">
                <a:solidFill>
                  <a:srgbClr val="666600"/>
                </a:solidFill>
                <a:latin typeface="Times New Roman" panose="02020603050405020304" pitchFamily="18" charset="0"/>
                <a:cs typeface="Times New Roman" panose="02020603050405020304" pitchFamily="18" charset="0"/>
              </a:rPr>
              <a:t>);</a:t>
            </a:r>
            <a:r>
              <a:rPr lang="en-US" altLang="en-US" sz="1200" dirty="0">
                <a:solidFill>
                  <a:srgbClr val="313131"/>
                </a:solidFill>
                <a:latin typeface="Times New Roman" panose="02020603050405020304" pitchFamily="18" charset="0"/>
                <a:cs typeface="Times New Roman" panose="02020603050405020304" pitchFamily="18" charset="0"/>
              </a:rPr>
              <a:t> </a:t>
            </a:r>
          </a:p>
          <a:p>
            <a:pPr lvl="0" algn="just" defTabSz="914400" eaLnBrk="0" fontAlgn="base" hangingPunct="0">
              <a:spcBef>
                <a:spcPct val="0"/>
              </a:spcBef>
              <a:spcAft>
                <a:spcPct val="0"/>
              </a:spcAft>
            </a:pPr>
            <a:r>
              <a:rPr lang="en-US" altLang="en-US" sz="1200" dirty="0" err="1">
                <a:solidFill>
                  <a:srgbClr val="313131"/>
                </a:solidFill>
                <a:latin typeface="Times New Roman" panose="02020603050405020304" pitchFamily="18" charset="0"/>
                <a:cs typeface="Times New Roman" panose="02020603050405020304" pitchFamily="18" charset="0"/>
              </a:rPr>
              <a:t>log</a:t>
            </a:r>
            <a:r>
              <a:rPr lang="en-US" altLang="en-US" sz="1200" dirty="0" err="1">
                <a:solidFill>
                  <a:srgbClr val="666600"/>
                </a:solidFill>
                <a:latin typeface="Times New Roman" panose="02020603050405020304" pitchFamily="18" charset="0"/>
                <a:cs typeface="Times New Roman" panose="02020603050405020304" pitchFamily="18" charset="0"/>
              </a:rPr>
              <a:t>.</a:t>
            </a:r>
            <a:r>
              <a:rPr lang="en-US" altLang="en-US" sz="1200" dirty="0" err="1">
                <a:solidFill>
                  <a:srgbClr val="313131"/>
                </a:solidFill>
                <a:latin typeface="Times New Roman" panose="02020603050405020304" pitchFamily="18" charset="0"/>
                <a:cs typeface="Times New Roman" panose="02020603050405020304" pitchFamily="18" charset="0"/>
              </a:rPr>
              <a:t>debug</a:t>
            </a:r>
            <a:r>
              <a:rPr lang="en-US" altLang="en-US" sz="1200" dirty="0">
                <a:solidFill>
                  <a:srgbClr val="666600"/>
                </a:solidFill>
                <a:latin typeface="Times New Roman" panose="02020603050405020304" pitchFamily="18" charset="0"/>
                <a:cs typeface="Times New Roman" panose="02020603050405020304" pitchFamily="18" charset="0"/>
              </a:rPr>
              <a:t>(</a:t>
            </a:r>
            <a:r>
              <a:rPr lang="en-US" altLang="en-US" sz="1200" dirty="0">
                <a:solidFill>
                  <a:srgbClr val="008800"/>
                </a:solidFill>
                <a:latin typeface="Times New Roman" panose="02020603050405020304" pitchFamily="18" charset="0"/>
                <a:cs typeface="Times New Roman" panose="02020603050405020304" pitchFamily="18" charset="0"/>
              </a:rPr>
              <a:t>"Debug Message!"</a:t>
            </a:r>
            <a:r>
              <a:rPr lang="en-US" altLang="en-US" sz="1200" dirty="0">
                <a:solidFill>
                  <a:srgbClr val="666600"/>
                </a:solidFill>
                <a:latin typeface="Times New Roman" panose="02020603050405020304" pitchFamily="18" charset="0"/>
                <a:cs typeface="Times New Roman" panose="02020603050405020304" pitchFamily="18" charset="0"/>
              </a:rPr>
              <a:t>);</a:t>
            </a:r>
            <a:r>
              <a:rPr lang="en-US" altLang="en-US" sz="1200" dirty="0">
                <a:solidFill>
                  <a:srgbClr val="313131"/>
                </a:solidFill>
                <a:latin typeface="Times New Roman" panose="02020603050405020304" pitchFamily="18" charset="0"/>
                <a:cs typeface="Times New Roman" panose="02020603050405020304" pitchFamily="18" charset="0"/>
              </a:rPr>
              <a:t> </a:t>
            </a:r>
          </a:p>
          <a:p>
            <a:pPr lvl="0" algn="just" defTabSz="914400" eaLnBrk="0" fontAlgn="base" hangingPunct="0">
              <a:spcBef>
                <a:spcPct val="0"/>
              </a:spcBef>
              <a:spcAft>
                <a:spcPct val="0"/>
              </a:spcAft>
            </a:pPr>
            <a:r>
              <a:rPr lang="en-US" altLang="en-US" sz="1200" dirty="0">
                <a:solidFill>
                  <a:srgbClr val="313131"/>
                </a:solidFill>
                <a:latin typeface="Times New Roman" panose="02020603050405020304" pitchFamily="18" charset="0"/>
                <a:cs typeface="Times New Roman" panose="02020603050405020304" pitchFamily="18" charset="0"/>
              </a:rPr>
              <a:t>log</a:t>
            </a:r>
            <a:r>
              <a:rPr lang="en-US" altLang="en-US" sz="1200" dirty="0">
                <a:solidFill>
                  <a:srgbClr val="666600"/>
                </a:solidFill>
                <a:latin typeface="Times New Roman" panose="02020603050405020304" pitchFamily="18" charset="0"/>
                <a:cs typeface="Times New Roman" panose="02020603050405020304" pitchFamily="18" charset="0"/>
              </a:rPr>
              <a:t>.</a:t>
            </a:r>
            <a:r>
              <a:rPr lang="en-US" altLang="en-US" sz="1200" dirty="0">
                <a:solidFill>
                  <a:srgbClr val="313131"/>
                </a:solidFill>
                <a:latin typeface="Times New Roman" panose="02020603050405020304" pitchFamily="18" charset="0"/>
                <a:cs typeface="Times New Roman" panose="02020603050405020304" pitchFamily="18" charset="0"/>
              </a:rPr>
              <a:t>info</a:t>
            </a:r>
            <a:r>
              <a:rPr lang="en-US" altLang="en-US" sz="1200" dirty="0">
                <a:solidFill>
                  <a:srgbClr val="666600"/>
                </a:solidFill>
                <a:latin typeface="Times New Roman" panose="02020603050405020304" pitchFamily="18" charset="0"/>
                <a:cs typeface="Times New Roman" panose="02020603050405020304" pitchFamily="18" charset="0"/>
              </a:rPr>
              <a:t>(</a:t>
            </a:r>
            <a:r>
              <a:rPr lang="en-US" altLang="en-US" sz="1200" dirty="0">
                <a:solidFill>
                  <a:srgbClr val="008800"/>
                </a:solidFill>
                <a:latin typeface="Times New Roman" panose="02020603050405020304" pitchFamily="18" charset="0"/>
                <a:cs typeface="Times New Roman" panose="02020603050405020304" pitchFamily="18" charset="0"/>
              </a:rPr>
              <a:t>"Info Message!"</a:t>
            </a:r>
            <a:r>
              <a:rPr lang="en-US" altLang="en-US" sz="1200" dirty="0">
                <a:solidFill>
                  <a:srgbClr val="666600"/>
                </a:solidFill>
                <a:latin typeface="Times New Roman" panose="02020603050405020304" pitchFamily="18" charset="0"/>
                <a:cs typeface="Times New Roman" panose="02020603050405020304" pitchFamily="18" charset="0"/>
              </a:rPr>
              <a:t>);</a:t>
            </a:r>
            <a:r>
              <a:rPr lang="en-US" altLang="en-US" sz="1200" dirty="0">
                <a:solidFill>
                  <a:srgbClr val="313131"/>
                </a:solidFill>
                <a:latin typeface="Times New Roman" panose="02020603050405020304" pitchFamily="18" charset="0"/>
                <a:cs typeface="Times New Roman" panose="02020603050405020304" pitchFamily="18" charset="0"/>
              </a:rPr>
              <a:t> </a:t>
            </a:r>
          </a:p>
          <a:p>
            <a:pPr lvl="0" algn="just" defTabSz="914400" eaLnBrk="0" fontAlgn="base" hangingPunct="0">
              <a:spcBef>
                <a:spcPct val="0"/>
              </a:spcBef>
              <a:spcAft>
                <a:spcPct val="0"/>
              </a:spcAft>
            </a:pPr>
            <a:r>
              <a:rPr lang="en-US" altLang="en-US" sz="1200" dirty="0" err="1">
                <a:solidFill>
                  <a:srgbClr val="313131"/>
                </a:solidFill>
                <a:latin typeface="Times New Roman" panose="02020603050405020304" pitchFamily="18" charset="0"/>
                <a:cs typeface="Times New Roman" panose="02020603050405020304" pitchFamily="18" charset="0"/>
              </a:rPr>
              <a:t>log</a:t>
            </a:r>
            <a:r>
              <a:rPr lang="en-US" altLang="en-US" sz="1200" dirty="0" err="1">
                <a:solidFill>
                  <a:srgbClr val="666600"/>
                </a:solidFill>
                <a:latin typeface="Times New Roman" panose="02020603050405020304" pitchFamily="18" charset="0"/>
                <a:cs typeface="Times New Roman" panose="02020603050405020304" pitchFamily="18" charset="0"/>
              </a:rPr>
              <a:t>.</a:t>
            </a:r>
            <a:r>
              <a:rPr lang="en-US" altLang="en-US" sz="1200" dirty="0" err="1">
                <a:solidFill>
                  <a:srgbClr val="313131"/>
                </a:solidFill>
                <a:latin typeface="Times New Roman" panose="02020603050405020304" pitchFamily="18" charset="0"/>
                <a:cs typeface="Times New Roman" panose="02020603050405020304" pitchFamily="18" charset="0"/>
              </a:rPr>
              <a:t>warn</a:t>
            </a:r>
            <a:r>
              <a:rPr lang="en-US" altLang="en-US" sz="1200" dirty="0">
                <a:solidFill>
                  <a:srgbClr val="666600"/>
                </a:solidFill>
                <a:latin typeface="Times New Roman" panose="02020603050405020304" pitchFamily="18" charset="0"/>
                <a:cs typeface="Times New Roman" panose="02020603050405020304" pitchFamily="18" charset="0"/>
              </a:rPr>
              <a:t>(</a:t>
            </a:r>
            <a:r>
              <a:rPr lang="en-US" altLang="en-US" sz="1200" dirty="0">
                <a:solidFill>
                  <a:srgbClr val="008800"/>
                </a:solidFill>
                <a:latin typeface="Times New Roman" panose="02020603050405020304" pitchFamily="18" charset="0"/>
                <a:cs typeface="Times New Roman" panose="02020603050405020304" pitchFamily="18" charset="0"/>
              </a:rPr>
              <a:t>"Warn Message!"</a:t>
            </a:r>
            <a:r>
              <a:rPr lang="en-US" altLang="en-US" sz="1200" dirty="0">
                <a:solidFill>
                  <a:srgbClr val="666600"/>
                </a:solidFill>
                <a:latin typeface="Times New Roman" panose="02020603050405020304" pitchFamily="18" charset="0"/>
                <a:cs typeface="Times New Roman" panose="02020603050405020304" pitchFamily="18" charset="0"/>
              </a:rPr>
              <a:t>);</a:t>
            </a:r>
          </a:p>
          <a:p>
            <a:pPr lvl="0" algn="just" defTabSz="914400" eaLnBrk="0" fontAlgn="base" hangingPunct="0">
              <a:spcBef>
                <a:spcPct val="0"/>
              </a:spcBef>
              <a:spcAft>
                <a:spcPct val="0"/>
              </a:spcAft>
            </a:pPr>
            <a:r>
              <a:rPr lang="en-US" altLang="en-US" sz="1200" dirty="0">
                <a:solidFill>
                  <a:srgbClr val="313131"/>
                </a:solidFill>
                <a:latin typeface="Times New Roman" panose="02020603050405020304" pitchFamily="18" charset="0"/>
                <a:cs typeface="Times New Roman" panose="02020603050405020304" pitchFamily="18" charset="0"/>
              </a:rPr>
              <a:t> </a:t>
            </a:r>
            <a:r>
              <a:rPr lang="en-US" altLang="en-US" sz="1200" dirty="0" err="1">
                <a:solidFill>
                  <a:srgbClr val="313131"/>
                </a:solidFill>
                <a:latin typeface="Times New Roman" panose="02020603050405020304" pitchFamily="18" charset="0"/>
                <a:cs typeface="Times New Roman" panose="02020603050405020304" pitchFamily="18" charset="0"/>
              </a:rPr>
              <a:t>log</a:t>
            </a:r>
            <a:r>
              <a:rPr lang="en-US" altLang="en-US" sz="1200" dirty="0" err="1">
                <a:solidFill>
                  <a:srgbClr val="666600"/>
                </a:solidFill>
                <a:latin typeface="Times New Roman" panose="02020603050405020304" pitchFamily="18" charset="0"/>
                <a:cs typeface="Times New Roman" panose="02020603050405020304" pitchFamily="18" charset="0"/>
              </a:rPr>
              <a:t>.</a:t>
            </a:r>
            <a:r>
              <a:rPr lang="en-US" altLang="en-US" sz="1200" dirty="0" err="1">
                <a:solidFill>
                  <a:srgbClr val="313131"/>
                </a:solidFill>
                <a:latin typeface="Times New Roman" panose="02020603050405020304" pitchFamily="18" charset="0"/>
                <a:cs typeface="Times New Roman" panose="02020603050405020304" pitchFamily="18" charset="0"/>
              </a:rPr>
              <a:t>error</a:t>
            </a:r>
            <a:r>
              <a:rPr lang="en-US" altLang="en-US" sz="1200" dirty="0">
                <a:solidFill>
                  <a:srgbClr val="666600"/>
                </a:solidFill>
                <a:latin typeface="Times New Roman" panose="02020603050405020304" pitchFamily="18" charset="0"/>
                <a:cs typeface="Times New Roman" panose="02020603050405020304" pitchFamily="18" charset="0"/>
              </a:rPr>
              <a:t>(</a:t>
            </a:r>
            <a:r>
              <a:rPr lang="en-US" altLang="en-US" sz="1200" dirty="0">
                <a:solidFill>
                  <a:srgbClr val="008800"/>
                </a:solidFill>
                <a:latin typeface="Times New Roman" panose="02020603050405020304" pitchFamily="18" charset="0"/>
                <a:cs typeface="Times New Roman" panose="02020603050405020304" pitchFamily="18" charset="0"/>
              </a:rPr>
              <a:t>"Error Message!"</a:t>
            </a:r>
            <a:r>
              <a:rPr lang="en-US" altLang="en-US" sz="1200" dirty="0">
                <a:solidFill>
                  <a:srgbClr val="666600"/>
                </a:solidFill>
                <a:latin typeface="Times New Roman" panose="02020603050405020304" pitchFamily="18" charset="0"/>
                <a:cs typeface="Times New Roman" panose="02020603050405020304" pitchFamily="18" charset="0"/>
              </a:rPr>
              <a:t>);</a:t>
            </a:r>
          </a:p>
          <a:p>
            <a:pPr lvl="0" algn="just" defTabSz="914400" eaLnBrk="0" fontAlgn="base" hangingPunct="0">
              <a:spcBef>
                <a:spcPct val="0"/>
              </a:spcBef>
              <a:spcAft>
                <a:spcPct val="0"/>
              </a:spcAft>
            </a:pPr>
            <a:r>
              <a:rPr lang="en-US" altLang="en-US" sz="1200" dirty="0">
                <a:solidFill>
                  <a:srgbClr val="313131"/>
                </a:solidFill>
                <a:latin typeface="Times New Roman" panose="02020603050405020304" pitchFamily="18" charset="0"/>
                <a:cs typeface="Times New Roman" panose="02020603050405020304" pitchFamily="18" charset="0"/>
              </a:rPr>
              <a:t> </a:t>
            </a:r>
            <a:r>
              <a:rPr lang="en-US" altLang="en-US" sz="1200" dirty="0" err="1">
                <a:solidFill>
                  <a:srgbClr val="313131"/>
                </a:solidFill>
                <a:latin typeface="Times New Roman" panose="02020603050405020304" pitchFamily="18" charset="0"/>
                <a:cs typeface="Times New Roman" panose="02020603050405020304" pitchFamily="18" charset="0"/>
              </a:rPr>
              <a:t>log</a:t>
            </a:r>
            <a:r>
              <a:rPr lang="en-US" altLang="en-US" sz="1200" dirty="0" err="1">
                <a:solidFill>
                  <a:srgbClr val="666600"/>
                </a:solidFill>
                <a:latin typeface="Times New Roman" panose="02020603050405020304" pitchFamily="18" charset="0"/>
                <a:cs typeface="Times New Roman" panose="02020603050405020304" pitchFamily="18" charset="0"/>
              </a:rPr>
              <a:t>.</a:t>
            </a:r>
            <a:r>
              <a:rPr lang="en-US" altLang="en-US" sz="1200" dirty="0" err="1">
                <a:solidFill>
                  <a:srgbClr val="313131"/>
                </a:solidFill>
                <a:latin typeface="Times New Roman" panose="02020603050405020304" pitchFamily="18" charset="0"/>
                <a:cs typeface="Times New Roman" panose="02020603050405020304" pitchFamily="18" charset="0"/>
              </a:rPr>
              <a:t>fatal</a:t>
            </a:r>
            <a:r>
              <a:rPr lang="en-US" altLang="en-US" sz="1200" dirty="0">
                <a:solidFill>
                  <a:srgbClr val="666600"/>
                </a:solidFill>
                <a:latin typeface="Times New Roman" panose="02020603050405020304" pitchFamily="18" charset="0"/>
                <a:cs typeface="Times New Roman" panose="02020603050405020304" pitchFamily="18" charset="0"/>
              </a:rPr>
              <a:t>(</a:t>
            </a:r>
            <a:r>
              <a:rPr lang="en-US" altLang="en-US" sz="1200" dirty="0">
                <a:solidFill>
                  <a:srgbClr val="008800"/>
                </a:solidFill>
                <a:latin typeface="Times New Roman" panose="02020603050405020304" pitchFamily="18" charset="0"/>
                <a:cs typeface="Times New Roman" panose="02020603050405020304" pitchFamily="18" charset="0"/>
              </a:rPr>
              <a:t>"Fatal Message!"</a:t>
            </a:r>
            <a:r>
              <a:rPr lang="en-US" altLang="en-US" sz="1200" dirty="0">
                <a:solidFill>
                  <a:srgbClr val="666600"/>
                </a:solidFill>
                <a:latin typeface="Times New Roman" panose="02020603050405020304" pitchFamily="18" charset="0"/>
                <a:cs typeface="Times New Roman" panose="02020603050405020304" pitchFamily="18" charset="0"/>
              </a:rPr>
              <a:t>);</a:t>
            </a:r>
            <a:r>
              <a:rPr lang="en-US" altLang="en-US" sz="1200" dirty="0">
                <a:solidFill>
                  <a:srgbClr val="313131"/>
                </a:solidFill>
                <a:latin typeface="Times New Roman" panose="02020603050405020304" pitchFamily="18" charset="0"/>
                <a:cs typeface="Times New Roman" panose="02020603050405020304" pitchFamily="18" charset="0"/>
              </a:rPr>
              <a:t> </a:t>
            </a:r>
            <a:r>
              <a:rPr lang="en-US" altLang="en-US" sz="1200" dirty="0">
                <a:solidFill>
                  <a:srgbClr val="666600"/>
                </a:solidFill>
                <a:latin typeface="Times New Roman" panose="02020603050405020304" pitchFamily="18" charset="0"/>
                <a:cs typeface="Times New Roman" panose="02020603050405020304" pitchFamily="18" charset="0"/>
              </a:rPr>
              <a:t>}</a:t>
            </a:r>
            <a:r>
              <a:rPr lang="en-US" altLang="en-US" sz="1200" dirty="0">
                <a:solidFill>
                  <a:srgbClr val="313131"/>
                </a:solidFill>
                <a:latin typeface="Times New Roman" panose="02020603050405020304" pitchFamily="18" charset="0"/>
                <a:cs typeface="Times New Roman" panose="02020603050405020304" pitchFamily="18" charset="0"/>
              </a:rPr>
              <a:t> </a:t>
            </a:r>
            <a:r>
              <a:rPr lang="en-US" altLang="en-US" sz="1200" dirty="0">
                <a:solidFill>
                  <a:srgbClr val="666600"/>
                </a:solidFill>
                <a:latin typeface="Times New Roman" panose="02020603050405020304" pitchFamily="18" charset="0"/>
                <a:cs typeface="Times New Roman" panose="02020603050405020304" pitchFamily="18" charset="0"/>
              </a:rPr>
              <a:t>}</a:t>
            </a:r>
            <a:endParaRPr lang="en-US" altLang="en-US" sz="1200" dirty="0">
              <a:latin typeface="Times New Roman" panose="02020603050405020304" pitchFamily="18" charset="0"/>
              <a:cs typeface="Times New Roman" panose="02020603050405020304" pitchFamily="18" charset="0"/>
            </a:endParaRPr>
          </a:p>
          <a:p>
            <a:pPr lvl="0" algn="just" defTabSz="914400" eaLnBrk="0" fontAlgn="base" hangingPunct="0">
              <a:spcBef>
                <a:spcPct val="0"/>
              </a:spcBef>
              <a:spcAft>
                <a:spcPct val="0"/>
              </a:spcAft>
            </a:pPr>
            <a:r>
              <a:rPr lang="en-US" altLang="en-US" sz="1200" dirty="0">
                <a:solidFill>
                  <a:srgbClr val="000000"/>
                </a:solidFill>
                <a:latin typeface="Times New Roman" panose="02020603050405020304" pitchFamily="18" charset="0"/>
                <a:cs typeface="Times New Roman" panose="02020603050405020304" pitchFamily="18" charset="0"/>
              </a:rPr>
              <a:t>When you compile and run </a:t>
            </a:r>
            <a:r>
              <a:rPr lang="en-US" altLang="en-US" sz="1200" b="1" dirty="0" err="1">
                <a:solidFill>
                  <a:srgbClr val="000000"/>
                </a:solidFill>
                <a:latin typeface="Times New Roman" panose="02020603050405020304" pitchFamily="18" charset="0"/>
                <a:cs typeface="Times New Roman" panose="02020603050405020304" pitchFamily="18" charset="0"/>
              </a:rPr>
              <a:t>LogClass</a:t>
            </a:r>
            <a:r>
              <a:rPr lang="en-US" altLang="en-US" sz="1200" dirty="0">
                <a:solidFill>
                  <a:srgbClr val="000000"/>
                </a:solidFill>
                <a:latin typeface="Times New Roman" panose="02020603050405020304" pitchFamily="18" charset="0"/>
                <a:cs typeface="Times New Roman" panose="02020603050405020304" pitchFamily="18" charset="0"/>
              </a:rPr>
              <a:t> program, it would generate the following result −</a:t>
            </a:r>
            <a:endParaRPr lang="en-US" altLang="en-US" sz="1200" dirty="0">
              <a:solidFill>
                <a:srgbClr val="313131"/>
              </a:solidFill>
              <a:latin typeface="Times New Roman" panose="02020603050405020304" pitchFamily="18" charset="0"/>
              <a:cs typeface="Times New Roman" panose="02020603050405020304" pitchFamily="18" charset="0"/>
            </a:endParaRPr>
          </a:p>
          <a:p>
            <a:pPr lvl="0" algn="just" defTabSz="914400" eaLnBrk="0" fontAlgn="base" hangingPunct="0">
              <a:spcBef>
                <a:spcPct val="0"/>
              </a:spcBef>
              <a:spcAft>
                <a:spcPct val="0"/>
              </a:spcAft>
            </a:pPr>
            <a:r>
              <a:rPr lang="en-US" altLang="en-US" sz="1200" dirty="0">
                <a:solidFill>
                  <a:srgbClr val="313131"/>
                </a:solidFill>
                <a:latin typeface="Times New Roman" panose="02020603050405020304" pitchFamily="18" charset="0"/>
                <a:cs typeface="Times New Roman" panose="02020603050405020304" pitchFamily="18" charset="0"/>
              </a:rPr>
              <a:t>Debug Message!</a:t>
            </a:r>
          </a:p>
          <a:p>
            <a:pPr lvl="0" algn="just" defTabSz="914400" eaLnBrk="0" fontAlgn="base" hangingPunct="0">
              <a:spcBef>
                <a:spcPct val="0"/>
              </a:spcBef>
              <a:spcAft>
                <a:spcPct val="0"/>
              </a:spcAft>
            </a:pPr>
            <a:r>
              <a:rPr lang="en-US" altLang="en-US" sz="1200" dirty="0">
                <a:solidFill>
                  <a:srgbClr val="313131"/>
                </a:solidFill>
                <a:latin typeface="Times New Roman" panose="02020603050405020304" pitchFamily="18" charset="0"/>
                <a:cs typeface="Times New Roman" panose="02020603050405020304" pitchFamily="18" charset="0"/>
              </a:rPr>
              <a:t> Info Message!</a:t>
            </a:r>
          </a:p>
          <a:p>
            <a:pPr lvl="0" algn="just" defTabSz="914400" eaLnBrk="0" fontAlgn="base" hangingPunct="0">
              <a:spcBef>
                <a:spcPct val="0"/>
              </a:spcBef>
              <a:spcAft>
                <a:spcPct val="0"/>
              </a:spcAft>
            </a:pPr>
            <a:r>
              <a:rPr lang="en-US" altLang="en-US" sz="1200" dirty="0">
                <a:solidFill>
                  <a:srgbClr val="313131"/>
                </a:solidFill>
                <a:latin typeface="Times New Roman" panose="02020603050405020304" pitchFamily="18" charset="0"/>
                <a:cs typeface="Times New Roman" panose="02020603050405020304" pitchFamily="18" charset="0"/>
              </a:rPr>
              <a:t> Warn Message!</a:t>
            </a:r>
          </a:p>
          <a:p>
            <a:pPr lvl="0" algn="just" defTabSz="914400" eaLnBrk="0" fontAlgn="base" hangingPunct="0">
              <a:spcBef>
                <a:spcPct val="0"/>
              </a:spcBef>
              <a:spcAft>
                <a:spcPct val="0"/>
              </a:spcAft>
            </a:pPr>
            <a:r>
              <a:rPr lang="en-US" altLang="en-US" sz="1200" dirty="0">
                <a:solidFill>
                  <a:srgbClr val="313131"/>
                </a:solidFill>
                <a:latin typeface="Times New Roman" panose="02020603050405020304" pitchFamily="18" charset="0"/>
                <a:cs typeface="Times New Roman" panose="02020603050405020304" pitchFamily="18" charset="0"/>
              </a:rPr>
              <a:t> Error Message! </a:t>
            </a:r>
          </a:p>
          <a:p>
            <a:pPr lvl="0" algn="just" defTabSz="914400" eaLnBrk="0" fontAlgn="base" hangingPunct="0">
              <a:spcBef>
                <a:spcPct val="0"/>
              </a:spcBef>
              <a:spcAft>
                <a:spcPct val="0"/>
              </a:spcAft>
            </a:pPr>
            <a:r>
              <a:rPr lang="en-US" altLang="en-US" sz="1200" dirty="0">
                <a:solidFill>
                  <a:srgbClr val="313131"/>
                </a:solidFill>
                <a:latin typeface="Times New Roman" panose="02020603050405020304" pitchFamily="18" charset="0"/>
                <a:cs typeface="Times New Roman" panose="02020603050405020304" pitchFamily="18" charset="0"/>
              </a:rPr>
              <a:t>Fatal Message! </a:t>
            </a:r>
            <a:endParaRPr lang="en-US" altLang="en-US" sz="1200" dirty="0">
              <a:latin typeface="Times New Roman" panose="02020603050405020304" pitchFamily="18" charset="0"/>
              <a:cs typeface="Times New Roman" panose="02020603050405020304" pitchFamily="18" charset="0"/>
            </a:endParaRPr>
          </a:p>
          <a:p>
            <a:pPr lvl="0" algn="just" defTabSz="914400" eaLnBrk="0" fontAlgn="base" hangingPunct="0">
              <a:spcBef>
                <a:spcPct val="0"/>
              </a:spcBef>
              <a:spcAft>
                <a:spcPct val="0"/>
              </a:spcAft>
            </a:pPr>
            <a:r>
              <a:rPr lang="en-US" altLang="en-US" sz="1200" dirty="0">
                <a:solidFill>
                  <a:srgbClr val="000000"/>
                </a:solidFill>
                <a:latin typeface="Times New Roman" panose="02020603050405020304" pitchFamily="18" charset="0"/>
                <a:cs typeface="Times New Roman" panose="02020603050405020304" pitchFamily="18" charset="0"/>
              </a:rPr>
              <a:t>All the debug messages make more sense when they are used in combination with levels. We will cover levels in the next chapter and then, you would have a good understanding of how to use these methods in combination with different levels of debugging.</a:t>
            </a:r>
            <a:endParaRPr lang="en-US" altLang="en-US"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12237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121</TotalTime>
  <Words>704</Words>
  <Application>Microsoft Office PowerPoint</Application>
  <PresentationFormat>Widescreen</PresentationFormat>
  <Paragraphs>109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Times New Roman</vt:lpstr>
      <vt:lpstr>Trebuchet MS</vt:lpstr>
      <vt:lpstr>Tw Cen MT</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 TULSANI</dc:creator>
  <cp:lastModifiedBy>Rahul Khandelwal</cp:lastModifiedBy>
  <cp:revision>12</cp:revision>
  <dcterms:created xsi:type="dcterms:W3CDTF">2018-10-02T10:56:28Z</dcterms:created>
  <dcterms:modified xsi:type="dcterms:W3CDTF">2018-10-07T18:49:01Z</dcterms:modified>
</cp:coreProperties>
</file>