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italic.fntdata"/><Relationship Id="rId6" Type="http://schemas.openxmlformats.org/officeDocument/2006/relationships/slide" Target="slides/slide2.xml"/><Relationship Id="rId18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721425" y="2838934"/>
            <a:ext cx="5216699" cy="1159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5938246" y="2533162"/>
            <a:ext cx="721800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2533162"/>
            <a:ext cx="721800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2533162"/>
            <a:ext cx="721800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2533162"/>
            <a:ext cx="5216699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 background">
    <p:bg>
      <p:bgPr>
        <a:solidFill>
          <a:srgbClr val="2185C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39929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3047703" y="3992850"/>
            <a:ext cx="3047700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3992850"/>
            <a:ext cx="3047700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3992850"/>
            <a:ext cx="3047700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x="1710425" y="2161800"/>
            <a:ext cx="5723699" cy="819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 i="1"/>
            </a:lvl1pPr>
            <a:lvl2pPr lvl="1" rtl="0" algn="ctr">
              <a:spcBef>
                <a:spcPts val="0"/>
              </a:spcBef>
              <a:defRPr i="1"/>
            </a:lvl2pPr>
            <a:lvl3pPr lvl="2" rtl="0" algn="ctr">
              <a:spcBef>
                <a:spcPts val="0"/>
              </a:spcBef>
              <a:defRPr i="1"/>
            </a:lvl3pPr>
            <a:lvl4pPr lvl="3" rtl="0" algn="ctr">
              <a:spcBef>
                <a:spcPts val="0"/>
              </a:spcBef>
              <a:defRPr i="1"/>
            </a:lvl4pPr>
            <a:lvl5pPr lvl="4" rtl="0" algn="ctr">
              <a:spcBef>
                <a:spcPts val="0"/>
              </a:spcBef>
              <a:defRPr i="1"/>
            </a:lvl5pPr>
            <a:lvl6pPr lvl="5" rtl="0" algn="ctr">
              <a:spcBef>
                <a:spcPts val="0"/>
              </a:spcBef>
              <a:defRPr i="1"/>
            </a:lvl6pPr>
            <a:lvl7pPr lvl="6" rtl="0" algn="ctr">
              <a:spcBef>
                <a:spcPts val="0"/>
              </a:spcBef>
              <a:defRPr i="1"/>
            </a:lvl7pPr>
            <a:lvl8pPr lvl="7" rtl="0" algn="ctr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/>
        </p:txBody>
      </p:sp>
      <p:sp>
        <p:nvSpPr>
          <p:cNvPr id="23" name="Shape 23"/>
          <p:cNvSpPr txBox="1"/>
          <p:nvPr/>
        </p:nvSpPr>
        <p:spPr>
          <a:xfrm>
            <a:off x="3593400" y="118141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9600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1599675"/>
            <a:ext cx="1710300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1599675"/>
            <a:ext cx="1710300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599675"/>
            <a:ext cx="1710300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1599675"/>
            <a:ext cx="17103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93625" y="1200150"/>
            <a:ext cx="31368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219455" y="1200150"/>
            <a:ext cx="31368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93700" y="1200150"/>
            <a:ext cx="23712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3386403" y="1200150"/>
            <a:ext cx="23712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5879107" y="1200150"/>
            <a:ext cx="23712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8" name="Shape 48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893700" y="4649962"/>
            <a:ext cx="6462600" cy="350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0" name="Shape 60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835950" y="554175"/>
            <a:ext cx="7638899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4800"/>
              <a:t>SEGURIDAD EN LA RED</a:t>
            </a:r>
          </a:p>
        </p:txBody>
      </p:sp>
      <p:sp>
        <p:nvSpPr>
          <p:cNvPr id="83" name="Shape 83"/>
          <p:cNvSpPr txBox="1"/>
          <p:nvPr>
            <p:ph idx="4294967295" type="subTitle"/>
          </p:nvPr>
        </p:nvSpPr>
        <p:spPr>
          <a:xfrm>
            <a:off x="1034700" y="1579500"/>
            <a:ext cx="40298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000"/>
              <a:t>Spoofing y Phishing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368575" y="3444000"/>
            <a:ext cx="3500400" cy="10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s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Autores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s" sz="1800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Gallardo Morales, Juan Carlos</a:t>
            </a:r>
          </a:p>
          <a:p>
            <a:pPr indent="0" lvl="0" marL="0" algn="l">
              <a:spcBef>
                <a:spcPts val="0"/>
              </a:spcBef>
              <a:buNone/>
            </a:pPr>
            <a:r>
              <a:rPr lang="es" sz="1800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Izquierdo Vera, Javier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028750" y="213853"/>
            <a:ext cx="6462600" cy="1097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chemeClr val="accent1"/>
                </a:solidFill>
              </a:rPr>
              <a:t>5. Diferencias entre 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>
                <a:solidFill>
                  <a:schemeClr val="accent1"/>
                </a:solidFill>
              </a:rPr>
              <a:t>Spoofing y Phishing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494525" y="1373600"/>
            <a:ext cx="6462600" cy="157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 sz="2000"/>
              <a:t>Spoofing </a:t>
            </a:r>
            <a:r>
              <a:rPr lang="es" sz="2000"/>
              <a:t>suplanta una identidad	confundiendo a la máquina de la víctima. </a:t>
            </a:r>
            <a:r>
              <a:rPr b="1" lang="es" sz="2000"/>
              <a:t>Phishing </a:t>
            </a:r>
            <a:r>
              <a:rPr lang="es" sz="2000"/>
              <a:t>intenta persuadir al usuario modificando un servicio de tal forma que parezca igual al original.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149" name="Shape 149"/>
          <p:cNvSpPr/>
          <p:nvPr/>
        </p:nvSpPr>
        <p:spPr>
          <a:xfrm>
            <a:off x="1224525" y="1654425"/>
            <a:ext cx="270000" cy="168899"/>
          </a:xfrm>
          <a:prstGeom prst="homePlate">
            <a:avLst>
              <a:gd fmla="val 50000" name="adj"/>
            </a:avLst>
          </a:prstGeom>
          <a:solidFill>
            <a:srgbClr val="2185C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1494525" y="3011550"/>
            <a:ext cx="6381599" cy="114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Web Spoofing</a:t>
            </a:r>
            <a:r>
              <a:rPr lang="es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no busca clonar una web, ni simularla, solo intenta suplantarla para que el atacante actúe de Proxy en la conexión.</a:t>
            </a:r>
          </a:p>
        </p:txBody>
      </p:sp>
      <p:sp>
        <p:nvSpPr>
          <p:cNvPr id="151" name="Shape 151"/>
          <p:cNvSpPr/>
          <p:nvPr/>
        </p:nvSpPr>
        <p:spPr>
          <a:xfrm>
            <a:off x="1224525" y="3134900"/>
            <a:ext cx="270000" cy="168899"/>
          </a:xfrm>
          <a:prstGeom prst="homePlate">
            <a:avLst>
              <a:gd fmla="val 50000" name="adj"/>
            </a:avLst>
          </a:prstGeom>
          <a:solidFill>
            <a:srgbClr val="2185C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chemeClr val="accent1"/>
                </a:solidFill>
              </a:rPr>
              <a:t>6. Algunas prevenciones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893700" y="1272300"/>
            <a:ext cx="7626299" cy="311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000"/>
              <a:t>ARP</a:t>
            </a:r>
            <a:r>
              <a:rPr lang="es" sz="2000"/>
              <a:t>: tablas ARP estáticas, software de detección, etc.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2000"/>
              <a:t>DNS</a:t>
            </a:r>
            <a:r>
              <a:rPr lang="es" sz="2000"/>
              <a:t>: no dejar contraseña  por defecto en router.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2000"/>
              <a:t>IP</a:t>
            </a:r>
            <a:r>
              <a:rPr lang="es" sz="2000"/>
              <a:t>: modificar lista de acceso de entrada en el router, bloquear paquetes cuya IP origen no esté en el intervalo de la subred.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2000"/>
              <a:t>EMAIL</a:t>
            </a:r>
            <a:r>
              <a:rPr lang="es" sz="2000"/>
              <a:t>: uso de firmas digitales, evitar datos confidenciales.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2000"/>
              <a:t>WEB</a:t>
            </a:r>
            <a:r>
              <a:rPr lang="es" sz="2000"/>
              <a:t>:  plugin para mostrar IP del servidor, desconectar Javascript.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2000"/>
              <a:t>PHISHING</a:t>
            </a:r>
            <a:r>
              <a:rPr lang="es" sz="2000"/>
              <a:t>: no acceder a hipervínculos provenientes de correos electrónicos.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158" name="Shape 158"/>
          <p:cNvSpPr/>
          <p:nvPr/>
        </p:nvSpPr>
        <p:spPr>
          <a:xfrm>
            <a:off x="641525" y="1496900"/>
            <a:ext cx="162000" cy="168899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641525" y="1874400"/>
            <a:ext cx="162000" cy="168899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641525" y="2251900"/>
            <a:ext cx="162000" cy="168899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41525" y="2961875"/>
            <a:ext cx="162000" cy="168899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641525" y="3310775"/>
            <a:ext cx="162000" cy="168899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641525" y="3671850"/>
            <a:ext cx="162000" cy="168899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chemeClr val="accent1"/>
                </a:solidFill>
              </a:rPr>
              <a:t>7. Ejemplo en directo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893700" y="1204775"/>
            <a:ext cx="7502399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AutoNum type="alphaLcPeriod"/>
            </a:pPr>
            <a:r>
              <a:rPr lang="es" sz="2400">
                <a:solidFill>
                  <a:srgbClr val="434343"/>
                </a:solidFill>
              </a:rPr>
              <a:t>Uso de DNS y ARP Spoofing para clonar una web.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s" sz="2000"/>
              <a:t>Se clonará una web determinada y se cambiará el servidor DNS de la víctima para redirigir a la IP del atacante, el cual tendrá dicha web clonada.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s" sz="2000"/>
              <a:t>→ Ambos deben estar en la misma red LAN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chemeClr val="accent1"/>
              </a:buClr>
              <a:buAutoNum type="arabicPeriod"/>
            </a:pPr>
            <a:r>
              <a:rPr lang="es">
                <a:solidFill>
                  <a:schemeClr val="accent1"/>
                </a:solidFill>
              </a:rPr>
              <a:t>Introducción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049100" y="1373600"/>
            <a:ext cx="61518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rPr lang="es" sz="2400"/>
              <a:t>Internet está presente en nuestra vida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s" sz="2400"/>
              <a:t>personal y laboral.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0"/>
              </a:spcBef>
              <a:buNone/>
            </a:pPr>
            <a:r>
              <a:rPr lang="es" sz="2400"/>
              <a:t>Existen dos ataques muy utilizados para engañarnos en la red: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s" sz="1800"/>
              <a:t>Spoofing</a:t>
            </a:r>
          </a:p>
          <a:p>
            <a:pPr indent="-342900" lvl="1" marL="91440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s" sz="1800"/>
              <a:t>Phishing</a:t>
            </a:r>
          </a:p>
        </p:txBody>
      </p:sp>
      <p:sp>
        <p:nvSpPr>
          <p:cNvPr id="91" name="Shape 91"/>
          <p:cNvSpPr/>
          <p:nvPr/>
        </p:nvSpPr>
        <p:spPr>
          <a:xfrm>
            <a:off x="1024200" y="1575700"/>
            <a:ext cx="314999" cy="30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021625" y="2786075"/>
            <a:ext cx="314999" cy="30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chemeClr val="accent1"/>
                </a:solidFill>
              </a:rPr>
              <a:t>2. Spoofing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893700" y="1373600"/>
            <a:ext cx="7198499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434343"/>
                </a:solidFill>
              </a:rPr>
              <a:t>¿Qué 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s"/>
              <a:t>Conjunto de técnicas que permiten suplantar la identidad de un usuario, generalmente con fines maliciosos.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chemeClr val="accent1"/>
                </a:solidFill>
              </a:rPr>
              <a:t>3. Tipos de spoofing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93700" y="1269875"/>
            <a:ext cx="77493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AutoNum type="alphaUcPeriod"/>
            </a:pPr>
            <a:r>
              <a:rPr lang="es">
                <a:solidFill>
                  <a:srgbClr val="434343"/>
                </a:solidFill>
              </a:rPr>
              <a:t>ARP Spoofing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000"/>
              <a:t>Se modifica la tabla ARP para asociar a una IP la dirección MAC del atacante.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AutoNum type="alphaUcPeriod"/>
            </a:pPr>
            <a:r>
              <a:rPr lang="es">
                <a:solidFill>
                  <a:srgbClr val="434343"/>
                </a:solidFill>
              </a:rPr>
              <a:t>DNS Spoofing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000"/>
              <a:t>Se modifica el servidor DNS para que devuelva una IP falsa al solicitar la traducción de un nombre de dominio.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6275"/>
            <a:ext cx="4694600" cy="374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9075" y="465049"/>
            <a:ext cx="4310714" cy="369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866625" y="4271700"/>
            <a:ext cx="23216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/>
              <a:t>B1.Petición DNS normal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978400" y="4271700"/>
            <a:ext cx="38567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/>
              <a:t>B2. Petición DNS sufriendo DNS Spoofing</a:t>
            </a:r>
          </a:p>
        </p:txBody>
      </p:sp>
      <p:cxnSp>
        <p:nvCxnSpPr>
          <p:cNvPr id="113" name="Shape 113"/>
          <p:cNvCxnSpPr/>
          <p:nvPr/>
        </p:nvCxnSpPr>
        <p:spPr>
          <a:xfrm>
            <a:off x="3646600" y="2341025"/>
            <a:ext cx="14070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chemeClr val="accent1"/>
                </a:solidFill>
              </a:rPr>
              <a:t>3. Tipos de Spoofing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906000" y="1339825"/>
            <a:ext cx="73320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434343"/>
                </a:solidFill>
              </a:rPr>
              <a:t>C. IP Spoofing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Enviar un paquete con la IP origen falseada.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434343"/>
                </a:solidFill>
              </a:rPr>
              <a:t>D. Web Spoofing</a:t>
            </a:r>
          </a:p>
          <a:p>
            <a:pPr lvl="0">
              <a:spcBef>
                <a:spcPts val="0"/>
              </a:spcBef>
              <a:buNone/>
            </a:pPr>
            <a:r>
              <a:rPr lang="es" sz="2400"/>
              <a:t>Conseguir que el atacante actúe como Proxy de una conexión entre la víctima y el servidor.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50" y="755303"/>
            <a:ext cx="4023624" cy="316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525" y="901012"/>
            <a:ext cx="4023625" cy="28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866625" y="4271700"/>
            <a:ext cx="23216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C.IP Spoofing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5487225" y="4271700"/>
            <a:ext cx="23216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D. WEB SPOOFING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chemeClr val="accent1"/>
                </a:solidFill>
              </a:rPr>
              <a:t>3. Tipos de Spoofing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893700" y="1063400"/>
            <a:ext cx="4339799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434343"/>
                </a:solidFill>
              </a:rPr>
              <a:t>E. Email Spoofing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000"/>
              <a:t>Se modifica la cabecera de un correo electrónico para que la víctima crea que ha sido enviado desde otro remitente.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434343"/>
                </a:solidFill>
              </a:rPr>
              <a:t>F. GPS Spoofing</a:t>
            </a:r>
          </a:p>
          <a:p>
            <a:pPr lvl="0">
              <a:spcBef>
                <a:spcPts val="0"/>
              </a:spcBef>
              <a:buNone/>
            </a:pPr>
            <a:r>
              <a:rPr lang="es" sz="2000"/>
              <a:t>Se emite una señal falsa a partir de una original pero con mayor frecuencia.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700" y="1299962"/>
            <a:ext cx="3797150" cy="28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5807550" y="4350250"/>
            <a:ext cx="1902000" cy="50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/>
              <a:t>F. GPS Spoofing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chemeClr val="accent1"/>
                </a:solidFill>
              </a:rPr>
              <a:t>4. Phishing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017500" y="1249825"/>
            <a:ext cx="3236699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>
                <a:solidFill>
                  <a:srgbClr val="434343"/>
                </a:solidFill>
              </a:rPr>
              <a:t>¿Qué es?</a:t>
            </a:r>
          </a:p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400"/>
              <a:t>Copia casi idéntica de un servicio o web con el objetivo de confundir a los usuarios.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727075" y="1249825"/>
            <a:ext cx="42093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>
                <a:solidFill>
                  <a:srgbClr val="434343"/>
                </a:solidFill>
              </a:rPr>
              <a:t>¿Qué consigue?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400"/>
              <a:t>Obtener información confidencial del usuario, o que acceda o adquiera algo que proporcione interés al atacante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