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8.xml" ContentType="application/vnd.openxmlformats-officedocument.presentationml.tags+xml"/>
  <Override PartName="/ppt/tags/tag70.xml" ContentType="application/vnd.openxmlformats-officedocument.presentationml.tags+xml"/>
  <Override PartName="/ppt/notesSlides/notesSlide2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5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9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3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4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6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4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50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47.xml" ContentType="application/vnd.openxmlformats-officedocument.presentationml.tags+xml"/>
  <Override PartName="/ppt/notesSlides/notesSlide60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6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62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4"/>
  </p:notesMasterIdLst>
  <p:sldIdLst>
    <p:sldId id="340" r:id="rId3"/>
    <p:sldId id="430" r:id="rId4"/>
    <p:sldId id="318" r:id="rId5"/>
    <p:sldId id="341" r:id="rId6"/>
    <p:sldId id="342" r:id="rId7"/>
    <p:sldId id="319" r:id="rId8"/>
    <p:sldId id="343" r:id="rId9"/>
    <p:sldId id="344" r:id="rId10"/>
    <p:sldId id="345" r:id="rId11"/>
    <p:sldId id="346" r:id="rId12"/>
    <p:sldId id="347" r:id="rId13"/>
    <p:sldId id="325" r:id="rId14"/>
    <p:sldId id="326" r:id="rId15"/>
    <p:sldId id="427" r:id="rId16"/>
    <p:sldId id="428" r:id="rId17"/>
    <p:sldId id="426" r:id="rId18"/>
    <p:sldId id="348" r:id="rId19"/>
    <p:sldId id="329" r:id="rId20"/>
    <p:sldId id="352" r:id="rId21"/>
    <p:sldId id="398" r:id="rId22"/>
    <p:sldId id="399" r:id="rId23"/>
    <p:sldId id="400" r:id="rId24"/>
    <p:sldId id="401" r:id="rId25"/>
    <p:sldId id="402" r:id="rId26"/>
    <p:sldId id="429" r:id="rId27"/>
    <p:sldId id="358" r:id="rId28"/>
    <p:sldId id="362" r:id="rId29"/>
    <p:sldId id="363" r:id="rId30"/>
    <p:sldId id="364" r:id="rId31"/>
    <p:sldId id="365" r:id="rId32"/>
    <p:sldId id="366" r:id="rId33"/>
    <p:sldId id="403" r:id="rId34"/>
    <p:sldId id="405" r:id="rId35"/>
    <p:sldId id="406" r:id="rId36"/>
    <p:sldId id="367" r:id="rId37"/>
    <p:sldId id="407" r:id="rId38"/>
    <p:sldId id="408" r:id="rId39"/>
    <p:sldId id="373" r:id="rId40"/>
    <p:sldId id="410" r:id="rId41"/>
    <p:sldId id="409" r:id="rId42"/>
    <p:sldId id="411" r:id="rId43"/>
    <p:sldId id="414" r:id="rId44"/>
    <p:sldId id="413" r:id="rId45"/>
    <p:sldId id="415" r:id="rId46"/>
    <p:sldId id="416" r:id="rId47"/>
    <p:sldId id="380" r:id="rId48"/>
    <p:sldId id="381" r:id="rId49"/>
    <p:sldId id="382" r:id="rId50"/>
    <p:sldId id="383" r:id="rId51"/>
    <p:sldId id="417" r:id="rId52"/>
    <p:sldId id="418" r:id="rId53"/>
    <p:sldId id="421" r:id="rId54"/>
    <p:sldId id="419" r:id="rId55"/>
    <p:sldId id="422" r:id="rId56"/>
    <p:sldId id="389" r:id="rId57"/>
    <p:sldId id="390" r:id="rId58"/>
    <p:sldId id="423" r:id="rId59"/>
    <p:sldId id="391" r:id="rId60"/>
    <p:sldId id="424" r:id="rId61"/>
    <p:sldId id="392" r:id="rId62"/>
    <p:sldId id="435" r:id="rId63"/>
    <p:sldId id="431" r:id="rId64"/>
    <p:sldId id="432" r:id="rId65"/>
    <p:sldId id="433" r:id="rId66"/>
    <p:sldId id="434" r:id="rId67"/>
    <p:sldId id="425" r:id="rId68"/>
    <p:sldId id="393" r:id="rId69"/>
    <p:sldId id="394" r:id="rId70"/>
    <p:sldId id="395" r:id="rId71"/>
    <p:sldId id="396" r:id="rId72"/>
    <p:sldId id="39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0070C0"/>
                </a:solidFill>
                <a:sym typeface="Symbol" pitchFamily="18" charset="2"/>
              </a:rPr>
              <a:t></a:t>
            </a:r>
            <a:r>
              <a:rPr lang="en-US" sz="1200" i="0" baseline="0" dirty="0" smtClean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 is the Greek lowercase lambda</a:t>
            </a:r>
            <a:endParaRPr lang="en-US" sz="1200" i="1" dirty="0" smtClean="0">
              <a:solidFill>
                <a:srgbClr val="0070C0"/>
              </a:solidFill>
              <a:sym typeface="Symbol" pitchFamily="18" charset="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32AD1-8235-4B01-8709-75E56D976BF8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7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197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7339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220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53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937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92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5EC91C1-1F7A-4839-8C2B-9B0009754383}" type="slidenum">
              <a:rPr lang="en-US" smtClean="0"/>
              <a:pPr defTabSz="935313"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2178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508CAF5D-6704-4031-87F2-C6666D7BC10E}" type="slidenum">
              <a:rPr lang="en-US" smtClean="0"/>
              <a:pPr defTabSz="935313"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02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0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FB961EA-5DC3-43AE-80AE-A27E67A15B21}" type="slidenum">
              <a:rPr lang="en-US" smtClean="0"/>
              <a:pPr defTabSz="935313"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2382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627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6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8621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5820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0431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483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471E55CB-CEE8-452E-997B-2E5638A8656E}" type="slidenum">
              <a:rPr lang="en-US" smtClean="0"/>
              <a:pPr defTabSz="935313"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7988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35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8342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0127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7083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710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3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9628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4173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A6118E-1FA4-408C-8F82-D2F3B8D71BD6}" type="slidenum">
              <a:rPr lang="en-US" smtClean="0"/>
              <a:pPr defTabSz="935313"/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142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F45F4E63-0BAD-43E7-9AD9-576E8A817A5C}" type="slidenum">
              <a:rPr lang="en-US" smtClean="0"/>
              <a:pPr defTabSz="935313"/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5247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D439324-F9A6-4350-B21B-26A17CF25A72}" type="slidenum">
              <a:rPr lang="en-US" smtClean="0"/>
              <a:pPr defTabSz="935313"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7589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EBBC44-992A-4D62-AD05-3853C92C9DC7}" type="slidenum">
              <a:rPr lang="en-US" smtClean="0"/>
              <a:pPr defTabSz="935313"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4067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49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151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50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97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51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25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52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2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53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76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D140F4C9-9173-4EB6-9AA7-98BD717335DA}" type="slidenum">
              <a:rPr lang="en-US" smtClean="0"/>
              <a:pPr defTabSz="935313"/>
              <a:t>54</a:t>
            </a:fld>
            <a:endParaRPr lang="en-US" smtClean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6" y="4343704"/>
            <a:ext cx="5030391" cy="4113892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825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44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36898F65-8011-4049-9800-E3F8ACF3ED52}" type="slidenum">
              <a:rPr lang="en-US" smtClean="0"/>
              <a:pPr defTabSz="935313"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12246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58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23CCEE80-E5C4-47F4-828C-ECA4836C53A0}" type="slidenum">
              <a:rPr lang="en-US" smtClean="0"/>
              <a:pPr defTabSz="935313"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29917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23864-CAE5-4208-8D2E-69BF7B1D45DA}" type="slidenum">
              <a:rPr lang="en-US" altLang="en-US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23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2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77" tIns="44988" rIns="89977" bIns="44988"/>
          <a:lstStyle/>
          <a:p>
            <a:r>
              <a:rPr lang="en-US" altLang="en-US"/>
              <a:t>OK, extendible hashing takes hashing and makes it work for huge data sets.</a:t>
            </a:r>
          </a:p>
          <a:p>
            <a:endParaRPr lang="en-US" altLang="en-US"/>
          </a:p>
          <a:p>
            <a:r>
              <a:rPr lang="en-US" altLang="en-US"/>
              <a:t>The idea is very similar to B-Trees.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6015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DFC8C-389D-41A1-A354-525A80E255E4}" type="slidenum">
              <a:rPr lang="en-US" altLang="en-US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44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4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77" tIns="44988" rIns="89977" bIns="44988"/>
          <a:lstStyle/>
          <a:p>
            <a:r>
              <a:rPr lang="en-US" altLang="en-US"/>
              <a:t>Notice that those are the hashed keys I’m representing in the table.</a:t>
            </a:r>
          </a:p>
          <a:p>
            <a:endParaRPr lang="en-US" altLang="en-US"/>
          </a:p>
          <a:p>
            <a:r>
              <a:rPr lang="en-US" altLang="en-US"/>
              <a:t>Actually, the buckets would store the original key/value pair.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7742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3E7BF-1F40-46D6-AC4D-021F6992FD5E}" type="slidenum">
              <a:rPr lang="en-US" altLang="en-US">
                <a:solidFill>
                  <a:srgbClr val="000000"/>
                </a:solidFill>
              </a:rPr>
              <a:pPr/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6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6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77" tIns="44988" rIns="89977" bIns="44988"/>
          <a:lstStyle/>
          <a:p>
            <a:r>
              <a:rPr lang="en-US" altLang="en-US"/>
              <a:t>Inserting if there’s room in the bucket is easy. Just like in B-Trees.</a:t>
            </a:r>
          </a:p>
          <a:p>
            <a:endParaRPr lang="en-US" altLang="en-US"/>
          </a:p>
          <a:p>
            <a:r>
              <a:rPr lang="en-US" altLang="en-US"/>
              <a:t>This takes 2 disk accesses. One to grab the directory, and one for the bucket.</a:t>
            </a:r>
          </a:p>
          <a:p>
            <a:endParaRPr lang="en-US" altLang="en-US"/>
          </a:p>
          <a:p>
            <a:r>
              <a:rPr lang="en-US" altLang="en-US"/>
              <a:t>But what if there isn’t room?</a:t>
            </a:r>
          </a:p>
        </p:txBody>
      </p:sp>
    </p:spTree>
    <p:extLst>
      <p:ext uri="{BB962C8B-B14F-4D97-AF65-F5344CB8AC3E}">
        <p14:creationId xmlns:p14="http://schemas.microsoft.com/office/powerpoint/2010/main" val="15776123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3F72E-112A-49BB-990A-33C3A2FD99DB}" type="slidenum">
              <a:rPr lang="en-US" altLang="en-US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18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969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8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77" tIns="44988" rIns="89977" bIns="44988"/>
          <a:lstStyle/>
          <a:p>
            <a:r>
              <a:rPr lang="en-US" altLang="en-US"/>
              <a:t>Then, as in B-Trees, we need to split a node.</a:t>
            </a:r>
          </a:p>
          <a:p>
            <a:endParaRPr lang="en-US" altLang="en-US"/>
          </a:p>
          <a:p>
            <a:r>
              <a:rPr lang="en-US" altLang="en-US"/>
              <a:t>In this case, that turns out to be easy because we have room in the directory for another node.</a:t>
            </a:r>
          </a:p>
          <a:p>
            <a:endParaRPr lang="en-US" altLang="en-US"/>
          </a:p>
          <a:p>
            <a:r>
              <a:rPr lang="en-US" altLang="en-US"/>
              <a:t>How many disk accesses does this take?</a:t>
            </a:r>
          </a:p>
          <a:p>
            <a:endParaRPr lang="en-US" altLang="en-US"/>
          </a:p>
          <a:p>
            <a:r>
              <a:rPr lang="en-US" altLang="en-US"/>
              <a:t>3: one for the directory, one for the old bucket, and one for the new bucket.</a:t>
            </a:r>
          </a:p>
        </p:txBody>
      </p:sp>
    </p:spTree>
    <p:extLst>
      <p:ext uri="{BB962C8B-B14F-4D97-AF65-F5344CB8AC3E}">
        <p14:creationId xmlns:p14="http://schemas.microsoft.com/office/powerpoint/2010/main" val="3020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95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1699AE80-58D8-4953-99B2-00D15671EE95}" type="slidenum">
              <a:rPr lang="en-US" smtClean="0"/>
              <a:pPr defTabSz="935313"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75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9E097455-C90E-46DC-8D53-B3DADDEA31F6}" type="slidenum">
              <a:rPr lang="en-US" smtClean="0"/>
              <a:pPr defTabSz="935313"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8018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313"/>
            <a:fld id="{8D58CE50-9F76-4BDE-AC25-20DCA8AFDE5D}" type="slidenum">
              <a:rPr lang="en-US" smtClean="0"/>
              <a:pPr defTabSz="935313"/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863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3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D9C9F-F1C6-49C2-A1EC-E6CEE61ACCC1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://www.cs.washington.edu/images/logo/CSElogo2text_14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03663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shingtonColorSeal-21-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504" y="303663"/>
            <a:ext cx="1371600" cy="1371600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9D666C0-3D33-4D2F-B1D8-3647057A66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2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7BE23-CE25-4260-B2DA-AD43BBA53BA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8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C705C-CD03-4EE6-8C07-CCE84D4C62F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3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EB1D0-4106-4C87-970F-2AD61B684A5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4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64666-8E72-46A9-87A1-32E7816D34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2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98B16-FD96-4318-8BE7-BC2FF8003E4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0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8AB2B-2845-471C-9E25-13CC48DFED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FCD12-1D79-4FFB-AA7A-481CA14CEC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70B54-4549-4480-8BE8-A5A5885A1E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27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00071-8536-42D1-A8F3-ACC4547DA6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7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842A9-C731-4BE3-B3EF-0DE2D99B044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5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A19D9D-4F10-4804-A763-6EA940487770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1600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0.png"/><Relationship Id="rId5" Type="http://schemas.openxmlformats.org/officeDocument/2006/relationships/tags" Target="../tags/tag33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0.png"/><Relationship Id="rId5" Type="http://schemas.openxmlformats.org/officeDocument/2006/relationships/tags" Target="../tags/tag41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2.png"/><Relationship Id="rId5" Type="http://schemas.openxmlformats.org/officeDocument/2006/relationships/tags" Target="../tags/tag67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notesSlide" Target="../notesSlides/notesSlide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41379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8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736305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Thoughts on Separate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Worst-case time for find?</a:t>
            </a:r>
          </a:p>
          <a:p>
            <a:r>
              <a:rPr lang="en-US" sz="2000" dirty="0" smtClean="0"/>
              <a:t>Linear</a:t>
            </a:r>
          </a:p>
          <a:p>
            <a:r>
              <a:rPr lang="en-US" sz="2000" dirty="0" smtClean="0"/>
              <a:t>But only with really bad luck or bad hash function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ot worth avoiding (e.g., with balanced trees at each bucket)</a:t>
            </a:r>
          </a:p>
          <a:p>
            <a:pPr lvl="1"/>
            <a:r>
              <a:rPr lang="en-US" sz="2000" dirty="0" smtClean="0"/>
              <a:t>Keep small number of items in each bucket</a:t>
            </a:r>
          </a:p>
          <a:p>
            <a:pPr lvl="1"/>
            <a:r>
              <a:rPr lang="en-US" sz="2000" dirty="0" smtClean="0"/>
              <a:t>Overhead of tree balancing not worthwhile for small n</a:t>
            </a:r>
          </a:p>
          <a:p>
            <a:pPr marL="5715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Beyond asymptotic complexity, some "data-structure engineering" can improve constant factors</a:t>
            </a:r>
          </a:p>
          <a:p>
            <a:r>
              <a:rPr lang="en-US" sz="2000" dirty="0" smtClean="0"/>
              <a:t>Linked list, array, or a hybrid</a:t>
            </a:r>
          </a:p>
          <a:p>
            <a:r>
              <a:rPr lang="en-US" sz="2000" dirty="0" smtClean="0"/>
              <a:t>Insert at end or beginning of list </a:t>
            </a:r>
          </a:p>
          <a:p>
            <a:r>
              <a:rPr lang="en-US" sz="2000" dirty="0" smtClean="0"/>
              <a:t>Sorting the lists gains and loses performance</a:t>
            </a:r>
          </a:p>
          <a:p>
            <a:r>
              <a:rPr lang="en-US" sz="2000" dirty="0" smtClean="0"/>
              <a:t>Splay-like: Always move item to front of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 smtClean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 smtClean="0"/>
                  <a:t>,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 smtClean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where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is the number of items currently in the table</a:t>
                </a: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17384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Load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85771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29" name="Group 28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endCxn id="3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>
              <a:endCxn id="3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=2.1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8789"/>
                <a:ext cx="2186431" cy="1017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657350" y="1853777"/>
            <a:ext cx="1114637" cy="365760"/>
            <a:chOff x="1657350" y="1455420"/>
            <a:chExt cx="1114637" cy="365760"/>
          </a:xfrm>
        </p:grpSpPr>
        <p:grpSp>
          <p:nvGrpSpPr>
            <p:cNvPr id="41" name="Group 4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7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>
              <a:endCxn id="4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89107" y="1853777"/>
            <a:ext cx="1114637" cy="365760"/>
            <a:chOff x="1657350" y="1455420"/>
            <a:chExt cx="1114637" cy="365760"/>
          </a:xfrm>
        </p:grpSpPr>
        <p:grpSp>
          <p:nvGrpSpPr>
            <p:cNvPr id="46" name="Group 4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Straight Arrow Connector 46"/>
            <p:cNvCxnSpPr>
              <a:endCxn id="4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534623" y="1853777"/>
            <a:ext cx="1114637" cy="365760"/>
            <a:chOff x="1657350" y="1455420"/>
            <a:chExt cx="1114637" cy="365760"/>
          </a:xfrm>
        </p:grpSpPr>
        <p:grpSp>
          <p:nvGrpSpPr>
            <p:cNvPr id="51" name="Group 5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31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2" name="Straight Arrow Connector 51"/>
            <p:cNvCxnSpPr>
              <a:endCxn id="5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657350" y="2619163"/>
            <a:ext cx="1114637" cy="365760"/>
            <a:chOff x="1657350" y="1455420"/>
            <a:chExt cx="1114637" cy="365760"/>
          </a:xfrm>
        </p:grpSpPr>
        <p:grpSp>
          <p:nvGrpSpPr>
            <p:cNvPr id="56" name="Group 5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63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endCxn id="5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589107" y="2619163"/>
            <a:ext cx="1114637" cy="365760"/>
            <a:chOff x="1657350" y="1455420"/>
            <a:chExt cx="1114637" cy="365760"/>
          </a:xfrm>
        </p:grpSpPr>
        <p:grpSp>
          <p:nvGrpSpPr>
            <p:cNvPr id="61" name="Group 6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73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endCxn id="6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57350" y="3349202"/>
            <a:ext cx="1114637" cy="365760"/>
            <a:chOff x="1657350" y="1455420"/>
            <a:chExt cx="1114637" cy="365760"/>
          </a:xfrm>
        </p:grpSpPr>
        <p:grpSp>
          <p:nvGrpSpPr>
            <p:cNvPr id="71" name="Group 7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75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>
              <a:endCxn id="7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589107" y="3349202"/>
            <a:ext cx="1114637" cy="365760"/>
            <a:chOff x="1657350" y="1455420"/>
            <a:chExt cx="1114637" cy="365760"/>
          </a:xfrm>
        </p:grpSpPr>
        <p:grpSp>
          <p:nvGrpSpPr>
            <p:cNvPr id="76" name="Group 7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7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534623" y="3349202"/>
            <a:ext cx="1114637" cy="365760"/>
            <a:chOff x="1657350" y="1455420"/>
            <a:chExt cx="1114637" cy="365760"/>
          </a:xfrm>
        </p:grpSpPr>
        <p:grpSp>
          <p:nvGrpSpPr>
            <p:cNvPr id="91" name="Group 9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65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>
              <a:endCxn id="9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6380" y="3349202"/>
            <a:ext cx="1114637" cy="365760"/>
            <a:chOff x="1657350" y="1455420"/>
            <a:chExt cx="1114637" cy="365760"/>
          </a:xfrm>
        </p:grpSpPr>
        <p:grpSp>
          <p:nvGrpSpPr>
            <p:cNvPr id="96" name="Group 9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95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7" name="Straight Arrow Connector 96"/>
            <p:cNvCxnSpPr>
              <a:endCxn id="9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657350" y="4114588"/>
            <a:ext cx="1114637" cy="365760"/>
            <a:chOff x="1657350" y="1455420"/>
            <a:chExt cx="1114637" cy="365760"/>
          </a:xfrm>
        </p:grpSpPr>
        <p:grpSp>
          <p:nvGrpSpPr>
            <p:cNvPr id="101" name="Group 10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27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2" name="Straight Arrow Connector 101"/>
            <p:cNvCxnSpPr>
              <a:endCxn id="10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89107" y="4114588"/>
            <a:ext cx="1114637" cy="365760"/>
            <a:chOff x="1657350" y="1455420"/>
            <a:chExt cx="1114637" cy="36576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47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07" name="Straight Arrow Connector 106"/>
            <p:cNvCxnSpPr>
              <a:endCxn id="10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657350" y="4497281"/>
            <a:ext cx="1114637" cy="365760"/>
            <a:chOff x="1657350" y="1455420"/>
            <a:chExt cx="1114637" cy="365760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88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2" name="Straight Arrow Connector 111"/>
            <p:cNvCxnSpPr>
              <a:endCxn id="11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589107" y="4497281"/>
            <a:ext cx="1114637" cy="365760"/>
            <a:chOff x="1657350" y="1455420"/>
            <a:chExt cx="1114637" cy="36576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18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endCxn id="1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534623" y="4497281"/>
            <a:ext cx="1114637" cy="365760"/>
            <a:chOff x="1657350" y="1455420"/>
            <a:chExt cx="1114637" cy="365760"/>
          </a:xfrm>
        </p:grpSpPr>
        <p:grpSp>
          <p:nvGrpSpPr>
            <p:cNvPr id="121" name="Group 12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38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2" name="Straight Arrow Connector 121"/>
            <p:cNvCxnSpPr>
              <a:endCxn id="12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466380" y="4497281"/>
            <a:ext cx="1114637" cy="365760"/>
            <a:chOff x="1657350" y="1455420"/>
            <a:chExt cx="1114637" cy="365760"/>
          </a:xfrm>
        </p:grpSpPr>
        <p:grpSp>
          <p:nvGrpSpPr>
            <p:cNvPr id="126" name="Group 12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98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7" name="Straight Arrow Connector 126"/>
            <p:cNvCxnSpPr>
              <a:endCxn id="12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657350" y="4879974"/>
            <a:ext cx="1114637" cy="365760"/>
            <a:chOff x="1657350" y="1455420"/>
            <a:chExt cx="1114637" cy="365760"/>
          </a:xfrm>
        </p:grpSpPr>
        <p:grpSp>
          <p:nvGrpSpPr>
            <p:cNvPr id="131" name="Group 130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99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>
              <a:endCxn id="133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 smtClean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 smtClean="0"/>
                  <a:t>,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 smtClean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where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 smtClean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 smtClean="0"/>
                  <a:t>Under </a:t>
                </a:r>
                <a:r>
                  <a:rPr lang="en-US" sz="2400" dirty="0"/>
                  <a:t>chaining, the average number of elements per bucket is ___</a:t>
                </a:r>
                <a:endParaRPr lang="en-US" sz="24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</a:t>
                </a:r>
                <a:r>
                  <a:rPr lang="en-US" sz="2400" dirty="0" smtClean="0">
                    <a:sym typeface="Symbol" pitchFamily="18" charset="2"/>
                  </a:rPr>
                  <a:t>___ </a:t>
                </a:r>
                <a:r>
                  <a:rPr lang="en-US" sz="2400" dirty="0">
                    <a:sym typeface="Symbol" pitchFamily="18" charset="2"/>
                  </a:rPr>
                  <a:t>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successful find compares against </a:t>
                </a:r>
                <a:r>
                  <a:rPr lang="en-US" sz="2400" dirty="0" smtClean="0">
                    <a:sym typeface="Symbol" pitchFamily="18" charset="2"/>
                  </a:rPr>
                  <a:t>___ </a:t>
                </a:r>
                <a:r>
                  <a:rPr lang="en-US" sz="2400" dirty="0">
                    <a:sym typeface="Symbol" pitchFamily="18" charset="2"/>
                  </a:rPr>
                  <a:t>items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How big should </a:t>
                </a:r>
                <a:r>
                  <a:rPr lang="en-US" sz="2400" dirty="0" err="1">
                    <a:sym typeface="Symbol" pitchFamily="18" charset="2"/>
                  </a:rPr>
                  <a:t>TableSize</a:t>
                </a:r>
                <a:r>
                  <a:rPr lang="en-US" sz="2400" dirty="0">
                    <a:sym typeface="Symbol" pitchFamily="18" charset="2"/>
                  </a:rPr>
                  <a:t> be</a:t>
                </a:r>
                <a:r>
                  <a:rPr lang="en-US" sz="2400" dirty="0" smtClean="0">
                    <a:sym typeface="Symbol" pitchFamily="18" charset="2"/>
                  </a:rPr>
                  <a:t>??</a:t>
                </a:r>
                <a:endParaRPr lang="en-US" sz="2400" dirty="0" smtClean="0"/>
              </a:p>
              <a:p>
                <a:pPr>
                  <a:spcBef>
                    <a:spcPts val="800"/>
                  </a:spcBef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500" dirty="0" smtClean="0"/>
              <a:t>Rigorous Separate Chaining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load factor</a:t>
                </a:r>
                <a:r>
                  <a:rPr lang="en-US" sz="2400" dirty="0" smtClean="0"/>
                  <a:t>,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, </a:t>
                </a:r>
                <a:r>
                  <a:rPr lang="en-US" sz="2400" dirty="0" smtClean="0"/>
                  <a:t>of a hash table is calculated as 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𝜆</m:t>
                      </m:r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smtClean="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where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is the number of items currently in the table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 smtClean="0"/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 smtClean="0"/>
                  <a:t>Under </a:t>
                </a:r>
                <a:r>
                  <a:rPr lang="en-US" sz="2400" dirty="0"/>
                  <a:t>chaining, the average number of elements per bucket </a:t>
                </a:r>
                <a:r>
                  <a:rPr lang="en-US" sz="2400" dirty="0" smtClean="0"/>
                  <a:t>is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</a:p>
              <a:p>
                <a:pPr marL="0" indent="0">
                  <a:spcBef>
                    <a:spcPts val="800"/>
                  </a:spcBef>
                  <a:buNone/>
                </a:pPr>
                <a:endParaRPr lang="en-US" sz="600" dirty="0">
                  <a:sym typeface="Symbol" pitchFamily="18" charset="2"/>
                </a:endParaRPr>
              </a:p>
              <a:p>
                <a:pPr marL="0" indent="0">
                  <a:spcBef>
                    <a:spcPts val="800"/>
                  </a:spcBef>
                  <a:buNone/>
                </a:pPr>
                <a:r>
                  <a:rPr lang="en-US" sz="2400" dirty="0">
                    <a:sym typeface="Symbol" pitchFamily="18" charset="2"/>
                  </a:rPr>
                  <a:t>So if some inserts are followed by random finds, then on average: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Each unsuccessful find compares against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 smtClean="0">
                    <a:sym typeface="Symbol" pitchFamily="18" charset="2"/>
                  </a:rPr>
                  <a:t>Each successful find compares against </a:t>
                </a:r>
                <a:r>
                  <a:rPr lang="en-US" sz="2400" b="1" i="1" dirty="0" smtClean="0">
                    <a:solidFill>
                      <a:srgbClr val="0070C0"/>
                    </a:solidFill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 items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If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is low, find </a:t>
                </a:r>
                <a:r>
                  <a:rPr lang="en-US" sz="2400" dirty="0" smtClean="0">
                    <a:sym typeface="Symbol" pitchFamily="18" charset="2"/>
                  </a:rPr>
                  <a:t>and </a:t>
                </a:r>
                <a:r>
                  <a:rPr lang="en-US" sz="2400" dirty="0">
                    <a:sym typeface="Symbol" pitchFamily="18" charset="2"/>
                  </a:rPr>
                  <a:t>insert likely to be O(1)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2400" dirty="0">
                    <a:sym typeface="Symbol" pitchFamily="18" charset="2"/>
                  </a:rPr>
                  <a:t>We like to keep </a:t>
                </a:r>
                <a:r>
                  <a:rPr lang="en-US" sz="2400" i="1" dirty="0">
                    <a:sym typeface="Symbol" pitchFamily="18" charset="2"/>
                  </a:rPr>
                  <a:t></a:t>
                </a:r>
                <a:r>
                  <a:rPr lang="en-US" sz="2400" dirty="0">
                    <a:sym typeface="Symbol" pitchFamily="18" charset="2"/>
                  </a:rPr>
                  <a:t> around 1 for separate chaining</a:t>
                </a:r>
              </a:p>
              <a:p>
                <a:pPr>
                  <a:spcBef>
                    <a:spcPts val="800"/>
                  </a:spcBef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1000" r="-2017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 Deletion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49260" y="762000"/>
            <a:ext cx="435927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Not too bad and quite easy</a:t>
            </a:r>
          </a:p>
          <a:p>
            <a:r>
              <a:rPr lang="en-US" sz="2400" dirty="0" smtClean="0"/>
              <a:t>Find in table</a:t>
            </a:r>
          </a:p>
          <a:p>
            <a:r>
              <a:rPr lang="en-US" sz="2400" dirty="0" smtClean="0"/>
              <a:t>Delete from bucket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Similar run-time as insert</a:t>
            </a:r>
          </a:p>
          <a:p>
            <a:r>
              <a:rPr lang="en-US" sz="2400" dirty="0" smtClean="0"/>
              <a:t>Sensitive to underlying bucket structure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3" name="Group 6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10070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35" name="Group 3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6" name="Straight Arrow Connector 35"/>
            <p:cNvCxnSpPr>
              <a:endCxn id="3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40" name="Group 3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45" name="Group 4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89107" y="2236470"/>
            <a:ext cx="1114637" cy="365760"/>
            <a:chOff x="1657350" y="1455420"/>
            <a:chExt cx="1114637" cy="365760"/>
          </a:xfrm>
        </p:grpSpPr>
        <p:grpSp>
          <p:nvGrpSpPr>
            <p:cNvPr id="50" name="Group 49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1" name="Straight Arrow Connector 50"/>
            <p:cNvCxnSpPr>
              <a:endCxn id="52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34623" y="2236470"/>
            <a:ext cx="1114637" cy="365760"/>
            <a:chOff x="1657350" y="1455420"/>
            <a:chExt cx="1114637" cy="365760"/>
          </a:xfrm>
        </p:grpSpPr>
        <p:grpSp>
          <p:nvGrpSpPr>
            <p:cNvPr id="55" name="Group 54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>
              <a:endCxn id="57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3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</a:t>
            </a:r>
          </a:p>
          <a:p>
            <a:pPr eaLnBrk="1" hangingPunct="1"/>
            <a:r>
              <a:rPr lang="en-US" sz="2400" dirty="0"/>
              <a:t>N</a:t>
            </a:r>
            <a:r>
              <a:rPr lang="en-US" sz="2400" dirty="0" smtClean="0"/>
              <a:t>o linked lists or buckets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832783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With (</a:t>
            </a:r>
            <a:r>
              <a:rPr lang="en-US" sz="2400" dirty="0" err="1" smtClean="0"/>
              <a:t>x%TableSize</a:t>
            </a:r>
            <a:r>
              <a:rPr lang="en-US" sz="2400" dirty="0" smtClean="0"/>
              <a:t>), number of collisions depends on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ints</a:t>
            </a:r>
            <a:r>
              <a:rPr lang="en-US" sz="2400" dirty="0" smtClean="0"/>
              <a:t> inserted</a:t>
            </a:r>
          </a:p>
          <a:p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5715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Larger table-size tends to help, but not always</a:t>
            </a:r>
          </a:p>
          <a:p>
            <a:r>
              <a:rPr lang="en-US" sz="2400" dirty="0" smtClean="0"/>
              <a:t>Example: 70, 24, 56, 43, 10</a:t>
            </a:r>
            <a:br>
              <a:rPr lang="en-US" sz="2400" dirty="0" smtClean="0"/>
            </a:br>
            <a:r>
              <a:rPr lang="en-US" sz="2400" dirty="0" smtClean="0"/>
              <a:t>with </a:t>
            </a:r>
            <a:r>
              <a:rPr lang="en-US" sz="2400" dirty="0" err="1" smtClean="0"/>
              <a:t>TableSize</a:t>
            </a:r>
            <a:r>
              <a:rPr lang="en-US" sz="2400" dirty="0" smtClean="0"/>
              <a:t> = 10 and </a:t>
            </a:r>
            <a:r>
              <a:rPr lang="en-US" sz="2400" dirty="0" err="1" smtClean="0"/>
              <a:t>TableSize</a:t>
            </a:r>
            <a:r>
              <a:rPr lang="en-US" sz="2400" dirty="0" smtClean="0"/>
              <a:t> = 60</a:t>
            </a:r>
          </a:p>
          <a:p>
            <a:pPr marL="5715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Technique: Pick table size to be prime. Why?</a:t>
            </a:r>
          </a:p>
          <a:p>
            <a:r>
              <a:rPr lang="en-US" sz="2400" dirty="0" smtClean="0"/>
              <a:t>Real-life data tends to have a pattern, </a:t>
            </a:r>
          </a:p>
          <a:p>
            <a:r>
              <a:rPr lang="en-US" sz="2400" dirty="0" smtClean="0"/>
              <a:t>"Multiples of 61" are probably less likely than "multiples of 60"</a:t>
            </a:r>
          </a:p>
          <a:p>
            <a:r>
              <a:rPr lang="en-US" sz="2400" dirty="0" smtClean="0"/>
              <a:t>Some collision strategies do better with prime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(no linked list or buckets)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580321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</a:t>
            </a:r>
            <a:br>
              <a:rPr lang="en-US" sz="2400" dirty="0" smtClean="0"/>
            </a:br>
            <a:r>
              <a:rPr lang="en-US" sz="2400" dirty="0" smtClean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9498174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</a:t>
            </a:r>
            <a:br>
              <a:rPr lang="en-US" sz="2400" dirty="0" smtClean="0"/>
            </a:br>
            <a:r>
              <a:rPr lang="en-US" sz="2400" dirty="0" smtClean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91576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</a:t>
            </a:r>
            <a:br>
              <a:rPr lang="en-US" sz="2400" dirty="0" smtClean="0"/>
            </a:br>
            <a:r>
              <a:rPr lang="en-US" sz="2400" dirty="0" smtClean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8654708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Open Addressing: Linear Probing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4578" y="762000"/>
            <a:ext cx="6860822" cy="5486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600" dirty="0" smtClean="0"/>
              <a:t>Separate chaining does not use all the space in the table. Why not use it?</a:t>
            </a:r>
          </a:p>
          <a:p>
            <a:pPr eaLnBrk="1" hangingPunct="1"/>
            <a:r>
              <a:rPr lang="en-US" sz="2400" dirty="0" smtClean="0"/>
              <a:t>Store directly in the array cell </a:t>
            </a:r>
            <a:br>
              <a:rPr lang="en-US" sz="2400" dirty="0" smtClean="0"/>
            </a:br>
            <a:r>
              <a:rPr lang="en-US" sz="2400" dirty="0" smtClean="0"/>
              <a:t>(no linked list or buckets)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600" dirty="0" smtClean="0"/>
              <a:t>How to deal with collisions?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sz="2400" dirty="0" smtClean="0"/>
              <a:t> is already full, 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+ 1)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+ 2)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full,</a:t>
            </a:r>
          </a:p>
          <a:p>
            <a:pPr marL="225425" indent="0" eaLnBrk="1" hangingPunct="1">
              <a:buNone/>
            </a:pPr>
            <a:r>
              <a:rPr lang="en-US" sz="2400" dirty="0" smtClean="0"/>
              <a:t>try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(h(key) + 3) %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r>
              <a:rPr lang="en-US" sz="2400" dirty="0" smtClean="0"/>
              <a:t>.  If full…</a:t>
            </a:r>
          </a:p>
          <a:p>
            <a:pPr lvl="1"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Example: insert 38, 19, 8, 79, 10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76944663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Load Factor?</a:t>
            </a: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684786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𝜆</m:t>
                      </m:r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3200">
                              <a:latin typeface="Cambria Math"/>
                            </a:rPr>
                            <m:t>𝑇𝑎𝑏𝑙𝑒𝑆𝑖𝑧𝑒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38" y="5019898"/>
                <a:ext cx="3553152" cy="9359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16" y="4923788"/>
                <a:ext cx="2186432" cy="1027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43047" y="1437395"/>
            <a:ext cx="6146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the load factor when using linear probing ever exceed 1.0?</a:t>
            </a:r>
          </a:p>
          <a:p>
            <a:endParaRPr lang="en-US" sz="2800" dirty="0"/>
          </a:p>
          <a:p>
            <a:r>
              <a:rPr lang="en-US" sz="2800" dirty="0" smtClean="0"/>
              <a:t>Nope!!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52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This is one example of open addressing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Open addressing means resolving collisions by trying a sequence of other positions in the table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Trying the next spot is called probing</a:t>
            </a:r>
          </a:p>
          <a:p>
            <a:r>
              <a:rPr lang="en-US" sz="2400" dirty="0" smtClean="0"/>
              <a:t>We just did linear probing</a:t>
            </a:r>
            <a:br>
              <a:rPr lang="en-US" sz="2400" dirty="0" smtClean="0"/>
            </a:br>
            <a:r>
              <a:rPr lang="en-US" sz="2400" dirty="0" smtClean="0"/>
              <a:t>h(key) + </a:t>
            </a:r>
            <a:r>
              <a:rPr lang="en-US" sz="2400" dirty="0" err="1" smtClean="0"/>
              <a:t>i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r>
              <a:rPr lang="en-US" sz="2400" dirty="0" smtClean="0"/>
              <a:t>In general have some probe function f and use              h(key) + f(</a:t>
            </a:r>
            <a:r>
              <a:rPr lang="en-US" sz="2400" dirty="0" err="1" smtClean="0"/>
              <a:t>i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Open addressing does poorly with high load factor </a:t>
            </a:r>
            <a:r>
              <a:rPr lang="en-US" sz="2400" i="1" dirty="0" smtClean="0">
                <a:sym typeface="Symbol" pitchFamily="18" charset="2"/>
              </a:rPr>
              <a:t></a:t>
            </a:r>
            <a:endParaRPr lang="en-US" sz="2400" i="1" dirty="0" smtClean="0"/>
          </a:p>
          <a:p>
            <a:r>
              <a:rPr lang="en-US" sz="2400" dirty="0" smtClean="0"/>
              <a:t>So we want larger tables</a:t>
            </a:r>
          </a:p>
          <a:p>
            <a:r>
              <a:rPr lang="en-US" sz="2400" dirty="0" smtClean="0"/>
              <a:t>Too many probes means we lose our O(1)</a:t>
            </a:r>
          </a:p>
          <a:p>
            <a:pPr lvl="1"/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Addressing: 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en-US" sz="2400" dirty="0" smtClean="0"/>
              <a:t> finds an open table position using a probe function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What about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Must use same probe function to "retrace the trail" for the data</a:t>
            </a:r>
          </a:p>
          <a:p>
            <a:pPr lvl="1"/>
            <a:r>
              <a:rPr lang="en-US" sz="2400" dirty="0" smtClean="0"/>
              <a:t>Unsuccessful search when reach empty position</a:t>
            </a:r>
          </a:p>
          <a:p>
            <a:pPr marL="5715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What about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delete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Must use "lazy" deletion.  Why?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2400" dirty="0" smtClean="0"/>
              <a:t>Marker indicates "data was here, keep on probing"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856113"/>
              </p:ext>
            </p:extLst>
          </p:nvPr>
        </p:nvGraphicFramePr>
        <p:xfrm>
          <a:off x="1828800" y="4707468"/>
          <a:ext cx="5486400" cy="3962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Wingdings"/>
                        </a:rPr>
                        <a:t>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Clustering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It turns out linear probing is a bad idea, even </a:t>
            </a:r>
            <a:br>
              <a:rPr lang="en-US" sz="2400" dirty="0" smtClean="0"/>
            </a:br>
            <a:r>
              <a:rPr lang="en-US" sz="2400" dirty="0" smtClean="0"/>
              <a:t>though the probe function is quick to compute </a:t>
            </a:r>
            <a:br>
              <a:rPr lang="en-US" sz="2400" dirty="0" smtClean="0"/>
            </a:br>
            <a:r>
              <a:rPr lang="en-US" sz="2400" dirty="0" smtClean="0"/>
              <a:t>(which is a good thing)</a:t>
            </a:r>
          </a:p>
          <a:p>
            <a:pPr lvl="0">
              <a:spcBef>
                <a:spcPts val="1200"/>
              </a:spcBef>
            </a:pPr>
            <a:r>
              <a:rPr lang="en-US" sz="2400" dirty="0" smtClean="0"/>
              <a:t>This tends to produce </a:t>
            </a:r>
            <a:br>
              <a:rPr lang="en-US" sz="2400" dirty="0" smtClean="0"/>
            </a:br>
            <a:r>
              <a:rPr lang="en-US" sz="2400" dirty="0" smtClean="0"/>
              <a:t>clusters, which lead to </a:t>
            </a:r>
            <a:br>
              <a:rPr lang="en-US" sz="2400" dirty="0" smtClean="0"/>
            </a:br>
            <a:r>
              <a:rPr lang="en-US" sz="2400" dirty="0" smtClean="0"/>
              <a:t>long probe sequences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This is called </a:t>
            </a:r>
            <a:r>
              <a:rPr lang="en-US" sz="2400" i="1" dirty="0" smtClean="0">
                <a:solidFill>
                  <a:schemeClr val="accent2"/>
                </a:solidFill>
              </a:rPr>
              <a:t>primary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i="1" dirty="0" smtClean="0">
                <a:solidFill>
                  <a:schemeClr val="accent2"/>
                </a:solidFill>
              </a:rPr>
              <a:t>clustering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We saw the start of a </a:t>
            </a:r>
            <a:br>
              <a:rPr lang="en-US" sz="2400" dirty="0" smtClean="0"/>
            </a:br>
            <a:r>
              <a:rPr lang="en-US" sz="2400" dirty="0" smtClean="0"/>
              <a:t>cluster in our linear </a:t>
            </a:r>
            <a:br>
              <a:rPr lang="en-US" sz="2400" dirty="0" smtClean="0"/>
            </a:br>
            <a:r>
              <a:rPr lang="en-US" sz="2400" dirty="0" smtClean="0"/>
              <a:t>probing example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3" descr="lpclus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390" y="1580445"/>
            <a:ext cx="4619011" cy="3890904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10400" y="5287992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45717" rIns="0" bIns="45717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[R. </a:t>
            </a:r>
            <a:r>
              <a:rPr lang="en-US" sz="1800" dirty="0" err="1"/>
              <a:t>Sedgewick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Analysis of 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5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Trivial fact</a:t>
                </a:r>
                <a:r>
                  <a:rPr lang="en-US" sz="2400" dirty="0" smtClean="0"/>
                  <a:t>: </a:t>
                </a:r>
                <a:br>
                  <a:rPr lang="en-US" sz="2400" dirty="0" smtClean="0"/>
                </a:br>
                <a:r>
                  <a:rPr lang="en-US" sz="2400" dirty="0" smtClean="0"/>
                  <a:t>For any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r>
                  <a:rPr lang="en-US" sz="2400" dirty="0" smtClean="0">
                    <a:sym typeface="Symbol" pitchFamily="18" charset="2"/>
                  </a:rPr>
                  <a:t> &lt; 1, linear probing will find an empty slot</a:t>
                </a:r>
              </a:p>
              <a:p>
                <a:r>
                  <a:rPr lang="en-US" sz="2400" dirty="0" smtClean="0">
                    <a:sym typeface="Symbol" pitchFamily="18" charset="2"/>
                  </a:rPr>
                  <a:t>We are safe from an infinite loop unless table is full</a:t>
                </a:r>
              </a:p>
              <a:p>
                <a:pPr marL="57150" indent="0">
                  <a:buNone/>
                </a:pPr>
                <a:endParaRPr lang="en-US" sz="1200" dirty="0" smtClean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  <a:sym typeface="Symbol" pitchFamily="18" charset="2"/>
                  </a:rPr>
                  <a:t>Non-trivial facts</a:t>
                </a:r>
                <a:r>
                  <a:rPr lang="en-US" sz="2400" dirty="0" smtClean="0">
                    <a:sym typeface="Symbol" pitchFamily="18" charset="2"/>
                  </a:rPr>
                  <a:t> (we won’t prove these):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Symbol" pitchFamily="18" charset="2"/>
                  </a:rPr>
                  <a:t>Average # of probes given load factor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endParaRPr lang="en-US" sz="2400" dirty="0" smtClean="0">
                  <a:sym typeface="Symbol" pitchFamily="18" charset="2"/>
                </a:endParaRPr>
              </a:p>
              <a:p>
                <a:r>
                  <a:rPr lang="en-US" sz="2400" dirty="0" smtClean="0">
                    <a:sym typeface="Symbol" pitchFamily="18" charset="2"/>
                  </a:rPr>
                  <a:t>For an unsuccessful search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sym typeface="Symbol" pitchFamily="18" charset="2"/>
                      </a:rPr>
                      <m:t>TableSize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→∞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:</a:t>
                </a:r>
                <a:br>
                  <a:rPr lang="en-US" sz="2400" dirty="0" smtClean="0">
                    <a:sym typeface="Symbol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sym typeface="Symbol" pitchFamily="18" charset="2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(1−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𝜆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pPr marL="57150" indent="0">
                  <a:buNone/>
                </a:pPr>
                <a:endParaRPr lang="en-US" sz="1200" dirty="0" smtClean="0">
                  <a:sym typeface="Symbol" pitchFamily="18" charset="2"/>
                </a:endParaRPr>
              </a:p>
              <a:p>
                <a:r>
                  <a:rPr lang="en-US" sz="2400" dirty="0" smtClean="0">
                    <a:sym typeface="Symbol" pitchFamily="18" charset="2"/>
                  </a:rPr>
                  <a:t>For an successful search </a:t>
                </a:r>
                <a:r>
                  <a:rPr lang="en-US" sz="2400" dirty="0">
                    <a:sym typeface="Symbol" pitchFamily="18" charset="2"/>
                  </a:rPr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  <a:sym typeface="Symbol" pitchFamily="18" charset="2"/>
                      </a:rPr>
                      <m:t>TableSize</m:t>
                    </m:r>
                    <m:r>
                      <a:rPr lang="en-US" sz="2400" i="0">
                        <a:latin typeface="Cambria Math"/>
                        <a:ea typeface="Cambria Math"/>
                        <a:sym typeface="Symbol" pitchFamily="18" charset="2"/>
                      </a:rPr>
                      <m:t>→∞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: </a:t>
                </a:r>
                <a:br>
                  <a:rPr lang="en-US" sz="2400" dirty="0" smtClean="0">
                    <a:sym typeface="Symbol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sym typeface="Symbol" pitchFamily="18" charset="2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sym typeface="Symbol" pitchFamily="18" charset="2"/>
                              </a:rPr>
                              <m:t>(1−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 smtClean="0">
                  <a:sym typeface="Symbol" pitchFamily="18" charset="2"/>
                </a:endParaRPr>
              </a:p>
              <a:p>
                <a:pPr lvl="1"/>
                <a:endParaRPr lang="en-US" sz="24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704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1">
                <a:blip r:embed="rId6"/>
                <a:stretch>
                  <a:fillRect l="-1081" t="-88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Collision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When two keys map to the same location in the hash table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try to avoid it, but the number of keys always exceeds the table size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Ergo, hash tables generally must support some form of </a:t>
            </a:r>
            <a:r>
              <a:rPr lang="en-US" dirty="0" smtClean="0">
                <a:solidFill>
                  <a:schemeClr val="accent2"/>
                </a:solidFill>
              </a:rPr>
              <a:t>collision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in Chart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Linear-probing performance degrades rapidly as the table gets full</a:t>
            </a:r>
          </a:p>
          <a:p>
            <a:r>
              <a:rPr lang="en-US" sz="2600" dirty="0" smtClean="0"/>
              <a:t>The Formula does assumes a "large table" but the point remains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Note that separate chaining performance is linear in </a:t>
            </a:r>
            <a:r>
              <a:rPr lang="en-US" sz="2600" i="1" dirty="0" smtClean="0">
                <a:sym typeface="Symbol" pitchFamily="18" charset="2"/>
              </a:rPr>
              <a:t></a:t>
            </a:r>
            <a:r>
              <a:rPr lang="en-US" sz="2600" dirty="0" smtClean="0">
                <a:sym typeface="Symbol" pitchFamily="18" charset="2"/>
              </a:rPr>
              <a:t> and has no trouble with </a:t>
            </a:r>
            <a:r>
              <a:rPr lang="en-US" sz="2600" i="1" dirty="0" smtClean="0">
                <a:sym typeface="Symbol" pitchFamily="18" charset="2"/>
              </a:rPr>
              <a:t></a:t>
            </a:r>
            <a:r>
              <a:rPr lang="en-US" sz="2600" dirty="0" smtClean="0">
                <a:sym typeface="Symbol" pitchFamily="18" charset="2"/>
              </a:rPr>
              <a:t> &gt; 1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7000" y="2568219"/>
            <a:ext cx="8864600" cy="2768600"/>
            <a:chOff x="127000" y="2590800"/>
            <a:chExt cx="8864600" cy="27686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000" y="2590800"/>
              <a:ext cx="45974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94200" y="2590800"/>
              <a:ext cx="45974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397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500" dirty="0" smtClean="0"/>
              <a:t>Open Addressing: Quadratic Probing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762000"/>
            <a:ext cx="8528756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We can avoid primary clustering by changing the probe function from just </a:t>
            </a:r>
            <a:r>
              <a:rPr lang="en-US" sz="2400" dirty="0" err="1" smtClean="0"/>
              <a:t>i</a:t>
            </a:r>
            <a:r>
              <a:rPr lang="en-US" sz="2400" dirty="0" smtClean="0"/>
              <a:t> to f(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463550" indent="0">
              <a:buNone/>
            </a:pPr>
            <a:r>
              <a:rPr lang="en-US" sz="2400" dirty="0" smtClean="0"/>
              <a:t>(h(key) + f(</a:t>
            </a:r>
            <a:r>
              <a:rPr lang="en-US" sz="2400" dirty="0" err="1" smtClean="0"/>
              <a:t>i</a:t>
            </a:r>
            <a:r>
              <a:rPr lang="en-US" sz="2400" dirty="0" smtClean="0"/>
              <a:t>))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quadratic probing</a:t>
            </a:r>
            <a:r>
              <a:rPr lang="en-US" sz="2400" dirty="0" smtClean="0"/>
              <a:t>, f(</a:t>
            </a:r>
            <a:r>
              <a:rPr lang="en-US" sz="2400" dirty="0" err="1" smtClean="0"/>
              <a:t>i</a:t>
            </a:r>
            <a:r>
              <a:rPr lang="en-US" sz="2400" dirty="0" smtClean="0"/>
              <a:t>) = 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: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smtClean="0"/>
              <a:t>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probe:	(h(key) + 0)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probe:	(h(key) + 1)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probe:	(h(key) + 4)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probe: 	(h(key) + 9)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smtClean="0"/>
              <a:t>…</a:t>
            </a:r>
          </a:p>
          <a:p>
            <a:pPr marL="463550" indent="0">
              <a:buNone/>
              <a:tabLst>
                <a:tab pos="2405063" algn="l"/>
              </a:tabLst>
            </a:pP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probe:	(h(key) + 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Intuition: Probes quickly "leave the neighborhood"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495337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</p:txBody>
      </p:sp>
    </p:spTree>
    <p:extLst>
      <p:ext uri="{BB962C8B-B14F-4D97-AF65-F5344CB8AC3E}">
        <p14:creationId xmlns:p14="http://schemas.microsoft.com/office/powerpoint/2010/main" val="12410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9032761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insert(18)</a:t>
            </a:r>
          </a:p>
        </p:txBody>
      </p:sp>
    </p:spTree>
    <p:extLst>
      <p:ext uri="{BB962C8B-B14F-4D97-AF65-F5344CB8AC3E}">
        <p14:creationId xmlns:p14="http://schemas.microsoft.com/office/powerpoint/2010/main" val="8115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insert(49)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0228296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insert(49)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49 % 10 = 9 </a:t>
            </a:r>
            <a:r>
              <a:rPr lang="en-US" sz="2000" dirty="0" smtClean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(49 + 1) % 10 = 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610407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insert(58)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58 </a:t>
            </a:r>
            <a:r>
              <a:rPr lang="en-US" sz="2000" dirty="0"/>
              <a:t>% 10 = </a:t>
            </a:r>
            <a:r>
              <a:rPr lang="en-US" sz="2000" dirty="0" smtClean="0"/>
              <a:t>8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(58 + </a:t>
            </a:r>
            <a:r>
              <a:rPr lang="en-US" sz="2000" dirty="0"/>
              <a:t>1) % 10 = </a:t>
            </a:r>
            <a:r>
              <a:rPr lang="en-US" sz="2000" dirty="0" smtClean="0"/>
              <a:t>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 smtClean="0"/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(58 + 4) % 10 = 2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insert(79)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51848320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 Example</a:t>
            </a:r>
          </a:p>
        </p:txBody>
      </p:sp>
      <p:sp>
        <p:nvSpPr>
          <p:cNvPr id="95270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14421" y="1120422"/>
            <a:ext cx="440548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 smtClean="0"/>
              <a:t>TableSize</a:t>
            </a:r>
            <a:r>
              <a:rPr lang="en-US" sz="2000" dirty="0" smtClean="0"/>
              <a:t> = 10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insert(89)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insert(18)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insert(49)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insert(58)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insert(79)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79 </a:t>
            </a:r>
            <a:r>
              <a:rPr lang="en-US" sz="2000" dirty="0"/>
              <a:t>% 10 = </a:t>
            </a:r>
            <a:r>
              <a:rPr lang="en-US" sz="2000" dirty="0" smtClean="0"/>
              <a:t>9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(79 </a:t>
            </a:r>
            <a:r>
              <a:rPr lang="en-US" sz="2000" dirty="0"/>
              <a:t>+ 1) % 10 = </a:t>
            </a:r>
            <a:r>
              <a:rPr lang="en-US" sz="2000" dirty="0" smtClean="0"/>
              <a:t>0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  <a:endParaRPr lang="en-US" sz="2000" dirty="0"/>
          </a:p>
          <a:p>
            <a:pPr marL="463550">
              <a:spcBef>
                <a:spcPts val="600"/>
              </a:spcBef>
            </a:pPr>
            <a:r>
              <a:rPr lang="en-US" sz="2000" dirty="0" smtClean="0"/>
              <a:t>(79 </a:t>
            </a:r>
            <a:r>
              <a:rPr lang="en-US" sz="2000" dirty="0"/>
              <a:t>+ 4) % </a:t>
            </a:r>
            <a:r>
              <a:rPr lang="en-US" sz="2000" dirty="0" smtClean="0"/>
              <a:t>10 </a:t>
            </a:r>
            <a:r>
              <a:rPr lang="en-US" sz="2000" dirty="0"/>
              <a:t>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0" name="Group 6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0530565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063561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b="1" dirty="0" smtClean="0"/>
              <a:t>76</a:t>
            </a:r>
            <a:r>
              <a:rPr lang="en-US" sz="2000" dirty="0" smtClean="0"/>
              <a:t>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40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79127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76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/>
              <a:t>40</a:t>
            </a:r>
            <a:r>
              <a:rPr lang="en-US" sz="2000" dirty="0" smtClean="0"/>
              <a:t>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64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Collision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Separate Chaining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Addressing</a:t>
            </a:r>
          </a:p>
          <a:p>
            <a:r>
              <a:rPr lang="en-US" dirty="0" smtClean="0"/>
              <a:t>Linear Probing</a:t>
            </a:r>
          </a:p>
          <a:p>
            <a:r>
              <a:rPr lang="en-US" dirty="0" smtClean="0"/>
              <a:t>Quadratic Probing</a:t>
            </a:r>
          </a:p>
          <a:p>
            <a:r>
              <a:rPr lang="en-US" dirty="0" smtClean="0"/>
              <a:t>Double Hashing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33554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76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40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b="1" dirty="0" smtClean="0"/>
              <a:t>48</a:t>
            </a:r>
            <a:r>
              <a:rPr lang="en-US" sz="2000" dirty="0" smtClean="0"/>
              <a:t>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8667130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76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40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/>
              <a:t>5</a:t>
            </a:r>
            <a:r>
              <a:rPr lang="en-US" sz="2000" dirty="0" smtClean="0"/>
              <a:t>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643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693341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marL="457200" indent="-457200" eaLnBrk="0" hangingPunct="0">
              <a:spcBef>
                <a:spcPts val="600"/>
              </a:spcBef>
              <a:buFontTx/>
              <a:buAutoNum type="arabicPlain" startAt="76"/>
              <a:defRPr/>
            </a:pPr>
            <a:r>
              <a:rPr lang="en-US" sz="2000" dirty="0"/>
              <a:t> </a:t>
            </a:r>
            <a:r>
              <a:rPr lang="en-US" sz="2000" dirty="0" smtClean="0"/>
              <a:t>	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 marL="457200" indent="-457200">
              <a:spcBef>
                <a:spcPts val="600"/>
              </a:spcBef>
              <a:buFontTx/>
              <a:buAutoNum type="arabicPlain" startAt="40"/>
              <a:defRPr/>
            </a:pP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/>
              <a:t>55</a:t>
            </a:r>
            <a:r>
              <a:rPr lang="en-US" sz="2000" dirty="0" smtClean="0"/>
              <a:t>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47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506706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76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40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/>
              <a:t>47</a:t>
            </a:r>
            <a:r>
              <a:rPr lang="en-US" sz="2000" dirty="0"/>
              <a:t> </a:t>
            </a:r>
            <a:r>
              <a:rPr lang="en-US" sz="2000" dirty="0" smtClean="0"/>
              <a:t>		(</a:t>
            </a:r>
            <a:r>
              <a:rPr lang="en-US" sz="2000" dirty="0"/>
              <a:t>47 % 7 = 5)</a:t>
            </a:r>
          </a:p>
          <a:p>
            <a:pPr>
              <a:spcBef>
                <a:spcPts val="600"/>
              </a:spcBef>
              <a:defRPr/>
            </a:pPr>
            <a:endParaRPr lang="en-US" sz="2000" dirty="0"/>
          </a:p>
          <a:p>
            <a:pPr eaLnBrk="0" hangingPunct="0">
              <a:spcBef>
                <a:spcPts val="600"/>
              </a:spcBef>
              <a:defRPr/>
            </a:pP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5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794884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4421" y="1120422"/>
            <a:ext cx="4405489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sz="2000" dirty="0" err="1"/>
              <a:t>TableSize</a:t>
            </a:r>
            <a:r>
              <a:rPr lang="en-US" sz="2000" dirty="0"/>
              <a:t> = 7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Insert</a:t>
            </a:r>
            <a:r>
              <a:rPr lang="en-US" sz="2000" dirty="0"/>
              <a:t>: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dirty="0" smtClean="0"/>
              <a:t>76               	(</a:t>
            </a:r>
            <a:r>
              <a:rPr lang="en-US" sz="2000" dirty="0"/>
              <a:t>76 % 7 = 6</a:t>
            </a:r>
            <a:r>
              <a:rPr lang="en-US" sz="2000" dirty="0" smtClean="0"/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40 		(</a:t>
            </a:r>
            <a:r>
              <a:rPr lang="en-US" sz="2000" dirty="0"/>
              <a:t>40 % 7 = 5)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 smtClean="0"/>
              <a:t>48			(48 </a:t>
            </a:r>
            <a:r>
              <a:rPr lang="en-US" sz="2000" dirty="0"/>
              <a:t>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 		(5 </a:t>
            </a:r>
            <a:r>
              <a:rPr lang="en-US" sz="2000" dirty="0"/>
              <a:t>% 7 = 5)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55 		(</a:t>
            </a:r>
            <a:r>
              <a:rPr lang="en-US" sz="2000" dirty="0"/>
              <a:t>55 % 7 = 6)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/>
              <a:t>47</a:t>
            </a:r>
            <a:r>
              <a:rPr lang="en-US" sz="2000" dirty="0" smtClean="0"/>
              <a:t> 		(</a:t>
            </a:r>
            <a:r>
              <a:rPr lang="en-US" sz="2000" dirty="0"/>
              <a:t>47 % 7 = 5</a:t>
            </a:r>
            <a:r>
              <a:rPr lang="en-US" sz="2000" dirty="0" smtClean="0"/>
              <a:t>)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 smtClean="0"/>
              <a:t>(47 + 1) % 7 = 6 </a:t>
            </a:r>
            <a:r>
              <a:rPr lang="en-US" sz="2000" dirty="0">
                <a:solidFill>
                  <a:schemeClr val="accent2"/>
                </a:solidFill>
              </a:rPr>
              <a:t>collision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 smtClean="0"/>
              <a:t>(</a:t>
            </a:r>
            <a:r>
              <a:rPr lang="en-US" sz="2000" dirty="0"/>
              <a:t>47 + </a:t>
            </a:r>
            <a:r>
              <a:rPr lang="en-US" sz="2000" dirty="0" smtClean="0"/>
              <a:t>4) </a:t>
            </a:r>
            <a:r>
              <a:rPr lang="en-US" sz="2000" dirty="0"/>
              <a:t>% 7 = </a:t>
            </a:r>
            <a:r>
              <a:rPr lang="en-US" sz="2000" dirty="0" smtClean="0"/>
              <a:t>2 </a:t>
            </a:r>
            <a:r>
              <a:rPr lang="en-US" sz="2000" dirty="0">
                <a:solidFill>
                  <a:schemeClr val="accent2"/>
                </a:solidFill>
              </a:rPr>
              <a:t>collision</a:t>
            </a:r>
            <a:r>
              <a:rPr lang="en-US" sz="2000" dirty="0" smtClean="0">
                <a:solidFill>
                  <a:schemeClr val="accent2"/>
                </a:solidFill>
              </a:rPr>
              <a:t>! 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 smtClean="0"/>
              <a:t>(</a:t>
            </a:r>
            <a:r>
              <a:rPr lang="en-US" sz="2000" dirty="0"/>
              <a:t>47 + </a:t>
            </a:r>
            <a:r>
              <a:rPr lang="en-US" sz="2000" dirty="0" smtClean="0"/>
              <a:t>9) </a:t>
            </a:r>
            <a:r>
              <a:rPr lang="en-US" sz="2000" dirty="0"/>
              <a:t>% 7 = </a:t>
            </a:r>
            <a:r>
              <a:rPr lang="en-US" sz="2000" dirty="0" smtClean="0"/>
              <a:t>0 </a:t>
            </a:r>
            <a:r>
              <a:rPr lang="en-US" sz="2000" dirty="0">
                <a:solidFill>
                  <a:schemeClr val="accent2"/>
                </a:solidFill>
              </a:rPr>
              <a:t>collision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</a:t>
            </a:r>
            <a:r>
              <a:rPr lang="en-US" sz="2000" dirty="0" smtClean="0"/>
              <a:t>16) </a:t>
            </a:r>
            <a:r>
              <a:rPr lang="en-US" sz="2000" dirty="0"/>
              <a:t>% 7 = 0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collision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marL="463550">
              <a:spcBef>
                <a:spcPts val="600"/>
              </a:spcBef>
              <a:defRPr/>
            </a:pPr>
            <a:r>
              <a:rPr lang="en-US" sz="2000" dirty="0"/>
              <a:t>(47 + </a:t>
            </a:r>
            <a:r>
              <a:rPr lang="en-US" sz="2000" dirty="0" smtClean="0"/>
              <a:t>25) </a:t>
            </a:r>
            <a:r>
              <a:rPr lang="en-US" sz="2000" dirty="0"/>
              <a:t>% 7 = </a:t>
            </a:r>
            <a:r>
              <a:rPr lang="en-US" sz="2000" dirty="0" smtClean="0"/>
              <a:t>2 </a:t>
            </a:r>
            <a:r>
              <a:rPr lang="en-US" sz="2000" dirty="0">
                <a:solidFill>
                  <a:schemeClr val="accent2"/>
                </a:solidFill>
              </a:rPr>
              <a:t>collision!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2554" y="4662312"/>
            <a:ext cx="308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Will we ever get a 1 or 4?!?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Quadratic Probing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9972592"/>
              </p:ext>
            </p:extLst>
          </p:nvPr>
        </p:nvGraphicFramePr>
        <p:xfrm>
          <a:off x="609600" y="1447800"/>
          <a:ext cx="1219200" cy="2667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83556" y="1120422"/>
            <a:ext cx="6355643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defRPr/>
            </a:pPr>
            <a:r>
              <a:rPr lang="en-US" sz="2000" dirty="0" smtClean="0">
                <a:latin typeface="+mj-lt"/>
              </a:rPr>
              <a:t>insert(47) will always fail here. Why?</a:t>
            </a:r>
          </a:p>
          <a:p>
            <a:pPr eaLnBrk="0" hangingPunct="0"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For all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5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+ n</a:t>
            </a:r>
            <a:r>
              <a:rPr lang="en-US" sz="2000" baseline="300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) % 7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is 0, 2, 5, or 6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>
                <a:latin typeface="+mj-lt"/>
              </a:rPr>
              <a:t>Proof </a:t>
            </a:r>
            <a:r>
              <a:rPr lang="en-US" sz="2000" dirty="0">
                <a:latin typeface="+mj-lt"/>
              </a:rPr>
              <a:t>uses induction and </a:t>
            </a:r>
            <a:endParaRPr lang="en-US" sz="2000" dirty="0" smtClean="0">
              <a:latin typeface="+mj-lt"/>
            </a:endParaRPr>
          </a:p>
          <a:p>
            <a:pPr algn="ctr">
              <a:spcBef>
                <a:spcPts val="1200"/>
              </a:spcBef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(5 + n</a:t>
            </a:r>
            <a:r>
              <a:rPr lang="en-US" sz="2000" baseline="30000" dirty="0" smtClean="0">
                <a:latin typeface="+mj-lt"/>
                <a:cs typeface="Courier New" pitchFamily="49" charset="0"/>
              </a:rPr>
              <a:t>2</a:t>
            </a:r>
            <a:r>
              <a:rPr lang="en-US" sz="2000" dirty="0" smtClean="0">
                <a:latin typeface="+mj-lt"/>
                <a:cs typeface="Courier New" pitchFamily="49" charset="0"/>
              </a:rPr>
              <a:t>) </a:t>
            </a:r>
            <a:r>
              <a:rPr lang="en-US" sz="2000" dirty="0">
                <a:latin typeface="+mj-lt"/>
                <a:cs typeface="Courier New" pitchFamily="49" charset="0"/>
              </a:rPr>
              <a:t>% 7 = </a:t>
            </a:r>
            <a:r>
              <a:rPr lang="en-US" sz="2000" dirty="0" smtClean="0">
                <a:latin typeface="+mj-lt"/>
                <a:cs typeface="Courier New" pitchFamily="49" charset="0"/>
              </a:rPr>
              <a:t>(5 + (n - 7)</a:t>
            </a:r>
            <a:r>
              <a:rPr lang="en-US" sz="2000" baseline="30000" dirty="0" smtClean="0">
                <a:latin typeface="+mj-lt"/>
                <a:cs typeface="Courier New" pitchFamily="49" charset="0"/>
              </a:rPr>
              <a:t>2</a:t>
            </a:r>
            <a:r>
              <a:rPr lang="en-US" sz="2000" dirty="0" smtClean="0">
                <a:latin typeface="+mj-lt"/>
                <a:cs typeface="Courier New" pitchFamily="49" charset="0"/>
              </a:rPr>
              <a:t>) </a:t>
            </a:r>
            <a:r>
              <a:rPr lang="en-US" sz="2000" dirty="0">
                <a:latin typeface="+mj-lt"/>
                <a:cs typeface="Courier New" pitchFamily="49" charset="0"/>
              </a:rPr>
              <a:t>% 7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In fact, for all </a:t>
            </a:r>
            <a:r>
              <a:rPr lang="en-US" sz="2000" i="1" dirty="0">
                <a:latin typeface="+mj-lt"/>
              </a:rPr>
              <a:t>c</a:t>
            </a:r>
            <a:r>
              <a:rPr lang="en-US" sz="2000" dirty="0">
                <a:latin typeface="+mj-lt"/>
              </a:rPr>
              <a:t> and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, </a:t>
            </a:r>
            <a:endParaRPr lang="en-US" sz="2000" dirty="0" smtClean="0">
              <a:latin typeface="+mj-lt"/>
            </a:endParaRPr>
          </a:p>
          <a:p>
            <a:pPr algn="ctr">
              <a:spcBef>
                <a:spcPts val="1200"/>
              </a:spcBef>
              <a:defRPr/>
            </a:pPr>
            <a:r>
              <a:rPr lang="en-US" sz="2000" dirty="0" smtClean="0">
                <a:latin typeface="+mj-lt"/>
                <a:cs typeface="Courier New" pitchFamily="49" charset="0"/>
              </a:rPr>
              <a:t>(c + n</a:t>
            </a:r>
            <a:r>
              <a:rPr lang="en-US" sz="2000" baseline="30000" dirty="0" smtClean="0">
                <a:latin typeface="+mj-lt"/>
                <a:cs typeface="Courier New" pitchFamily="49" charset="0"/>
              </a:rPr>
              <a:t>2</a:t>
            </a:r>
            <a:r>
              <a:rPr lang="en-US" sz="2000" dirty="0" smtClean="0">
                <a:latin typeface="+mj-lt"/>
                <a:cs typeface="Courier New" pitchFamily="49" charset="0"/>
              </a:rPr>
              <a:t>) </a:t>
            </a:r>
            <a:r>
              <a:rPr lang="en-US" sz="2000" dirty="0">
                <a:latin typeface="+mj-lt"/>
                <a:cs typeface="Courier New" pitchFamily="49" charset="0"/>
              </a:rPr>
              <a:t>% k = </a:t>
            </a:r>
            <a:r>
              <a:rPr lang="en-US" sz="2000" dirty="0" smtClean="0">
                <a:latin typeface="+mj-lt"/>
                <a:cs typeface="Courier New" pitchFamily="49" charset="0"/>
              </a:rPr>
              <a:t>(c + (n - k)</a:t>
            </a:r>
            <a:r>
              <a:rPr lang="en-US" sz="2000" baseline="30000" dirty="0" smtClean="0">
                <a:latin typeface="+mj-lt"/>
                <a:cs typeface="Courier New" pitchFamily="49" charset="0"/>
              </a:rPr>
              <a:t>2</a:t>
            </a:r>
            <a:r>
              <a:rPr lang="en-US" sz="2000" dirty="0" smtClean="0">
                <a:latin typeface="+mj-lt"/>
                <a:cs typeface="Courier New" pitchFamily="49" charset="0"/>
              </a:rPr>
              <a:t>) </a:t>
            </a:r>
            <a:r>
              <a:rPr lang="en-US" sz="2000" dirty="0">
                <a:latin typeface="+mj-lt"/>
                <a:cs typeface="Courier New" pitchFamily="49" charset="0"/>
              </a:rPr>
              <a:t>% k</a:t>
            </a:r>
          </a:p>
          <a:p>
            <a:pPr eaLnBrk="0" hangingPunct="0">
              <a:spcBef>
                <a:spcPts val="600"/>
              </a:spcBef>
              <a:defRPr/>
            </a:pPr>
            <a:endParaRPr lang="en-US" sz="2000" dirty="0" smtClean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 eaLnBrk="0" hangingPunct="0">
              <a:spcBef>
                <a:spcPts val="6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From Bad News to Good News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TableSize</a:t>
            </a:r>
            <a:r>
              <a:rPr lang="en-US" sz="2800" dirty="0" smtClean="0"/>
              <a:t> quadratic probes, we cycle through the same indices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endParaRPr lang="en-US" sz="800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2800" dirty="0" smtClean="0"/>
              <a:t>The good news: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 smtClean="0"/>
              <a:t>For prime T and </a:t>
            </a:r>
            <a:r>
              <a:rPr lang="en-US" sz="2600" dirty="0" smtClean="0">
                <a:sym typeface="Bookshelf Symbol 2" pitchFamily="2" charset="2"/>
              </a:rPr>
              <a:t>0 </a:t>
            </a:r>
            <a:r>
              <a:rPr lang="en-US" sz="2600" dirty="0" smtClean="0">
                <a:sym typeface="Symbol" pitchFamily="18" charset="2"/>
              </a:rPr>
              <a:t> </a:t>
            </a:r>
            <a:r>
              <a:rPr lang="en-US" sz="2600" dirty="0" err="1" smtClean="0">
                <a:sym typeface="Symbol" pitchFamily="18" charset="2"/>
              </a:rPr>
              <a:t>i</a:t>
            </a:r>
            <a:r>
              <a:rPr lang="en-US" sz="2600" dirty="0" smtClean="0">
                <a:sym typeface="Symbol" pitchFamily="18" charset="2"/>
              </a:rPr>
              <a:t>, j  T/2 where </a:t>
            </a:r>
            <a:r>
              <a:rPr lang="en-US" sz="2600" dirty="0" err="1" smtClean="0">
                <a:sym typeface="Symbol" pitchFamily="18" charset="2"/>
              </a:rPr>
              <a:t>i</a:t>
            </a:r>
            <a:r>
              <a:rPr lang="en-US" sz="2600" dirty="0" smtClean="0">
                <a:sym typeface="Symbol" pitchFamily="18" charset="2"/>
              </a:rPr>
              <a:t>  j,</a:t>
            </a:r>
            <a:r>
              <a:rPr lang="en-US" sz="2600" dirty="0">
                <a:sym typeface="Bookshelf Symbol 2" pitchFamily="2" charset="2"/>
              </a:rPr>
              <a:t/>
            </a:r>
            <a:br>
              <a:rPr lang="en-US" sz="2600" dirty="0">
                <a:sym typeface="Bookshelf Symbol 2" pitchFamily="2" charset="2"/>
              </a:rPr>
            </a:br>
            <a:r>
              <a:rPr lang="en-US" sz="2600" dirty="0" smtClean="0">
                <a:sym typeface="Bookshelf Symbol 2" pitchFamily="2" charset="2"/>
              </a:rPr>
              <a:t>(h(key) + i</a:t>
            </a:r>
            <a:r>
              <a:rPr lang="en-US" sz="2600" baseline="30000" dirty="0" smtClean="0">
                <a:sym typeface="Bookshelf Symbol 2" pitchFamily="2" charset="2"/>
              </a:rPr>
              <a:t>2</a:t>
            </a:r>
            <a:r>
              <a:rPr lang="en-US" sz="2600" dirty="0" smtClean="0">
                <a:sym typeface="Bookshelf Symbol 2" pitchFamily="2" charset="2"/>
              </a:rPr>
              <a:t>) % </a:t>
            </a:r>
            <a:r>
              <a:rPr lang="en-US" sz="2600" dirty="0" smtClean="0">
                <a:sym typeface="Symbol" pitchFamily="18" charset="2"/>
              </a:rPr>
              <a:t>T</a:t>
            </a:r>
            <a:r>
              <a:rPr lang="en-US" sz="2600" dirty="0" smtClean="0">
                <a:sym typeface="Bookshelf Symbol 2" pitchFamily="2" charset="2"/>
              </a:rPr>
              <a:t> </a:t>
            </a:r>
            <a:r>
              <a:rPr lang="en-US" sz="2600" dirty="0" smtClean="0">
                <a:sym typeface="Symbol" pitchFamily="18" charset="2"/>
              </a:rPr>
              <a:t> (h(key) + j</a:t>
            </a:r>
            <a:r>
              <a:rPr lang="en-US" sz="2600" baseline="30000" dirty="0" smtClean="0">
                <a:sym typeface="Symbol" pitchFamily="18" charset="2"/>
              </a:rPr>
              <a:t>2</a:t>
            </a:r>
            <a:r>
              <a:rPr lang="en-US" sz="2600" dirty="0" smtClean="0">
                <a:sym typeface="Symbol" pitchFamily="18" charset="2"/>
              </a:rPr>
              <a:t>) % T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/>
              <a:t>If </a:t>
            </a:r>
            <a:r>
              <a:rPr lang="en-US" sz="2600" dirty="0" err="1"/>
              <a:t>TableSize</a:t>
            </a:r>
            <a:r>
              <a:rPr lang="en-US" sz="2600" dirty="0"/>
              <a:t> is </a:t>
            </a:r>
            <a:r>
              <a:rPr lang="en-US" sz="2600" dirty="0" smtClean="0"/>
              <a:t>prime and </a:t>
            </a:r>
            <a:r>
              <a:rPr lang="en-US" sz="2600" dirty="0" smtClean="0">
                <a:sym typeface="Symbol" pitchFamily="18" charset="2"/>
              </a:rPr>
              <a:t> </a:t>
            </a:r>
            <a:r>
              <a:rPr lang="en-US" sz="2600" dirty="0" smtClean="0"/>
              <a:t>&lt; ½, quadratic probing will find an empty slot in at </a:t>
            </a:r>
            <a:r>
              <a:rPr lang="en-US" sz="2600" dirty="0"/>
              <a:t>most </a:t>
            </a:r>
            <a:r>
              <a:rPr lang="en-US" sz="2600" dirty="0" err="1" smtClean="0"/>
              <a:t>TableSize</a:t>
            </a:r>
            <a:r>
              <a:rPr lang="en-US" sz="2600" dirty="0" smtClean="0"/>
              <a:t>/2 probes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z="2600" dirty="0" smtClean="0">
                <a:sym typeface="Symbol" pitchFamily="18" charset="2"/>
              </a:rPr>
              <a:t>If you keep  </a:t>
            </a:r>
            <a:r>
              <a:rPr lang="en-US" sz="2600" dirty="0" smtClean="0"/>
              <a:t>&lt; ½, no need to detect cycles as we just saw</a:t>
            </a:r>
            <a:endParaRPr lang="en-US" sz="2600" dirty="0" smtClean="0"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Clustering Reconsidered</a:t>
            </a:r>
            <a:endParaRPr lang="en-US" dirty="0" smtClean="0"/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Quadratic probing does not suffer from primary clustering as the quadratic nature quickly escapes the neighborhood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But it is no help if keys initially hash the same index</a:t>
            </a:r>
          </a:p>
          <a:p>
            <a:r>
              <a:rPr lang="en-US" sz="2400" dirty="0" smtClean="0"/>
              <a:t>Any 2 keys that hash to the same value will have the same series of moves after that</a:t>
            </a:r>
          </a:p>
          <a:p>
            <a:r>
              <a:rPr lang="en-US" sz="2400" dirty="0" smtClean="0"/>
              <a:t>Called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secondary clustering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We can avoid secondary clustering with a probe function that depends on the key: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Open Addressing: Double Hashing</a:t>
            </a:r>
            <a:endParaRPr lang="en-US" dirty="0" smtClean="0"/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Idea: 	</a:t>
            </a:r>
          </a:p>
          <a:p>
            <a:pPr marL="338138" indent="0">
              <a:buNone/>
            </a:pPr>
            <a:r>
              <a:rPr lang="en-US" sz="2400" dirty="0" smtClean="0"/>
              <a:t>Given two good hash functions h and g, it is very unlikely that for some key, h(key) == g(key)</a:t>
            </a:r>
          </a:p>
          <a:p>
            <a:pPr marL="338138" indent="0">
              <a:buNone/>
            </a:pPr>
            <a:r>
              <a:rPr lang="en-US" sz="2400" dirty="0" smtClean="0"/>
              <a:t>Ergo, why not probe using g(key)?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double hashing</a:t>
            </a:r>
            <a:r>
              <a:rPr lang="en-US" sz="2400" dirty="0" smtClean="0"/>
              <a:t>, f(</a:t>
            </a:r>
            <a:r>
              <a:rPr lang="en-US" sz="2400" dirty="0" err="1" smtClean="0"/>
              <a:t>i</a:t>
            </a:r>
            <a:r>
              <a:rPr lang="en-US" sz="2400" dirty="0" smtClean="0"/>
              <a:t>) =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⋅ g(key)</a:t>
            </a:r>
            <a:r>
              <a:rPr lang="en-US" sz="2400" dirty="0" smtClean="0"/>
              <a:t>:</a:t>
            </a:r>
          </a:p>
          <a:p>
            <a:pPr marL="463550" indent="0">
              <a:buNone/>
            </a:pPr>
            <a:r>
              <a:rPr lang="en-US" sz="2400" dirty="0" smtClean="0"/>
              <a:t>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probe:	(h(key) + 0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⋅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g(key)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probe:	(h(key) + 1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)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probe:	(h(key) + 2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)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463550" indent="0">
              <a:buNone/>
            </a:pPr>
            <a:r>
              <a:rPr lang="en-US" sz="2400" dirty="0" smtClean="0"/>
              <a:t>…</a:t>
            </a:r>
          </a:p>
          <a:p>
            <a:pPr marL="463550" indent="0">
              <a:buNone/>
            </a:pP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probe:	(h(key) +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⋅ g(key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)</a:t>
            </a:r>
            <a:r>
              <a:rPr lang="en-US" sz="2400" dirty="0" smtClean="0"/>
              <a:t>) % </a:t>
            </a:r>
            <a:r>
              <a:rPr lang="en-US" sz="2400" dirty="0" err="1" smtClean="0"/>
              <a:t>TableSize</a:t>
            </a:r>
            <a:endParaRPr lang="en-US" sz="2400" dirty="0" smtClean="0"/>
          </a:p>
          <a:p>
            <a:pPr marL="0" indent="0">
              <a:spcBef>
                <a:spcPts val="150"/>
              </a:spcBef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400" dirty="0" smtClean="0"/>
              <a:t>Crucial Detail: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must make sure that g(key) cannot be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147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29432946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2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and the book use the terms</a:t>
            </a:r>
          </a:p>
          <a:p>
            <a:r>
              <a:rPr lang="en-US" sz="2400" dirty="0" smtClean="0"/>
              <a:t>"chaining" or "separate chaining"</a:t>
            </a:r>
          </a:p>
          <a:p>
            <a:r>
              <a:rPr lang="en-US" sz="2400" dirty="0" smtClean="0"/>
              <a:t>"open addressing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Very confusingly, others use the terms</a:t>
            </a:r>
          </a:p>
          <a:p>
            <a:r>
              <a:rPr lang="en-US" sz="2400" dirty="0" smtClean="0"/>
              <a:t>"open hashing" for "chaining"</a:t>
            </a:r>
          </a:p>
          <a:p>
            <a:r>
              <a:rPr lang="en-US" sz="2400" dirty="0" smtClean="0"/>
              <a:t>"closed hashing" for "open addressing"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We also do trees upside-down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4" y="4301892"/>
            <a:ext cx="1881188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700950" y="5063148"/>
            <a:ext cx="1417622" cy="1162330"/>
            <a:chOff x="2700950" y="5266344"/>
            <a:chExt cx="1417622" cy="116233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086477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Oval 6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56845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Oval 7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96354" y="57369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sp>
          <p:nvSpPr>
            <p:cNvPr id="11" name="Oval 9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76600" y="5266344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2" name="AutoShape 15"/>
            <p:cNvCxnSpPr>
              <a:cxnSpLocks noChangeShapeType="1"/>
              <a:stCxn id="11" idx="3"/>
              <a:endCxn id="10" idx="0"/>
            </p:cNvCxnSpPr>
            <p:nvPr>
              <p:custDataLst>
                <p:tags r:id="rId5"/>
              </p:custDataLst>
            </p:nvPr>
          </p:nvCxnSpPr>
          <p:spPr bwMode="auto">
            <a:xfrm flipH="1">
              <a:off x="3032156" y="5448720"/>
              <a:ext cx="284053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6"/>
            <p:cNvCxnSpPr>
              <a:cxnSpLocks noChangeShapeType="1"/>
              <a:stCxn id="11" idx="5"/>
              <a:endCxn id="9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3508595" y="5448720"/>
              <a:ext cx="284052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7"/>
            <p:cNvCxnSpPr>
              <a:cxnSpLocks noChangeShapeType="1"/>
              <a:stCxn id="10" idx="5"/>
              <a:endCxn id="8" idx="0"/>
            </p:cNvCxnSpPr>
            <p:nvPr>
              <p:custDataLst>
                <p:tags r:id="rId7"/>
              </p:custDataLst>
            </p:nvPr>
          </p:nvCxnSpPr>
          <p:spPr bwMode="auto">
            <a:xfrm>
              <a:off x="3128349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Oval 2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46968" y="620763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6" name="AutoShape 21"/>
            <p:cNvCxnSpPr>
              <a:cxnSpLocks noChangeShapeType="1"/>
              <a:stCxn id="9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3888840" y="5919367"/>
              <a:ext cx="93929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Oval 22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700950" y="6226968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8" name="AutoShape 23"/>
            <p:cNvCxnSpPr>
              <a:cxnSpLocks noChangeShapeType="1"/>
              <a:endCxn id="17" idx="0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2836752" y="5938697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22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462950" y="6194191"/>
              <a:ext cx="271604" cy="2017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0" name="AutoShape 23"/>
            <p:cNvCxnSpPr>
              <a:cxnSpLocks noChangeShapeType="1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3598752" y="5905920"/>
              <a:ext cx="93930" cy="278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147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5399442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33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147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43</a:t>
            </a:r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31382974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 smtClean="0"/>
              <a:t>33</a:t>
            </a:r>
            <a:r>
              <a:rPr lang="en-US" sz="2000" b="1" dirty="0" smtClean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 smtClean="0"/>
              <a:t>g(33) </a:t>
            </a:r>
            <a:r>
              <a:rPr lang="en-US" sz="2000" dirty="0"/>
              <a:t>= 1 + 3</a:t>
            </a:r>
            <a:r>
              <a:rPr lang="en-US" sz="2000" dirty="0" smtClean="0"/>
              <a:t> </a:t>
            </a:r>
            <a:r>
              <a:rPr lang="en-US" sz="2000" dirty="0"/>
              <a:t>mod 9 = 4</a:t>
            </a:r>
            <a:endParaRPr lang="en-US" sz="2000" b="1" dirty="0" smtClean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 smtClean="0"/>
              <a:t>147	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 smtClean="0"/>
              <a:t>43</a:t>
            </a:r>
            <a:endParaRPr lang="en-US" sz="2000" dirty="0"/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9962810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 smtClean="0"/>
              <a:t>33</a:t>
            </a:r>
            <a:r>
              <a:rPr lang="en-US" sz="2000" b="1" dirty="0" smtClean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 smtClean="0"/>
              <a:t>147</a:t>
            </a:r>
            <a:r>
              <a:rPr lang="en-US" sz="2000" b="1" dirty="0" smtClean="0"/>
              <a:t>	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b="1" dirty="0" smtClean="0">
                <a:sym typeface="Wingdings" pitchFamily="2" charset="2"/>
              </a:rPr>
              <a:t>	</a:t>
            </a:r>
            <a:r>
              <a:rPr lang="en-US" sz="2000" dirty="0" smtClean="0"/>
              <a:t>g(147) = 1 + 14 mod 9 = 6</a:t>
            </a:r>
            <a:endParaRPr lang="en-US" sz="2000" b="1" dirty="0" smtClean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77969897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/>
                <a:gridCol w="74506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171450"/>
            <a:ext cx="8839200" cy="685800"/>
          </a:xfrm>
        </p:spPr>
        <p:txBody>
          <a:bodyPr/>
          <a:lstStyle/>
          <a:p>
            <a:r>
              <a:rPr lang="en-US" sz="3600" dirty="0" smtClean="0"/>
              <a:t>Double Hashing</a:t>
            </a:r>
          </a:p>
        </p:txBody>
      </p:sp>
      <p:sp>
        <p:nvSpPr>
          <p:cNvPr id="130086" name="Text Box 4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12622" y="2849562"/>
            <a:ext cx="666044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Insert these values into the hash table in this order.  Resolve any collisions with double hashing: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13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/>
              <a:t>28</a:t>
            </a:r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r>
              <a:rPr lang="en-US" sz="2000" dirty="0" smtClean="0"/>
              <a:t>33</a:t>
            </a:r>
            <a:r>
              <a:rPr lang="en-US" sz="2000" b="1" dirty="0" smtClean="0"/>
              <a:t> </a:t>
            </a:r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 smtClean="0"/>
              <a:t>147</a:t>
            </a:r>
            <a:r>
              <a:rPr lang="en-US" sz="2000" b="1" dirty="0" smtClean="0"/>
              <a:t>	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b="1" dirty="0" smtClean="0">
                <a:sym typeface="Wingdings" pitchFamily="2" charset="2"/>
              </a:rPr>
              <a:t>	</a:t>
            </a:r>
            <a:r>
              <a:rPr lang="en-US" sz="2000" dirty="0" smtClean="0"/>
              <a:t>g(147) = 1 + 14 mod 9 = 6</a:t>
            </a:r>
            <a:endParaRPr lang="en-US" sz="2000" b="1" dirty="0" smtClean="0"/>
          </a:p>
          <a:p>
            <a:pPr>
              <a:spcBef>
                <a:spcPts val="600"/>
              </a:spcBef>
              <a:tabLst>
                <a:tab pos="631825" algn="l"/>
                <a:tab pos="971550" algn="l"/>
              </a:tabLst>
            </a:pPr>
            <a:r>
              <a:rPr lang="en-US" sz="2000" dirty="0" smtClean="0"/>
              <a:t>43</a:t>
            </a:r>
            <a:r>
              <a:rPr lang="en-US" sz="2000" b="1" dirty="0" smtClean="0"/>
              <a:t>	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b="1" dirty="0">
                <a:sym typeface="Wingdings" pitchFamily="2" charset="2"/>
              </a:rPr>
              <a:t>	</a:t>
            </a:r>
            <a:r>
              <a:rPr lang="en-US" sz="2000" dirty="0" smtClean="0"/>
              <a:t>g(43) </a:t>
            </a:r>
            <a:r>
              <a:rPr lang="en-US" sz="2000" dirty="0"/>
              <a:t>= 1 + 4</a:t>
            </a:r>
            <a:r>
              <a:rPr lang="en-US" sz="2000" dirty="0" smtClean="0"/>
              <a:t> </a:t>
            </a:r>
            <a:r>
              <a:rPr lang="en-US" sz="2000" dirty="0"/>
              <a:t>mod 9 = </a:t>
            </a:r>
            <a:r>
              <a:rPr lang="en-US" sz="2000" dirty="0" smtClean="0"/>
              <a:t>5</a:t>
            </a:r>
            <a:endParaRPr lang="en-US" sz="2000" b="1" dirty="0"/>
          </a:p>
          <a:p>
            <a:pPr>
              <a:spcBef>
                <a:spcPts val="600"/>
              </a:spcBef>
              <a:tabLst>
                <a:tab pos="395288" algn="l"/>
                <a:tab pos="744538" algn="l"/>
              </a:tabLst>
            </a:pPr>
            <a:endParaRPr lang="en-US" sz="2000" b="1" dirty="0"/>
          </a:p>
        </p:txBody>
      </p:sp>
      <p:sp>
        <p:nvSpPr>
          <p:cNvPr id="130087" name="Rectangle 50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212622" y="879651"/>
            <a:ext cx="6395155" cy="1892826"/>
          </a:xfrm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T = 10 (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u="sng" dirty="0" smtClean="0"/>
              <a:t>Hash Functions</a:t>
            </a:r>
            <a:r>
              <a:rPr lang="en-US" sz="2000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h(key) = key mod 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sz="2000" dirty="0" smtClean="0"/>
              <a:t>   g(key) = 1 + ((key/T) mod (T-1))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9" name="Group 6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22975722"/>
              </p:ext>
            </p:extLst>
          </p:nvPr>
        </p:nvGraphicFramePr>
        <p:xfrm>
          <a:off x="609600" y="1447800"/>
          <a:ext cx="1219200" cy="3810000"/>
        </p:xfrm>
        <a:graphic>
          <a:graphicData uri="http://schemas.openxmlformats.org/drawingml/2006/table">
            <a:tbl>
              <a:tblPr/>
              <a:tblGrid>
                <a:gridCol w="474133"/>
                <a:gridCol w="74506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14276" y="5434703"/>
            <a:ext cx="6160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 smtClean="0">
                <a:solidFill>
                  <a:srgbClr val="FF0000"/>
                </a:solidFill>
              </a:rPr>
              <a:t>We have a problem:</a:t>
            </a:r>
          </a:p>
          <a:p>
            <a:pPr>
              <a:tabLst>
                <a:tab pos="1658938" algn="l"/>
                <a:tab pos="3827463" algn="l"/>
              </a:tabLst>
            </a:pPr>
            <a:r>
              <a:rPr lang="en-US" sz="2000" b="0" dirty="0" smtClean="0">
                <a:solidFill>
                  <a:srgbClr val="FF0000"/>
                </a:solidFill>
              </a:rPr>
              <a:t>3 + 0 = 3	3 + 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="0" dirty="0" smtClean="0">
                <a:solidFill>
                  <a:srgbClr val="FF0000"/>
                </a:solidFill>
              </a:rPr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	3 </a:t>
            </a:r>
            <a:r>
              <a:rPr lang="en-US" sz="2000" b="0" dirty="0" smtClean="0">
                <a:solidFill>
                  <a:srgbClr val="FF0000"/>
                </a:solidFill>
              </a:rPr>
              <a:t>+ 10 = </a:t>
            </a:r>
            <a:r>
              <a:rPr lang="en-US" sz="2000" dirty="0" smtClean="0">
                <a:solidFill>
                  <a:srgbClr val="FF0000"/>
                </a:solidFill>
              </a:rPr>
              <a:t>13</a:t>
            </a:r>
            <a:r>
              <a:rPr lang="en-US" sz="2000" b="0" dirty="0" smtClean="0">
                <a:solidFill>
                  <a:srgbClr val="FF0000"/>
                </a:solidFill>
              </a:rPr>
              <a:t/>
            </a:r>
            <a:br>
              <a:rPr lang="en-US" sz="2000" b="0" dirty="0" smtClean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b="0" dirty="0" smtClean="0">
                <a:solidFill>
                  <a:srgbClr val="FF0000"/>
                </a:solidFill>
              </a:rPr>
              <a:t>3 + </a:t>
            </a:r>
            <a:r>
              <a:rPr lang="en-US" sz="2000" dirty="0" smtClean="0">
                <a:solidFill>
                  <a:srgbClr val="FF0000"/>
                </a:solidFill>
              </a:rPr>
              <a:t>15</a:t>
            </a:r>
            <a:r>
              <a:rPr lang="en-US" sz="2000" b="0" dirty="0" smtClean="0">
                <a:solidFill>
                  <a:srgbClr val="FF0000"/>
                </a:solidFill>
              </a:rPr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18	</a:t>
            </a:r>
            <a:r>
              <a:rPr lang="en-US" sz="2000" b="0" dirty="0" smtClean="0">
                <a:solidFill>
                  <a:srgbClr val="FF0000"/>
                </a:solidFill>
              </a:rPr>
              <a:t>3 + 20 = 23	</a:t>
            </a:r>
          </a:p>
        </p:txBody>
      </p:sp>
    </p:spTree>
    <p:extLst>
      <p:ext uri="{BB962C8B-B14F-4D97-AF65-F5344CB8AC3E}">
        <p14:creationId xmlns:p14="http://schemas.microsoft.com/office/powerpoint/2010/main" val="17743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Hashing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Because each probe is "jumping" by g(key) each time,	we should ideally "leave the neighborhood" and "go different places from the same initial collision"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But, as in quadratic probing, we could still have a problem where we are not "safe" due to an infinite loop despite room in table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This cannot happen in at least one case:</a:t>
            </a:r>
          </a:p>
          <a:p>
            <a:pPr marL="519113" indent="0">
              <a:buNone/>
            </a:pPr>
            <a:r>
              <a:rPr lang="en-US" sz="2400" dirty="0" smtClean="0"/>
              <a:t>For primes p and q such that 2 &lt; q &lt; p</a:t>
            </a:r>
          </a:p>
          <a:p>
            <a:pPr marL="914400" lvl="1" indent="0">
              <a:buNone/>
            </a:pPr>
            <a:r>
              <a:rPr lang="en-US" sz="2400" dirty="0" smtClean="0"/>
              <a:t>h(key) = key % p</a:t>
            </a:r>
          </a:p>
          <a:p>
            <a:pPr marL="914400" lvl="1" indent="0">
              <a:buNone/>
            </a:pPr>
            <a:r>
              <a:rPr lang="en-US" sz="2400" dirty="0" smtClean="0"/>
              <a:t>g(key) = q – (key % q)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Summarizing Collision Resolution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Separate Chaining is easy</a:t>
            </a:r>
          </a:p>
          <a:p>
            <a:r>
              <a:rPr lang="en-US" sz="2400" dirty="0" smtClean="0"/>
              <a:t>find, delete proportional to load factor on average</a:t>
            </a:r>
          </a:p>
          <a:p>
            <a:r>
              <a:rPr lang="en-US" sz="2400" dirty="0" smtClean="0"/>
              <a:t>insert can be constant if just push on front of list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Open addressing uses probing, has clustering issues as it gets full but still has reasons for its use:</a:t>
            </a:r>
          </a:p>
          <a:p>
            <a:r>
              <a:rPr lang="en-US" sz="2400" dirty="0"/>
              <a:t>Easier data </a:t>
            </a:r>
            <a:r>
              <a:rPr lang="en-US" sz="2400" dirty="0" smtClean="0"/>
              <a:t>representation</a:t>
            </a:r>
          </a:p>
          <a:p>
            <a:r>
              <a:rPr lang="en-US" sz="2400" dirty="0" smtClean="0"/>
              <a:t>Less memory allocation</a:t>
            </a:r>
          </a:p>
          <a:p>
            <a:r>
              <a:rPr lang="en-US" sz="2400" dirty="0" smtClean="0"/>
              <a:t>Run-time overhead for list nodes (but an array implementation could be faster)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make hash from hash leftovers…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As with array-based stacks/queues/lists</a:t>
            </a:r>
          </a:p>
          <a:p>
            <a:r>
              <a:rPr lang="en-US" sz="2400" dirty="0" smtClean="0"/>
              <a:t>If table gets too full, create a bigger table and copy everything</a:t>
            </a:r>
          </a:p>
          <a:p>
            <a:r>
              <a:rPr lang="en-US" sz="2400" dirty="0" smtClean="0"/>
              <a:t>Less helpful to shrink a table that is </a:t>
            </a:r>
            <a:r>
              <a:rPr lang="en-US" sz="2400" dirty="0" err="1" smtClean="0"/>
              <a:t>underfull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With chaining, we get to decide what "too full" means</a:t>
            </a:r>
          </a:p>
          <a:p>
            <a:r>
              <a:rPr lang="en-US" sz="2400" dirty="0" smtClean="0"/>
              <a:t>Keep load factor reasonable (e.g., &lt; 1)?</a:t>
            </a:r>
          </a:p>
          <a:p>
            <a:r>
              <a:rPr lang="en-US" sz="2400" dirty="0" smtClean="0"/>
              <a:t>Consider average or max size of non-empty </a:t>
            </a:r>
            <a:r>
              <a:rPr lang="en-US" sz="2400" dirty="0"/>
              <a:t>c</a:t>
            </a:r>
            <a:r>
              <a:rPr lang="en-US" sz="2400" dirty="0" smtClean="0"/>
              <a:t>hains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open addressing, half-full is a good rule of thumb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size should we choose?</a:t>
            </a:r>
            <a:endParaRPr lang="en-US" sz="2800" dirty="0"/>
          </a:p>
          <a:p>
            <a:r>
              <a:rPr lang="en-US" sz="2800" dirty="0" smtClean="0"/>
              <a:t>Twice-as-big?</a:t>
            </a:r>
          </a:p>
          <a:p>
            <a:r>
              <a:rPr lang="en-US" sz="2800" dirty="0" smtClean="0"/>
              <a:t>Except </a:t>
            </a:r>
            <a:r>
              <a:rPr lang="en-US" sz="2800" dirty="0"/>
              <a:t>that won’t be prime</a:t>
            </a:r>
            <a:r>
              <a:rPr lang="en-US" sz="2800" dirty="0" smtClean="0"/>
              <a:t>!</a:t>
            </a:r>
          </a:p>
          <a:p>
            <a:pPr marL="5715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We go twice-as-big but guarantee prime</a:t>
            </a:r>
            <a:endParaRPr lang="en-US" sz="2800" dirty="0"/>
          </a:p>
          <a:p>
            <a:r>
              <a:rPr lang="en-US" sz="2400" dirty="0" smtClean="0"/>
              <a:t>Implement by hard coding a list </a:t>
            </a:r>
            <a:r>
              <a:rPr lang="en-US" sz="2400" dirty="0"/>
              <a:t>of prime numbers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probably will not grow more than 20-30 </a:t>
            </a:r>
            <a:r>
              <a:rPr lang="en-US" sz="2400" dirty="0" smtClean="0"/>
              <a:t>times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can then calculate after </a:t>
            </a:r>
            <a:r>
              <a:rPr lang="en-US" sz="2400" dirty="0" smtClean="0"/>
              <a:t>that if necessary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1900897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</p:spTree>
    <p:extLst>
      <p:ext uri="{BB962C8B-B14F-4D97-AF65-F5344CB8AC3E}">
        <p14:creationId xmlns:p14="http://schemas.microsoft.com/office/powerpoint/2010/main" val="19918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Can we copy all data to the same indices in the new table?</a:t>
            </a:r>
          </a:p>
          <a:p>
            <a:r>
              <a:rPr lang="en-US" sz="2000" dirty="0" smtClean="0">
                <a:sym typeface="Wingdings" pitchFamily="2" charset="2"/>
              </a:rPr>
              <a:t>Will not work; we calculated the index based on </a:t>
            </a:r>
            <a:r>
              <a:rPr lang="en-US" sz="2000" dirty="0" err="1" smtClean="0">
                <a:sym typeface="Wingdings" pitchFamily="2" charset="2"/>
              </a:rPr>
              <a:t>TableSize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12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Rehash Algorithm: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Go through old table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Do standard insert for each item into new table</a:t>
            </a:r>
          </a:p>
          <a:p>
            <a:pPr marL="0" indent="0">
              <a:buNone/>
            </a:pPr>
            <a:endParaRPr lang="en-US" sz="12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Resize is an O(n) operation, </a:t>
            </a:r>
          </a:p>
          <a:p>
            <a:r>
              <a:rPr lang="en-US" sz="2000" dirty="0" smtClean="0">
                <a:sym typeface="Wingdings" pitchFamily="2" charset="2"/>
              </a:rPr>
              <a:t>Iterate over old table: O(n)</a:t>
            </a:r>
          </a:p>
          <a:p>
            <a:r>
              <a:rPr lang="en-US" sz="2000" dirty="0" smtClean="0">
                <a:sym typeface="Wingdings" pitchFamily="2" charset="2"/>
              </a:rPr>
              <a:t>n inserts / calls to the hash function: n 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⋅ O(1) = O(n)</a:t>
            </a:r>
            <a:endParaRPr lang="en-US" sz="2000" dirty="0" smtClean="0">
              <a:sym typeface="Wingdings" pitchFamily="2" charset="2"/>
            </a:endParaRPr>
          </a:p>
          <a:p>
            <a:pPr marL="57150" indent="0">
              <a:buNone/>
            </a:pPr>
            <a:endParaRPr lang="en-US" sz="1200" dirty="0" smtClean="0">
              <a:sym typeface="Wingdings" pitchFamily="2" charset="2"/>
            </a:endParaRPr>
          </a:p>
          <a:p>
            <a:pPr marL="57150" indent="0">
              <a:buNone/>
            </a:pPr>
            <a:r>
              <a:rPr lang="en-US" sz="2000" dirty="0" smtClean="0">
                <a:sym typeface="Wingdings" pitchFamily="2" charset="2"/>
              </a:rPr>
              <a:t>Is there some way to avoid all those hash function calls?</a:t>
            </a:r>
          </a:p>
          <a:p>
            <a:r>
              <a:rPr lang="en-US" sz="2000" dirty="0" smtClean="0">
                <a:sym typeface="Wingdings" pitchFamily="2" charset="2"/>
              </a:rPr>
              <a:t>Space/time tradeoff: Could store h(key) with each data item</a:t>
            </a:r>
          </a:p>
          <a:p>
            <a:r>
              <a:rPr lang="en-US" sz="2000" dirty="0" smtClean="0">
                <a:sym typeface="Wingdings" pitchFamily="2" charset="2"/>
              </a:rPr>
              <a:t>Growing the table is still O(n); only helps by a constant factor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hashing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make hash from hash leftovers…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Extendible Hashing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Hashing technique for huge data sets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optimizes to reduce disk accesses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each hash bucket fits on one disk block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better than B-Trees if order is not important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buckets, each fitting in one disk block, with the data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 directory that fits in one disk block used to hash to the correct bucket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E23-CE25-4260-B2DA-AD43BBA53BAF}" type="slidenum">
              <a:rPr lang="en-US" altLang="en-US" smtClean="0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ChangeArrowheads="1"/>
          </p:cNvSpPr>
          <p:nvPr/>
        </p:nvSpPr>
        <p:spPr bwMode="auto">
          <a:xfrm>
            <a:off x="2254250" y="3962400"/>
            <a:ext cx="842963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001</a:t>
            </a:r>
          </a:p>
        </p:txBody>
      </p:sp>
      <p:sp>
        <p:nvSpPr>
          <p:cNvPr id="913411" name="Rectangle 3"/>
          <p:cNvSpPr>
            <a:spLocks noChangeArrowheads="1"/>
          </p:cNvSpPr>
          <p:nvPr/>
        </p:nvSpPr>
        <p:spPr bwMode="auto">
          <a:xfrm>
            <a:off x="3097213" y="3962400"/>
            <a:ext cx="842962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010</a:t>
            </a: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3940175" y="3962400"/>
            <a:ext cx="842963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467475" y="3962400"/>
            <a:ext cx="842963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 110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310438" y="3962400"/>
            <a:ext cx="842962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 111</a:t>
            </a: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5624513" y="3962400"/>
            <a:ext cx="842962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 101</a:t>
            </a:r>
          </a:p>
        </p:txBody>
      </p:sp>
      <p:sp>
        <p:nvSpPr>
          <p:cNvPr id="9134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Extendible Hash Table</a:t>
            </a:r>
          </a:p>
        </p:txBody>
      </p:sp>
      <p:sp>
        <p:nvSpPr>
          <p:cNvPr id="9134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9900"/>
                </a:solidFill>
                <a:latin typeface="Arial" panose="020B0604020202020204" pitchFamily="34" charset="0"/>
              </a:rPr>
              <a:t>Directory</a:t>
            </a:r>
            <a:r>
              <a:rPr lang="en-US" altLang="en-US">
                <a:latin typeface="Arial" panose="020B0604020202020204" pitchFamily="34" charset="0"/>
              </a:rPr>
              <a:t> - entries labeled by </a:t>
            </a:r>
            <a:r>
              <a:rPr lang="en-US" altLang="en-US" i="1">
                <a:solidFill>
                  <a:srgbClr val="CC0099"/>
                </a:solidFill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 bits &amp; pointer to bucket with all keys starting with its bits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Each </a:t>
            </a:r>
            <a:r>
              <a:rPr lang="en-US" altLang="en-US">
                <a:solidFill>
                  <a:srgbClr val="FF9900"/>
                </a:solidFill>
                <a:latin typeface="Arial" panose="020B0604020202020204" pitchFamily="34" charset="0"/>
              </a:rPr>
              <a:t>block</a:t>
            </a:r>
            <a:r>
              <a:rPr lang="en-US" altLang="en-US">
                <a:latin typeface="Arial" panose="020B0604020202020204" pitchFamily="34" charset="0"/>
              </a:rPr>
              <a:t> contains keys &amp; data matching on the first </a:t>
            </a:r>
            <a:r>
              <a:rPr lang="en-US" altLang="en-US" i="1">
                <a:solidFill>
                  <a:srgbClr val="CC0099"/>
                </a:solidFill>
                <a:latin typeface="Arial" panose="020B0604020202020204" pitchFamily="34" charset="0"/>
              </a:rPr>
              <a:t>	j</a:t>
            </a:r>
            <a:r>
              <a:rPr lang="en-US" altLang="en-US">
                <a:solidFill>
                  <a:srgbClr val="CC0099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i="1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bits</a:t>
            </a:r>
          </a:p>
        </p:txBody>
      </p:sp>
      <p:sp>
        <p:nvSpPr>
          <p:cNvPr id="913418" name="Rectangle 10"/>
          <p:cNvSpPr>
            <a:spLocks noChangeArrowheads="1"/>
          </p:cNvSpPr>
          <p:nvPr/>
        </p:nvSpPr>
        <p:spPr bwMode="auto">
          <a:xfrm>
            <a:off x="1411288" y="3962400"/>
            <a:ext cx="842962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000</a:t>
            </a:r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4783138" y="3962400"/>
            <a:ext cx="841375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 100</a:t>
            </a:r>
          </a:p>
        </p:txBody>
      </p:sp>
      <p:sp>
        <p:nvSpPr>
          <p:cNvPr id="913420" name="Rectangle 12"/>
          <p:cNvSpPr>
            <a:spLocks noChangeArrowheads="1"/>
          </p:cNvSpPr>
          <p:nvPr/>
        </p:nvSpPr>
        <p:spPr bwMode="auto">
          <a:xfrm>
            <a:off x="533400" y="49530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001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286000" y="49530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010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010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011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3422" name="Rectangle 14"/>
          <p:cNvSpPr>
            <a:spLocks noChangeArrowheads="1"/>
          </p:cNvSpPr>
          <p:nvPr/>
        </p:nvSpPr>
        <p:spPr bwMode="auto">
          <a:xfrm>
            <a:off x="3886200" y="49530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100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100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3423" name="Rectangle 15"/>
          <p:cNvSpPr>
            <a:spLocks noChangeArrowheads="1"/>
          </p:cNvSpPr>
          <p:nvPr/>
        </p:nvSpPr>
        <p:spPr bwMode="auto">
          <a:xfrm>
            <a:off x="5486400" y="49530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101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101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101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3424" name="Rectangle 16"/>
          <p:cNvSpPr>
            <a:spLocks noChangeArrowheads="1"/>
          </p:cNvSpPr>
          <p:nvPr/>
        </p:nvSpPr>
        <p:spPr bwMode="auto">
          <a:xfrm>
            <a:off x="7086600" y="4953000"/>
            <a:ext cx="114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110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110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111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3366FF"/>
                </a:solidFill>
                <a:latin typeface="Arial" panose="020B0604020202020204" pitchFamily="34" charset="0"/>
              </a:rPr>
              <a:t>111</a:t>
            </a:r>
            <a:r>
              <a:rPr lang="en-US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cxnSp>
        <p:nvCxnSpPr>
          <p:cNvPr id="913425" name="AutoShape 17"/>
          <p:cNvCxnSpPr>
            <a:cxnSpLocks noChangeShapeType="1"/>
            <a:endCxn id="913420" idx="0"/>
          </p:cNvCxnSpPr>
          <p:nvPr/>
        </p:nvCxnSpPr>
        <p:spPr bwMode="auto">
          <a:xfrm flipH="1">
            <a:off x="1104900" y="4532313"/>
            <a:ext cx="72707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26" name="AutoShape 18"/>
          <p:cNvCxnSpPr>
            <a:cxnSpLocks noChangeShapeType="1"/>
            <a:endCxn id="913420" idx="0"/>
          </p:cNvCxnSpPr>
          <p:nvPr/>
        </p:nvCxnSpPr>
        <p:spPr bwMode="auto">
          <a:xfrm flipH="1">
            <a:off x="1104900" y="4532313"/>
            <a:ext cx="1570038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27" name="AutoShape 19"/>
          <p:cNvCxnSpPr>
            <a:cxnSpLocks noChangeShapeType="1"/>
            <a:endCxn id="913421" idx="0"/>
          </p:cNvCxnSpPr>
          <p:nvPr/>
        </p:nvCxnSpPr>
        <p:spPr bwMode="auto">
          <a:xfrm flipH="1">
            <a:off x="2857500" y="4532313"/>
            <a:ext cx="660400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28" name="AutoShape 20"/>
          <p:cNvCxnSpPr>
            <a:cxnSpLocks noChangeShapeType="1"/>
            <a:endCxn id="913421" idx="0"/>
          </p:cNvCxnSpPr>
          <p:nvPr/>
        </p:nvCxnSpPr>
        <p:spPr bwMode="auto">
          <a:xfrm flipH="1">
            <a:off x="2857500" y="4532313"/>
            <a:ext cx="1503363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29" name="AutoShape 21"/>
          <p:cNvCxnSpPr>
            <a:cxnSpLocks noChangeShapeType="1"/>
            <a:endCxn id="913422" idx="0"/>
          </p:cNvCxnSpPr>
          <p:nvPr/>
        </p:nvCxnSpPr>
        <p:spPr bwMode="auto">
          <a:xfrm flipH="1">
            <a:off x="4457700" y="4533900"/>
            <a:ext cx="744538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30" name="AutoShape 22"/>
          <p:cNvCxnSpPr>
            <a:cxnSpLocks noChangeShapeType="1"/>
            <a:endCxn id="913423" idx="0"/>
          </p:cNvCxnSpPr>
          <p:nvPr/>
        </p:nvCxnSpPr>
        <p:spPr bwMode="auto">
          <a:xfrm>
            <a:off x="6045200" y="4532313"/>
            <a:ext cx="12700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31" name="AutoShape 23"/>
          <p:cNvCxnSpPr>
            <a:cxnSpLocks noChangeShapeType="1"/>
            <a:endCxn id="913424" idx="0"/>
          </p:cNvCxnSpPr>
          <p:nvPr/>
        </p:nvCxnSpPr>
        <p:spPr bwMode="auto">
          <a:xfrm>
            <a:off x="6888163" y="4532313"/>
            <a:ext cx="769937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3432" name="AutoShape 24"/>
          <p:cNvCxnSpPr>
            <a:cxnSpLocks noChangeShapeType="1"/>
            <a:endCxn id="913424" idx="0"/>
          </p:cNvCxnSpPr>
          <p:nvPr/>
        </p:nvCxnSpPr>
        <p:spPr bwMode="auto">
          <a:xfrm flipH="1">
            <a:off x="7658100" y="4532313"/>
            <a:ext cx="730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3433" name="Text Box 25"/>
          <p:cNvSpPr txBox="1">
            <a:spLocks noChangeArrowheads="1"/>
          </p:cNvSpPr>
          <p:nvPr/>
        </p:nvSpPr>
        <p:spPr bwMode="auto">
          <a:xfrm>
            <a:off x="5791200" y="3579813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directory for </a:t>
            </a:r>
            <a:r>
              <a:rPr lang="en-US" altLang="en-US" sz="2400" i="1" smtClean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E23-CE25-4260-B2DA-AD43BBA53BAF}" type="slidenum">
              <a:rPr lang="en-US" altLang="en-US" smtClean="0">
                <a:solidFill>
                  <a:srgbClr val="000000"/>
                </a:solidFill>
              </a:rPr>
              <a:pPr/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</a:t>
            </a:r>
            <a:r>
              <a:rPr lang="en-US" altLang="en-US" sz="2800"/>
              <a:t>(easy case)</a:t>
            </a:r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auto">
          <a:xfrm>
            <a:off x="2963863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001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3706813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010</a:t>
            </a: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4449763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6677025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110</a:t>
            </a:r>
          </a:p>
        </p:txBody>
      </p:sp>
      <p:sp>
        <p:nvSpPr>
          <p:cNvPr id="915463" name="Rectangle 7"/>
          <p:cNvSpPr>
            <a:spLocks noChangeArrowheads="1"/>
          </p:cNvSpPr>
          <p:nvPr/>
        </p:nvSpPr>
        <p:spPr bwMode="auto">
          <a:xfrm>
            <a:off x="7419975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111</a:t>
            </a:r>
          </a:p>
        </p:txBody>
      </p:sp>
      <p:sp>
        <p:nvSpPr>
          <p:cNvPr id="915464" name="Rectangle 8"/>
          <p:cNvSpPr>
            <a:spLocks noChangeArrowheads="1"/>
          </p:cNvSpPr>
          <p:nvPr/>
        </p:nvSpPr>
        <p:spPr bwMode="auto">
          <a:xfrm>
            <a:off x="5934075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101</a:t>
            </a:r>
          </a:p>
        </p:txBody>
      </p:sp>
      <p:sp>
        <p:nvSpPr>
          <p:cNvPr id="915465" name="Rectangle 9"/>
          <p:cNvSpPr>
            <a:spLocks noChangeArrowheads="1"/>
          </p:cNvSpPr>
          <p:nvPr/>
        </p:nvSpPr>
        <p:spPr bwMode="auto">
          <a:xfrm>
            <a:off x="2220913" y="456565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000</a:t>
            </a:r>
          </a:p>
        </p:txBody>
      </p:sp>
      <p:sp>
        <p:nvSpPr>
          <p:cNvPr id="915466" name="Rectangle 10"/>
          <p:cNvSpPr>
            <a:spLocks noChangeArrowheads="1"/>
          </p:cNvSpPr>
          <p:nvPr/>
        </p:nvSpPr>
        <p:spPr bwMode="auto">
          <a:xfrm>
            <a:off x="5192713" y="4565650"/>
            <a:ext cx="741362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100</a:t>
            </a:r>
          </a:p>
        </p:txBody>
      </p:sp>
      <p:sp>
        <p:nvSpPr>
          <p:cNvPr id="915467" name="Rectangle 11"/>
          <p:cNvSpPr>
            <a:spLocks noChangeArrowheads="1"/>
          </p:cNvSpPr>
          <p:nvPr/>
        </p:nvSpPr>
        <p:spPr bwMode="auto">
          <a:xfrm>
            <a:off x="1447800" y="543877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00110</a:t>
            </a:r>
          </a:p>
        </p:txBody>
      </p:sp>
      <p:sp>
        <p:nvSpPr>
          <p:cNvPr id="915468" name="Rectangle 12"/>
          <p:cNvSpPr>
            <a:spLocks noChangeArrowheads="1"/>
          </p:cNvSpPr>
          <p:nvPr/>
        </p:nvSpPr>
        <p:spPr bwMode="auto">
          <a:xfrm>
            <a:off x="2992438" y="543877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69" name="Rectangle 13"/>
          <p:cNvSpPr>
            <a:spLocks noChangeArrowheads="1"/>
          </p:cNvSpPr>
          <p:nvPr/>
        </p:nvSpPr>
        <p:spPr bwMode="auto">
          <a:xfrm>
            <a:off x="4402138" y="543877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70" name="Rectangle 14"/>
          <p:cNvSpPr>
            <a:spLocks noChangeArrowheads="1"/>
          </p:cNvSpPr>
          <p:nvPr/>
        </p:nvSpPr>
        <p:spPr bwMode="auto">
          <a:xfrm>
            <a:off x="5811838" y="543877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71" name="Rectangle 15"/>
          <p:cNvSpPr>
            <a:spLocks noChangeArrowheads="1"/>
          </p:cNvSpPr>
          <p:nvPr/>
        </p:nvSpPr>
        <p:spPr bwMode="auto">
          <a:xfrm>
            <a:off x="7223125" y="543877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FF0000"/>
                </a:solidFill>
                <a:latin typeface="Arial" panose="020B0604020202020204" pitchFamily="34" charset="0"/>
              </a:rPr>
              <a:t>11011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11110</a:t>
            </a:r>
          </a:p>
        </p:txBody>
      </p:sp>
      <p:cxnSp>
        <p:nvCxnSpPr>
          <p:cNvPr id="915472" name="AutoShape 16"/>
          <p:cNvCxnSpPr>
            <a:cxnSpLocks noChangeShapeType="1"/>
            <a:endCxn id="915467" idx="0"/>
          </p:cNvCxnSpPr>
          <p:nvPr/>
        </p:nvCxnSpPr>
        <p:spPr bwMode="auto">
          <a:xfrm flipH="1">
            <a:off x="1951038" y="5067300"/>
            <a:ext cx="6413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3" name="AutoShape 17"/>
          <p:cNvCxnSpPr>
            <a:cxnSpLocks noChangeShapeType="1"/>
            <a:endCxn id="915467" idx="0"/>
          </p:cNvCxnSpPr>
          <p:nvPr/>
        </p:nvCxnSpPr>
        <p:spPr bwMode="auto">
          <a:xfrm flipH="1">
            <a:off x="1951038" y="5067300"/>
            <a:ext cx="13843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4" name="AutoShape 18"/>
          <p:cNvCxnSpPr>
            <a:cxnSpLocks noChangeShapeType="1"/>
            <a:endCxn id="915468" idx="0"/>
          </p:cNvCxnSpPr>
          <p:nvPr/>
        </p:nvCxnSpPr>
        <p:spPr bwMode="auto">
          <a:xfrm flipH="1">
            <a:off x="3495675" y="5067300"/>
            <a:ext cx="582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5" name="AutoShape 19"/>
          <p:cNvCxnSpPr>
            <a:cxnSpLocks noChangeShapeType="1"/>
            <a:endCxn id="915468" idx="0"/>
          </p:cNvCxnSpPr>
          <p:nvPr/>
        </p:nvCxnSpPr>
        <p:spPr bwMode="auto">
          <a:xfrm flipH="1">
            <a:off x="3495675" y="5067300"/>
            <a:ext cx="132556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6" name="AutoShape 20"/>
          <p:cNvCxnSpPr>
            <a:cxnSpLocks noChangeShapeType="1"/>
            <a:endCxn id="915469" idx="0"/>
          </p:cNvCxnSpPr>
          <p:nvPr/>
        </p:nvCxnSpPr>
        <p:spPr bwMode="auto">
          <a:xfrm flipH="1">
            <a:off x="4906963" y="5068888"/>
            <a:ext cx="657225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7" name="AutoShape 21"/>
          <p:cNvCxnSpPr>
            <a:cxnSpLocks noChangeShapeType="1"/>
            <a:endCxn id="915470" idx="0"/>
          </p:cNvCxnSpPr>
          <p:nvPr/>
        </p:nvCxnSpPr>
        <p:spPr bwMode="auto">
          <a:xfrm>
            <a:off x="6303963" y="5067300"/>
            <a:ext cx="127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8" name="AutoShape 22"/>
          <p:cNvCxnSpPr>
            <a:cxnSpLocks noChangeShapeType="1"/>
            <a:endCxn id="915471" idx="0"/>
          </p:cNvCxnSpPr>
          <p:nvPr/>
        </p:nvCxnSpPr>
        <p:spPr bwMode="auto">
          <a:xfrm>
            <a:off x="7046913" y="5067300"/>
            <a:ext cx="6794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79" name="AutoShape 23"/>
          <p:cNvCxnSpPr>
            <a:cxnSpLocks noChangeShapeType="1"/>
            <a:endCxn id="915471" idx="0"/>
          </p:cNvCxnSpPr>
          <p:nvPr/>
        </p:nvCxnSpPr>
        <p:spPr bwMode="auto">
          <a:xfrm flipH="1">
            <a:off x="7726363" y="5067300"/>
            <a:ext cx="635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5480" name="Text Box 24"/>
          <p:cNvSpPr txBox="1">
            <a:spLocks noChangeArrowheads="1"/>
          </p:cNvSpPr>
          <p:nvPr/>
        </p:nvSpPr>
        <p:spPr bwMode="auto">
          <a:xfrm>
            <a:off x="212725" y="1676400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insert(</a:t>
            </a:r>
            <a:r>
              <a:rPr lang="en-US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11011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15481" name="Rectangle 25"/>
          <p:cNvSpPr>
            <a:spLocks noChangeArrowheads="1"/>
          </p:cNvSpPr>
          <p:nvPr/>
        </p:nvSpPr>
        <p:spPr bwMode="auto">
          <a:xfrm>
            <a:off x="2963863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001</a:t>
            </a:r>
          </a:p>
        </p:txBody>
      </p:sp>
      <p:sp>
        <p:nvSpPr>
          <p:cNvPr id="915482" name="Rectangle 26"/>
          <p:cNvSpPr>
            <a:spLocks noChangeArrowheads="1"/>
          </p:cNvSpPr>
          <p:nvPr/>
        </p:nvSpPr>
        <p:spPr bwMode="auto">
          <a:xfrm>
            <a:off x="3706813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010</a:t>
            </a:r>
          </a:p>
        </p:txBody>
      </p:sp>
      <p:sp>
        <p:nvSpPr>
          <p:cNvPr id="915483" name="Rectangle 27"/>
          <p:cNvSpPr>
            <a:spLocks noChangeArrowheads="1"/>
          </p:cNvSpPr>
          <p:nvPr/>
        </p:nvSpPr>
        <p:spPr bwMode="auto">
          <a:xfrm>
            <a:off x="4449763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915484" name="Rectangle 28"/>
          <p:cNvSpPr>
            <a:spLocks noChangeArrowheads="1"/>
          </p:cNvSpPr>
          <p:nvPr/>
        </p:nvSpPr>
        <p:spPr bwMode="auto">
          <a:xfrm>
            <a:off x="6677025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110</a:t>
            </a:r>
          </a:p>
        </p:txBody>
      </p:sp>
      <p:sp>
        <p:nvSpPr>
          <p:cNvPr id="915485" name="Rectangle 29"/>
          <p:cNvSpPr>
            <a:spLocks noChangeArrowheads="1"/>
          </p:cNvSpPr>
          <p:nvPr/>
        </p:nvSpPr>
        <p:spPr bwMode="auto">
          <a:xfrm>
            <a:off x="7419975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111</a:t>
            </a:r>
          </a:p>
        </p:txBody>
      </p:sp>
      <p:sp>
        <p:nvSpPr>
          <p:cNvPr id="915486" name="Rectangle 30"/>
          <p:cNvSpPr>
            <a:spLocks noChangeArrowheads="1"/>
          </p:cNvSpPr>
          <p:nvPr/>
        </p:nvSpPr>
        <p:spPr bwMode="auto">
          <a:xfrm>
            <a:off x="5934075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101</a:t>
            </a:r>
          </a:p>
        </p:txBody>
      </p:sp>
      <p:sp>
        <p:nvSpPr>
          <p:cNvPr id="915487" name="Rectangle 31"/>
          <p:cNvSpPr>
            <a:spLocks noChangeArrowheads="1"/>
          </p:cNvSpPr>
          <p:nvPr/>
        </p:nvSpPr>
        <p:spPr bwMode="auto">
          <a:xfrm>
            <a:off x="2220913" y="18288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000</a:t>
            </a:r>
          </a:p>
        </p:txBody>
      </p:sp>
      <p:sp>
        <p:nvSpPr>
          <p:cNvPr id="915488" name="Rectangle 32"/>
          <p:cNvSpPr>
            <a:spLocks noChangeArrowheads="1"/>
          </p:cNvSpPr>
          <p:nvPr/>
        </p:nvSpPr>
        <p:spPr bwMode="auto">
          <a:xfrm>
            <a:off x="5192713" y="1828800"/>
            <a:ext cx="741362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100</a:t>
            </a:r>
          </a:p>
        </p:txBody>
      </p:sp>
      <p:sp>
        <p:nvSpPr>
          <p:cNvPr id="915489" name="Rectangle 33"/>
          <p:cNvSpPr>
            <a:spLocks noChangeArrowheads="1"/>
          </p:cNvSpPr>
          <p:nvPr/>
        </p:nvSpPr>
        <p:spPr bwMode="auto">
          <a:xfrm>
            <a:off x="1447800" y="27019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00110</a:t>
            </a:r>
          </a:p>
        </p:txBody>
      </p:sp>
      <p:sp>
        <p:nvSpPr>
          <p:cNvPr id="915490" name="Rectangle 34"/>
          <p:cNvSpPr>
            <a:spLocks noChangeArrowheads="1"/>
          </p:cNvSpPr>
          <p:nvPr/>
        </p:nvSpPr>
        <p:spPr bwMode="auto">
          <a:xfrm>
            <a:off x="2992438" y="27019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91" name="Rectangle 35"/>
          <p:cNvSpPr>
            <a:spLocks noChangeArrowheads="1"/>
          </p:cNvSpPr>
          <p:nvPr/>
        </p:nvSpPr>
        <p:spPr bwMode="auto">
          <a:xfrm>
            <a:off x="4402138" y="270192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92" name="Rectangle 36"/>
          <p:cNvSpPr>
            <a:spLocks noChangeArrowheads="1"/>
          </p:cNvSpPr>
          <p:nvPr/>
        </p:nvSpPr>
        <p:spPr bwMode="auto">
          <a:xfrm>
            <a:off x="5811838" y="270192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5493" name="Rectangle 37"/>
          <p:cNvSpPr>
            <a:spLocks noChangeArrowheads="1"/>
          </p:cNvSpPr>
          <p:nvPr/>
        </p:nvSpPr>
        <p:spPr bwMode="auto">
          <a:xfrm>
            <a:off x="7223125" y="27019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cxnSp>
        <p:nvCxnSpPr>
          <p:cNvPr id="915494" name="AutoShape 38"/>
          <p:cNvCxnSpPr>
            <a:cxnSpLocks noChangeShapeType="1"/>
            <a:endCxn id="915489" idx="0"/>
          </p:cNvCxnSpPr>
          <p:nvPr/>
        </p:nvCxnSpPr>
        <p:spPr bwMode="auto">
          <a:xfrm flipH="1">
            <a:off x="1951038" y="2330450"/>
            <a:ext cx="6413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95" name="AutoShape 39"/>
          <p:cNvCxnSpPr>
            <a:cxnSpLocks noChangeShapeType="1"/>
            <a:endCxn id="915489" idx="0"/>
          </p:cNvCxnSpPr>
          <p:nvPr/>
        </p:nvCxnSpPr>
        <p:spPr bwMode="auto">
          <a:xfrm flipH="1">
            <a:off x="1951038" y="2330450"/>
            <a:ext cx="13843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96" name="AutoShape 40"/>
          <p:cNvCxnSpPr>
            <a:cxnSpLocks noChangeShapeType="1"/>
            <a:endCxn id="915490" idx="0"/>
          </p:cNvCxnSpPr>
          <p:nvPr/>
        </p:nvCxnSpPr>
        <p:spPr bwMode="auto">
          <a:xfrm flipH="1">
            <a:off x="3495675" y="2330450"/>
            <a:ext cx="582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97" name="AutoShape 41"/>
          <p:cNvCxnSpPr>
            <a:cxnSpLocks noChangeShapeType="1"/>
            <a:endCxn id="915490" idx="0"/>
          </p:cNvCxnSpPr>
          <p:nvPr/>
        </p:nvCxnSpPr>
        <p:spPr bwMode="auto">
          <a:xfrm flipH="1">
            <a:off x="3495675" y="2330450"/>
            <a:ext cx="132556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98" name="AutoShape 42"/>
          <p:cNvCxnSpPr>
            <a:cxnSpLocks noChangeShapeType="1"/>
            <a:endCxn id="915491" idx="0"/>
          </p:cNvCxnSpPr>
          <p:nvPr/>
        </p:nvCxnSpPr>
        <p:spPr bwMode="auto">
          <a:xfrm flipH="1">
            <a:off x="4906963" y="2332038"/>
            <a:ext cx="657225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499" name="AutoShape 43"/>
          <p:cNvCxnSpPr>
            <a:cxnSpLocks noChangeShapeType="1"/>
            <a:endCxn id="915492" idx="0"/>
          </p:cNvCxnSpPr>
          <p:nvPr/>
        </p:nvCxnSpPr>
        <p:spPr bwMode="auto">
          <a:xfrm>
            <a:off x="6303963" y="2330450"/>
            <a:ext cx="127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500" name="AutoShape 44"/>
          <p:cNvCxnSpPr>
            <a:cxnSpLocks noChangeShapeType="1"/>
            <a:endCxn id="915493" idx="0"/>
          </p:cNvCxnSpPr>
          <p:nvPr/>
        </p:nvCxnSpPr>
        <p:spPr bwMode="auto">
          <a:xfrm>
            <a:off x="7046913" y="2330450"/>
            <a:ext cx="6794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5501" name="AutoShape 45"/>
          <p:cNvCxnSpPr>
            <a:cxnSpLocks noChangeShapeType="1"/>
            <a:endCxn id="915493" idx="0"/>
          </p:cNvCxnSpPr>
          <p:nvPr/>
        </p:nvCxnSpPr>
        <p:spPr bwMode="auto">
          <a:xfrm flipH="1">
            <a:off x="7726363" y="2330450"/>
            <a:ext cx="635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5502" name="AutoShape 46"/>
          <p:cNvSpPr>
            <a:spLocks noChangeArrowheads="1"/>
          </p:cNvSpPr>
          <p:nvPr/>
        </p:nvSpPr>
        <p:spPr bwMode="auto">
          <a:xfrm>
            <a:off x="4876800" y="4114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E23-CE25-4260-B2DA-AD43BBA53BAF}" type="slidenum">
              <a:rPr lang="en-US" altLang="en-US" smtClean="0">
                <a:solidFill>
                  <a:srgbClr val="000000"/>
                </a:solidFill>
              </a:rPr>
              <a:pPr/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</a:t>
            </a:r>
          </a:p>
        </p:txBody>
      </p:sp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2963863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001</a:t>
            </a:r>
          </a:p>
        </p:txBody>
      </p:sp>
      <p:sp>
        <p:nvSpPr>
          <p:cNvPr id="917508" name="Rectangle 4"/>
          <p:cNvSpPr>
            <a:spLocks noChangeArrowheads="1"/>
          </p:cNvSpPr>
          <p:nvPr/>
        </p:nvSpPr>
        <p:spPr bwMode="auto">
          <a:xfrm>
            <a:off x="3706813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010</a:t>
            </a:r>
          </a:p>
        </p:txBody>
      </p:sp>
      <p:sp>
        <p:nvSpPr>
          <p:cNvPr id="917509" name="Rectangle 5"/>
          <p:cNvSpPr>
            <a:spLocks noChangeArrowheads="1"/>
          </p:cNvSpPr>
          <p:nvPr/>
        </p:nvSpPr>
        <p:spPr bwMode="auto">
          <a:xfrm>
            <a:off x="4449763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917510" name="Rectangle 6"/>
          <p:cNvSpPr>
            <a:spLocks noChangeArrowheads="1"/>
          </p:cNvSpPr>
          <p:nvPr/>
        </p:nvSpPr>
        <p:spPr bwMode="auto">
          <a:xfrm>
            <a:off x="6677025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110</a:t>
            </a:r>
          </a:p>
        </p:txBody>
      </p:sp>
      <p:sp>
        <p:nvSpPr>
          <p:cNvPr id="917511" name="Rectangle 7"/>
          <p:cNvSpPr>
            <a:spLocks noChangeArrowheads="1"/>
          </p:cNvSpPr>
          <p:nvPr/>
        </p:nvSpPr>
        <p:spPr bwMode="auto">
          <a:xfrm>
            <a:off x="7419975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111</a:t>
            </a:r>
          </a:p>
        </p:txBody>
      </p:sp>
      <p:sp>
        <p:nvSpPr>
          <p:cNvPr id="917512" name="Rectangle 8"/>
          <p:cNvSpPr>
            <a:spLocks noChangeArrowheads="1"/>
          </p:cNvSpPr>
          <p:nvPr/>
        </p:nvSpPr>
        <p:spPr bwMode="auto">
          <a:xfrm>
            <a:off x="5934075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101</a:t>
            </a:r>
          </a:p>
        </p:txBody>
      </p:sp>
      <p:sp>
        <p:nvSpPr>
          <p:cNvPr id="917513" name="Rectangle 9"/>
          <p:cNvSpPr>
            <a:spLocks noChangeArrowheads="1"/>
          </p:cNvSpPr>
          <p:nvPr/>
        </p:nvSpPr>
        <p:spPr bwMode="auto">
          <a:xfrm>
            <a:off x="2220913" y="17526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000</a:t>
            </a:r>
          </a:p>
        </p:txBody>
      </p:sp>
      <p:sp>
        <p:nvSpPr>
          <p:cNvPr id="917514" name="Rectangle 10"/>
          <p:cNvSpPr>
            <a:spLocks noChangeArrowheads="1"/>
          </p:cNvSpPr>
          <p:nvPr/>
        </p:nvSpPr>
        <p:spPr bwMode="auto">
          <a:xfrm>
            <a:off x="5192713" y="1752600"/>
            <a:ext cx="741362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100</a:t>
            </a:r>
          </a:p>
        </p:txBody>
      </p:sp>
      <p:sp>
        <p:nvSpPr>
          <p:cNvPr id="917515" name="Rectangle 11"/>
          <p:cNvSpPr>
            <a:spLocks noChangeArrowheads="1"/>
          </p:cNvSpPr>
          <p:nvPr/>
        </p:nvSpPr>
        <p:spPr bwMode="auto">
          <a:xfrm>
            <a:off x="1447800" y="26257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00110</a:t>
            </a:r>
          </a:p>
        </p:txBody>
      </p:sp>
      <p:sp>
        <p:nvSpPr>
          <p:cNvPr id="917516" name="Rectangle 12"/>
          <p:cNvSpPr>
            <a:spLocks noChangeArrowheads="1"/>
          </p:cNvSpPr>
          <p:nvPr/>
        </p:nvSpPr>
        <p:spPr bwMode="auto">
          <a:xfrm>
            <a:off x="2992438" y="26257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17" name="Rectangle 13"/>
          <p:cNvSpPr>
            <a:spLocks noChangeArrowheads="1"/>
          </p:cNvSpPr>
          <p:nvPr/>
        </p:nvSpPr>
        <p:spPr bwMode="auto">
          <a:xfrm>
            <a:off x="4402138" y="262572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18" name="Rectangle 14"/>
          <p:cNvSpPr>
            <a:spLocks noChangeArrowheads="1"/>
          </p:cNvSpPr>
          <p:nvPr/>
        </p:nvSpPr>
        <p:spPr bwMode="auto">
          <a:xfrm>
            <a:off x="5811838" y="2625725"/>
            <a:ext cx="1008062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19" name="Rectangle 15"/>
          <p:cNvSpPr>
            <a:spLocks noChangeArrowheads="1"/>
          </p:cNvSpPr>
          <p:nvPr/>
        </p:nvSpPr>
        <p:spPr bwMode="auto">
          <a:xfrm>
            <a:off x="7223125" y="26257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11110</a:t>
            </a:r>
          </a:p>
        </p:txBody>
      </p:sp>
      <p:cxnSp>
        <p:nvCxnSpPr>
          <p:cNvPr id="917520" name="AutoShape 16"/>
          <p:cNvCxnSpPr>
            <a:cxnSpLocks noChangeShapeType="1"/>
            <a:endCxn id="917515" idx="0"/>
          </p:cNvCxnSpPr>
          <p:nvPr/>
        </p:nvCxnSpPr>
        <p:spPr bwMode="auto">
          <a:xfrm flipH="1">
            <a:off x="1951038" y="2254250"/>
            <a:ext cx="6413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1" name="AutoShape 17"/>
          <p:cNvCxnSpPr>
            <a:cxnSpLocks noChangeShapeType="1"/>
            <a:endCxn id="917515" idx="0"/>
          </p:cNvCxnSpPr>
          <p:nvPr/>
        </p:nvCxnSpPr>
        <p:spPr bwMode="auto">
          <a:xfrm flipH="1">
            <a:off x="1951038" y="2254250"/>
            <a:ext cx="13843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2" name="AutoShape 18"/>
          <p:cNvCxnSpPr>
            <a:cxnSpLocks noChangeShapeType="1"/>
            <a:endCxn id="917516" idx="0"/>
          </p:cNvCxnSpPr>
          <p:nvPr/>
        </p:nvCxnSpPr>
        <p:spPr bwMode="auto">
          <a:xfrm flipH="1">
            <a:off x="3495675" y="2254250"/>
            <a:ext cx="58261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3" name="AutoShape 19"/>
          <p:cNvCxnSpPr>
            <a:cxnSpLocks noChangeShapeType="1"/>
            <a:endCxn id="917516" idx="0"/>
          </p:cNvCxnSpPr>
          <p:nvPr/>
        </p:nvCxnSpPr>
        <p:spPr bwMode="auto">
          <a:xfrm flipH="1">
            <a:off x="3495675" y="2254250"/>
            <a:ext cx="1325563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4" name="AutoShape 20"/>
          <p:cNvCxnSpPr>
            <a:cxnSpLocks noChangeShapeType="1"/>
            <a:endCxn id="917517" idx="0"/>
          </p:cNvCxnSpPr>
          <p:nvPr/>
        </p:nvCxnSpPr>
        <p:spPr bwMode="auto">
          <a:xfrm flipH="1">
            <a:off x="4906963" y="2255838"/>
            <a:ext cx="657225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5" name="AutoShape 21"/>
          <p:cNvCxnSpPr>
            <a:cxnSpLocks noChangeShapeType="1"/>
            <a:endCxn id="917518" idx="0"/>
          </p:cNvCxnSpPr>
          <p:nvPr/>
        </p:nvCxnSpPr>
        <p:spPr bwMode="auto">
          <a:xfrm>
            <a:off x="6303963" y="2254250"/>
            <a:ext cx="127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6" name="AutoShape 22"/>
          <p:cNvCxnSpPr>
            <a:cxnSpLocks noChangeShapeType="1"/>
            <a:endCxn id="917519" idx="0"/>
          </p:cNvCxnSpPr>
          <p:nvPr/>
        </p:nvCxnSpPr>
        <p:spPr bwMode="auto">
          <a:xfrm>
            <a:off x="7046913" y="2254250"/>
            <a:ext cx="6794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27" name="AutoShape 23"/>
          <p:cNvCxnSpPr>
            <a:cxnSpLocks noChangeShapeType="1"/>
            <a:endCxn id="917519" idx="0"/>
          </p:cNvCxnSpPr>
          <p:nvPr/>
        </p:nvCxnSpPr>
        <p:spPr bwMode="auto">
          <a:xfrm flipH="1">
            <a:off x="7726363" y="2254250"/>
            <a:ext cx="635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7528" name="Text Box 24"/>
          <p:cNvSpPr txBox="1">
            <a:spLocks noChangeArrowheads="1"/>
          </p:cNvSpPr>
          <p:nvPr/>
        </p:nvSpPr>
        <p:spPr bwMode="auto">
          <a:xfrm>
            <a:off x="212725" y="1676400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insert(</a:t>
            </a:r>
            <a:r>
              <a:rPr lang="en-US" altLang="en-US" sz="2400" smtClean="0">
                <a:solidFill>
                  <a:srgbClr val="FF0000"/>
                </a:solidFill>
                <a:latin typeface="Arial" panose="020B0604020202020204" pitchFamily="34" charset="0"/>
              </a:rPr>
              <a:t>11000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17529" name="Rectangle 25"/>
          <p:cNvSpPr>
            <a:spLocks noChangeArrowheads="1"/>
          </p:cNvSpPr>
          <p:nvPr/>
        </p:nvSpPr>
        <p:spPr bwMode="auto">
          <a:xfrm>
            <a:off x="2038350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001</a:t>
            </a:r>
          </a:p>
        </p:txBody>
      </p:sp>
      <p:sp>
        <p:nvSpPr>
          <p:cNvPr id="917530" name="Rectangle 26"/>
          <p:cNvSpPr>
            <a:spLocks noChangeArrowheads="1"/>
          </p:cNvSpPr>
          <p:nvPr/>
        </p:nvSpPr>
        <p:spPr bwMode="auto">
          <a:xfrm>
            <a:off x="2781300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010</a:t>
            </a:r>
          </a:p>
        </p:txBody>
      </p:sp>
      <p:sp>
        <p:nvSpPr>
          <p:cNvPr id="917531" name="Rectangle 27"/>
          <p:cNvSpPr>
            <a:spLocks noChangeArrowheads="1"/>
          </p:cNvSpPr>
          <p:nvPr/>
        </p:nvSpPr>
        <p:spPr bwMode="auto">
          <a:xfrm>
            <a:off x="3524250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917532" name="Rectangle 28"/>
          <p:cNvSpPr>
            <a:spLocks noChangeArrowheads="1"/>
          </p:cNvSpPr>
          <p:nvPr/>
        </p:nvSpPr>
        <p:spPr bwMode="auto">
          <a:xfrm>
            <a:off x="5751513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110</a:t>
            </a:r>
          </a:p>
        </p:txBody>
      </p:sp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494463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111</a:t>
            </a:r>
          </a:p>
        </p:txBody>
      </p:sp>
      <p:sp>
        <p:nvSpPr>
          <p:cNvPr id="917534" name="Rectangle 30"/>
          <p:cNvSpPr>
            <a:spLocks noChangeArrowheads="1"/>
          </p:cNvSpPr>
          <p:nvPr/>
        </p:nvSpPr>
        <p:spPr bwMode="auto">
          <a:xfrm>
            <a:off x="5008563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101</a:t>
            </a:r>
          </a:p>
        </p:txBody>
      </p:sp>
      <p:sp>
        <p:nvSpPr>
          <p:cNvPr id="917535" name="Rectangle 31"/>
          <p:cNvSpPr>
            <a:spLocks noChangeArrowheads="1"/>
          </p:cNvSpPr>
          <p:nvPr/>
        </p:nvSpPr>
        <p:spPr bwMode="auto">
          <a:xfrm>
            <a:off x="1295400" y="4572000"/>
            <a:ext cx="742950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000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4267200" y="4572000"/>
            <a:ext cx="741363" cy="503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9900"/>
                </a:solidFill>
                <a:latin typeface="Arial" panose="020B0604020202020204" pitchFamily="34" charset="0"/>
              </a:rPr>
              <a:t> 100</a:t>
            </a:r>
          </a:p>
        </p:txBody>
      </p:sp>
      <p:sp>
        <p:nvSpPr>
          <p:cNvPr id="917537" name="Rectangle 33"/>
          <p:cNvSpPr>
            <a:spLocks noChangeArrowheads="1"/>
          </p:cNvSpPr>
          <p:nvPr/>
        </p:nvSpPr>
        <p:spPr bwMode="auto">
          <a:xfrm>
            <a:off x="522288" y="54451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00110</a:t>
            </a:r>
          </a:p>
        </p:txBody>
      </p:sp>
      <p:sp>
        <p:nvSpPr>
          <p:cNvPr id="917538" name="Rectangle 34"/>
          <p:cNvSpPr>
            <a:spLocks noChangeArrowheads="1"/>
          </p:cNvSpPr>
          <p:nvPr/>
        </p:nvSpPr>
        <p:spPr bwMode="auto">
          <a:xfrm>
            <a:off x="2066925" y="54451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(2)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01100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39" name="Rectangle 35"/>
          <p:cNvSpPr>
            <a:spLocks noChangeArrowheads="1"/>
          </p:cNvSpPr>
          <p:nvPr/>
        </p:nvSpPr>
        <p:spPr bwMode="auto">
          <a:xfrm>
            <a:off x="3476625" y="5445125"/>
            <a:ext cx="1008063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40" name="Rectangle 36"/>
          <p:cNvSpPr>
            <a:spLocks noChangeArrowheads="1"/>
          </p:cNvSpPr>
          <p:nvPr/>
        </p:nvSpPr>
        <p:spPr bwMode="auto">
          <a:xfrm>
            <a:off x="4886325" y="5445125"/>
            <a:ext cx="1008063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10111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17541" name="Rectangle 37"/>
          <p:cNvSpPr>
            <a:spLocks noChangeArrowheads="1"/>
          </p:cNvSpPr>
          <p:nvPr/>
        </p:nvSpPr>
        <p:spPr bwMode="auto">
          <a:xfrm>
            <a:off x="6297613" y="5445125"/>
            <a:ext cx="100647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FF0000"/>
                </a:solidFill>
                <a:latin typeface="Arial" panose="020B0604020202020204" pitchFamily="34" charset="0"/>
              </a:rPr>
              <a:t>11000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11001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9900"/>
                </a:solidFill>
                <a:latin typeface="Arial" panose="020B0604020202020204" pitchFamily="34" charset="0"/>
              </a:rPr>
              <a:t>11011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cxnSp>
        <p:nvCxnSpPr>
          <p:cNvPr id="917542" name="AutoShape 38"/>
          <p:cNvCxnSpPr>
            <a:cxnSpLocks noChangeShapeType="1"/>
            <a:endCxn id="917537" idx="0"/>
          </p:cNvCxnSpPr>
          <p:nvPr/>
        </p:nvCxnSpPr>
        <p:spPr bwMode="auto">
          <a:xfrm flipH="1">
            <a:off x="1025525" y="5073650"/>
            <a:ext cx="64135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3" name="AutoShape 39"/>
          <p:cNvCxnSpPr>
            <a:cxnSpLocks noChangeShapeType="1"/>
            <a:endCxn id="917537" idx="0"/>
          </p:cNvCxnSpPr>
          <p:nvPr/>
        </p:nvCxnSpPr>
        <p:spPr bwMode="auto">
          <a:xfrm flipH="1">
            <a:off x="1025525" y="5073650"/>
            <a:ext cx="13843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4" name="AutoShape 40"/>
          <p:cNvCxnSpPr>
            <a:cxnSpLocks noChangeShapeType="1"/>
            <a:endCxn id="917538" idx="0"/>
          </p:cNvCxnSpPr>
          <p:nvPr/>
        </p:nvCxnSpPr>
        <p:spPr bwMode="auto">
          <a:xfrm flipH="1">
            <a:off x="2570163" y="5073650"/>
            <a:ext cx="58261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5" name="AutoShape 41"/>
          <p:cNvCxnSpPr>
            <a:cxnSpLocks noChangeShapeType="1"/>
            <a:endCxn id="917538" idx="0"/>
          </p:cNvCxnSpPr>
          <p:nvPr/>
        </p:nvCxnSpPr>
        <p:spPr bwMode="auto">
          <a:xfrm flipH="1">
            <a:off x="2570163" y="5073650"/>
            <a:ext cx="1325562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6" name="AutoShape 42"/>
          <p:cNvCxnSpPr>
            <a:cxnSpLocks noChangeShapeType="1"/>
            <a:endCxn id="917539" idx="0"/>
          </p:cNvCxnSpPr>
          <p:nvPr/>
        </p:nvCxnSpPr>
        <p:spPr bwMode="auto">
          <a:xfrm flipH="1">
            <a:off x="3981450" y="5075238"/>
            <a:ext cx="657225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7" name="AutoShape 43"/>
          <p:cNvCxnSpPr>
            <a:cxnSpLocks noChangeShapeType="1"/>
            <a:endCxn id="917540" idx="0"/>
          </p:cNvCxnSpPr>
          <p:nvPr/>
        </p:nvCxnSpPr>
        <p:spPr bwMode="auto">
          <a:xfrm>
            <a:off x="5378450" y="5073650"/>
            <a:ext cx="127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8" name="AutoShape 44"/>
          <p:cNvCxnSpPr>
            <a:cxnSpLocks noChangeShapeType="1"/>
            <a:stCxn id="917532" idx="2"/>
            <a:endCxn id="917541" idx="0"/>
          </p:cNvCxnSpPr>
          <p:nvPr/>
        </p:nvCxnSpPr>
        <p:spPr bwMode="auto">
          <a:xfrm>
            <a:off x="6122988" y="5075238"/>
            <a:ext cx="677862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7549" name="AutoShape 45"/>
          <p:cNvCxnSpPr>
            <a:cxnSpLocks noChangeShapeType="1"/>
            <a:stCxn id="917533" idx="2"/>
            <a:endCxn id="917550" idx="0"/>
          </p:cNvCxnSpPr>
          <p:nvPr/>
        </p:nvCxnSpPr>
        <p:spPr bwMode="auto">
          <a:xfrm>
            <a:off x="6865938" y="5075238"/>
            <a:ext cx="1317625" cy="369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7550" name="Rectangle 46"/>
          <p:cNvSpPr>
            <a:spLocks noChangeArrowheads="1"/>
          </p:cNvSpPr>
          <p:nvPr/>
        </p:nvSpPr>
        <p:spPr bwMode="auto">
          <a:xfrm>
            <a:off x="7680325" y="5445125"/>
            <a:ext cx="1006475" cy="1343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(3)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11100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0000"/>
                </a:solidFill>
                <a:latin typeface="Arial" panose="020B0604020202020204" pitchFamily="34" charset="0"/>
              </a:rPr>
              <a:t>11110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7551" name="AutoShape 47"/>
          <p:cNvSpPr>
            <a:spLocks noChangeArrowheads="1"/>
          </p:cNvSpPr>
          <p:nvPr/>
        </p:nvSpPr>
        <p:spPr bwMode="auto">
          <a:xfrm>
            <a:off x="4800600" y="4038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BE23-CE25-4260-B2DA-AD43BBA53BAF}" type="slidenum">
              <a:rPr lang="en-US" altLang="en-US" smtClean="0">
                <a:solidFill>
                  <a:srgbClr val="000000"/>
                </a:solidFill>
              </a:rPr>
              <a:pPr/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Hashing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Reality is never as clean-cut as theory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and Comparing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Our use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key can lead to us overlooking a critical detail</a:t>
            </a:r>
          </a:p>
          <a:p>
            <a:r>
              <a:rPr lang="en-US" sz="2200" dirty="0" smtClean="0"/>
              <a:t>We do perform the initial hash on E </a:t>
            </a:r>
          </a:p>
          <a:p>
            <a:r>
              <a:rPr lang="en-US" sz="2200" dirty="0" smtClean="0"/>
              <a:t>While chaining/probing, we compare to E which requires equality testing (compare == 0)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 hash table needs a hash function and a comparator</a:t>
            </a:r>
          </a:p>
          <a:p>
            <a:r>
              <a:rPr lang="en-US" sz="2200" dirty="0" smtClean="0"/>
              <a:t>In Project 2, you will use two function objects</a:t>
            </a:r>
          </a:p>
          <a:p>
            <a:r>
              <a:rPr lang="en-US" sz="2200" dirty="0" smtClean="0"/>
              <a:t>The Java library uses a more object-oriented approach: </a:t>
            </a:r>
            <a:br>
              <a:rPr lang="en-US" sz="2200" dirty="0" smtClean="0"/>
            </a:br>
            <a:r>
              <a:rPr lang="en-US" sz="2200" dirty="0" smtClean="0"/>
              <a:t>each object has an equals method and a </a:t>
            </a:r>
            <a:r>
              <a:rPr lang="en-US" sz="2200" dirty="0" err="1" smtClean="0"/>
              <a:t>hashCode</a:t>
            </a:r>
            <a:r>
              <a:rPr lang="en-US" sz="2200" dirty="0" smtClean="0"/>
              <a:t> method:</a:t>
            </a:r>
          </a:p>
          <a:p>
            <a:pPr lvl="2"/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17800" y="4509912"/>
            <a:ext cx="4953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(Object o) {…}</a:t>
            </a:r>
          </a:p>
          <a:p>
            <a:pPr marL="0"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119F33"/>
                </a:solidFill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{…}</a:t>
            </a:r>
          </a:p>
          <a:p>
            <a:pPr marL="0"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lvl="2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Equal Objects Must Hash the Same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Java library (and your project hash table) make a very important assumption that clients must satisfy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Object-oriented way of saying it:</a:t>
            </a:r>
          </a:p>
          <a:p>
            <a:pPr marL="46355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a.equals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(b), then we must require </a:t>
            </a:r>
          </a:p>
          <a:p>
            <a:pPr marL="919163" lvl="1" indent="0">
              <a:buNone/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a.hashCode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()==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b.hashCode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Function object way of saying it:</a:t>
            </a:r>
          </a:p>
          <a:p>
            <a:pPr marL="463550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c.compare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) == 0, then we must require</a:t>
            </a:r>
          </a:p>
          <a:p>
            <a:pPr marL="914400" indent="0">
              <a:buNone/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h.hash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(a) ==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h.hash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(b)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If you ever override equals</a:t>
            </a:r>
          </a:p>
          <a:p>
            <a:r>
              <a:rPr lang="en-US" sz="2000" dirty="0" smtClean="0"/>
              <a:t>You need to override </a:t>
            </a:r>
            <a:r>
              <a:rPr lang="en-US" sz="2000" dirty="0" err="1" smtClean="0"/>
              <a:t>hashCode</a:t>
            </a:r>
            <a:r>
              <a:rPr lang="en-US" sz="2000" dirty="0" smtClean="0"/>
              <a:t> also in a consistent way</a:t>
            </a:r>
          </a:p>
          <a:p>
            <a:r>
              <a:rPr lang="en-US" sz="2000" dirty="0" smtClean="0"/>
              <a:t>See </a:t>
            </a:r>
            <a:r>
              <a:rPr lang="en-US" sz="2000" dirty="0" err="1" smtClean="0"/>
              <a:t>CoreJava</a:t>
            </a:r>
            <a:r>
              <a:rPr lang="en-US" sz="2000" dirty="0" smtClean="0"/>
              <a:t> book, Chapter 5 for other "gotchas" with equals</a:t>
            </a:r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Comparable/Comparator Rules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not emphasized important "rules" about comparison for:</a:t>
            </a:r>
          </a:p>
          <a:p>
            <a:r>
              <a:rPr lang="en-US" sz="2400" dirty="0" smtClean="0"/>
              <a:t>all our dictionaries</a:t>
            </a:r>
          </a:p>
          <a:p>
            <a:r>
              <a:rPr lang="en-US" sz="2400" dirty="0" smtClean="0"/>
              <a:t>sorting (next major topic)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Comparison must impose a consistent, total ordering:</a:t>
            </a:r>
          </a:p>
          <a:p>
            <a:pPr marL="463550" indent="0">
              <a:buNone/>
            </a:pPr>
            <a:r>
              <a:rPr lang="en-US" sz="2400" dirty="0" smtClean="0"/>
              <a:t>For all a, b, and c:</a:t>
            </a:r>
          </a:p>
          <a:p>
            <a:pPr lvl="1"/>
            <a:r>
              <a:rPr lang="en-US" sz="2400" dirty="0" smtClean="0"/>
              <a:t>If compare(</a:t>
            </a:r>
            <a:r>
              <a:rPr lang="en-US" sz="2400" dirty="0" err="1" smtClean="0"/>
              <a:t>a,b</a:t>
            </a:r>
            <a:r>
              <a:rPr lang="en-US" sz="2400" dirty="0" smtClean="0"/>
              <a:t>) &lt; 0, then compare(</a:t>
            </a:r>
            <a:r>
              <a:rPr lang="en-US" sz="2400" dirty="0" err="1" smtClean="0"/>
              <a:t>b,a</a:t>
            </a:r>
            <a:r>
              <a:rPr lang="en-US" sz="2400" dirty="0" smtClean="0"/>
              <a:t>) &gt; 0</a:t>
            </a:r>
          </a:p>
          <a:p>
            <a:pPr lvl="1"/>
            <a:r>
              <a:rPr lang="en-US" sz="2400" dirty="0" smtClean="0"/>
              <a:t>If compare(</a:t>
            </a:r>
            <a:r>
              <a:rPr lang="en-US" sz="2400" dirty="0" err="1" smtClean="0"/>
              <a:t>a,b</a:t>
            </a:r>
            <a:r>
              <a:rPr lang="en-US" sz="2400" dirty="0" smtClean="0"/>
              <a:t>) == 0, then compare(</a:t>
            </a:r>
            <a:r>
              <a:rPr lang="en-US" sz="2400" dirty="0" err="1" smtClean="0"/>
              <a:t>b,a</a:t>
            </a:r>
            <a:r>
              <a:rPr lang="en-US" sz="2400" dirty="0" smtClean="0"/>
              <a:t>) == 0</a:t>
            </a:r>
          </a:p>
          <a:p>
            <a:pPr lvl="1"/>
            <a:r>
              <a:rPr lang="en-US" sz="2400" dirty="0" smtClean="0"/>
              <a:t>If compare(</a:t>
            </a:r>
            <a:r>
              <a:rPr lang="en-US" sz="2400" dirty="0" err="1" smtClean="0"/>
              <a:t>a,b</a:t>
            </a:r>
            <a:r>
              <a:rPr lang="en-US" sz="2400" dirty="0" smtClean="0"/>
              <a:t>) &lt; 0 and compare(</a:t>
            </a:r>
            <a:r>
              <a:rPr lang="en-US" sz="2400" dirty="0" err="1" smtClean="0"/>
              <a:t>b,c</a:t>
            </a:r>
            <a:r>
              <a:rPr lang="en-US" sz="2400" dirty="0" smtClean="0"/>
              <a:t>) &lt; 0, </a:t>
            </a:r>
            <a:br>
              <a:rPr lang="en-US" sz="2400" dirty="0" smtClean="0"/>
            </a:br>
            <a:r>
              <a:rPr lang="en-US" sz="2400" dirty="0" smtClean="0"/>
              <a:t>then compare(</a:t>
            </a:r>
            <a:r>
              <a:rPr lang="en-US" sz="2400" dirty="0" err="1" smtClean="0"/>
              <a:t>a,c</a:t>
            </a:r>
            <a:r>
              <a:rPr lang="en-US" sz="2400" dirty="0" smtClean="0"/>
              <a:t>) &lt;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7522458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0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Generally Good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result = 17; // start at a prime</a:t>
            </a:r>
          </a:p>
          <a:p>
            <a:pPr marL="0" indent="0">
              <a:buNone/>
            </a:pPr>
            <a:endParaRPr lang="en-US" sz="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 pitchFamily="49" charset="0"/>
              </a:rPr>
              <a:t>foreach</a:t>
            </a:r>
            <a:r>
              <a:rPr lang="en-US" sz="2400" dirty="0" smtClean="0">
                <a:cs typeface="Courier New" pitchFamily="49" charset="0"/>
              </a:rPr>
              <a:t> field f</a:t>
            </a:r>
          </a:p>
          <a:p>
            <a:pPr marL="57150" indent="0">
              <a:buNone/>
            </a:pPr>
            <a:r>
              <a:rPr lang="en-US" sz="2400" dirty="0" smtClean="0">
                <a:cs typeface="Courier New" pitchFamily="49" charset="0"/>
              </a:rPr>
              <a:t>   </a:t>
            </a: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fieldHashcode</a:t>
            </a:r>
            <a:r>
              <a:rPr lang="en-US" sz="2400" dirty="0" smtClean="0">
                <a:cs typeface="Courier New" pitchFamily="49" charset="0"/>
              </a:rPr>
              <a:t> =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</a:t>
            </a:r>
            <a:r>
              <a:rPr lang="en-US" sz="2400" dirty="0" err="1" smtClean="0">
                <a:cs typeface="Courier New" pitchFamily="49" charset="0"/>
              </a:rPr>
              <a:t>boolean</a:t>
            </a:r>
            <a:r>
              <a:rPr lang="en-US" sz="2400" dirty="0" smtClean="0">
                <a:cs typeface="Courier New" pitchFamily="49" charset="0"/>
              </a:rPr>
              <a:t>: (f ? 1: 0)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byte, char, short, </a:t>
            </a: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: (</a:t>
            </a: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) f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long: (</a:t>
            </a:r>
            <a:r>
              <a:rPr lang="en-US" sz="2400" dirty="0" err="1" smtClean="0">
                <a:cs typeface="Courier New" pitchFamily="49" charset="0"/>
              </a:rPr>
              <a:t>int</a:t>
            </a:r>
            <a:r>
              <a:rPr lang="en-US" sz="2400" dirty="0" smtClean="0">
                <a:cs typeface="Courier New" pitchFamily="49" charset="0"/>
              </a:rPr>
              <a:t>) (f ^ (f &gt;&gt;&gt; 32))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float: </a:t>
            </a:r>
            <a:r>
              <a:rPr lang="en-US" sz="2400" dirty="0" err="1" smtClean="0">
                <a:cs typeface="Courier New" pitchFamily="49" charset="0"/>
              </a:rPr>
              <a:t>Float.floatToIntBits</a:t>
            </a:r>
            <a:r>
              <a:rPr lang="en-US" sz="2400" dirty="0" smtClean="0">
                <a:cs typeface="Courier New" pitchFamily="49" charset="0"/>
              </a:rPr>
              <a:t>(f)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double: </a:t>
            </a:r>
            <a:r>
              <a:rPr lang="en-US" sz="2400" dirty="0" err="1" smtClean="0">
                <a:cs typeface="Courier New" pitchFamily="49" charset="0"/>
              </a:rPr>
              <a:t>Double.doubleToLongBits</a:t>
            </a:r>
            <a:r>
              <a:rPr lang="en-US" sz="2400" dirty="0" smtClean="0">
                <a:cs typeface="Courier New" pitchFamily="49" charset="0"/>
              </a:rPr>
              <a:t>(f), then above</a:t>
            </a:r>
          </a:p>
          <a:p>
            <a:pPr marL="114300" indent="0">
              <a:buNone/>
            </a:pPr>
            <a:r>
              <a:rPr lang="en-US" sz="2400" dirty="0" smtClean="0">
                <a:cs typeface="Courier New" pitchFamily="49" charset="0"/>
              </a:rPr>
              <a:t>     Object: </a:t>
            </a:r>
            <a:r>
              <a:rPr lang="en-US" sz="2400" dirty="0" err="1" smtClean="0">
                <a:cs typeface="Courier New" pitchFamily="49" charset="0"/>
              </a:rPr>
              <a:t>object.hashCode</a:t>
            </a:r>
            <a:r>
              <a:rPr lang="en-US" sz="2400" dirty="0" smtClean="0">
                <a:cs typeface="Courier New" pitchFamily="49" charset="0"/>
              </a:rPr>
              <a:t>( )</a:t>
            </a:r>
          </a:p>
          <a:p>
            <a:pPr marL="57150" indent="0">
              <a:buNone/>
            </a:pPr>
            <a:endParaRPr lang="en-US" sz="800" dirty="0" smtClean="0"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2400" dirty="0" smtClean="0">
                <a:cs typeface="Courier New" pitchFamily="49" charset="0"/>
              </a:rPr>
              <a:t>      result = 31 * result + </a:t>
            </a:r>
            <a:r>
              <a:rPr lang="en-US" sz="2400" dirty="0" err="1" smtClean="0">
                <a:cs typeface="Courier New" pitchFamily="49" charset="0"/>
              </a:rPr>
              <a:t>fieldHashcode</a:t>
            </a:r>
            <a:r>
              <a:rPr lang="en-US" sz="2400" dirty="0" smtClean="0">
                <a:cs typeface="Courier New" pitchFamily="49" charset="0"/>
              </a:rPr>
              <a:t>; </a:t>
            </a:r>
            <a:endParaRPr lang="en-US" sz="2400" dirty="0"/>
          </a:p>
          <a:p>
            <a:pPr marL="57150" indent="0">
              <a:buNone/>
            </a:pPr>
            <a:r>
              <a:rPr lang="en-US" sz="2400" dirty="0" smtClean="0"/>
              <a:t>return result;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4933" y="838200"/>
            <a:ext cx="1828800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Final Word on Hashing</a:t>
            </a:r>
            <a:endParaRPr lang="en-US" dirty="0" smtClean="0"/>
          </a:p>
        </p:txBody>
      </p:sp>
      <p:sp>
        <p:nvSpPr>
          <p:cNvPr id="15872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The hash table is one of the most important data structures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Efficient find, insert, and delete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Operations based on sorted order are not so efficient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Useful in many, many real-world applications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Popular </a:t>
            </a:r>
            <a:r>
              <a:rPr lang="en-US" sz="2000" dirty="0"/>
              <a:t>topic for job interview </a:t>
            </a:r>
            <a:r>
              <a:rPr lang="en-US" sz="2000" dirty="0" smtClean="0"/>
              <a:t>questions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Important to use a good hash function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Good distribution of key </a:t>
            </a:r>
            <a:r>
              <a:rPr lang="en-US" sz="2000" dirty="0" err="1" smtClean="0"/>
              <a:t>hashs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Not overly expensive to calculate (bit shifts good!)</a:t>
            </a:r>
          </a:p>
          <a:p>
            <a:pPr marL="57150" indent="0">
              <a:spcBef>
                <a:spcPts val="60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Important to keep hash table at a good size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Keep </a:t>
            </a:r>
            <a:r>
              <a:rPr lang="en-US" sz="2000" dirty="0" err="1" smtClean="0"/>
              <a:t>TableSize</a:t>
            </a:r>
            <a:r>
              <a:rPr lang="en-US" sz="2000" dirty="0" smtClean="0"/>
              <a:t> a prime number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Set a </a:t>
            </a:r>
            <a:r>
              <a:rPr lang="en-US" sz="2000" dirty="0" smtClean="0">
                <a:sym typeface="Symbol" pitchFamily="18" charset="2"/>
              </a:rPr>
              <a:t>preferable </a:t>
            </a:r>
            <a:r>
              <a:rPr lang="en-US" sz="2000" i="1" dirty="0" smtClean="0">
                <a:sym typeface="Symbol" pitchFamily="18" charset="2"/>
              </a:rPr>
              <a:t></a:t>
            </a:r>
            <a:r>
              <a:rPr lang="en-US" sz="2000" dirty="0" smtClean="0">
                <a:sym typeface="Symbol" pitchFamily="18" charset="2"/>
              </a:rPr>
              <a:t> depending on type of </a:t>
            </a:r>
            <a:r>
              <a:rPr lang="en-US" sz="2000" dirty="0" err="1" smtClean="0">
                <a:sym typeface="Symbol" pitchFamily="18" charset="2"/>
              </a:rPr>
              <a:t>hashtable</a:t>
            </a: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289343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22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Separate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0094552"/>
              </p:ext>
            </p:extLst>
          </p:nvPr>
        </p:nvGraphicFramePr>
        <p:xfrm>
          <a:off x="609600" y="1447800"/>
          <a:ext cx="1219200" cy="3817938"/>
        </p:xfrm>
        <a:graphic>
          <a:graphicData uri="http://schemas.openxmlformats.org/drawingml/2006/table">
            <a:tbl>
              <a:tblPr/>
              <a:tblGrid>
                <a:gridCol w="638629"/>
                <a:gridCol w="5805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44800" y="762000"/>
            <a:ext cx="6070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All keys that map to the same </a:t>
            </a:r>
            <a:br>
              <a:rPr lang="en-US" sz="2600" dirty="0" smtClean="0"/>
            </a:br>
            <a:r>
              <a:rPr lang="en-US" sz="2600" dirty="0" smtClean="0"/>
              <a:t>table location are kept in a linked list (a.k.a. a "chain" or "bucket")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As easy as it sounds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Example: </a:t>
            </a:r>
            <a:br>
              <a:rPr lang="en-US" sz="2600" dirty="0" smtClean="0"/>
            </a:br>
            <a:r>
              <a:rPr lang="en-US" sz="2600" dirty="0" smtClean="0"/>
              <a:t>	insert 10, 22, 86, 12, 42 </a:t>
            </a:r>
            <a:br>
              <a:rPr lang="en-US" sz="2600" dirty="0" smtClean="0"/>
            </a:br>
            <a:r>
              <a:rPr lang="en-US" sz="2600" dirty="0" smtClean="0"/>
              <a:t>	with h(x) = x %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57350" y="1455420"/>
            <a:ext cx="1114637" cy="365760"/>
            <a:chOff x="1657350" y="1455420"/>
            <a:chExt cx="1114637" cy="365760"/>
          </a:xfrm>
        </p:grpSpPr>
        <p:grpSp>
          <p:nvGrpSpPr>
            <p:cNvPr id="17" name="Group 16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>
              <a:endCxn id="18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57350" y="2236470"/>
            <a:ext cx="1114637" cy="365760"/>
            <a:chOff x="1657350" y="1455420"/>
            <a:chExt cx="1114637" cy="365760"/>
          </a:xfrm>
        </p:grpSpPr>
        <p:grpSp>
          <p:nvGrpSpPr>
            <p:cNvPr id="16" name="Group 15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22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endCxn id="21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57350" y="3731895"/>
            <a:ext cx="1114637" cy="365760"/>
            <a:chOff x="1657350" y="1455420"/>
            <a:chExt cx="1114637" cy="365760"/>
          </a:xfrm>
        </p:grpSpPr>
        <p:grpSp>
          <p:nvGrpSpPr>
            <p:cNvPr id="24" name="Group 23"/>
            <p:cNvGrpSpPr/>
            <p:nvPr/>
          </p:nvGrpSpPr>
          <p:grpSpPr>
            <a:xfrm>
              <a:off x="2040467" y="1455420"/>
              <a:ext cx="731520" cy="365760"/>
              <a:chOff x="7281333" y="254000"/>
              <a:chExt cx="731520" cy="36576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28133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86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7093" y="254000"/>
                <a:ext cx="365760" cy="3657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/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>
              <a:endCxn id="26" idx="1"/>
            </p:cNvCxnSpPr>
            <p:nvPr/>
          </p:nvCxnSpPr>
          <p:spPr>
            <a:xfrm>
              <a:off x="1657350" y="1638300"/>
              <a:ext cx="383117" cy="0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0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3622</Words>
  <Application>Microsoft Office PowerPoint</Application>
  <PresentationFormat>On-screen Show (4:3)</PresentationFormat>
  <Paragraphs>1486</Paragraphs>
  <Slides>71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 Unicode MS</vt:lpstr>
      <vt:lpstr>Arial</vt:lpstr>
      <vt:lpstr>Arial Black</vt:lpstr>
      <vt:lpstr>Bookshelf Symbol 2</vt:lpstr>
      <vt:lpstr>Calibri</vt:lpstr>
      <vt:lpstr>Cambria Math</vt:lpstr>
      <vt:lpstr>Courier New</vt:lpstr>
      <vt:lpstr>Helvetica</vt:lpstr>
      <vt:lpstr>Symbol</vt:lpstr>
      <vt:lpstr>Times New Roman</vt:lpstr>
      <vt:lpstr>Verdana</vt:lpstr>
      <vt:lpstr>Wingdings</vt:lpstr>
      <vt:lpstr>Office Theme</vt:lpstr>
      <vt:lpstr>Default Design</vt:lpstr>
      <vt:lpstr>Collision Resolution</vt:lpstr>
      <vt:lpstr>Collision Avoidance</vt:lpstr>
      <vt:lpstr>Collision Resolution</vt:lpstr>
      <vt:lpstr>Flavors of Collision Resolution</vt:lpstr>
      <vt:lpstr>Terminology Warning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Thoughts on Separate Chaining</vt:lpstr>
      <vt:lpstr>Rigorous Separate Chaining Analysis</vt:lpstr>
      <vt:lpstr>Load Factor?</vt:lpstr>
      <vt:lpstr>Load Factor?</vt:lpstr>
      <vt:lpstr>Rigorous Separate Chaining Analysis</vt:lpstr>
      <vt:lpstr>Rigorous Separate Chaining Analysis</vt:lpstr>
      <vt:lpstr>Separate Chaining Deletion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Load Factor?</vt:lpstr>
      <vt:lpstr>Open Addressing in General</vt:lpstr>
      <vt:lpstr>Open Addressing: Other Operations</vt:lpstr>
      <vt:lpstr>Primary Clustering</vt:lpstr>
      <vt:lpstr>Analysis of Linear Probing</vt:lpstr>
      <vt:lpstr>Analysis in Chart Form</vt:lpstr>
      <vt:lpstr>Open Addressing: Quadratic Probing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Another Quadratic Probing Example</vt:lpstr>
      <vt:lpstr>From Bad News to Good News</vt:lpstr>
      <vt:lpstr>Clustering Reconsidered</vt:lpstr>
      <vt:lpstr>Open Addressing: 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 Analysis</vt:lpstr>
      <vt:lpstr>Summarizing Collision Resolution</vt:lpstr>
      <vt:lpstr>Rehashing</vt:lpstr>
      <vt:lpstr>Rehashing</vt:lpstr>
      <vt:lpstr>Rehashing</vt:lpstr>
      <vt:lpstr>Rehashing</vt:lpstr>
      <vt:lpstr>Extensible hashing</vt:lpstr>
      <vt:lpstr>Extendible Hashing</vt:lpstr>
      <vt:lpstr>Extendible Hash Table</vt:lpstr>
      <vt:lpstr>Inserting (easy case)</vt:lpstr>
      <vt:lpstr>Splitting</vt:lpstr>
      <vt:lpstr>Implementing Hashing</vt:lpstr>
      <vt:lpstr>Hashing and Comparing</vt:lpstr>
      <vt:lpstr>Equal Objects Must Hash the Same</vt:lpstr>
      <vt:lpstr>Comparable/Comparator Rules</vt:lpstr>
      <vt:lpstr>A Generally Good hashCode()</vt:lpstr>
      <vt:lpstr>Final Word on Hashing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HP</cp:lastModifiedBy>
  <cp:revision>92</cp:revision>
  <dcterms:created xsi:type="dcterms:W3CDTF">2012-06-18T04:45:26Z</dcterms:created>
  <dcterms:modified xsi:type="dcterms:W3CDTF">2022-11-17T06:01:34Z</dcterms:modified>
</cp:coreProperties>
</file>