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1"/>
  </p:sldMasterIdLst>
  <p:notesMasterIdLst>
    <p:notesMasterId r:id="rId18"/>
  </p:notesMasterIdLst>
  <p:sldIdLst>
    <p:sldId id="279" r:id="rId2"/>
    <p:sldId id="292" r:id="rId3"/>
    <p:sldId id="285" r:id="rId4"/>
    <p:sldId id="281" r:id="rId5"/>
    <p:sldId id="296" r:id="rId6"/>
    <p:sldId id="293" r:id="rId7"/>
    <p:sldId id="294" r:id="rId8"/>
    <p:sldId id="297" r:id="rId9"/>
    <p:sldId id="295" r:id="rId10"/>
    <p:sldId id="288" r:id="rId11"/>
    <p:sldId id="298" r:id="rId12"/>
    <p:sldId id="299" r:id="rId13"/>
    <p:sldId id="300" r:id="rId14"/>
    <p:sldId id="301" r:id="rId15"/>
    <p:sldId id="302" r:id="rId16"/>
    <p:sldId id="30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2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BF05F-74D2-434C-9D3F-3D3CCAF804BC}" type="datetimeFigureOut">
              <a:rPr lang="es-PE" smtClean="0"/>
              <a:t>21/04/2025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2DF2-40C1-4636-9614-F1A31E22D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801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0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303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5773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039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436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875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502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23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48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949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46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6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C6D5C809-CB13-4616-9117-90D547FDB8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50"/>
          <a:stretch/>
        </p:blipFill>
        <p:spPr>
          <a:xfrm>
            <a:off x="-5455" y="239997"/>
            <a:ext cx="12192000" cy="114083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0ED0187-8871-84EA-8086-08CADAE382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2689" y="-293151"/>
            <a:ext cx="2308886" cy="230888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A003BBA-C339-59B3-B9DD-D1F8B6DD15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66420" y="4839518"/>
            <a:ext cx="2308886" cy="2308886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71CF0C08-464B-4317-AAE6-7418FE663BCF}"/>
              </a:ext>
            </a:extLst>
          </p:cNvPr>
          <p:cNvSpPr/>
          <p:nvPr/>
        </p:nvSpPr>
        <p:spPr>
          <a:xfrm>
            <a:off x="1625925" y="1265470"/>
            <a:ext cx="892923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0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Desarrollo de Aplicaciones Web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A772D88-D354-49D8-9E22-E6B35985E0F6}"/>
              </a:ext>
            </a:extLst>
          </p:cNvPr>
          <p:cNvSpPr/>
          <p:nvPr/>
        </p:nvSpPr>
        <p:spPr>
          <a:xfrm>
            <a:off x="2659957" y="2210316"/>
            <a:ext cx="686117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3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Gestión del desempeño del Empleado &amp;</a:t>
            </a:r>
            <a:endParaRPr lang="es-ES" sz="36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B36A33A-2580-4000-8441-FD5AFEC6198D}"/>
              </a:ext>
            </a:extLst>
          </p:cNvPr>
          <p:cNvSpPr/>
          <p:nvPr/>
        </p:nvSpPr>
        <p:spPr>
          <a:xfrm>
            <a:off x="3816524" y="2771570"/>
            <a:ext cx="45480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MX" sz="36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Gestión de Capacitaciones</a:t>
            </a:r>
            <a:endParaRPr lang="es-ES" sz="36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ED1B2C64-AF30-427A-89BB-586A49A57E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50"/>
          <a:stretch/>
        </p:blipFill>
        <p:spPr>
          <a:xfrm>
            <a:off x="0" y="3168676"/>
            <a:ext cx="12192000" cy="1140837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2926A6DB-C776-49FE-A4A2-B7CAA296583D}"/>
              </a:ext>
            </a:extLst>
          </p:cNvPr>
          <p:cNvSpPr/>
          <p:nvPr/>
        </p:nvSpPr>
        <p:spPr>
          <a:xfrm>
            <a:off x="413481" y="4621655"/>
            <a:ext cx="4283224" cy="273921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2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Integrantes:</a:t>
            </a:r>
          </a:p>
          <a:p>
            <a:pPr marL="857250" indent="-857250">
              <a:buFontTx/>
              <a:buChar char="-"/>
            </a:pPr>
            <a:r>
              <a:rPr lang="es-ES" sz="2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Sebastián Matute Medina</a:t>
            </a:r>
          </a:p>
          <a:p>
            <a:pPr marL="857250" indent="-857250">
              <a:buFontTx/>
              <a:buChar char="-"/>
            </a:pPr>
            <a:r>
              <a:rPr lang="es-ES" sz="2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Mauro André Lino Lagos</a:t>
            </a:r>
          </a:p>
          <a:p>
            <a:pPr marL="857250" indent="-857250">
              <a:buFontTx/>
              <a:buChar char="-"/>
            </a:pPr>
            <a:r>
              <a:rPr lang="es-ES" sz="2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Carlos Corrales Flores</a:t>
            </a:r>
          </a:p>
          <a:p>
            <a:pPr marL="857250" indent="-857250" algn="ctr">
              <a:buFontTx/>
              <a:buChar char="-"/>
            </a:pPr>
            <a:endParaRPr lang="es-ES" sz="600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04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0ED0187-8871-84EA-8086-08CADAE382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2689" y="-293151"/>
            <a:ext cx="2308886" cy="230888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A003BBA-C339-59B3-B9DD-D1F8B6DD15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48887" y="4873319"/>
            <a:ext cx="2308886" cy="230888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F6F58A9-3310-54A4-28D4-00487112E9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843" t="24604" r="22338" b="3696"/>
          <a:stretch/>
        </p:blipFill>
        <p:spPr>
          <a:xfrm>
            <a:off x="2754261" y="861292"/>
            <a:ext cx="6683477" cy="49149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70321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6E803-89E3-F810-3B04-7ECDD66F8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8AF1D90-DF85-218F-B00E-E467CF699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2689" y="-293151"/>
            <a:ext cx="2308886" cy="230888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98F1F4E-2486-9571-7CCB-78482CBB32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48887" y="4873319"/>
            <a:ext cx="2308886" cy="2308886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B7FB84A1-E3AE-A6FD-3FD5-74F0386BC9EB}"/>
              </a:ext>
            </a:extLst>
          </p:cNvPr>
          <p:cNvGrpSpPr/>
          <p:nvPr/>
        </p:nvGrpSpPr>
        <p:grpSpPr>
          <a:xfrm>
            <a:off x="2686739" y="91049"/>
            <a:ext cx="6437482" cy="6539785"/>
            <a:chOff x="2686739" y="91049"/>
            <a:chExt cx="6437482" cy="653978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9BC0ED9F-A932-494F-84E8-DA0372EE5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2708" t="37586" r="22500" b="16280"/>
            <a:stretch/>
          </p:blipFill>
          <p:spPr>
            <a:xfrm>
              <a:off x="2686739" y="91049"/>
              <a:ext cx="6434207" cy="3045851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D4DC43B-83DC-C9A3-EEF9-79A1DA88FA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2396" t="27026" r="21875" b="18689"/>
            <a:stretch/>
          </p:blipFill>
          <p:spPr>
            <a:xfrm>
              <a:off x="2686739" y="3115802"/>
              <a:ext cx="6437482" cy="3515032"/>
            </a:xfrm>
            <a:prstGeom prst="rect">
              <a:avLst/>
            </a:prstGeom>
            <a:ln w="88900" cap="sq" cmpd="thickThin">
              <a:solidFill>
                <a:srgbClr val="000000"/>
              </a:solidFill>
              <a:prstDash val="solid"/>
              <a:miter lim="800000"/>
            </a:ln>
            <a:effectLst>
              <a:innerShdw blurRad="76200">
                <a:srgbClr val="000000"/>
              </a:innerShdw>
            </a:effectLst>
          </p:spPr>
        </p:pic>
      </p:grpSp>
    </p:spTree>
    <p:extLst>
      <p:ext uri="{BB962C8B-B14F-4D97-AF65-F5344CB8AC3E}">
        <p14:creationId xmlns:p14="http://schemas.microsoft.com/office/powerpoint/2010/main" val="18763513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0B457-021C-443D-9337-94777369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3" y="18255"/>
            <a:ext cx="10515600" cy="1325563"/>
          </a:xfrm>
        </p:spPr>
        <p:txBody>
          <a:bodyPr/>
          <a:lstStyle/>
          <a:p>
            <a:r>
              <a:rPr lang="es-PE" dirty="0"/>
              <a:t>w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C267885-3134-43DA-9209-D657593A05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373" y="365125"/>
            <a:ext cx="5659254" cy="5811838"/>
          </a:xfrm>
        </p:spPr>
      </p:pic>
    </p:spTree>
    <p:extLst>
      <p:ext uri="{BB962C8B-B14F-4D97-AF65-F5344CB8AC3E}">
        <p14:creationId xmlns:p14="http://schemas.microsoft.com/office/powerpoint/2010/main" val="3142648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BE77A-7287-43F3-8FA0-1DC66D57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w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ACB7471-B6FD-46B3-8E38-D3FA61E0E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0249" y="834501"/>
            <a:ext cx="5486400" cy="5342462"/>
          </a:xfrm>
        </p:spPr>
      </p:pic>
    </p:spTree>
    <p:extLst>
      <p:ext uri="{BB962C8B-B14F-4D97-AF65-F5344CB8AC3E}">
        <p14:creationId xmlns:p14="http://schemas.microsoft.com/office/powerpoint/2010/main" val="507823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0A424A-B70C-4CCE-A02E-8DF25550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9F592D6-D14A-412B-8910-DE0ED300D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2098" y="497150"/>
            <a:ext cx="5810250" cy="5255579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F158FA4-3D28-4B83-8297-A41E1211C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098" y="5638800"/>
            <a:ext cx="581025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096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898BA-9816-46F2-9501-42B3CEAD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3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EC890F3-5701-4B4A-B383-B2D70916E6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0047" y="365125"/>
            <a:ext cx="5042515" cy="527219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99AC379-5EDF-4D45-BB13-8727F032B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047" y="5404282"/>
            <a:ext cx="504251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42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FFCC0-486D-42BC-B36A-A5C2AF959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3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9F2362-82A8-4051-A6A9-C30AF3498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5624" y="958788"/>
            <a:ext cx="6421237" cy="5104661"/>
          </a:xfrm>
        </p:spPr>
      </p:pic>
    </p:spTree>
    <p:extLst>
      <p:ext uri="{BB962C8B-B14F-4D97-AF65-F5344CB8AC3E}">
        <p14:creationId xmlns:p14="http://schemas.microsoft.com/office/powerpoint/2010/main" val="253515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A2FB4650-9B73-426D-BA36-2F23A96945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50"/>
          <a:stretch/>
        </p:blipFill>
        <p:spPr>
          <a:xfrm>
            <a:off x="0" y="1030379"/>
            <a:ext cx="12192000" cy="1140837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0AA5D2-B070-410F-BD1E-2C708F81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6108" y="2736464"/>
            <a:ext cx="5181600" cy="356357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dirty="0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Facilita la inscripción de empleados a sesiones de capacitación, las cuales serán monitoreadas por instructores asignados. Cada sesión incluye el seguimiento del progreso y un registro detallado de asistencia para garantizar un control efectivo del aprendizaje.</a:t>
            </a:r>
            <a:endParaRPr lang="es-PE" dirty="0">
              <a:solidFill>
                <a:schemeClr val="bg1"/>
              </a:solidFill>
              <a:latin typeface="Perpetua" panose="02020502060401020303" pitchFamily="18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998BD6-2972-4030-9182-39FFAD67F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2689" y="-293151"/>
            <a:ext cx="2308886" cy="230888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2E59BDF-9BFC-49F5-9264-8A52932D3A30}"/>
              </a:ext>
            </a:extLst>
          </p:cNvPr>
          <p:cNvSpPr txBox="1"/>
          <p:nvPr/>
        </p:nvSpPr>
        <p:spPr>
          <a:xfrm>
            <a:off x="2239565" y="476536"/>
            <a:ext cx="7712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Descripción de servicios</a:t>
            </a:r>
            <a:endParaRPr lang="es-PE" sz="5400" b="1" dirty="0">
              <a:solidFill>
                <a:schemeClr val="bg1"/>
              </a:solidFill>
              <a:latin typeface="Perpetua" panose="02020502060401020303" pitchFamily="18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4F07D2E-4BFB-4EF5-B4C1-65D6D01093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66420" y="4839518"/>
            <a:ext cx="2308886" cy="2308886"/>
          </a:xfrm>
          <a:prstGeom prst="rect">
            <a:avLst/>
          </a:prstGeom>
        </p:spPr>
      </p:pic>
      <p:sp>
        <p:nvSpPr>
          <p:cNvPr id="12" name="Marcador de contenido 3">
            <a:extLst>
              <a:ext uri="{FF2B5EF4-FFF2-40B4-BE49-F238E27FC236}">
                <a16:creationId xmlns:a16="http://schemas.microsoft.com/office/drawing/2014/main" id="{8FAE0B99-7504-4820-91C6-639E11E9D489}"/>
              </a:ext>
            </a:extLst>
          </p:cNvPr>
          <p:cNvSpPr txBox="1">
            <a:spLocks/>
          </p:cNvSpPr>
          <p:nvPr/>
        </p:nvSpPr>
        <p:spPr>
          <a:xfrm>
            <a:off x="764292" y="2736464"/>
            <a:ext cx="5181600" cy="355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Permite a los empleados consultar su rendimiento laboral a través de un menú de récords, donde pueden registrar y visualizar sus logros. Además, proporciona dashboards que muestran métricas clave y estadísticas relevantes para evaluar su desempeño dentro de la empresa.</a:t>
            </a:r>
            <a:endParaRPr lang="es-PE" dirty="0">
              <a:solidFill>
                <a:schemeClr val="bg1"/>
              </a:solidFill>
              <a:latin typeface="Perpetua" panose="02020502060401020303" pitchFamily="18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E47F1B6-282C-4B84-84C6-A369284132E9}"/>
              </a:ext>
            </a:extLst>
          </p:cNvPr>
          <p:cNvSpPr/>
          <p:nvPr/>
        </p:nvSpPr>
        <p:spPr>
          <a:xfrm>
            <a:off x="1376193" y="1933992"/>
            <a:ext cx="410561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Desempeño del empleado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7C99318-39B1-46F1-A3FE-BDB53DD97A70}"/>
              </a:ext>
            </a:extLst>
          </p:cNvPr>
          <p:cNvSpPr/>
          <p:nvPr/>
        </p:nvSpPr>
        <p:spPr>
          <a:xfrm>
            <a:off x="6782820" y="1933992"/>
            <a:ext cx="410817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Gestión de capacitaciones</a:t>
            </a:r>
          </a:p>
        </p:txBody>
      </p:sp>
    </p:spTree>
    <p:extLst>
      <p:ext uri="{BB962C8B-B14F-4D97-AF65-F5344CB8AC3E}">
        <p14:creationId xmlns:p14="http://schemas.microsoft.com/office/powerpoint/2010/main" val="1478764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0ED0187-8871-84EA-8086-08CADAE382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2689" y="-293151"/>
            <a:ext cx="2308886" cy="23088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4D8AD7-40FF-485E-9983-FF861D8FA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66420" y="4839518"/>
            <a:ext cx="2308886" cy="230888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9A1BAD9-A734-4FE3-A0C1-C68153A5C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1277326"/>
            <a:ext cx="12134850" cy="4962525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95F450D0-D90A-47C9-82A6-43CC9BBEF93B}"/>
              </a:ext>
            </a:extLst>
          </p:cNvPr>
          <p:cNvSpPr/>
          <p:nvPr/>
        </p:nvSpPr>
        <p:spPr>
          <a:xfrm>
            <a:off x="4629989" y="2320747"/>
            <a:ext cx="293202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80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Tablas a usar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0AFBE625-6CF9-4148-ABDD-AE12AED63D65}"/>
              </a:ext>
            </a:extLst>
          </p:cNvPr>
          <p:cNvSpPr txBox="1"/>
          <p:nvPr/>
        </p:nvSpPr>
        <p:spPr>
          <a:xfrm>
            <a:off x="2239564" y="3005739"/>
            <a:ext cx="7712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Desempeño del empleado</a:t>
            </a:r>
            <a:endParaRPr lang="es-PE" sz="5400" b="1" dirty="0">
              <a:solidFill>
                <a:schemeClr val="bg1"/>
              </a:solidFill>
              <a:latin typeface="Perpetua" panose="02020502060401020303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84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0ED0187-8871-84EA-8086-08CADAE382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2689" y="-293151"/>
            <a:ext cx="2308886" cy="230888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A003BBA-C339-59B3-B9DD-D1F8B6DD15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48887" y="4873319"/>
            <a:ext cx="2308886" cy="230888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125663-CFAA-43FB-BE36-ACC1533780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50"/>
          <a:stretch/>
        </p:blipFill>
        <p:spPr>
          <a:xfrm>
            <a:off x="0" y="1030379"/>
            <a:ext cx="12192000" cy="114083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A5023B-C82E-49A2-B804-48ED5D497DE2}"/>
              </a:ext>
            </a:extLst>
          </p:cNvPr>
          <p:cNvSpPr txBox="1"/>
          <p:nvPr/>
        </p:nvSpPr>
        <p:spPr>
          <a:xfrm>
            <a:off x="4360043" y="568714"/>
            <a:ext cx="3465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KPI</a:t>
            </a:r>
            <a:endParaRPr lang="es-PE" sz="5400" b="1" dirty="0">
              <a:solidFill>
                <a:schemeClr val="bg1"/>
              </a:solidFill>
              <a:latin typeface="Perpetua" panose="02020502060401020303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12" name="Tabla 12">
            <a:extLst>
              <a:ext uri="{FF2B5EF4-FFF2-40B4-BE49-F238E27FC236}">
                <a16:creationId xmlns:a16="http://schemas.microsoft.com/office/drawing/2014/main" id="{D4212241-091E-430C-87DC-2CA940B2A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499066"/>
              </p:ext>
            </p:extLst>
          </p:nvPr>
        </p:nvGraphicFramePr>
        <p:xfrm>
          <a:off x="2066606" y="2171216"/>
          <a:ext cx="8052801" cy="40488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34135">
                  <a:extLst>
                    <a:ext uri="{9D8B030D-6E8A-4147-A177-3AD203B41FA5}">
                      <a16:colId xmlns:a16="http://schemas.microsoft.com/office/drawing/2014/main" val="27686573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24063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86258944"/>
                    </a:ext>
                  </a:extLst>
                </a:gridCol>
              </a:tblGrid>
              <a:tr h="65125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Columna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Tipo de dato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Restricción</a:t>
                      </a:r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107364"/>
                  </a:ext>
                </a:extLst>
              </a:tr>
              <a:tr h="695735">
                <a:tc>
                  <a:txBody>
                    <a:bodyPr/>
                    <a:lstStyle/>
                    <a:p>
                      <a:r>
                        <a:rPr lang="es-MX" dirty="0"/>
                        <a:t>idKpi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BIGINT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PRIMARY KEY IDENTITY(1,1)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52912"/>
                  </a:ext>
                </a:extLst>
              </a:tr>
              <a:tr h="403085">
                <a:tc>
                  <a:txBody>
                    <a:bodyPr/>
                    <a:lstStyle/>
                    <a:p>
                      <a:r>
                        <a:rPr lang="es-MX" dirty="0" err="1"/>
                        <a:t>name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VARCHAR(20)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NOT NULL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84734"/>
                  </a:ext>
                </a:extLst>
              </a:tr>
              <a:tr h="403085">
                <a:tc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VARCHAR(20)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NOT NULL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03301"/>
                  </a:ext>
                </a:extLst>
              </a:tr>
              <a:tr h="403085">
                <a:tc>
                  <a:txBody>
                    <a:bodyPr/>
                    <a:lstStyle/>
                    <a:p>
                      <a:r>
                        <a:rPr lang="es-MX" dirty="0" err="1"/>
                        <a:t>description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VARCHAR(150)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NOT NULL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5759"/>
                  </a:ext>
                </a:extLst>
              </a:tr>
              <a:tr h="449453">
                <a:tc>
                  <a:txBody>
                    <a:bodyPr/>
                    <a:lstStyle/>
                    <a:p>
                      <a:r>
                        <a:rPr lang="es-MX" dirty="0" err="1"/>
                        <a:t>Unit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VARCHAR(20)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NOT NULL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16320"/>
                  </a:ext>
                </a:extLst>
              </a:tr>
              <a:tr h="403085">
                <a:tc>
                  <a:txBody>
                    <a:bodyPr/>
                    <a:lstStyle/>
                    <a:p>
                      <a:r>
                        <a:rPr lang="es-MX" dirty="0" err="1"/>
                        <a:t>unitValue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DECIMAL(10,2)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NOT NULL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58776"/>
                  </a:ext>
                </a:extLst>
              </a:tr>
              <a:tr h="403085">
                <a:tc>
                  <a:txBody>
                    <a:bodyPr/>
                    <a:lstStyle/>
                    <a:p>
                      <a:r>
                        <a:rPr lang="es-MX" dirty="0"/>
                        <a:t>statusKpi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BIT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NOT NULL</a:t>
                      </a:r>
                    </a:p>
                    <a:p>
                      <a:r>
                        <a:rPr lang="es-P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DEFAULT 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557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7101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0ED0187-8871-84EA-8086-08CADAE382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2689" y="-293151"/>
            <a:ext cx="2308886" cy="230888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A003BBA-C339-59B3-B9DD-D1F8B6DD15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48887" y="4873319"/>
            <a:ext cx="2308886" cy="230888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125663-CFAA-43FB-BE36-ACC1533780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50"/>
          <a:stretch/>
        </p:blipFill>
        <p:spPr>
          <a:xfrm>
            <a:off x="0" y="1030379"/>
            <a:ext cx="12192000" cy="114083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A5023B-C82E-49A2-B804-48ED5D497DE2}"/>
              </a:ext>
            </a:extLst>
          </p:cNvPr>
          <p:cNvSpPr txBox="1"/>
          <p:nvPr/>
        </p:nvSpPr>
        <p:spPr>
          <a:xfrm>
            <a:off x="3121775" y="568714"/>
            <a:ext cx="59424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 err="1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Employee_KPI</a:t>
            </a:r>
            <a:endParaRPr lang="es-PE" sz="5400" b="1" dirty="0">
              <a:solidFill>
                <a:schemeClr val="bg1"/>
              </a:solidFill>
              <a:latin typeface="Perpetua" panose="02020502060401020303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a 12">
            <a:extLst>
              <a:ext uri="{FF2B5EF4-FFF2-40B4-BE49-F238E27FC236}">
                <a16:creationId xmlns:a16="http://schemas.microsoft.com/office/drawing/2014/main" id="{5224A4CB-29BF-4C13-A396-1858B4194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004972"/>
              </p:ext>
            </p:extLst>
          </p:nvPr>
        </p:nvGraphicFramePr>
        <p:xfrm>
          <a:off x="2031999" y="2228974"/>
          <a:ext cx="8127999" cy="340729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686573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24063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86258944"/>
                    </a:ext>
                  </a:extLst>
                </a:gridCol>
              </a:tblGrid>
              <a:tr h="653418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Columna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Tip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Restricción</a:t>
                      </a:r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107364"/>
                  </a:ext>
                </a:extLst>
              </a:tr>
              <a:tr h="695735">
                <a:tc>
                  <a:txBody>
                    <a:bodyPr/>
                    <a:lstStyle/>
                    <a:p>
                      <a:r>
                        <a:rPr lang="es-MX" dirty="0" err="1"/>
                        <a:t>idEmployeeKpi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BIGINT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PRIMARY KEY IDENTITY(1,1)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52912"/>
                  </a:ext>
                </a:extLst>
              </a:tr>
              <a:tr h="403085">
                <a:tc>
                  <a:txBody>
                    <a:bodyPr/>
                    <a:lstStyle/>
                    <a:p>
                      <a:r>
                        <a:rPr lang="es-MX" dirty="0" err="1"/>
                        <a:t>idEmployee</a:t>
                      </a:r>
                      <a:r>
                        <a:rPr lang="es-MX" dirty="0"/>
                        <a:t> (</a:t>
                      </a:r>
                      <a:r>
                        <a:rPr lang="es-MX" dirty="0" err="1"/>
                        <a:t>Employee</a:t>
                      </a:r>
                      <a:r>
                        <a:rPr lang="es-MX" dirty="0"/>
                        <a:t>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BIGINT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FOREIGN KEY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84734"/>
                  </a:ext>
                </a:extLst>
              </a:tr>
              <a:tr h="403085">
                <a:tc>
                  <a:txBody>
                    <a:bodyPr/>
                    <a:lstStyle/>
                    <a:p>
                      <a:r>
                        <a:rPr lang="es-MX" dirty="0"/>
                        <a:t>idKpi (KPI)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BIGINT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FOREING KEY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03301"/>
                  </a:ext>
                </a:extLst>
              </a:tr>
              <a:tr h="403085">
                <a:tc>
                  <a:txBody>
                    <a:bodyPr/>
                    <a:lstStyle/>
                    <a:p>
                      <a:r>
                        <a:rPr lang="es-MX" dirty="0" err="1"/>
                        <a:t>recorderDate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DATETIME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5759"/>
                  </a:ext>
                </a:extLst>
              </a:tr>
              <a:tr h="445800">
                <a:tc>
                  <a:txBody>
                    <a:bodyPr/>
                    <a:lstStyle/>
                    <a:p>
                      <a:r>
                        <a:rPr lang="es-MX" dirty="0" err="1"/>
                        <a:t>Value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DECIMAL(10,2)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NOT NULL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16320"/>
                  </a:ext>
                </a:extLst>
              </a:tr>
              <a:tr h="403085">
                <a:tc>
                  <a:txBody>
                    <a:bodyPr/>
                    <a:lstStyle/>
                    <a:p>
                      <a:r>
                        <a:rPr lang="es-MX" dirty="0" err="1"/>
                        <a:t>statusEmployeeKpi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BIT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DEFAULT 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557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2209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0ED0187-8871-84EA-8086-08CADAE382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2689" y="-293151"/>
            <a:ext cx="2308886" cy="230888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A003BBA-C339-59B3-B9DD-D1F8B6DD15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48887" y="4873319"/>
            <a:ext cx="2308886" cy="230888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125663-CFAA-43FB-BE36-ACC1533780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50"/>
          <a:stretch/>
        </p:blipFill>
        <p:spPr>
          <a:xfrm>
            <a:off x="0" y="1030379"/>
            <a:ext cx="12192000" cy="114083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7F96176-BE9A-4B26-871A-B8546362150B}"/>
              </a:ext>
            </a:extLst>
          </p:cNvPr>
          <p:cNvSpPr txBox="1"/>
          <p:nvPr/>
        </p:nvSpPr>
        <p:spPr>
          <a:xfrm>
            <a:off x="3760292" y="567360"/>
            <a:ext cx="46714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Achievements</a:t>
            </a:r>
            <a:endParaRPr lang="es-PE" sz="5400" b="1" dirty="0">
              <a:solidFill>
                <a:schemeClr val="bg1"/>
              </a:solidFill>
              <a:latin typeface="Perpetua" panose="02020502060401020303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a 12">
            <a:extLst>
              <a:ext uri="{FF2B5EF4-FFF2-40B4-BE49-F238E27FC236}">
                <a16:creationId xmlns:a16="http://schemas.microsoft.com/office/drawing/2014/main" id="{5BDEFED0-0049-4534-8AA9-A8122FBAD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74783"/>
              </p:ext>
            </p:extLst>
          </p:nvPr>
        </p:nvGraphicFramePr>
        <p:xfrm>
          <a:off x="2031999" y="2171215"/>
          <a:ext cx="8127999" cy="35823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37978196"/>
                    </a:ext>
                  </a:extLst>
                </a:gridCol>
                <a:gridCol w="1743874">
                  <a:extLst>
                    <a:ext uri="{9D8B030D-6E8A-4147-A177-3AD203B41FA5}">
                      <a16:colId xmlns:a16="http://schemas.microsoft.com/office/drawing/2014/main" val="2127402662"/>
                    </a:ext>
                  </a:extLst>
                </a:gridCol>
                <a:gridCol w="3674792">
                  <a:extLst>
                    <a:ext uri="{9D8B030D-6E8A-4147-A177-3AD203B41FA5}">
                      <a16:colId xmlns:a16="http://schemas.microsoft.com/office/drawing/2014/main" val="1952404166"/>
                    </a:ext>
                  </a:extLst>
                </a:gridCol>
              </a:tblGrid>
              <a:tr h="656391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Columna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Tipo de dato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Restricciones</a:t>
                      </a:r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308417"/>
                  </a:ext>
                </a:extLst>
              </a:tr>
              <a:tr h="487666">
                <a:tc>
                  <a:txBody>
                    <a:bodyPr/>
                    <a:lstStyle/>
                    <a:p>
                      <a:r>
                        <a:rPr lang="es-MX" dirty="0" err="1"/>
                        <a:t>idAchievement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PRIMARY KEY IDENTITY (1,1)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893117"/>
                  </a:ext>
                </a:extLst>
              </a:tr>
              <a:tr h="487666">
                <a:tc>
                  <a:txBody>
                    <a:bodyPr/>
                    <a:lstStyle/>
                    <a:p>
                      <a:r>
                        <a:rPr lang="es-MX" dirty="0" err="1"/>
                        <a:t>idEmployee</a:t>
                      </a:r>
                      <a:r>
                        <a:rPr lang="es-MX" dirty="0"/>
                        <a:t> (</a:t>
                      </a:r>
                      <a:r>
                        <a:rPr lang="es-MX" dirty="0" err="1"/>
                        <a:t>Employee</a:t>
                      </a:r>
                      <a:r>
                        <a:rPr lang="es-MX" dirty="0"/>
                        <a:t>) 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BINGINT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FOREIGN KEY 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414641"/>
                  </a:ext>
                </a:extLst>
              </a:tr>
              <a:tr h="487666">
                <a:tc>
                  <a:txBody>
                    <a:bodyPr/>
                    <a:lstStyle/>
                    <a:p>
                      <a:r>
                        <a:rPr lang="es-MX" dirty="0" err="1"/>
                        <a:t>achievementDate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DATE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800" kern="1200" dirty="0">
                          <a:solidFill>
                            <a:schemeClr val="dk1"/>
                          </a:solidFill>
                        </a:rPr>
                        <a:t>DEFAULT GETDATE()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26442"/>
                  </a:ext>
                </a:extLst>
              </a:tr>
              <a:tr h="487666">
                <a:tc>
                  <a:txBody>
                    <a:bodyPr/>
                    <a:lstStyle/>
                    <a:p>
                      <a:r>
                        <a:rPr lang="es-MX" dirty="0" err="1"/>
                        <a:t>category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VARCHAR(50)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NOT NULL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267049"/>
                  </a:ext>
                </a:extLst>
              </a:tr>
              <a:tr h="487666">
                <a:tc>
                  <a:txBody>
                    <a:bodyPr/>
                    <a:lstStyle/>
                    <a:p>
                      <a:r>
                        <a:rPr lang="es-MX" dirty="0" err="1"/>
                        <a:t>description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VARCHAR(255)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NOT 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555046"/>
                  </a:ext>
                </a:extLst>
              </a:tr>
              <a:tr h="487666">
                <a:tc>
                  <a:txBody>
                    <a:bodyPr/>
                    <a:lstStyle/>
                    <a:p>
                      <a:r>
                        <a:rPr lang="es-MX" dirty="0" err="1"/>
                        <a:t>statusAchievement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BIT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DEFAULT 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3731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3261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0ED0187-8871-84EA-8086-08CADAE382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2689" y="-293151"/>
            <a:ext cx="2308886" cy="230888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A003BBA-C339-59B3-B9DD-D1F8B6DD15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48887" y="4873319"/>
            <a:ext cx="2308886" cy="230888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B125663-CFAA-43FB-BE36-ACC1533780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50"/>
          <a:stretch/>
        </p:blipFill>
        <p:spPr>
          <a:xfrm>
            <a:off x="0" y="1030379"/>
            <a:ext cx="12192000" cy="1140837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86D09B1-F621-442A-9303-EF1C768127AA}"/>
              </a:ext>
            </a:extLst>
          </p:cNvPr>
          <p:cNvSpPr txBox="1"/>
          <p:nvPr/>
        </p:nvSpPr>
        <p:spPr>
          <a:xfrm>
            <a:off x="3428004" y="568714"/>
            <a:ext cx="533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 err="1">
                <a:solidFill>
                  <a:schemeClr val="bg1"/>
                </a:solidFill>
                <a:latin typeface="Perpetua" panose="02020502060401020303" pitchFamily="18" charset="0"/>
                <a:cs typeface="Arial" panose="020B0604020202020204" pitchFamily="34" charset="0"/>
              </a:rPr>
              <a:t>Feedback</a:t>
            </a:r>
            <a:endParaRPr lang="es-PE" sz="5400" b="1" dirty="0">
              <a:solidFill>
                <a:schemeClr val="bg1"/>
              </a:solidFill>
              <a:latin typeface="Perpetua" panose="02020502060401020303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a 12">
            <a:extLst>
              <a:ext uri="{FF2B5EF4-FFF2-40B4-BE49-F238E27FC236}">
                <a16:creationId xmlns:a16="http://schemas.microsoft.com/office/drawing/2014/main" id="{73B796F0-F3FA-433A-9E5D-3D4946732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89518"/>
              </p:ext>
            </p:extLst>
          </p:nvPr>
        </p:nvGraphicFramePr>
        <p:xfrm>
          <a:off x="2031999" y="2228974"/>
          <a:ext cx="8127999" cy="406031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686573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624063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86258944"/>
                    </a:ext>
                  </a:extLst>
                </a:gridCol>
              </a:tblGrid>
              <a:tr h="653418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Columna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Tip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Restricción</a:t>
                      </a:r>
                      <a:endParaRPr lang="es-PE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107364"/>
                  </a:ext>
                </a:extLst>
              </a:tr>
              <a:tr h="695735">
                <a:tc>
                  <a:txBody>
                    <a:bodyPr/>
                    <a:lstStyle/>
                    <a:p>
                      <a:r>
                        <a:rPr lang="es-MX" dirty="0" err="1"/>
                        <a:t>idFeedbak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BIGINT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PRIMARY KEY IDENTITY(1,1)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852912"/>
                  </a:ext>
                </a:extLst>
              </a:tr>
              <a:tr h="403085">
                <a:tc>
                  <a:txBody>
                    <a:bodyPr/>
                    <a:lstStyle/>
                    <a:p>
                      <a:r>
                        <a:rPr lang="es-MX" dirty="0" err="1"/>
                        <a:t>idEmployee</a:t>
                      </a:r>
                      <a:r>
                        <a:rPr lang="es-MX" dirty="0"/>
                        <a:t> (</a:t>
                      </a:r>
                      <a:r>
                        <a:rPr lang="es-MX" dirty="0" err="1"/>
                        <a:t>Employee</a:t>
                      </a:r>
                      <a:r>
                        <a:rPr lang="es-MX" dirty="0"/>
                        <a:t>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BIGINT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FOREIGN KEY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684734"/>
                  </a:ext>
                </a:extLst>
              </a:tr>
              <a:tr h="403085">
                <a:tc>
                  <a:txBody>
                    <a:bodyPr/>
                    <a:lstStyle/>
                    <a:p>
                      <a:r>
                        <a:rPr lang="es-MX" dirty="0" err="1"/>
                        <a:t>feedbackDate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VARCHAR(20)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NOT NULL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603301"/>
                  </a:ext>
                </a:extLst>
              </a:tr>
              <a:tr h="403085">
                <a:tc>
                  <a:txBody>
                    <a:bodyPr/>
                    <a:lstStyle/>
                    <a:p>
                      <a:r>
                        <a:rPr lang="es-MX" dirty="0" err="1"/>
                        <a:t>feedbackBy</a:t>
                      </a:r>
                      <a:r>
                        <a:rPr lang="es-MX" dirty="0"/>
                        <a:t> (</a:t>
                      </a:r>
                      <a:r>
                        <a:rPr lang="es-MX" dirty="0" err="1"/>
                        <a:t>Employee</a:t>
                      </a:r>
                      <a:r>
                        <a:rPr lang="es-MX" dirty="0"/>
                        <a:t>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BIGINT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FOREIGN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05759"/>
                  </a:ext>
                </a:extLst>
              </a:tr>
              <a:tr h="695735">
                <a:tc>
                  <a:txBody>
                    <a:bodyPr/>
                    <a:lstStyle/>
                    <a:p>
                      <a:r>
                        <a:rPr lang="es-MX" dirty="0" err="1"/>
                        <a:t>Type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VARCHAR(20)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NOT NULL CHECK (type IN ('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</a:rPr>
                        <a:t>Positiva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', '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</a:rPr>
                        <a:t>Constructiva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'))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16320"/>
                  </a:ext>
                </a:extLst>
              </a:tr>
              <a:tr h="403085">
                <a:tc>
                  <a:txBody>
                    <a:bodyPr/>
                    <a:lstStyle/>
                    <a:p>
                      <a:r>
                        <a:rPr lang="es-MX" dirty="0" err="1"/>
                        <a:t>content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TEXT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NOT NULL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658776"/>
                  </a:ext>
                </a:extLst>
              </a:tr>
              <a:tr h="403085">
                <a:tc>
                  <a:txBody>
                    <a:bodyPr/>
                    <a:lstStyle/>
                    <a:p>
                      <a:r>
                        <a:rPr lang="es-MX" dirty="0" err="1"/>
                        <a:t>statusFeedback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BIT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DEFAULT 1</a:t>
                      </a:r>
                      <a:endParaRPr lang="es-P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557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4518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486D09B1-F621-442A-9303-EF1C768127AA}"/>
              </a:ext>
            </a:extLst>
          </p:cNvPr>
          <p:cNvSpPr txBox="1"/>
          <p:nvPr/>
        </p:nvSpPr>
        <p:spPr>
          <a:xfrm rot="16200000">
            <a:off x="-2206330" y="3069728"/>
            <a:ext cx="5335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5400" b="1" dirty="0">
                <a:latin typeface="Perpetua" panose="02020502060401020303" pitchFamily="18" charset="0"/>
                <a:cs typeface="Arial" panose="020B0604020202020204" pitchFamily="34" charset="0"/>
              </a:rPr>
              <a:t>Diagrama general</a:t>
            </a:r>
            <a:endParaRPr lang="es-PE" sz="5400" b="1" dirty="0">
              <a:latin typeface="Perpetua" panose="02020502060401020303" pitchFamily="18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2453321-7924-4DC1-A36F-C18FCFDD79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18"/>
          <a:stretch/>
        </p:blipFill>
        <p:spPr>
          <a:xfrm>
            <a:off x="1592480" y="283872"/>
            <a:ext cx="10599520" cy="631119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80B4C78-F1D6-4BCC-A021-F7D4E8C217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5" t="66942" r="25865"/>
          <a:stretch/>
        </p:blipFill>
        <p:spPr>
          <a:xfrm rot="16200000">
            <a:off x="-1888785" y="3009061"/>
            <a:ext cx="5915517" cy="12146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E388DC4-2059-40F0-AC73-4DAE361A252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96737" y="3960980"/>
            <a:ext cx="2895263" cy="289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179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0ED0187-8871-84EA-8086-08CADAE382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12689" y="-293151"/>
            <a:ext cx="2308886" cy="230888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4D8AD7-40FF-485E-9983-FF861D8FAF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166420" y="4839518"/>
            <a:ext cx="2308886" cy="230888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59A1BAD9-A734-4FE3-A0C1-C68153A5CD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" y="1277326"/>
            <a:ext cx="12134850" cy="4962525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95F450D0-D90A-47C9-82A6-43CC9BBEF93B}"/>
              </a:ext>
            </a:extLst>
          </p:cNvPr>
          <p:cNvSpPr/>
          <p:nvPr/>
        </p:nvSpPr>
        <p:spPr>
          <a:xfrm>
            <a:off x="3785112" y="2496419"/>
            <a:ext cx="462177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8000" b="1" dirty="0" err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Endpoints</a:t>
            </a:r>
            <a:endParaRPr lang="es-ES" sz="80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7326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2457</TotalTime>
  <Words>330</Words>
  <Application>Microsoft Office PowerPoint</Application>
  <PresentationFormat>Panorámica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Perpetua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w</vt:lpstr>
      <vt:lpstr>w</vt:lpstr>
      <vt:lpstr>e</vt:lpstr>
      <vt:lpstr>3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silvia</dc:creator>
  <cp:lastModifiedBy>SUITE</cp:lastModifiedBy>
  <cp:revision>71</cp:revision>
  <dcterms:created xsi:type="dcterms:W3CDTF">2023-10-18T00:14:53Z</dcterms:created>
  <dcterms:modified xsi:type="dcterms:W3CDTF">2025-04-21T13:20:21Z</dcterms:modified>
</cp:coreProperties>
</file>