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81" r:id="rId8"/>
    <p:sldId id="266" r:id="rId9"/>
    <p:sldId id="268" r:id="rId10"/>
    <p:sldId id="269" r:id="rId11"/>
    <p:sldId id="270" r:id="rId12"/>
    <p:sldId id="271" r:id="rId13"/>
    <p:sldId id="282" r:id="rId14"/>
    <p:sldId id="283" r:id="rId15"/>
    <p:sldId id="284" r:id="rId16"/>
    <p:sldId id="285" r:id="rId17"/>
    <p:sldId id="272" r:id="rId18"/>
    <p:sldId id="273" r:id="rId19"/>
    <p:sldId id="274" r:id="rId20"/>
    <p:sldId id="287" r:id="rId21"/>
    <p:sldId id="275" r:id="rId22"/>
    <p:sldId id="276" r:id="rId23"/>
    <p:sldId id="277"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01E169-5EB8-4A4F-BA36-B99C534BD3B9}"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A910-7FE8-45F6-9D55-0CAF059A978D}" type="slidenum">
              <a:rPr lang="en-US" smtClean="0"/>
              <a:t>‹#›</a:t>
            </a:fld>
            <a:endParaRPr lang="en-US"/>
          </a:p>
        </p:txBody>
      </p:sp>
    </p:spTree>
    <p:extLst>
      <p:ext uri="{BB962C8B-B14F-4D97-AF65-F5344CB8AC3E}">
        <p14:creationId xmlns:p14="http://schemas.microsoft.com/office/powerpoint/2010/main" val="12701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01E169-5EB8-4A4F-BA36-B99C534BD3B9}"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A910-7FE8-45F6-9D55-0CAF059A978D}" type="slidenum">
              <a:rPr lang="en-US" smtClean="0"/>
              <a:t>‹#›</a:t>
            </a:fld>
            <a:endParaRPr lang="en-US"/>
          </a:p>
        </p:txBody>
      </p:sp>
    </p:spTree>
    <p:extLst>
      <p:ext uri="{BB962C8B-B14F-4D97-AF65-F5344CB8AC3E}">
        <p14:creationId xmlns:p14="http://schemas.microsoft.com/office/powerpoint/2010/main" val="4232280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01E169-5EB8-4A4F-BA36-B99C534BD3B9}"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A910-7FE8-45F6-9D55-0CAF059A978D}" type="slidenum">
              <a:rPr lang="en-US" smtClean="0"/>
              <a:t>‹#›</a:t>
            </a:fld>
            <a:endParaRPr lang="en-US"/>
          </a:p>
        </p:txBody>
      </p:sp>
    </p:spTree>
    <p:extLst>
      <p:ext uri="{BB962C8B-B14F-4D97-AF65-F5344CB8AC3E}">
        <p14:creationId xmlns:p14="http://schemas.microsoft.com/office/powerpoint/2010/main" val="207014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01E169-5EB8-4A4F-BA36-B99C534BD3B9}"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A910-7FE8-45F6-9D55-0CAF059A978D}" type="slidenum">
              <a:rPr lang="en-US" smtClean="0"/>
              <a:t>‹#›</a:t>
            </a:fld>
            <a:endParaRPr lang="en-US"/>
          </a:p>
        </p:txBody>
      </p:sp>
    </p:spTree>
    <p:extLst>
      <p:ext uri="{BB962C8B-B14F-4D97-AF65-F5344CB8AC3E}">
        <p14:creationId xmlns:p14="http://schemas.microsoft.com/office/powerpoint/2010/main" val="4242613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01E169-5EB8-4A4F-BA36-B99C534BD3B9}"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25A910-7FE8-45F6-9D55-0CAF059A978D}" type="slidenum">
              <a:rPr lang="en-US" smtClean="0"/>
              <a:t>‹#›</a:t>
            </a:fld>
            <a:endParaRPr lang="en-US"/>
          </a:p>
        </p:txBody>
      </p:sp>
    </p:spTree>
    <p:extLst>
      <p:ext uri="{BB962C8B-B14F-4D97-AF65-F5344CB8AC3E}">
        <p14:creationId xmlns:p14="http://schemas.microsoft.com/office/powerpoint/2010/main" val="103899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01E169-5EB8-4A4F-BA36-B99C534BD3B9}"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5A910-7FE8-45F6-9D55-0CAF059A978D}" type="slidenum">
              <a:rPr lang="en-US" smtClean="0"/>
              <a:t>‹#›</a:t>
            </a:fld>
            <a:endParaRPr lang="en-US"/>
          </a:p>
        </p:txBody>
      </p:sp>
    </p:spTree>
    <p:extLst>
      <p:ext uri="{BB962C8B-B14F-4D97-AF65-F5344CB8AC3E}">
        <p14:creationId xmlns:p14="http://schemas.microsoft.com/office/powerpoint/2010/main" val="326288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01E169-5EB8-4A4F-BA36-B99C534BD3B9}"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25A910-7FE8-45F6-9D55-0CAF059A978D}" type="slidenum">
              <a:rPr lang="en-US" smtClean="0"/>
              <a:t>‹#›</a:t>
            </a:fld>
            <a:endParaRPr lang="en-US"/>
          </a:p>
        </p:txBody>
      </p:sp>
    </p:spTree>
    <p:extLst>
      <p:ext uri="{BB962C8B-B14F-4D97-AF65-F5344CB8AC3E}">
        <p14:creationId xmlns:p14="http://schemas.microsoft.com/office/powerpoint/2010/main" val="37386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01E169-5EB8-4A4F-BA36-B99C534BD3B9}" type="datetimeFigureOut">
              <a:rPr lang="en-US" smtClean="0"/>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25A910-7FE8-45F6-9D55-0CAF059A978D}" type="slidenum">
              <a:rPr lang="en-US" smtClean="0"/>
              <a:t>‹#›</a:t>
            </a:fld>
            <a:endParaRPr lang="en-US"/>
          </a:p>
        </p:txBody>
      </p:sp>
    </p:spTree>
    <p:extLst>
      <p:ext uri="{BB962C8B-B14F-4D97-AF65-F5344CB8AC3E}">
        <p14:creationId xmlns:p14="http://schemas.microsoft.com/office/powerpoint/2010/main" val="32344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1E169-5EB8-4A4F-BA36-B99C534BD3B9}" type="datetimeFigureOut">
              <a:rPr lang="en-US" smtClean="0"/>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25A910-7FE8-45F6-9D55-0CAF059A978D}" type="slidenum">
              <a:rPr lang="en-US" smtClean="0"/>
              <a:t>‹#›</a:t>
            </a:fld>
            <a:endParaRPr lang="en-US"/>
          </a:p>
        </p:txBody>
      </p:sp>
    </p:spTree>
    <p:extLst>
      <p:ext uri="{BB962C8B-B14F-4D97-AF65-F5344CB8AC3E}">
        <p14:creationId xmlns:p14="http://schemas.microsoft.com/office/powerpoint/2010/main" val="248399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01E169-5EB8-4A4F-BA36-B99C534BD3B9}"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5A910-7FE8-45F6-9D55-0CAF059A978D}" type="slidenum">
              <a:rPr lang="en-US" smtClean="0"/>
              <a:t>‹#›</a:t>
            </a:fld>
            <a:endParaRPr lang="en-US"/>
          </a:p>
        </p:txBody>
      </p:sp>
    </p:spTree>
    <p:extLst>
      <p:ext uri="{BB962C8B-B14F-4D97-AF65-F5344CB8AC3E}">
        <p14:creationId xmlns:p14="http://schemas.microsoft.com/office/powerpoint/2010/main" val="384941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01E169-5EB8-4A4F-BA36-B99C534BD3B9}"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25A910-7FE8-45F6-9D55-0CAF059A978D}" type="slidenum">
              <a:rPr lang="en-US" smtClean="0"/>
              <a:t>‹#›</a:t>
            </a:fld>
            <a:endParaRPr lang="en-US"/>
          </a:p>
        </p:txBody>
      </p:sp>
    </p:spTree>
    <p:extLst>
      <p:ext uri="{BB962C8B-B14F-4D97-AF65-F5344CB8AC3E}">
        <p14:creationId xmlns:p14="http://schemas.microsoft.com/office/powerpoint/2010/main" val="109450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1E169-5EB8-4A4F-BA36-B99C534BD3B9}" type="datetimeFigureOut">
              <a:rPr lang="en-US" smtClean="0"/>
              <a:t>4/14/2020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5A910-7FE8-45F6-9D55-0CAF059A978D}" type="slidenum">
              <a:rPr lang="en-US" smtClean="0"/>
              <a:t>‹#›</a:t>
            </a:fld>
            <a:endParaRPr lang="en-US"/>
          </a:p>
        </p:txBody>
      </p:sp>
    </p:spTree>
    <p:extLst>
      <p:ext uri="{BB962C8B-B14F-4D97-AF65-F5344CB8AC3E}">
        <p14:creationId xmlns:p14="http://schemas.microsoft.com/office/powerpoint/2010/main" val="3527124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gif"/><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6866" y="2967335"/>
            <a:ext cx="755828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Leaf Disease </a:t>
            </a:r>
            <a:r>
              <a:rPr lang="en-US" sz="5400" b="0" cap="none" spc="0" dirty="0" smtClean="0">
                <a:ln w="0"/>
                <a:solidFill>
                  <a:schemeClr val="tx1"/>
                </a:solidFill>
                <a:effectLst>
                  <a:outerShdw blurRad="38100" dist="19050" dir="2700000" algn="tl" rotWithShape="0">
                    <a:schemeClr val="dk1">
                      <a:alpha val="40000"/>
                    </a:schemeClr>
                  </a:outerShdw>
                </a:effectLst>
              </a:rPr>
              <a:t>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81111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1611" y="185498"/>
            <a:ext cx="5994526"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Model Architecture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rotWithShape="1">
          <a:blip r:embed="rId2"/>
          <a:srcRect b="52744"/>
          <a:stretch/>
        </p:blipFill>
        <p:spPr>
          <a:xfrm>
            <a:off x="1084306" y="1758367"/>
            <a:ext cx="4917249" cy="3740911"/>
          </a:xfrm>
          <a:prstGeom prst="rect">
            <a:avLst/>
          </a:prstGeom>
        </p:spPr>
      </p:pic>
      <p:pic>
        <p:nvPicPr>
          <p:cNvPr id="6" name="Picture 5"/>
          <p:cNvPicPr>
            <a:picLocks noChangeAspect="1"/>
          </p:cNvPicPr>
          <p:nvPr/>
        </p:nvPicPr>
        <p:blipFill rotWithShape="1">
          <a:blip r:embed="rId2"/>
          <a:srcRect t="46562"/>
          <a:stretch/>
        </p:blipFill>
        <p:spPr>
          <a:xfrm>
            <a:off x="6220496" y="1758367"/>
            <a:ext cx="5357611" cy="3740911"/>
          </a:xfrm>
          <a:prstGeom prst="rect">
            <a:avLst/>
          </a:prstGeom>
        </p:spPr>
      </p:pic>
    </p:spTree>
    <p:extLst>
      <p:ext uri="{BB962C8B-B14F-4D97-AF65-F5344CB8AC3E}">
        <p14:creationId xmlns:p14="http://schemas.microsoft.com/office/powerpoint/2010/main" val="2680356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553" y="2533382"/>
            <a:ext cx="3820444" cy="3211971"/>
          </a:xfrm>
          <a:prstGeom prst="rect">
            <a:avLst/>
          </a:prstGeom>
        </p:spPr>
      </p:pic>
      <p:pic>
        <p:nvPicPr>
          <p:cNvPr id="3" name="Picture 2"/>
          <p:cNvPicPr>
            <a:picLocks noChangeAspect="1"/>
          </p:cNvPicPr>
          <p:nvPr/>
        </p:nvPicPr>
        <p:blipFill>
          <a:blip r:embed="rId3"/>
          <a:stretch>
            <a:fillRect/>
          </a:stretch>
        </p:blipFill>
        <p:spPr>
          <a:xfrm>
            <a:off x="4119579" y="2533382"/>
            <a:ext cx="3554568" cy="3177208"/>
          </a:xfrm>
          <a:prstGeom prst="rect">
            <a:avLst/>
          </a:prstGeom>
        </p:spPr>
      </p:pic>
      <p:pic>
        <p:nvPicPr>
          <p:cNvPr id="4" name="Picture 3"/>
          <p:cNvPicPr>
            <a:picLocks noChangeAspect="1"/>
          </p:cNvPicPr>
          <p:nvPr/>
        </p:nvPicPr>
        <p:blipFill>
          <a:blip r:embed="rId4"/>
          <a:stretch>
            <a:fillRect/>
          </a:stretch>
        </p:blipFill>
        <p:spPr>
          <a:xfrm>
            <a:off x="7782729" y="2533382"/>
            <a:ext cx="4215396" cy="3177208"/>
          </a:xfrm>
          <a:prstGeom prst="rect">
            <a:avLst/>
          </a:prstGeom>
        </p:spPr>
      </p:pic>
      <p:sp>
        <p:nvSpPr>
          <p:cNvPr id="5" name="Rectangle 4"/>
          <p:cNvSpPr/>
          <p:nvPr/>
        </p:nvSpPr>
        <p:spPr>
          <a:xfrm>
            <a:off x="190554" y="224135"/>
            <a:ext cx="392902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Convolution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1710893" y="6075018"/>
            <a:ext cx="779765" cy="369332"/>
          </a:xfrm>
          <a:prstGeom prst="rect">
            <a:avLst/>
          </a:prstGeom>
          <a:noFill/>
        </p:spPr>
        <p:txBody>
          <a:bodyPr wrap="none" rtlCol="0">
            <a:spAutoFit/>
          </a:bodyPr>
          <a:lstStyle/>
          <a:p>
            <a:r>
              <a:rPr lang="en-US" b="1" dirty="0" smtClean="0"/>
              <a:t>Step 1</a:t>
            </a:r>
            <a:endParaRPr lang="en-US" b="1" dirty="0"/>
          </a:p>
        </p:txBody>
      </p:sp>
      <p:sp>
        <p:nvSpPr>
          <p:cNvPr id="7" name="TextBox 6"/>
          <p:cNvSpPr txBox="1"/>
          <p:nvPr/>
        </p:nvSpPr>
        <p:spPr>
          <a:xfrm>
            <a:off x="4765183" y="6075018"/>
            <a:ext cx="779765" cy="369332"/>
          </a:xfrm>
          <a:prstGeom prst="rect">
            <a:avLst/>
          </a:prstGeom>
          <a:noFill/>
        </p:spPr>
        <p:txBody>
          <a:bodyPr wrap="none" rtlCol="0">
            <a:spAutoFit/>
          </a:bodyPr>
          <a:lstStyle/>
          <a:p>
            <a:r>
              <a:rPr lang="en-US" b="1" dirty="0" smtClean="0"/>
              <a:t>Step 2</a:t>
            </a:r>
            <a:endParaRPr lang="en-US" b="1" dirty="0"/>
          </a:p>
        </p:txBody>
      </p:sp>
      <p:sp>
        <p:nvSpPr>
          <p:cNvPr id="8" name="TextBox 7"/>
          <p:cNvSpPr txBox="1"/>
          <p:nvPr/>
        </p:nvSpPr>
        <p:spPr>
          <a:xfrm>
            <a:off x="8667482" y="6075018"/>
            <a:ext cx="779765" cy="369332"/>
          </a:xfrm>
          <a:prstGeom prst="rect">
            <a:avLst/>
          </a:prstGeom>
          <a:noFill/>
        </p:spPr>
        <p:txBody>
          <a:bodyPr wrap="none" rtlCol="0">
            <a:spAutoFit/>
          </a:bodyPr>
          <a:lstStyle/>
          <a:p>
            <a:r>
              <a:rPr lang="en-US" b="1" dirty="0" smtClean="0"/>
              <a:t>Step 3</a:t>
            </a:r>
            <a:endParaRPr lang="en-US" b="1" dirty="0"/>
          </a:p>
        </p:txBody>
      </p:sp>
      <p:pic>
        <p:nvPicPr>
          <p:cNvPr id="9" name="Picture 2" descr="BME Signals : Signal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023" y="1218931"/>
            <a:ext cx="6049416"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539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1977" y="2691685"/>
            <a:ext cx="3607270" cy="2246769"/>
          </a:xfrm>
          <a:prstGeom prst="rect">
            <a:avLst/>
          </a:prstGeom>
          <a:noFill/>
        </p:spPr>
        <p:txBody>
          <a:bodyPr wrap="none" rtlCol="0">
            <a:spAutoFit/>
          </a:bodyPr>
          <a:lstStyle/>
          <a:p>
            <a:pPr marL="457200" indent="-457200">
              <a:buFont typeface="Wingdings" panose="05000000000000000000" pitchFamily="2" charset="2"/>
              <a:buChar char="§"/>
            </a:pPr>
            <a:r>
              <a:rPr lang="en-US" sz="2800" dirty="0" smtClean="0"/>
              <a:t>Batch Normalization</a:t>
            </a:r>
          </a:p>
          <a:p>
            <a:pPr marL="457200" indent="-457200">
              <a:buFont typeface="Wingdings" panose="05000000000000000000" pitchFamily="2" charset="2"/>
              <a:buChar char="§"/>
            </a:pPr>
            <a:r>
              <a:rPr lang="en-US" sz="2800" dirty="0" smtClean="0"/>
              <a:t>Activation Function</a:t>
            </a:r>
          </a:p>
          <a:p>
            <a:pPr marL="457200" indent="-457200">
              <a:buFont typeface="Wingdings" panose="05000000000000000000" pitchFamily="2" charset="2"/>
              <a:buChar char="§"/>
            </a:pPr>
            <a:r>
              <a:rPr lang="en-US" sz="2800" dirty="0" smtClean="0"/>
              <a:t>Max Pooling</a:t>
            </a:r>
          </a:p>
          <a:p>
            <a:pPr marL="457200" indent="-457200">
              <a:buFont typeface="Wingdings" panose="05000000000000000000" pitchFamily="2" charset="2"/>
              <a:buChar char="§"/>
            </a:pPr>
            <a:r>
              <a:rPr lang="en-US" sz="2800" dirty="0" smtClean="0"/>
              <a:t>Drop Out</a:t>
            </a:r>
          </a:p>
          <a:p>
            <a:pPr marL="457200" indent="-457200">
              <a:buFont typeface="Wingdings" panose="05000000000000000000" pitchFamily="2" charset="2"/>
              <a:buChar char="§"/>
            </a:pPr>
            <a:endParaRPr lang="en-US" sz="2800" dirty="0"/>
          </a:p>
        </p:txBody>
      </p:sp>
      <p:sp>
        <p:nvSpPr>
          <p:cNvPr id="3" name="Rectangle 2"/>
          <p:cNvSpPr/>
          <p:nvPr/>
        </p:nvSpPr>
        <p:spPr>
          <a:xfrm>
            <a:off x="1171977" y="982743"/>
            <a:ext cx="525785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Hyper parameters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5479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703" y="777926"/>
            <a:ext cx="624196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Batch Normalization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stretch>
            <a:fillRect/>
          </a:stretch>
        </p:blipFill>
        <p:spPr>
          <a:xfrm>
            <a:off x="769185" y="1809505"/>
            <a:ext cx="4511153" cy="2891284"/>
          </a:xfrm>
          <a:prstGeom prst="rect">
            <a:avLst/>
          </a:prstGeom>
        </p:spPr>
      </p:pic>
      <p:pic>
        <p:nvPicPr>
          <p:cNvPr id="4" name="Picture 3"/>
          <p:cNvPicPr>
            <a:picLocks noChangeAspect="1"/>
          </p:cNvPicPr>
          <p:nvPr/>
        </p:nvPicPr>
        <p:blipFill>
          <a:blip r:embed="rId3"/>
          <a:stretch>
            <a:fillRect/>
          </a:stretch>
        </p:blipFill>
        <p:spPr>
          <a:xfrm>
            <a:off x="5704615" y="1925403"/>
            <a:ext cx="4611362" cy="2633718"/>
          </a:xfrm>
          <a:prstGeom prst="rect">
            <a:avLst/>
          </a:prstGeom>
        </p:spPr>
      </p:pic>
      <p:sp>
        <p:nvSpPr>
          <p:cNvPr id="5" name="TextBox 4"/>
          <p:cNvSpPr txBox="1"/>
          <p:nvPr/>
        </p:nvSpPr>
        <p:spPr>
          <a:xfrm>
            <a:off x="669703" y="4906851"/>
            <a:ext cx="10599311" cy="1631216"/>
          </a:xfrm>
          <a:prstGeom prst="rect">
            <a:avLst/>
          </a:prstGeom>
          <a:noFill/>
        </p:spPr>
        <p:txBody>
          <a:bodyPr wrap="square" rtlCol="0">
            <a:spAutoFit/>
          </a:bodyPr>
          <a:lstStyle/>
          <a:p>
            <a:r>
              <a:rPr lang="en-US" sz="2000" dirty="0"/>
              <a:t>Using batch </a:t>
            </a:r>
            <a:r>
              <a:rPr lang="en-US" sz="2000" dirty="0" smtClean="0"/>
              <a:t>normalization</a:t>
            </a:r>
            <a:r>
              <a:rPr lang="en-US" sz="2000" dirty="0"/>
              <a:t> allows much higher learning rates, increasing the speed at which networks train. Makes weights easier to </a:t>
            </a:r>
            <a:r>
              <a:rPr lang="en-US" sz="2000" dirty="0" smtClean="0"/>
              <a:t>initialize </a:t>
            </a:r>
            <a:r>
              <a:rPr lang="en-US" sz="2000" dirty="0"/>
              <a:t>— Weight </a:t>
            </a:r>
            <a:r>
              <a:rPr lang="en-US" sz="2000" dirty="0" smtClean="0"/>
              <a:t>initialization </a:t>
            </a:r>
            <a:r>
              <a:rPr lang="en-US" sz="2000" dirty="0"/>
              <a:t>can be difficult, especially when creating deeper networks. Batch </a:t>
            </a:r>
            <a:r>
              <a:rPr lang="en-US" sz="2000" dirty="0" smtClean="0"/>
              <a:t>normalization</a:t>
            </a:r>
            <a:r>
              <a:rPr lang="en-US" sz="2000" dirty="0"/>
              <a:t> helps reduce the sensitivity to the initial starting weights</a:t>
            </a:r>
            <a:r>
              <a:rPr lang="en-US" sz="2000" dirty="0" smtClean="0"/>
              <a:t>.</a:t>
            </a:r>
          </a:p>
          <a:p>
            <a:r>
              <a:rPr lang="en-US" sz="2000" dirty="0" smtClean="0"/>
              <a:t>Normalizes values between 0 to 1.</a:t>
            </a:r>
            <a:endParaRPr lang="en-US" sz="2000" dirty="0"/>
          </a:p>
        </p:txBody>
      </p:sp>
    </p:spTree>
    <p:extLst>
      <p:ext uri="{BB962C8B-B14F-4D97-AF65-F5344CB8AC3E}">
        <p14:creationId xmlns:p14="http://schemas.microsoft.com/office/powerpoint/2010/main" val="2692224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890" y="533228"/>
            <a:ext cx="597740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Activation Function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270456" y="1456558"/>
            <a:ext cx="11921543" cy="3046988"/>
          </a:xfrm>
          <a:prstGeom prst="rect">
            <a:avLst/>
          </a:prstGeom>
          <a:noFill/>
        </p:spPr>
        <p:txBody>
          <a:bodyPr wrap="square" rtlCol="0">
            <a:spAutoFit/>
          </a:bodyPr>
          <a:lstStyle/>
          <a:p>
            <a:pPr marL="285750" indent="-285750">
              <a:buFont typeface="Wingdings" panose="05000000000000000000" pitchFamily="2" charset="2"/>
              <a:buChar char="§"/>
            </a:pPr>
            <a:r>
              <a:rPr lang="en-US" sz="2400" dirty="0" smtClean="0"/>
              <a:t>Activation function used is “Relu” i.e. Rectified Linear Unit.</a:t>
            </a:r>
          </a:p>
          <a:p>
            <a:pPr marL="285750" indent="-285750">
              <a:buFont typeface="Wingdings" panose="05000000000000000000" pitchFamily="2" charset="2"/>
              <a:buChar char="§"/>
            </a:pPr>
            <a:r>
              <a:rPr lang="en-US" sz="2400" dirty="0"/>
              <a:t>It’s cheap to compute as there is no complicated math. The model can therefore take less time to train or run</a:t>
            </a:r>
            <a:r>
              <a:rPr lang="en-US" sz="2400" dirty="0" smtClean="0"/>
              <a:t>.</a:t>
            </a:r>
          </a:p>
          <a:p>
            <a:pPr marL="285750" indent="-285750">
              <a:buFont typeface="Wingdings" panose="05000000000000000000" pitchFamily="2" charset="2"/>
              <a:buChar char="§"/>
            </a:pPr>
            <a:r>
              <a:rPr lang="en-US" sz="2400" dirty="0"/>
              <a:t>It converges faster. Linearity means that the slope doesn’t plateau, or “saturate,” when </a:t>
            </a:r>
            <a:r>
              <a:rPr lang="en-US" sz="2400" i="1" dirty="0"/>
              <a:t>x</a:t>
            </a:r>
            <a:r>
              <a:rPr lang="en-US" sz="2400" dirty="0"/>
              <a:t> gets large. It doesn’t have the vanishing gradient problem suffered by other activation functions like sigmoid or tanh</a:t>
            </a:r>
            <a:r>
              <a:rPr lang="en-US" sz="2400" dirty="0" smtClean="0"/>
              <a:t>.</a:t>
            </a:r>
          </a:p>
          <a:p>
            <a:pPr marL="285750" indent="-285750">
              <a:buFont typeface="Wingdings" panose="05000000000000000000" pitchFamily="2" charset="2"/>
              <a:buChar char="§"/>
            </a:pPr>
            <a:r>
              <a:rPr lang="en-US" sz="2400" dirty="0" smtClean="0"/>
              <a:t>Expression : y = max(0 , x)</a:t>
            </a:r>
          </a:p>
          <a:p>
            <a:pPr marL="285750" indent="-285750">
              <a:buFont typeface="Wingdings" panose="05000000000000000000" pitchFamily="2" charset="2"/>
              <a:buChar char="§"/>
            </a:pPr>
            <a:r>
              <a:rPr lang="en-US" sz="2400" dirty="0" smtClean="0"/>
              <a:t>To remove Negative Values.</a:t>
            </a:r>
            <a:endParaRPr lang="en-US" sz="2400" dirty="0"/>
          </a:p>
        </p:txBody>
      </p:sp>
      <p:pic>
        <p:nvPicPr>
          <p:cNvPr id="6" name="Picture 5"/>
          <p:cNvPicPr>
            <a:picLocks noChangeAspect="1"/>
          </p:cNvPicPr>
          <p:nvPr/>
        </p:nvPicPr>
        <p:blipFill>
          <a:blip r:embed="rId2"/>
          <a:stretch>
            <a:fillRect/>
          </a:stretch>
        </p:blipFill>
        <p:spPr>
          <a:xfrm>
            <a:off x="6470297" y="3766437"/>
            <a:ext cx="3296110" cy="2619741"/>
          </a:xfrm>
          <a:prstGeom prst="rect">
            <a:avLst/>
          </a:prstGeom>
        </p:spPr>
      </p:pic>
      <p:pic>
        <p:nvPicPr>
          <p:cNvPr id="7" name="Picture 6"/>
          <p:cNvPicPr>
            <a:picLocks noChangeAspect="1"/>
          </p:cNvPicPr>
          <p:nvPr/>
        </p:nvPicPr>
        <p:blipFill>
          <a:blip r:embed="rId3"/>
          <a:stretch>
            <a:fillRect/>
          </a:stretch>
        </p:blipFill>
        <p:spPr>
          <a:xfrm>
            <a:off x="1539280" y="5076307"/>
            <a:ext cx="3972878" cy="860854"/>
          </a:xfrm>
          <a:prstGeom prst="rect">
            <a:avLst/>
          </a:prstGeom>
        </p:spPr>
      </p:pic>
    </p:spTree>
    <p:extLst>
      <p:ext uri="{BB962C8B-B14F-4D97-AF65-F5344CB8AC3E}">
        <p14:creationId xmlns:p14="http://schemas.microsoft.com/office/powerpoint/2010/main" val="4291890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206" y="352924"/>
            <a:ext cx="398275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Max Pooling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2052" name="Picture 4" descr="Max Pooling Definition | Deep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375" y="3503054"/>
            <a:ext cx="4559120" cy="30237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0761" y="1519707"/>
            <a:ext cx="11384924" cy="1569660"/>
          </a:xfrm>
          <a:prstGeom prst="rect">
            <a:avLst/>
          </a:prstGeom>
          <a:noFill/>
        </p:spPr>
        <p:txBody>
          <a:bodyPr wrap="square" rtlCol="0">
            <a:spAutoFit/>
          </a:bodyPr>
          <a:lstStyle/>
          <a:p>
            <a:r>
              <a:rPr lang="en-US" sz="2400" dirty="0" smtClean="0"/>
              <a:t>Max Pooling function </a:t>
            </a:r>
            <a:r>
              <a:rPr lang="en-US" sz="2400" dirty="0"/>
              <a:t>is to progressively reduce the spatial size of the representation to reduce the amount of parameters and computation in the network. The most common form of pooling is max pooling. Max pooling is done to in part to help over-fitting by providing an abstracted form of the representation.</a:t>
            </a:r>
            <a:endParaRPr lang="en-US" sz="2400" dirty="0"/>
          </a:p>
        </p:txBody>
      </p:sp>
      <p:pic>
        <p:nvPicPr>
          <p:cNvPr id="5" name="Picture 4"/>
          <p:cNvPicPr>
            <a:picLocks noChangeAspect="1"/>
          </p:cNvPicPr>
          <p:nvPr/>
        </p:nvPicPr>
        <p:blipFill>
          <a:blip r:embed="rId3"/>
          <a:stretch>
            <a:fillRect/>
          </a:stretch>
        </p:blipFill>
        <p:spPr>
          <a:xfrm>
            <a:off x="823193" y="4278138"/>
            <a:ext cx="5191241" cy="912047"/>
          </a:xfrm>
          <a:prstGeom prst="rect">
            <a:avLst/>
          </a:prstGeom>
        </p:spPr>
      </p:pic>
    </p:spTree>
    <p:extLst>
      <p:ext uri="{BB962C8B-B14F-4D97-AF65-F5344CB8AC3E}">
        <p14:creationId xmlns:p14="http://schemas.microsoft.com/office/powerpoint/2010/main" val="1682316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9950" y="623380"/>
            <a:ext cx="3033266"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Drop out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599798" y="1966077"/>
            <a:ext cx="9432844" cy="923330"/>
          </a:xfrm>
          <a:prstGeom prst="rect">
            <a:avLst/>
          </a:prstGeom>
          <a:noFill/>
        </p:spPr>
        <p:txBody>
          <a:bodyPr wrap="square" rtlCol="0">
            <a:spAutoFit/>
          </a:bodyPr>
          <a:lstStyle/>
          <a:p>
            <a:r>
              <a:rPr lang="en-US" dirty="0"/>
              <a:t>Dropout is a technique used to prevent a model from overfitting. Dropout works by randomly setting the outgoing edges of hidden units (neurons that make up hidden layers) to 0 at each update of the training phase.</a:t>
            </a:r>
            <a:endParaRPr lang="en-US" dirty="0"/>
          </a:p>
        </p:txBody>
      </p:sp>
      <p:pic>
        <p:nvPicPr>
          <p:cNvPr id="3074" name="Picture 2" descr="Coding Neural Network — Dropout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032" y="3283843"/>
            <a:ext cx="4886325" cy="33230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195021" y="4283485"/>
            <a:ext cx="3093644" cy="880808"/>
          </a:xfrm>
          <a:prstGeom prst="rect">
            <a:avLst/>
          </a:prstGeom>
        </p:spPr>
      </p:pic>
    </p:spTree>
    <p:extLst>
      <p:ext uri="{BB962C8B-B14F-4D97-AF65-F5344CB8AC3E}">
        <p14:creationId xmlns:p14="http://schemas.microsoft.com/office/powerpoint/2010/main" val="1253301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2146" y="455955"/>
            <a:ext cx="269977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Output :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rotWithShape="1">
          <a:blip r:embed="rId2"/>
          <a:srcRect b="3363"/>
          <a:stretch/>
        </p:blipFill>
        <p:spPr>
          <a:xfrm>
            <a:off x="151532" y="2042956"/>
            <a:ext cx="3801005" cy="4022993"/>
          </a:xfrm>
          <a:prstGeom prst="rect">
            <a:avLst/>
          </a:prstGeom>
        </p:spPr>
      </p:pic>
      <p:pic>
        <p:nvPicPr>
          <p:cNvPr id="4" name="Picture 3"/>
          <p:cNvPicPr>
            <a:picLocks noChangeAspect="1"/>
          </p:cNvPicPr>
          <p:nvPr/>
        </p:nvPicPr>
        <p:blipFill>
          <a:blip r:embed="rId3"/>
          <a:stretch>
            <a:fillRect/>
          </a:stretch>
        </p:blipFill>
        <p:spPr>
          <a:xfrm>
            <a:off x="4146363" y="2006291"/>
            <a:ext cx="3820058" cy="4096322"/>
          </a:xfrm>
          <a:prstGeom prst="rect">
            <a:avLst/>
          </a:prstGeom>
        </p:spPr>
      </p:pic>
      <p:pic>
        <p:nvPicPr>
          <p:cNvPr id="5" name="Picture 4"/>
          <p:cNvPicPr>
            <a:picLocks noChangeAspect="1"/>
          </p:cNvPicPr>
          <p:nvPr/>
        </p:nvPicPr>
        <p:blipFill>
          <a:blip r:embed="rId4"/>
          <a:stretch>
            <a:fillRect/>
          </a:stretch>
        </p:blipFill>
        <p:spPr>
          <a:xfrm>
            <a:off x="8160248" y="2006291"/>
            <a:ext cx="3753374" cy="4058216"/>
          </a:xfrm>
          <a:prstGeom prst="rect">
            <a:avLst/>
          </a:prstGeom>
        </p:spPr>
      </p:pic>
    </p:spTree>
    <p:extLst>
      <p:ext uri="{BB962C8B-B14F-4D97-AF65-F5344CB8AC3E}">
        <p14:creationId xmlns:p14="http://schemas.microsoft.com/office/powerpoint/2010/main" val="1222381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8634" y="1702279"/>
            <a:ext cx="3781953" cy="4020111"/>
          </a:xfrm>
          <a:prstGeom prst="rect">
            <a:avLst/>
          </a:prstGeom>
        </p:spPr>
      </p:pic>
      <p:pic>
        <p:nvPicPr>
          <p:cNvPr id="3" name="Picture 2"/>
          <p:cNvPicPr>
            <a:picLocks noChangeAspect="1"/>
          </p:cNvPicPr>
          <p:nvPr/>
        </p:nvPicPr>
        <p:blipFill>
          <a:blip r:embed="rId3"/>
          <a:stretch>
            <a:fillRect/>
          </a:stretch>
        </p:blipFill>
        <p:spPr>
          <a:xfrm>
            <a:off x="4338033" y="1702279"/>
            <a:ext cx="3781953" cy="4105848"/>
          </a:xfrm>
          <a:prstGeom prst="rect">
            <a:avLst/>
          </a:prstGeom>
        </p:spPr>
      </p:pic>
      <p:pic>
        <p:nvPicPr>
          <p:cNvPr id="4" name="Picture 3"/>
          <p:cNvPicPr>
            <a:picLocks noChangeAspect="1"/>
          </p:cNvPicPr>
          <p:nvPr/>
        </p:nvPicPr>
        <p:blipFill>
          <a:blip r:embed="rId4"/>
          <a:stretch>
            <a:fillRect/>
          </a:stretch>
        </p:blipFill>
        <p:spPr>
          <a:xfrm>
            <a:off x="8257432" y="1702279"/>
            <a:ext cx="3743847" cy="4039164"/>
          </a:xfrm>
          <a:prstGeom prst="rect">
            <a:avLst/>
          </a:prstGeom>
        </p:spPr>
      </p:pic>
    </p:spTree>
    <p:extLst>
      <p:ext uri="{BB962C8B-B14F-4D97-AF65-F5344CB8AC3E}">
        <p14:creationId xmlns:p14="http://schemas.microsoft.com/office/powerpoint/2010/main" val="2165368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761" y="301408"/>
            <a:ext cx="249260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Testing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stretch>
            <a:fillRect/>
          </a:stretch>
        </p:blipFill>
        <p:spPr>
          <a:xfrm>
            <a:off x="1354874" y="1821194"/>
            <a:ext cx="8992855" cy="4220164"/>
          </a:xfrm>
          <a:prstGeom prst="rect">
            <a:avLst/>
          </a:prstGeom>
        </p:spPr>
      </p:pic>
    </p:spTree>
    <p:extLst>
      <p:ext uri="{BB962C8B-B14F-4D97-AF65-F5344CB8AC3E}">
        <p14:creationId xmlns:p14="http://schemas.microsoft.com/office/powerpoint/2010/main" val="4026115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124" y="739290"/>
            <a:ext cx="594239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Objectives Proposed</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858124" y="2179796"/>
            <a:ext cx="10187748" cy="4678204"/>
          </a:xfrm>
          <a:prstGeom prst="rect">
            <a:avLst/>
          </a:prstGeom>
          <a:noFill/>
        </p:spPr>
        <p:txBody>
          <a:bodyPr wrap="square" rtlCol="0">
            <a:spAutoFit/>
          </a:bodyPr>
          <a:lstStyle/>
          <a:p>
            <a:pPr marL="285750" indent="-285750">
              <a:buFont typeface="Wingdings" panose="05000000000000000000" pitchFamily="2" charset="2"/>
              <a:buChar char="§"/>
            </a:pPr>
            <a:r>
              <a:rPr lang="en-US" sz="2800" dirty="0" smtClean="0"/>
              <a:t>To create the database of leaves using the images that are available.</a:t>
            </a:r>
          </a:p>
          <a:p>
            <a:pPr marL="285750" indent="-285750">
              <a:buFont typeface="Wingdings" panose="05000000000000000000" pitchFamily="2" charset="2"/>
              <a:buChar char="§"/>
            </a:pPr>
            <a:r>
              <a:rPr lang="en-US" sz="2800" dirty="0" smtClean="0"/>
              <a:t>To extract different morphological features of the leaf using convolution neural networks, in order to know if there is any affected area.</a:t>
            </a:r>
          </a:p>
          <a:p>
            <a:pPr marL="285750" indent="-285750">
              <a:buFont typeface="Wingdings" panose="05000000000000000000" pitchFamily="2" charset="2"/>
              <a:buChar char="§"/>
            </a:pPr>
            <a:r>
              <a:rPr lang="en-US" sz="2800" dirty="0" smtClean="0"/>
              <a:t>To classify if the leaf is healthy or unhealthy.</a:t>
            </a:r>
          </a:p>
          <a:p>
            <a:pPr marL="285750" indent="-285750">
              <a:buFont typeface="Wingdings" panose="05000000000000000000" pitchFamily="2" charset="2"/>
              <a:buChar char="§"/>
            </a:pPr>
            <a:r>
              <a:rPr lang="en-US" sz="2800" dirty="0" smtClean="0"/>
              <a:t>Check whether leaf is healthy or not . If unhealthy, then provide a remedy for it.</a:t>
            </a:r>
          </a:p>
          <a:p>
            <a:endParaRPr lang="en-US" sz="2800" dirty="0" smtClean="0"/>
          </a:p>
          <a:p>
            <a:pPr marL="285750" indent="-285750">
              <a:buFont typeface="Wingdings" panose="05000000000000000000" pitchFamily="2" charset="2"/>
              <a:buChar char="§"/>
            </a:pPr>
            <a:endParaRPr lang="en-US" sz="2800" dirty="0" smtClean="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278531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697" y="1813984"/>
            <a:ext cx="5852172" cy="4389129"/>
          </a:xfrm>
          <a:prstGeom prst="rect">
            <a:avLst/>
          </a:prstGeom>
        </p:spPr>
      </p:pic>
      <p:sp>
        <p:nvSpPr>
          <p:cNvPr id="3" name="Rectangle 2"/>
          <p:cNvSpPr/>
          <p:nvPr/>
        </p:nvSpPr>
        <p:spPr>
          <a:xfrm>
            <a:off x="739029" y="584744"/>
            <a:ext cx="901394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Output Validation </a:t>
            </a:r>
            <a:r>
              <a:rPr lang="en-US" sz="5400" b="0" cap="none" spc="0" dirty="0" smtClean="0">
                <a:ln w="0"/>
                <a:solidFill>
                  <a:schemeClr val="tx1"/>
                </a:solidFill>
                <a:effectLst>
                  <a:outerShdw blurRad="38100" dist="19050" dir="2700000" algn="tl" rotWithShape="0">
                    <a:schemeClr val="dk1">
                      <a:alpha val="40000"/>
                    </a:schemeClr>
                  </a:outerShdw>
                </a:effectLst>
              </a:rPr>
              <a:t>and Loss Plot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97807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967" y="507470"/>
            <a:ext cx="7281930"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Deploying Model to Flask</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stretch>
            <a:fillRect/>
          </a:stretch>
        </p:blipFill>
        <p:spPr>
          <a:xfrm>
            <a:off x="1068220" y="1836287"/>
            <a:ext cx="3667637" cy="1305107"/>
          </a:xfrm>
          <a:prstGeom prst="rect">
            <a:avLst/>
          </a:prstGeom>
        </p:spPr>
      </p:pic>
      <p:pic>
        <p:nvPicPr>
          <p:cNvPr id="5" name="Picture 4"/>
          <p:cNvPicPr>
            <a:picLocks noChangeAspect="1"/>
          </p:cNvPicPr>
          <p:nvPr/>
        </p:nvPicPr>
        <p:blipFill>
          <a:blip r:embed="rId3"/>
          <a:stretch>
            <a:fillRect/>
          </a:stretch>
        </p:blipFill>
        <p:spPr>
          <a:xfrm>
            <a:off x="1068220" y="3370889"/>
            <a:ext cx="3238952" cy="1238423"/>
          </a:xfrm>
          <a:prstGeom prst="rect">
            <a:avLst/>
          </a:prstGeom>
        </p:spPr>
      </p:pic>
    </p:spTree>
    <p:extLst>
      <p:ext uri="{BB962C8B-B14F-4D97-AF65-F5344CB8AC3E}">
        <p14:creationId xmlns:p14="http://schemas.microsoft.com/office/powerpoint/2010/main" val="2913864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5358" y="1366405"/>
            <a:ext cx="10131380" cy="4891375"/>
          </a:xfrm>
          <a:prstGeom prst="rect">
            <a:avLst/>
          </a:prstGeom>
        </p:spPr>
      </p:pic>
      <p:sp>
        <p:nvSpPr>
          <p:cNvPr id="3" name="Rectangle 2"/>
          <p:cNvSpPr/>
          <p:nvPr/>
        </p:nvSpPr>
        <p:spPr>
          <a:xfrm>
            <a:off x="635358" y="443075"/>
            <a:ext cx="254268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Output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40670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3978" y="597623"/>
            <a:ext cx="3600666"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Conclusion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782512" y="1700011"/>
            <a:ext cx="8079584" cy="1384995"/>
          </a:xfrm>
          <a:prstGeom prst="rect">
            <a:avLst/>
          </a:prstGeom>
          <a:noFill/>
        </p:spPr>
        <p:txBody>
          <a:bodyPr wrap="none" rtlCol="0">
            <a:spAutoFit/>
          </a:bodyPr>
          <a:lstStyle/>
          <a:p>
            <a:pPr marL="457200" indent="-457200">
              <a:buFont typeface="Wingdings" panose="05000000000000000000" pitchFamily="2" charset="2"/>
              <a:buChar char="§"/>
            </a:pPr>
            <a:r>
              <a:rPr lang="en-US" sz="2800" dirty="0" smtClean="0"/>
              <a:t>Trained Model can classify up to 15 variety of class.</a:t>
            </a:r>
          </a:p>
          <a:p>
            <a:pPr marL="457200" indent="-457200">
              <a:buFont typeface="Wingdings" panose="05000000000000000000" pitchFamily="2" charset="2"/>
              <a:buChar char="§"/>
            </a:pPr>
            <a:r>
              <a:rPr lang="en-US" sz="2800" dirty="0" smtClean="0"/>
              <a:t>Model has accuracy about 86.80%.</a:t>
            </a:r>
          </a:p>
          <a:p>
            <a:pPr marL="457200" indent="-457200">
              <a:buFont typeface="Wingdings" panose="05000000000000000000" pitchFamily="2" charset="2"/>
              <a:buChar char="§"/>
            </a:pPr>
            <a:r>
              <a:rPr lang="en-US" sz="2800" dirty="0" smtClean="0"/>
              <a:t>Model neither under fits nor over fits.</a:t>
            </a:r>
            <a:endParaRPr lang="en-US" sz="2800" dirty="0"/>
          </a:p>
        </p:txBody>
      </p:sp>
      <p:sp>
        <p:nvSpPr>
          <p:cNvPr id="4" name="Rectangle 3"/>
          <p:cNvSpPr/>
          <p:nvPr/>
        </p:nvSpPr>
        <p:spPr>
          <a:xfrm>
            <a:off x="753978" y="3264064"/>
            <a:ext cx="3572132"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Drawbacks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1004552" y="4546242"/>
            <a:ext cx="11187448" cy="1384995"/>
          </a:xfrm>
          <a:prstGeom prst="rect">
            <a:avLst/>
          </a:prstGeom>
          <a:noFill/>
        </p:spPr>
        <p:txBody>
          <a:bodyPr wrap="square" rtlCol="0">
            <a:spAutoFit/>
          </a:bodyPr>
          <a:lstStyle/>
          <a:p>
            <a:pPr marL="457200" indent="-457200">
              <a:buFont typeface="Wingdings" panose="05000000000000000000" pitchFamily="2" charset="2"/>
              <a:buChar char="§"/>
            </a:pPr>
            <a:r>
              <a:rPr lang="en-US" sz="2800" dirty="0" smtClean="0"/>
              <a:t>Model is trained only on single leaf images . So proper result can be obtained only if testing images are focused on single image.</a:t>
            </a:r>
          </a:p>
          <a:p>
            <a:pPr marL="457200" indent="-457200">
              <a:buFont typeface="Wingdings" panose="05000000000000000000" pitchFamily="2" charset="2"/>
              <a:buChar char="§"/>
            </a:pPr>
            <a:r>
              <a:rPr lang="en-US" sz="2800" dirty="0" smtClean="0"/>
              <a:t>Accuracy decreases when image clarity drops.</a:t>
            </a:r>
            <a:endParaRPr lang="en-US" sz="2800" dirty="0"/>
          </a:p>
        </p:txBody>
      </p:sp>
    </p:spTree>
    <p:extLst>
      <p:ext uri="{BB962C8B-B14F-4D97-AF65-F5344CB8AC3E}">
        <p14:creationId xmlns:p14="http://schemas.microsoft.com/office/powerpoint/2010/main" val="1675618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684" y="365803"/>
            <a:ext cx="3349250"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Reference :</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2386728454"/>
              </p:ext>
            </p:extLst>
          </p:nvPr>
        </p:nvGraphicFramePr>
        <p:xfrm>
          <a:off x="914399" y="1455312"/>
          <a:ext cx="10109916" cy="4726546"/>
        </p:xfrm>
        <a:graphic>
          <a:graphicData uri="http://schemas.openxmlformats.org/drawingml/2006/table">
            <a:tbl>
              <a:tblPr firstRow="1" firstCol="1" bandRow="1">
                <a:tableStyleId>{5C22544A-7EE6-4342-B048-85BDC9FD1C3A}</a:tableStyleId>
              </a:tblPr>
              <a:tblGrid>
                <a:gridCol w="758080"/>
                <a:gridCol w="1286438"/>
                <a:gridCol w="4936816"/>
                <a:gridCol w="3128582"/>
              </a:tblGrid>
              <a:tr h="782514">
                <a:tc>
                  <a:txBody>
                    <a:bodyPr/>
                    <a:lstStyle/>
                    <a:p>
                      <a:pPr marL="0" marR="0" algn="just">
                        <a:lnSpc>
                          <a:spcPct val="150000"/>
                        </a:lnSpc>
                        <a:spcBef>
                          <a:spcPts val="0"/>
                        </a:spcBef>
                        <a:spcAft>
                          <a:spcPts val="0"/>
                        </a:spcAft>
                      </a:pPr>
                      <a:r>
                        <a:rPr lang="en-IN" sz="1200" dirty="0">
                          <a:effectLst/>
                        </a:rPr>
                        <a:t>Sl. No</a:t>
                      </a:r>
                      <a:endParaRPr lang="en-US" sz="1200" dirty="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c>
                  <a:txBody>
                    <a:bodyPr/>
                    <a:lstStyle/>
                    <a:p>
                      <a:pPr marL="0" marR="0" algn="just">
                        <a:lnSpc>
                          <a:spcPct val="150000"/>
                        </a:lnSpc>
                        <a:spcBef>
                          <a:spcPts val="0"/>
                        </a:spcBef>
                        <a:spcAft>
                          <a:spcPts val="0"/>
                        </a:spcAft>
                      </a:pPr>
                      <a:r>
                        <a:rPr lang="en-IN" sz="1200" dirty="0" smtClean="0">
                          <a:effectLst/>
                        </a:rPr>
                        <a:t>Paper</a:t>
                      </a:r>
                      <a:r>
                        <a:rPr lang="en-IN" sz="1200" baseline="0" dirty="0" smtClean="0">
                          <a:effectLst/>
                        </a:rPr>
                        <a:t> </a:t>
                      </a:r>
                      <a:r>
                        <a:rPr lang="en-IN" sz="1200" dirty="0" smtClean="0">
                          <a:effectLst/>
                        </a:rPr>
                        <a:t>reference :</a:t>
                      </a:r>
                      <a:endParaRPr lang="en-US" sz="1000" dirty="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c>
                  <a:txBody>
                    <a:bodyPr/>
                    <a:lstStyle/>
                    <a:p>
                      <a:pPr marL="0" marR="0" algn="ctr">
                        <a:lnSpc>
                          <a:spcPct val="150000"/>
                        </a:lnSpc>
                        <a:spcBef>
                          <a:spcPts val="0"/>
                        </a:spcBef>
                        <a:spcAft>
                          <a:spcPts val="0"/>
                        </a:spcAft>
                      </a:pPr>
                      <a:r>
                        <a:rPr lang="en-IN" sz="1200" dirty="0">
                          <a:effectLst/>
                        </a:rPr>
                        <a:t>Work Done</a:t>
                      </a:r>
                      <a:endParaRPr lang="en-US" sz="1200" dirty="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c>
                  <a:txBody>
                    <a:bodyPr/>
                    <a:lstStyle/>
                    <a:p>
                      <a:pPr marL="0" marR="0" algn="ctr">
                        <a:lnSpc>
                          <a:spcPct val="150000"/>
                        </a:lnSpc>
                        <a:spcBef>
                          <a:spcPts val="0"/>
                        </a:spcBef>
                        <a:spcAft>
                          <a:spcPts val="0"/>
                        </a:spcAft>
                      </a:pPr>
                      <a:r>
                        <a:rPr lang="en-IN" sz="1200" dirty="0">
                          <a:effectLst/>
                        </a:rPr>
                        <a:t>Drawbacks</a:t>
                      </a:r>
                      <a:endParaRPr lang="en-US" sz="1200" dirty="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r>
              <a:tr h="813975">
                <a:tc>
                  <a:txBody>
                    <a:bodyPr/>
                    <a:lstStyle/>
                    <a:p>
                      <a:pPr marL="0" marR="0" algn="ctr">
                        <a:lnSpc>
                          <a:spcPct val="150000"/>
                        </a:lnSpc>
                        <a:spcBef>
                          <a:spcPts val="0"/>
                        </a:spcBef>
                        <a:spcAft>
                          <a:spcPts val="0"/>
                        </a:spcAft>
                      </a:pPr>
                      <a:r>
                        <a:rPr lang="en-IN" sz="1100">
                          <a:effectLst/>
                        </a:rPr>
                        <a:t>1</a:t>
                      </a:r>
                      <a:endParaRPr lang="en-US" sz="100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c>
                  <a:txBody>
                    <a:bodyPr/>
                    <a:lstStyle/>
                    <a:p>
                      <a:pPr marL="0" marR="0" algn="ctr">
                        <a:lnSpc>
                          <a:spcPct val="150000"/>
                        </a:lnSpc>
                        <a:spcBef>
                          <a:spcPts val="0"/>
                        </a:spcBef>
                        <a:spcAft>
                          <a:spcPts val="0"/>
                        </a:spcAft>
                      </a:pPr>
                      <a:r>
                        <a:rPr lang="en-IN" sz="1100" dirty="0">
                          <a:effectLst/>
                        </a:rPr>
                        <a:t>[1]</a:t>
                      </a:r>
                      <a:endParaRPr lang="en-US" sz="1000" dirty="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c>
                  <a:txBody>
                    <a:bodyPr/>
                    <a:lstStyle/>
                    <a:p>
                      <a:pPr marL="0" marR="0" algn="ctr">
                        <a:lnSpc>
                          <a:spcPct val="150000"/>
                        </a:lnSpc>
                        <a:spcBef>
                          <a:spcPts val="0"/>
                        </a:spcBef>
                        <a:spcAft>
                          <a:spcPts val="0"/>
                        </a:spcAft>
                      </a:pPr>
                      <a:r>
                        <a:rPr lang="en-IN" sz="1200" dirty="0">
                          <a:effectLst/>
                        </a:rPr>
                        <a:t>Real Time Detection Of Apple Leaf Disease Using Deep Learning Approach Based On Improved Convolutional Neural Networks</a:t>
                      </a:r>
                      <a:r>
                        <a:rPr lang="en-IN" sz="1100" dirty="0">
                          <a:effectLst/>
                        </a:rPr>
                        <a:t>.</a:t>
                      </a:r>
                      <a:endParaRPr lang="en-US" sz="1000" dirty="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nchor="ctr"/>
                </a:tc>
                <a:tc>
                  <a:txBody>
                    <a:bodyPr/>
                    <a:lstStyle/>
                    <a:p>
                      <a:pPr marL="0" marR="0" algn="just">
                        <a:lnSpc>
                          <a:spcPct val="150000"/>
                        </a:lnSpc>
                        <a:spcBef>
                          <a:spcPts val="0"/>
                        </a:spcBef>
                        <a:spcAft>
                          <a:spcPts val="0"/>
                        </a:spcAft>
                      </a:pPr>
                      <a:r>
                        <a:rPr lang="en-IN" sz="1200" dirty="0">
                          <a:effectLst/>
                        </a:rPr>
                        <a:t>Efficient only up to a 78.80%</a:t>
                      </a:r>
                      <a:endParaRPr lang="en-US" sz="1200" dirty="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r>
              <a:tr h="1043352">
                <a:tc>
                  <a:txBody>
                    <a:bodyPr/>
                    <a:lstStyle/>
                    <a:p>
                      <a:pPr marL="0" marR="0" algn="ctr">
                        <a:lnSpc>
                          <a:spcPct val="150000"/>
                        </a:lnSpc>
                        <a:spcBef>
                          <a:spcPts val="0"/>
                        </a:spcBef>
                        <a:spcAft>
                          <a:spcPts val="0"/>
                        </a:spcAft>
                      </a:pPr>
                      <a:r>
                        <a:rPr lang="en-IN" sz="1100">
                          <a:effectLst/>
                        </a:rPr>
                        <a:t>2</a:t>
                      </a:r>
                      <a:endParaRPr lang="en-US" sz="100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c>
                  <a:txBody>
                    <a:bodyPr/>
                    <a:lstStyle/>
                    <a:p>
                      <a:pPr marL="0" marR="0" algn="ctr">
                        <a:lnSpc>
                          <a:spcPct val="150000"/>
                        </a:lnSpc>
                        <a:spcBef>
                          <a:spcPts val="0"/>
                        </a:spcBef>
                        <a:spcAft>
                          <a:spcPts val="0"/>
                        </a:spcAft>
                      </a:pPr>
                      <a:r>
                        <a:rPr lang="en-IN" sz="1100">
                          <a:effectLst/>
                        </a:rPr>
                        <a:t>[2]</a:t>
                      </a:r>
                      <a:endParaRPr lang="en-US" sz="100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c>
                  <a:txBody>
                    <a:bodyPr/>
                    <a:lstStyle/>
                    <a:p>
                      <a:pPr marL="0" marR="0" algn="just">
                        <a:lnSpc>
                          <a:spcPct val="150000"/>
                        </a:lnSpc>
                        <a:spcBef>
                          <a:spcPts val="0"/>
                        </a:spcBef>
                        <a:spcAft>
                          <a:spcPts val="0"/>
                        </a:spcAft>
                      </a:pPr>
                      <a:r>
                        <a:rPr lang="en-IN" sz="1200" dirty="0">
                          <a:effectLst/>
                        </a:rPr>
                        <a:t>An optimised Method For Segmentation And Classification Of Apple Leaf Diseases Based On Strong Correlation And Genetic Algorithm Based Feature Extraction.</a:t>
                      </a:r>
                      <a:endParaRPr lang="en-US" sz="1200" dirty="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c>
                  <a:txBody>
                    <a:bodyPr/>
                    <a:lstStyle/>
                    <a:p>
                      <a:pPr marL="0" marR="0" algn="just">
                        <a:lnSpc>
                          <a:spcPct val="150000"/>
                        </a:lnSpc>
                        <a:spcBef>
                          <a:spcPts val="0"/>
                        </a:spcBef>
                        <a:spcAft>
                          <a:spcPts val="0"/>
                        </a:spcAft>
                      </a:pPr>
                      <a:r>
                        <a:rPr lang="en-IN" sz="1200" dirty="0">
                          <a:effectLst/>
                        </a:rPr>
                        <a:t>The system consists of many complex methods to be performed.</a:t>
                      </a:r>
                      <a:endParaRPr lang="en-US" sz="1200" dirty="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r>
              <a:tr h="782514">
                <a:tc>
                  <a:txBody>
                    <a:bodyPr/>
                    <a:lstStyle/>
                    <a:p>
                      <a:pPr marL="0" marR="0" algn="ctr">
                        <a:lnSpc>
                          <a:spcPct val="150000"/>
                        </a:lnSpc>
                        <a:spcBef>
                          <a:spcPts val="0"/>
                        </a:spcBef>
                        <a:spcAft>
                          <a:spcPts val="0"/>
                        </a:spcAft>
                      </a:pPr>
                      <a:r>
                        <a:rPr lang="en-IN" sz="1100">
                          <a:effectLst/>
                        </a:rPr>
                        <a:t>3</a:t>
                      </a:r>
                      <a:endParaRPr lang="en-US" sz="100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c>
                  <a:txBody>
                    <a:bodyPr/>
                    <a:lstStyle/>
                    <a:p>
                      <a:pPr marL="0" marR="0" algn="ctr">
                        <a:lnSpc>
                          <a:spcPct val="150000"/>
                        </a:lnSpc>
                        <a:spcBef>
                          <a:spcPts val="0"/>
                        </a:spcBef>
                        <a:spcAft>
                          <a:spcPts val="0"/>
                        </a:spcAft>
                      </a:pPr>
                      <a:r>
                        <a:rPr lang="en-IN" sz="1100">
                          <a:effectLst/>
                        </a:rPr>
                        <a:t>[3]</a:t>
                      </a:r>
                      <a:endParaRPr lang="en-US" sz="100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c>
                  <a:txBody>
                    <a:bodyPr/>
                    <a:lstStyle/>
                    <a:p>
                      <a:pPr marL="0" marR="0">
                        <a:lnSpc>
                          <a:spcPct val="150000"/>
                        </a:lnSpc>
                        <a:spcBef>
                          <a:spcPts val="0"/>
                        </a:spcBef>
                        <a:spcAft>
                          <a:spcPts val="0"/>
                        </a:spcAft>
                      </a:pPr>
                      <a:r>
                        <a:rPr lang="en-US" sz="1200" dirty="0">
                          <a:effectLst/>
                        </a:rPr>
                        <a:t>Real Time Power Monitoring Using Field Programmable Gate array with </a:t>
                      </a:r>
                      <a:r>
                        <a:rPr lang="en-US" sz="1200" dirty="0" smtClean="0">
                          <a:effectLst/>
                        </a:rPr>
                        <a:t> IOT </a:t>
                      </a:r>
                      <a:r>
                        <a:rPr lang="en-US" sz="1200" dirty="0">
                          <a:effectLst/>
                        </a:rPr>
                        <a:t>technology</a:t>
                      </a:r>
                      <a:endParaRPr lang="en-US" sz="120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60435" marR="60435" marT="0" marB="0"/>
                </a:tc>
                <a:tc>
                  <a:txBody>
                    <a:bodyPr/>
                    <a:lstStyle/>
                    <a:p>
                      <a:pPr marL="0" marR="0" algn="just">
                        <a:lnSpc>
                          <a:spcPct val="150000"/>
                        </a:lnSpc>
                        <a:spcBef>
                          <a:spcPts val="0"/>
                        </a:spcBef>
                        <a:spcAft>
                          <a:spcPts val="0"/>
                        </a:spcAft>
                      </a:pPr>
                      <a:r>
                        <a:rPr lang="en-IN" sz="1200" dirty="0">
                          <a:effectLst/>
                        </a:rPr>
                        <a:t>Efficient only up to 80%.</a:t>
                      </a:r>
                      <a:endParaRPr lang="en-US" sz="1200" dirty="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r>
              <a:tr h="1304191">
                <a:tc>
                  <a:txBody>
                    <a:bodyPr/>
                    <a:lstStyle/>
                    <a:p>
                      <a:pPr marL="0" marR="0" algn="ctr">
                        <a:lnSpc>
                          <a:spcPct val="150000"/>
                        </a:lnSpc>
                        <a:spcBef>
                          <a:spcPts val="0"/>
                        </a:spcBef>
                        <a:spcAft>
                          <a:spcPts val="0"/>
                        </a:spcAft>
                      </a:pPr>
                      <a:r>
                        <a:rPr lang="en-IN" sz="1100">
                          <a:effectLst/>
                        </a:rPr>
                        <a:t>4</a:t>
                      </a:r>
                      <a:endParaRPr lang="en-US" sz="100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c>
                  <a:txBody>
                    <a:bodyPr/>
                    <a:lstStyle/>
                    <a:p>
                      <a:pPr marL="0" marR="0" algn="ctr">
                        <a:lnSpc>
                          <a:spcPct val="150000"/>
                        </a:lnSpc>
                        <a:spcBef>
                          <a:spcPts val="0"/>
                        </a:spcBef>
                        <a:spcAft>
                          <a:spcPts val="0"/>
                        </a:spcAft>
                      </a:pPr>
                      <a:r>
                        <a:rPr lang="en-IN" sz="1100">
                          <a:effectLst/>
                        </a:rPr>
                        <a:t>[4]</a:t>
                      </a:r>
                      <a:endParaRPr lang="en-US" sz="100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c>
                  <a:txBody>
                    <a:bodyPr/>
                    <a:lstStyle/>
                    <a:p>
                      <a:pPr marL="0" marR="0">
                        <a:lnSpc>
                          <a:spcPct val="150000"/>
                        </a:lnSpc>
                        <a:spcBef>
                          <a:spcPts val="0"/>
                        </a:spcBef>
                        <a:spcAft>
                          <a:spcPts val="0"/>
                        </a:spcAft>
                      </a:pPr>
                      <a:r>
                        <a:rPr lang="en-IN" sz="1200" dirty="0">
                          <a:effectLst/>
                        </a:rPr>
                        <a:t>An Investigation Into Machine Learning Regression    </a:t>
                      </a:r>
                      <a:endParaRPr lang="en-US" sz="1200" dirty="0">
                        <a:effectLst/>
                      </a:endParaRPr>
                    </a:p>
                    <a:p>
                      <a:pPr marL="0" marR="0">
                        <a:lnSpc>
                          <a:spcPct val="150000"/>
                        </a:lnSpc>
                        <a:spcBef>
                          <a:spcPts val="0"/>
                        </a:spcBef>
                        <a:spcAft>
                          <a:spcPts val="0"/>
                        </a:spcAft>
                      </a:pPr>
                      <a:r>
                        <a:rPr lang="en-IN" sz="1200" dirty="0">
                          <a:effectLst/>
                        </a:rPr>
                        <a:t>Techniques for The Leaf Rust Disease Detection Using Hyperspectral Measurement </a:t>
                      </a:r>
                      <a:endParaRPr lang="en-US" sz="1200" dirty="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c>
                  <a:txBody>
                    <a:bodyPr/>
                    <a:lstStyle/>
                    <a:p>
                      <a:pPr marL="0" marR="0" algn="just">
                        <a:lnSpc>
                          <a:spcPct val="150000"/>
                        </a:lnSpc>
                        <a:spcBef>
                          <a:spcPts val="0"/>
                        </a:spcBef>
                        <a:spcAft>
                          <a:spcPts val="0"/>
                        </a:spcAft>
                      </a:pPr>
                      <a:r>
                        <a:rPr lang="en-US" sz="1200" dirty="0">
                          <a:effectLst/>
                        </a:rPr>
                        <a:t>This system is applicable only under greenhouse conditions.</a:t>
                      </a:r>
                      <a:endParaRPr lang="en-US" sz="1200" dirty="0">
                        <a:effectLst/>
                        <a:latin typeface="Calibri" panose="020F0502020204030204" pitchFamily="34" charset="0"/>
                        <a:ea typeface="Calibri" panose="020F0502020204030204" pitchFamily="34" charset="0"/>
                        <a:cs typeface="Tunga" panose="020B0502040204020203" pitchFamily="34" charset="0"/>
                      </a:endParaRPr>
                    </a:p>
                  </a:txBody>
                  <a:tcPr marL="60435" marR="60435" marT="0" marB="0"/>
                </a:tc>
              </a:tr>
            </a:tbl>
          </a:graphicData>
        </a:graphic>
      </p:graphicFrame>
    </p:spTree>
    <p:extLst>
      <p:ext uri="{BB962C8B-B14F-4D97-AF65-F5344CB8AC3E}">
        <p14:creationId xmlns:p14="http://schemas.microsoft.com/office/powerpoint/2010/main" val="3490225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8775" y="2812788"/>
            <a:ext cx="4966279"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17623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6260" y="584744"/>
            <a:ext cx="635218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Objectives Achieved :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965915" y="2189408"/>
            <a:ext cx="9388699" cy="3970318"/>
          </a:xfrm>
          <a:prstGeom prst="rect">
            <a:avLst/>
          </a:prstGeom>
          <a:noFill/>
        </p:spPr>
        <p:txBody>
          <a:bodyPr wrap="square" rtlCol="0">
            <a:spAutoFit/>
          </a:bodyPr>
          <a:lstStyle/>
          <a:p>
            <a:pPr marL="285750" indent="-285750">
              <a:buFont typeface="Wingdings" panose="05000000000000000000" pitchFamily="2" charset="2"/>
              <a:buChar char="§"/>
            </a:pPr>
            <a:r>
              <a:rPr lang="en-US" sz="2800" dirty="0" smtClean="0"/>
              <a:t>Created Leaf Database which consist 15 Variety of class.</a:t>
            </a:r>
          </a:p>
          <a:p>
            <a:pPr marL="285750" indent="-285750">
              <a:buFont typeface="Wingdings" panose="05000000000000000000" pitchFamily="2" charset="2"/>
              <a:buChar char="§"/>
            </a:pPr>
            <a:r>
              <a:rPr lang="en-US" sz="2800" dirty="0" smtClean="0"/>
              <a:t>Pre processing steps like Resizing , Grey Scale Conversion , Segmentation are done.</a:t>
            </a:r>
          </a:p>
          <a:p>
            <a:pPr marL="285750" indent="-285750">
              <a:buFont typeface="Wingdings" panose="05000000000000000000" pitchFamily="2" charset="2"/>
              <a:buChar char="§"/>
            </a:pPr>
            <a:r>
              <a:rPr lang="en-US" sz="2800" dirty="0" smtClean="0"/>
              <a:t>Data Augmentation is done to increase the database size.</a:t>
            </a:r>
          </a:p>
          <a:p>
            <a:pPr marL="285750" indent="-285750">
              <a:buFont typeface="Wingdings" panose="05000000000000000000" pitchFamily="2" charset="2"/>
              <a:buChar char="§"/>
            </a:pPr>
            <a:r>
              <a:rPr lang="en-US" sz="2800" dirty="0" smtClean="0"/>
              <a:t>Model is Trained and Tested.</a:t>
            </a:r>
          </a:p>
          <a:p>
            <a:pPr marL="285750" indent="-285750">
              <a:buFont typeface="Wingdings" panose="05000000000000000000" pitchFamily="2" charset="2"/>
              <a:buChar char="§"/>
            </a:pPr>
            <a:r>
              <a:rPr lang="en-US" sz="2800" dirty="0" smtClean="0"/>
              <a:t>Reduced Overfitting.</a:t>
            </a:r>
          </a:p>
          <a:p>
            <a:pPr marL="285750" indent="-285750">
              <a:buFont typeface="Wingdings" panose="05000000000000000000" pitchFamily="2" charset="2"/>
              <a:buChar char="§"/>
            </a:pPr>
            <a:r>
              <a:rPr lang="en-US" sz="2800" dirty="0" smtClean="0"/>
              <a:t>Images are classified.</a:t>
            </a:r>
          </a:p>
          <a:p>
            <a:endParaRPr lang="en-US" sz="2800" dirty="0" smtClean="0"/>
          </a:p>
          <a:p>
            <a:pPr marL="285750" indent="-285750">
              <a:buFont typeface="Wingdings" panose="05000000000000000000" pitchFamily="2" charset="2"/>
              <a:buChar char="§"/>
            </a:pPr>
            <a:endParaRPr lang="en-US" sz="2800" dirty="0"/>
          </a:p>
        </p:txBody>
      </p:sp>
    </p:spTree>
    <p:extLst>
      <p:ext uri="{BB962C8B-B14F-4D97-AF65-F5344CB8AC3E}">
        <p14:creationId xmlns:p14="http://schemas.microsoft.com/office/powerpoint/2010/main" val="1185815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910" y="494591"/>
            <a:ext cx="475457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Steps Followed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875763" y="2215166"/>
            <a:ext cx="6917663" cy="3970318"/>
          </a:xfrm>
          <a:prstGeom prst="rect">
            <a:avLst/>
          </a:prstGeom>
          <a:noFill/>
        </p:spPr>
        <p:txBody>
          <a:bodyPr wrap="none" rtlCol="0">
            <a:spAutoFit/>
          </a:bodyPr>
          <a:lstStyle/>
          <a:p>
            <a:pPr marL="285750" indent="-285750">
              <a:buFont typeface="Wingdings" panose="05000000000000000000" pitchFamily="2" charset="2"/>
              <a:buChar char="§"/>
            </a:pPr>
            <a:r>
              <a:rPr lang="en-US" sz="2800" dirty="0" smtClean="0"/>
              <a:t>Preprocessing </a:t>
            </a:r>
          </a:p>
          <a:p>
            <a:pPr marL="285750" indent="-285750">
              <a:buFont typeface="Wingdings" panose="05000000000000000000" pitchFamily="2" charset="2"/>
              <a:buChar char="§"/>
            </a:pPr>
            <a:r>
              <a:rPr lang="en-US" sz="2800" dirty="0" smtClean="0"/>
              <a:t>Data Augmentation</a:t>
            </a:r>
          </a:p>
          <a:p>
            <a:pPr marL="285750" indent="-285750">
              <a:buFont typeface="Wingdings" panose="05000000000000000000" pitchFamily="2" charset="2"/>
              <a:buChar char="§"/>
            </a:pPr>
            <a:r>
              <a:rPr lang="en-US" sz="2800" dirty="0" smtClean="0"/>
              <a:t>Building Convolutional Architecture.</a:t>
            </a:r>
          </a:p>
          <a:p>
            <a:pPr marL="285750" indent="-285750">
              <a:buFont typeface="Wingdings" panose="05000000000000000000" pitchFamily="2" charset="2"/>
              <a:buChar char="§"/>
            </a:pPr>
            <a:r>
              <a:rPr lang="en-US" sz="2800" dirty="0" smtClean="0"/>
              <a:t>Model training</a:t>
            </a:r>
          </a:p>
          <a:p>
            <a:pPr marL="285750" indent="-285750">
              <a:buFont typeface="Wingdings" panose="05000000000000000000" pitchFamily="2" charset="2"/>
              <a:buChar char="§"/>
            </a:pPr>
            <a:r>
              <a:rPr lang="en-US" sz="2800" dirty="0" smtClean="0"/>
              <a:t>Over fit Test</a:t>
            </a:r>
          </a:p>
          <a:p>
            <a:pPr marL="285750" indent="-285750">
              <a:buFont typeface="Wingdings" panose="05000000000000000000" pitchFamily="2" charset="2"/>
              <a:buChar char="§"/>
            </a:pPr>
            <a:r>
              <a:rPr lang="en-US" sz="2800" dirty="0" smtClean="0"/>
              <a:t>Change Hyper parameter and Retrain Model</a:t>
            </a:r>
          </a:p>
          <a:p>
            <a:pPr marL="285750" indent="-285750">
              <a:buFont typeface="Wingdings" panose="05000000000000000000" pitchFamily="2" charset="2"/>
              <a:buChar char="§"/>
            </a:pPr>
            <a:r>
              <a:rPr lang="en-US" sz="2800" dirty="0" smtClean="0"/>
              <a:t>Test Model</a:t>
            </a:r>
          </a:p>
          <a:p>
            <a:pPr marL="285750" indent="-285750">
              <a:buFont typeface="Wingdings" panose="05000000000000000000" pitchFamily="2" charset="2"/>
              <a:buChar char="§"/>
            </a:pPr>
            <a:r>
              <a:rPr lang="en-US" sz="2800" dirty="0" smtClean="0"/>
              <a:t>Develop Flask App</a:t>
            </a:r>
          </a:p>
          <a:p>
            <a:pPr marL="285750" indent="-285750">
              <a:buFont typeface="Wingdings" panose="05000000000000000000" pitchFamily="2" charset="2"/>
              <a:buChar char="§"/>
            </a:pPr>
            <a:r>
              <a:rPr lang="en-US" sz="2800" dirty="0" smtClean="0"/>
              <a:t>Deploy to Production.</a:t>
            </a:r>
            <a:endParaRPr lang="en-US" sz="2800" dirty="0"/>
          </a:p>
        </p:txBody>
      </p:sp>
    </p:spTree>
    <p:extLst>
      <p:ext uri="{BB962C8B-B14F-4D97-AF65-F5344CB8AC3E}">
        <p14:creationId xmlns:p14="http://schemas.microsoft.com/office/powerpoint/2010/main" val="1158356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058" y="542187"/>
            <a:ext cx="46079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Pre processing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850058" y="2018998"/>
            <a:ext cx="4984763" cy="1815882"/>
          </a:xfrm>
          <a:prstGeom prst="rect">
            <a:avLst/>
          </a:prstGeom>
          <a:noFill/>
        </p:spPr>
        <p:txBody>
          <a:bodyPr wrap="none" rtlCol="0">
            <a:spAutoFit/>
          </a:bodyPr>
          <a:lstStyle/>
          <a:p>
            <a:pPr marL="457200" indent="-457200">
              <a:buFont typeface="Wingdings" panose="05000000000000000000" pitchFamily="2" charset="2"/>
              <a:buChar char="§"/>
            </a:pPr>
            <a:r>
              <a:rPr lang="en-US" sz="2800" dirty="0" smtClean="0"/>
              <a:t> Resize Image</a:t>
            </a:r>
            <a:r>
              <a:rPr lang="en-US" sz="2800" dirty="0" smtClean="0"/>
              <a:t>.</a:t>
            </a:r>
          </a:p>
          <a:p>
            <a:pPr marL="457200" indent="-457200">
              <a:buFont typeface="Wingdings" panose="05000000000000000000" pitchFamily="2" charset="2"/>
              <a:buChar char="§"/>
            </a:pPr>
            <a:r>
              <a:rPr lang="en-US" sz="2800" dirty="0" smtClean="0"/>
              <a:t>Convert Image to Image Array</a:t>
            </a:r>
            <a:endParaRPr lang="en-US" sz="2800" dirty="0" smtClean="0"/>
          </a:p>
          <a:p>
            <a:pPr marL="457200" indent="-457200">
              <a:buFont typeface="Wingdings" panose="05000000000000000000" pitchFamily="2" charset="2"/>
              <a:buChar char="§"/>
            </a:pPr>
            <a:r>
              <a:rPr lang="en-US" sz="2800" dirty="0" smtClean="0"/>
              <a:t>Convert Image to Gray Scale.</a:t>
            </a:r>
          </a:p>
          <a:p>
            <a:pPr marL="457200" indent="-457200">
              <a:buFont typeface="Wingdings" panose="05000000000000000000" pitchFamily="2" charset="2"/>
              <a:buChar char="§"/>
            </a:pPr>
            <a:r>
              <a:rPr lang="en-US" sz="2800" dirty="0" smtClean="0"/>
              <a:t>Data Augmentation.</a:t>
            </a:r>
            <a:endParaRPr lang="en-US" sz="2800" dirty="0"/>
          </a:p>
        </p:txBody>
      </p:sp>
    </p:spTree>
    <p:extLst>
      <p:ext uri="{BB962C8B-B14F-4D97-AF65-F5344CB8AC3E}">
        <p14:creationId xmlns:p14="http://schemas.microsoft.com/office/powerpoint/2010/main" val="1592773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268" y="662016"/>
            <a:ext cx="5679440"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Resizing an Image :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rotWithShape="1">
          <a:blip r:embed="rId2"/>
          <a:srcRect b="51336"/>
          <a:stretch/>
        </p:blipFill>
        <p:spPr>
          <a:xfrm>
            <a:off x="5415943" y="1585347"/>
            <a:ext cx="5372850" cy="1956344"/>
          </a:xfrm>
          <a:prstGeom prst="rect">
            <a:avLst/>
          </a:prstGeom>
        </p:spPr>
      </p:pic>
      <p:pic>
        <p:nvPicPr>
          <p:cNvPr id="4" name="Picture 3"/>
          <p:cNvPicPr>
            <a:picLocks noChangeAspect="1"/>
          </p:cNvPicPr>
          <p:nvPr/>
        </p:nvPicPr>
        <p:blipFill>
          <a:blip r:embed="rId3"/>
          <a:stretch>
            <a:fillRect/>
          </a:stretch>
        </p:blipFill>
        <p:spPr>
          <a:xfrm>
            <a:off x="705233" y="3595401"/>
            <a:ext cx="4257719" cy="1239548"/>
          </a:xfrm>
          <a:prstGeom prst="rect">
            <a:avLst/>
          </a:prstGeom>
        </p:spPr>
      </p:pic>
      <p:pic>
        <p:nvPicPr>
          <p:cNvPr id="5" name="Picture 4"/>
          <p:cNvPicPr>
            <a:picLocks noChangeAspect="1"/>
          </p:cNvPicPr>
          <p:nvPr/>
        </p:nvPicPr>
        <p:blipFill>
          <a:blip r:embed="rId4"/>
          <a:stretch>
            <a:fillRect/>
          </a:stretch>
        </p:blipFill>
        <p:spPr>
          <a:xfrm>
            <a:off x="706268" y="2803902"/>
            <a:ext cx="1573293" cy="527666"/>
          </a:xfrm>
          <a:prstGeom prst="rect">
            <a:avLst/>
          </a:prstGeom>
        </p:spPr>
      </p:pic>
      <p:pic>
        <p:nvPicPr>
          <p:cNvPr id="6" name="Picture 5"/>
          <p:cNvPicPr>
            <a:picLocks noChangeAspect="1"/>
          </p:cNvPicPr>
          <p:nvPr/>
        </p:nvPicPr>
        <p:blipFill rotWithShape="1">
          <a:blip r:embed="rId5"/>
          <a:srcRect t="50333"/>
          <a:stretch/>
        </p:blipFill>
        <p:spPr>
          <a:xfrm>
            <a:off x="5325791" y="3805849"/>
            <a:ext cx="5372850" cy="2058199"/>
          </a:xfrm>
          <a:prstGeom prst="rect">
            <a:avLst/>
          </a:prstGeom>
        </p:spPr>
      </p:pic>
    </p:spTree>
    <p:extLst>
      <p:ext uri="{BB962C8B-B14F-4D97-AF65-F5344CB8AC3E}">
        <p14:creationId xmlns:p14="http://schemas.microsoft.com/office/powerpoint/2010/main" val="1316854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024" y="430197"/>
            <a:ext cx="9915535"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Converting Image to Image Array :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stretch>
            <a:fillRect/>
          </a:stretch>
        </p:blipFill>
        <p:spPr>
          <a:xfrm>
            <a:off x="678722" y="1661375"/>
            <a:ext cx="6172839" cy="373379"/>
          </a:xfrm>
          <a:prstGeom prst="rect">
            <a:avLst/>
          </a:prstGeom>
        </p:spPr>
      </p:pic>
      <p:pic>
        <p:nvPicPr>
          <p:cNvPr id="4" name="Picture 3"/>
          <p:cNvPicPr>
            <a:picLocks noChangeAspect="1"/>
          </p:cNvPicPr>
          <p:nvPr/>
        </p:nvPicPr>
        <p:blipFill>
          <a:blip r:embed="rId3"/>
          <a:stretch>
            <a:fillRect/>
          </a:stretch>
        </p:blipFill>
        <p:spPr>
          <a:xfrm>
            <a:off x="678722" y="2150773"/>
            <a:ext cx="5219803" cy="1703111"/>
          </a:xfrm>
          <a:prstGeom prst="rect">
            <a:avLst/>
          </a:prstGeom>
        </p:spPr>
      </p:pic>
      <p:pic>
        <p:nvPicPr>
          <p:cNvPr id="5" name="Picture 4"/>
          <p:cNvPicPr>
            <a:picLocks noChangeAspect="1"/>
          </p:cNvPicPr>
          <p:nvPr/>
        </p:nvPicPr>
        <p:blipFill>
          <a:blip r:embed="rId4"/>
          <a:stretch>
            <a:fillRect/>
          </a:stretch>
        </p:blipFill>
        <p:spPr>
          <a:xfrm>
            <a:off x="678721" y="3853885"/>
            <a:ext cx="3944793" cy="2345180"/>
          </a:xfrm>
          <a:prstGeom prst="rect">
            <a:avLst/>
          </a:prstGeom>
        </p:spPr>
      </p:pic>
      <p:pic>
        <p:nvPicPr>
          <p:cNvPr id="8" name="Picture 7"/>
          <p:cNvPicPr>
            <a:picLocks noChangeAspect="1"/>
          </p:cNvPicPr>
          <p:nvPr/>
        </p:nvPicPr>
        <p:blipFill>
          <a:blip r:embed="rId5"/>
          <a:stretch>
            <a:fillRect/>
          </a:stretch>
        </p:blipFill>
        <p:spPr>
          <a:xfrm>
            <a:off x="6284892" y="2408349"/>
            <a:ext cx="2653046" cy="3790715"/>
          </a:xfrm>
          <a:prstGeom prst="rect">
            <a:avLst/>
          </a:prstGeom>
        </p:spPr>
      </p:pic>
    </p:spTree>
    <p:extLst>
      <p:ext uri="{BB962C8B-B14F-4D97-AF65-F5344CB8AC3E}">
        <p14:creationId xmlns:p14="http://schemas.microsoft.com/office/powerpoint/2010/main" val="4179879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4473" y="687774"/>
            <a:ext cx="8421536"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Convert Image to Gray Scale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stretch>
            <a:fillRect/>
          </a:stretch>
        </p:blipFill>
        <p:spPr>
          <a:xfrm>
            <a:off x="954600" y="2075884"/>
            <a:ext cx="6888633" cy="577163"/>
          </a:xfrm>
          <a:prstGeom prst="rect">
            <a:avLst/>
          </a:prstGeom>
        </p:spPr>
      </p:pic>
      <p:pic>
        <p:nvPicPr>
          <p:cNvPr id="6" name="Picture 5"/>
          <p:cNvPicPr>
            <a:picLocks noChangeAspect="1"/>
          </p:cNvPicPr>
          <p:nvPr/>
        </p:nvPicPr>
        <p:blipFill rotWithShape="1">
          <a:blip r:embed="rId3"/>
          <a:srcRect l="2716" t="8559" r="66164" b="9365"/>
          <a:stretch/>
        </p:blipFill>
        <p:spPr>
          <a:xfrm>
            <a:off x="1738648" y="3258354"/>
            <a:ext cx="2202287" cy="2240925"/>
          </a:xfrm>
          <a:prstGeom prst="rect">
            <a:avLst/>
          </a:prstGeom>
        </p:spPr>
      </p:pic>
      <p:pic>
        <p:nvPicPr>
          <p:cNvPr id="7" name="Picture 6"/>
          <p:cNvPicPr>
            <a:picLocks noChangeAspect="1"/>
          </p:cNvPicPr>
          <p:nvPr/>
        </p:nvPicPr>
        <p:blipFill rotWithShape="1">
          <a:blip r:embed="rId3"/>
          <a:srcRect l="35353" t="9499" r="34983" b="10784"/>
          <a:stretch/>
        </p:blipFill>
        <p:spPr>
          <a:xfrm>
            <a:off x="5151548" y="3258353"/>
            <a:ext cx="2399147" cy="2240925"/>
          </a:xfrm>
          <a:prstGeom prst="rect">
            <a:avLst/>
          </a:prstGeom>
        </p:spPr>
      </p:pic>
      <p:sp>
        <p:nvSpPr>
          <p:cNvPr id="8" name="TextBox 7"/>
          <p:cNvSpPr txBox="1"/>
          <p:nvPr/>
        </p:nvSpPr>
        <p:spPr>
          <a:xfrm>
            <a:off x="1918953" y="5499278"/>
            <a:ext cx="1511632" cy="369332"/>
          </a:xfrm>
          <a:prstGeom prst="rect">
            <a:avLst/>
          </a:prstGeom>
          <a:noFill/>
        </p:spPr>
        <p:txBody>
          <a:bodyPr wrap="none" rtlCol="0">
            <a:spAutoFit/>
          </a:bodyPr>
          <a:lstStyle/>
          <a:p>
            <a:r>
              <a:rPr lang="en-US" dirty="0" smtClean="0"/>
              <a:t>Normal Image</a:t>
            </a:r>
            <a:endParaRPr lang="en-US" dirty="0"/>
          </a:p>
        </p:txBody>
      </p:sp>
      <p:sp>
        <p:nvSpPr>
          <p:cNvPr id="9" name="TextBox 8"/>
          <p:cNvSpPr txBox="1"/>
          <p:nvPr/>
        </p:nvSpPr>
        <p:spPr>
          <a:xfrm>
            <a:off x="5462127" y="5499278"/>
            <a:ext cx="1777987" cy="369332"/>
          </a:xfrm>
          <a:prstGeom prst="rect">
            <a:avLst/>
          </a:prstGeom>
          <a:noFill/>
        </p:spPr>
        <p:txBody>
          <a:bodyPr wrap="none" rtlCol="0">
            <a:spAutoFit/>
          </a:bodyPr>
          <a:lstStyle/>
          <a:p>
            <a:r>
              <a:rPr lang="en-US" dirty="0" smtClean="0"/>
              <a:t>Gray Scale Image</a:t>
            </a:r>
            <a:endParaRPr lang="en-US" dirty="0"/>
          </a:p>
        </p:txBody>
      </p:sp>
    </p:spTree>
    <p:extLst>
      <p:ext uri="{BB962C8B-B14F-4D97-AF65-F5344CB8AC3E}">
        <p14:creationId xmlns:p14="http://schemas.microsoft.com/office/powerpoint/2010/main" val="2024894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991" y="662017"/>
            <a:ext cx="6423746"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Image Augmentation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2"/>
          <a:stretch>
            <a:fillRect/>
          </a:stretch>
        </p:blipFill>
        <p:spPr>
          <a:xfrm>
            <a:off x="699590" y="2057152"/>
            <a:ext cx="6499699" cy="1008020"/>
          </a:xfrm>
          <a:prstGeom prst="rect">
            <a:avLst/>
          </a:prstGeom>
        </p:spPr>
      </p:pic>
      <p:pic>
        <p:nvPicPr>
          <p:cNvPr id="2050" name="Picture 2" descr="Custom Image Augmentation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196" y="3284113"/>
            <a:ext cx="6412649" cy="338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902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520</Words>
  <Application>Microsoft Office PowerPoint</Application>
  <PresentationFormat>Widescreen</PresentationFormat>
  <Paragraphs>93</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Times New Roman</vt:lpstr>
      <vt:lpstr>Tunga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SHARATH KUMAR H K</dc:creator>
  <cp:lastModifiedBy>SHARATH KUMAR H K</cp:lastModifiedBy>
  <cp:revision>26</cp:revision>
  <dcterms:created xsi:type="dcterms:W3CDTF">2020-04-13T15:21:04Z</dcterms:created>
  <dcterms:modified xsi:type="dcterms:W3CDTF">2020-04-14T06:35:12Z</dcterms:modified>
</cp:coreProperties>
</file>