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1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35.xml" ContentType="application/vnd.openxmlformats-officedocument.presentationml.slide+xml"/>
  <Override PartName="/ppt/slides/slide34.xml" ContentType="application/vnd.openxmlformats-officedocument.presentationml.slide+xml"/>
  <Override PartName="/ppt/slides/slide33.xml" ContentType="application/vnd.openxmlformats-officedocument.presentationml.slide+xml"/>
  <Override PartName="/ppt/slides/slide32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0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8.xml" ContentType="application/vnd.openxmlformats-officedocument.presentationml.notesSlide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5.xml" ContentType="application/vnd.openxmlformats-officedocument.presentationml.notesSlide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2.xml" ContentType="application/vnd.openxmlformats-officedocument.theme+xml"/>
  <Override PartName="/ppt/theme/theme3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2" r:id="rId1"/>
  </p:sldMasterIdLst>
  <p:notesMasterIdLst>
    <p:notesMasterId r:id="rId39"/>
  </p:notesMasterIdLst>
  <p:handoutMasterIdLst>
    <p:handoutMasterId r:id="rId40"/>
  </p:handoutMasterIdLst>
  <p:sldIdLst>
    <p:sldId id="409" r:id="rId2"/>
    <p:sldId id="410" r:id="rId3"/>
    <p:sldId id="411" r:id="rId4"/>
    <p:sldId id="412" r:id="rId5"/>
    <p:sldId id="413" r:id="rId6"/>
    <p:sldId id="414" r:id="rId7"/>
    <p:sldId id="415" r:id="rId8"/>
    <p:sldId id="454" r:id="rId9"/>
    <p:sldId id="456" r:id="rId10"/>
    <p:sldId id="416" r:id="rId11"/>
    <p:sldId id="457" r:id="rId12"/>
    <p:sldId id="417" r:id="rId13"/>
    <p:sldId id="418" r:id="rId14"/>
    <p:sldId id="419" r:id="rId15"/>
    <p:sldId id="420" r:id="rId16"/>
    <p:sldId id="421" r:id="rId17"/>
    <p:sldId id="422" r:id="rId18"/>
    <p:sldId id="423" r:id="rId19"/>
    <p:sldId id="424" r:id="rId20"/>
    <p:sldId id="425" r:id="rId21"/>
    <p:sldId id="426" r:id="rId22"/>
    <p:sldId id="427" r:id="rId23"/>
    <p:sldId id="428" r:id="rId24"/>
    <p:sldId id="429" r:id="rId25"/>
    <p:sldId id="431" r:id="rId26"/>
    <p:sldId id="432" r:id="rId27"/>
    <p:sldId id="433" r:id="rId28"/>
    <p:sldId id="434" r:id="rId29"/>
    <p:sldId id="462" r:id="rId30"/>
    <p:sldId id="469" r:id="rId31"/>
    <p:sldId id="470" r:id="rId32"/>
    <p:sldId id="463" r:id="rId33"/>
    <p:sldId id="464" r:id="rId34"/>
    <p:sldId id="465" r:id="rId35"/>
    <p:sldId id="466" r:id="rId36"/>
    <p:sldId id="467" r:id="rId37"/>
    <p:sldId id="468" r:id="rId38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59">
          <p15:clr>
            <a:srgbClr val="A4A3A4"/>
          </p15:clr>
        </p15:guide>
        <p15:guide id="2" pos="215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323" autoAdjust="0"/>
    <p:restoredTop sz="86871" autoAdjust="0"/>
  </p:normalViewPr>
  <p:slideViewPr>
    <p:cSldViewPr>
      <p:cViewPr varScale="1">
        <p:scale>
          <a:sx n="132" d="100"/>
          <a:sy n="132" d="100"/>
        </p:scale>
        <p:origin x="636" y="120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47" Type="http://schemas.openxmlformats.org/officeDocument/2006/relationships/customXml" Target="../customXml/item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customXml" Target="../customXml/item2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8795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054C909-A1CF-2E43-AF34-84A05567BE64}" type="slidenum">
              <a:rPr lang="en-US"/>
              <a:pPr/>
              <a:t>15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17844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16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6717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AD5FB1-F71F-D44B-8F15-528B3F5166D9}" type="slidenum">
              <a:rPr lang="en-US"/>
              <a:pPr/>
              <a:t>17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723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18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13C6E27-0B5E-554F-99E3-D944B2DAB7CD}" type="slidenum">
              <a:rPr lang="en-US"/>
              <a:pPr/>
              <a:t>19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05187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20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457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5EC786-90C9-B845-9111-8E3E763FE7DB}" type="slidenum">
              <a:rPr lang="en-US"/>
              <a:pPr/>
              <a:t>23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95111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24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0283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25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632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2C5E02-D1A9-3348-91F2-7B092968B812}" type="slidenum">
              <a:rPr lang="en-US"/>
              <a:pPr/>
              <a:t>26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6120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5EBA51-E221-6F4B-9ECF-31AD9B977258}" type="slidenum">
              <a:rPr lang="en-US"/>
              <a:pPr/>
              <a:t>2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93815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19174B-7304-3A45-9ED1-3169AE6E584D}" type="slidenum">
              <a:rPr lang="en-US"/>
              <a:pPr/>
              <a:t>3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92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51CC7-184B-FE41-B411-1713AAE7DA86}" type="slidenum">
              <a:rPr lang="en-US"/>
              <a:pPr/>
              <a:t>4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823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D9EE444-6282-C242-93C0-393321149F9D}" type="slidenum">
              <a:rPr lang="en-US"/>
              <a:pPr/>
              <a:t>5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285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2DBBC272-86A8-B54C-AFFC-48DBE25965C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8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0723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49602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3pPr>
            <a:lvl4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4pPr>
            <a:lvl5pPr eaLnBrk="0" hangingPunct="0"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rgbClr val="009900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6BE477-4654-8746-8CBD-AE3C40EAA3DF}" type="slidenum">
              <a:rPr lang="en-US" sz="1200">
                <a:solidFill>
                  <a:schemeClr val="tx1"/>
                </a:solidFill>
                <a:latin typeface="Times New Roman" charset="0"/>
              </a:rPr>
              <a:pPr eaLnBrk="1" hangingPunct="1"/>
              <a:t>9</a:t>
            </a:fld>
            <a:endParaRPr lang="en-US" sz="1200">
              <a:solidFill>
                <a:schemeClr val="tx1"/>
              </a:solidFill>
              <a:latin typeface="Times New Roman" charset="0"/>
            </a:endParaRPr>
          </a:p>
        </p:txBody>
      </p:sp>
      <p:sp>
        <p:nvSpPr>
          <p:cNvPr id="3481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7759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346639-C8C4-9A48-A995-2E425D4B1E5C}" type="slidenum">
              <a:rPr lang="en-US"/>
              <a:pPr/>
              <a:t>11</a:t>
            </a:fld>
            <a:endParaRPr lang="en-US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7862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A3B974-C2D4-8B41-AE93-F0BDF356406D}" type="slidenum">
              <a:rPr lang="en-US"/>
              <a:pPr/>
              <a:t>14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707" y="4463296"/>
            <a:ext cx="5019887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6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69214"/>
            <a:ext cx="7543800" cy="267462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38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3341716"/>
            <a:ext cx="7543800" cy="85725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 algn="ctr">
              <a:buNone/>
              <a:defRPr sz="1800"/>
            </a:lvl2pPr>
            <a:lvl3pPr marL="685800" indent="0" algn="ctr">
              <a:buNone/>
              <a:defRPr sz="180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 rot="16200000">
            <a:off x="-2549264" y="2474314"/>
            <a:ext cx="5143502" cy="1948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 userDrawn="1"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01731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723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9589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3002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7543800" cy="68039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543801" cy="3429000"/>
          </a:xfrm>
        </p:spPr>
        <p:txBody>
          <a:bodyPr/>
          <a:lstStyle>
            <a:lvl1pPr marL="7938" indent="-7938">
              <a:tabLst/>
              <a:defRPr sz="2800" baseline="0"/>
            </a:lvl1pPr>
            <a:lvl2pPr marL="404813" indent="-254000">
              <a:tabLst/>
              <a:defRPr sz="2400" baseline="0"/>
            </a:lvl2pPr>
            <a:lvl3pPr marL="515938" indent="-228600">
              <a:tabLst/>
              <a:defRPr sz="2000" baseline="0"/>
            </a:lvl3pPr>
            <a:lvl4pPr marL="690563" indent="-265113">
              <a:tabLst/>
              <a:defRPr sz="1600" baseline="0"/>
            </a:lvl4pPr>
            <a:lvl5pPr marL="801688" indent="-239713">
              <a:tabLst/>
              <a:defRPr sz="1400" baseline="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64640" y="5029201"/>
            <a:ext cx="3617103" cy="89483"/>
          </a:xfrm>
        </p:spPr>
        <p:txBody>
          <a:bodyPr/>
          <a:lstStyle>
            <a:lvl1pPr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525" dirty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01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69214"/>
            <a:ext cx="7543800" cy="267462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6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3339846"/>
            <a:ext cx="7543800" cy="85725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1800" cap="all" spc="150" baseline="0">
                <a:solidFill>
                  <a:schemeClr val="tx2"/>
                </a:solidFill>
                <a:latin typeface="+mj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325755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 userDrawn="1"/>
        </p:nvSpPr>
        <p:spPr>
          <a:xfrm rot="16200000">
            <a:off x="-2556759" y="2481809"/>
            <a:ext cx="5143502" cy="17988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 userDrawn="1"/>
        </p:nvSpPr>
        <p:spPr>
          <a:xfrm rot="16200000" flipV="1">
            <a:off x="-2472584" y="2548889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88138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384301"/>
            <a:ext cx="3703320" cy="3017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384303"/>
            <a:ext cx="3703320" cy="30175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71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384539"/>
            <a:ext cx="3703320" cy="55221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1500" b="0" cap="all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1936751"/>
            <a:ext cx="3703320" cy="24650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54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60419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31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4" y="0"/>
            <a:ext cx="3038093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45769"/>
            <a:ext cx="2400300" cy="1714500"/>
          </a:xfrm>
        </p:spPr>
        <p:txBody>
          <a:bodyPr anchor="b">
            <a:normAutofit/>
          </a:bodyPr>
          <a:lstStyle>
            <a:lvl1pPr>
              <a:defRPr sz="27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8" y="548640"/>
            <a:ext cx="5009393" cy="3943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194560"/>
            <a:ext cx="2400300" cy="2534343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125">
                <a:solidFill>
                  <a:srgbClr val="FFFFFF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5" y="4844840"/>
            <a:ext cx="1963883" cy="273844"/>
          </a:xfrm>
        </p:spPr>
        <p:txBody>
          <a:bodyPr/>
          <a:lstStyle>
            <a:lvl1pPr algn="l">
              <a:defRPr/>
            </a:lvl1pPr>
          </a:lstStyle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4844840"/>
            <a:ext cx="3486150" cy="273844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860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0CDC23-E565-C848-9AF6-12BD09C53D91}" type="datetimeFigureOut">
              <a:rPr lang="en-US" smtClean="0"/>
              <a:t>2/14/2023</a:t>
            </a:fld>
            <a:r>
              <a:rPr lang="en-US" dirty="0" err="1"/>
              <a:t>sss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Slides adapted from Jure </a:t>
            </a:r>
            <a:r>
              <a:rPr lang="en-US" dirty="0" err="1"/>
              <a:t>Leskovec</a:t>
            </a:r>
            <a:endParaRPr lang="en-US" sz="6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76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2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675"/>
              </a:spcBef>
              <a:buFont typeface="Times" pitchFamily="-65" charset="0"/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178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16200000">
            <a:off x="-2518606" y="2473636"/>
            <a:ext cx="5143502" cy="19622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 rot="16200000" flipV="1">
            <a:off x="-2442604" y="2560132"/>
            <a:ext cx="5143502" cy="4571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14953"/>
            <a:ext cx="7543800" cy="108806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384301"/>
            <a:ext cx="7543801" cy="301752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2" y="4844840"/>
            <a:ext cx="18542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rgbClr val="FFFFFF"/>
                </a:solidFill>
              </a:defRPr>
            </a:lvl1pPr>
          </a:lstStyle>
          <a:p>
            <a:fld id="{240CDC23-E565-C848-9AF6-12BD09C53D91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40" y="4844840"/>
            <a:ext cx="3617103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5" y="4844840"/>
            <a:ext cx="98401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rgbClr val="FFFFFF"/>
                </a:solidFill>
              </a:defRPr>
            </a:lvl1pPr>
          </a:lstStyle>
          <a:p>
            <a:fld id="{D07771B2-D7F7-364E-B6F3-F7FE93606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23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02" r:id="rId13"/>
    <p:sldLayoutId id="2147483709" r:id="rId14"/>
  </p:sldLayoutIdLst>
  <p:txStyles>
    <p:titleStyle>
      <a:lvl1pPr algn="l" defTabSz="685800" rtl="0" eaLnBrk="1" latinLnBrk="0" hangingPunct="1">
        <a:lnSpc>
          <a:spcPct val="85000"/>
        </a:lnSpc>
        <a:spcBef>
          <a:spcPct val="0"/>
        </a:spcBef>
        <a:buNone/>
        <a:defRPr sz="3600" kern="1200" spc="-38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68580" indent="-68580" algn="l" defTabSz="685800" rtl="0" eaLnBrk="1" latinLnBrk="0" hangingPunct="1">
        <a:lnSpc>
          <a:spcPct val="90000"/>
        </a:lnSpc>
        <a:spcBef>
          <a:spcPts val="900"/>
        </a:spcBef>
        <a:spcAft>
          <a:spcPts val="15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5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28803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42519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56235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699516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8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9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1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2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Font typeface="Calibri" pitchFamily="34" charset="0"/>
        <a:buChar char="◦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>
          <a:xfrm>
            <a:off x="3460238" y="2800350"/>
            <a:ext cx="5009393" cy="1691640"/>
          </a:xfrm>
        </p:spPr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AE00A1-255A-E64E-B8D2-DDB22BD12BC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334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</a:t>
            </a:r>
          </a:p>
        </p:txBody>
      </p:sp>
      <p:sp>
        <p:nvSpPr>
          <p:cNvPr id="808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For two strings</a:t>
            </a:r>
          </a:p>
          <a:p>
            <a:pPr lvl="1"/>
            <a:r>
              <a:rPr lang="en-US" sz="2400" dirty="0"/>
              <a:t>X of length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Y of length </a:t>
            </a:r>
            <a:r>
              <a:rPr lang="en-US" sz="2400" i="1" dirty="0"/>
              <a:t>m</a:t>
            </a:r>
            <a:endParaRPr lang="en-US" sz="2400" i="1" baseline="-25000" dirty="0"/>
          </a:p>
          <a:p>
            <a:r>
              <a:rPr lang="en-US" sz="2800" dirty="0"/>
              <a:t>We define D(</a:t>
            </a:r>
            <a:r>
              <a:rPr lang="en-US" sz="2800" i="1" dirty="0" err="1"/>
              <a:t>i,j</a:t>
            </a:r>
            <a:r>
              <a:rPr lang="en-US" sz="2800" dirty="0"/>
              <a:t>)</a:t>
            </a:r>
          </a:p>
          <a:p>
            <a:pPr lvl="1"/>
            <a:r>
              <a:rPr lang="en-US" sz="2400" dirty="0"/>
              <a:t>the edit distance between X[1..</a:t>
            </a:r>
            <a:r>
              <a:rPr lang="en-US" sz="2400" i="1" dirty="0"/>
              <a:t>i</a:t>
            </a:r>
            <a:r>
              <a:rPr lang="en-US" sz="2400" dirty="0"/>
              <a:t>] and Y[1..</a:t>
            </a:r>
            <a:r>
              <a:rPr lang="en-US" sz="2400" i="1" dirty="0"/>
              <a:t>j</a:t>
            </a:r>
            <a:r>
              <a:rPr lang="en-US" sz="2400" dirty="0"/>
              <a:t>] </a:t>
            </a:r>
          </a:p>
          <a:p>
            <a:pPr lvl="2"/>
            <a:r>
              <a:rPr lang="en-US" sz="2200" dirty="0"/>
              <a:t>i.e., the first </a:t>
            </a:r>
            <a:r>
              <a:rPr lang="en-US" sz="2200" i="1" dirty="0" err="1"/>
              <a:t>i</a:t>
            </a:r>
            <a:r>
              <a:rPr lang="en-US" sz="2200" dirty="0"/>
              <a:t> characters of X and the first </a:t>
            </a:r>
            <a:r>
              <a:rPr lang="en-US" sz="2200" i="1" dirty="0"/>
              <a:t>j</a:t>
            </a:r>
            <a:r>
              <a:rPr lang="en-US" sz="2200" dirty="0"/>
              <a:t> characters of Y</a:t>
            </a:r>
          </a:p>
          <a:p>
            <a:pPr lvl="1"/>
            <a:r>
              <a:rPr lang="en-US" sz="2400" dirty="0"/>
              <a:t>The edit distance between X and Y is thus D(</a:t>
            </a:r>
            <a:r>
              <a:rPr lang="en-US" sz="2400" i="1" dirty="0" err="1"/>
              <a:t>n,m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5667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Definition of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4470E-AC87-1A45-8F32-61766BD2E92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84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119702"/>
            <a:ext cx="8168640" cy="680397"/>
          </a:xfrm>
        </p:spPr>
        <p:txBody>
          <a:bodyPr>
            <a:normAutofit fontScale="90000"/>
          </a:bodyPr>
          <a:lstStyle/>
          <a:p>
            <a:r>
              <a:rPr lang="en-US" dirty="0"/>
              <a:t>Dynamic Programming for Minimum Edit Distance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200150"/>
            <a:ext cx="7940040" cy="3429000"/>
          </a:xfrm>
        </p:spPr>
        <p:txBody>
          <a:bodyPr>
            <a:normAutofit fontScale="92500"/>
          </a:bodyPr>
          <a:lstStyle/>
          <a:p>
            <a:r>
              <a:rPr lang="en-US" b="1" dirty="0"/>
              <a:t>Dynamic programming</a:t>
            </a:r>
            <a:r>
              <a:rPr lang="en-US" dirty="0"/>
              <a:t>: A tabular computation of D(</a:t>
            </a:r>
            <a:r>
              <a:rPr lang="en-US" i="1" dirty="0" err="1"/>
              <a:t>n,m</a:t>
            </a:r>
            <a:r>
              <a:rPr lang="en-US" dirty="0"/>
              <a:t>)</a:t>
            </a:r>
            <a:endParaRPr lang="en-US" b="1" dirty="0"/>
          </a:p>
          <a:p>
            <a:r>
              <a:rPr lang="en-US" dirty="0"/>
              <a:t>Solving problems by combining solutions to </a:t>
            </a:r>
            <a:r>
              <a:rPr lang="en-US" dirty="0" err="1"/>
              <a:t>subproblems</a:t>
            </a:r>
            <a:r>
              <a:rPr lang="en-US" dirty="0"/>
              <a:t>.</a:t>
            </a:r>
          </a:p>
          <a:p>
            <a:r>
              <a:rPr lang="en-US" dirty="0"/>
              <a:t>Bottom-up</a:t>
            </a:r>
          </a:p>
          <a:p>
            <a:pPr lvl="1"/>
            <a:r>
              <a:rPr lang="en-US" dirty="0"/>
              <a:t>We compute D(</a:t>
            </a:r>
            <a:r>
              <a:rPr lang="en-US" dirty="0" err="1"/>
              <a:t>i,j</a:t>
            </a:r>
            <a:r>
              <a:rPr lang="en-US" dirty="0"/>
              <a:t>) for small </a:t>
            </a:r>
            <a:r>
              <a:rPr lang="en-US" i="1" dirty="0" err="1"/>
              <a:t>i,j</a:t>
            </a:r>
            <a:r>
              <a:rPr lang="en-US" i="1" dirty="0"/>
              <a:t> </a:t>
            </a:r>
          </a:p>
          <a:p>
            <a:pPr lvl="1"/>
            <a:r>
              <a:rPr lang="en-US" dirty="0"/>
              <a:t>And compute larger D(</a:t>
            </a:r>
            <a:r>
              <a:rPr lang="en-US" dirty="0" err="1"/>
              <a:t>i,j</a:t>
            </a:r>
            <a:r>
              <a:rPr lang="en-US" dirty="0"/>
              <a:t>) based on previously computed smaller values</a:t>
            </a:r>
          </a:p>
          <a:p>
            <a:pPr lvl="1"/>
            <a:r>
              <a:rPr lang="en-US" dirty="0"/>
              <a:t>i.e., compute D(</a:t>
            </a:r>
            <a:r>
              <a:rPr lang="en-US" i="1" dirty="0" err="1"/>
              <a:t>i,j</a:t>
            </a:r>
            <a:r>
              <a:rPr lang="en-US" dirty="0"/>
              <a:t>) for all </a:t>
            </a:r>
            <a:r>
              <a:rPr lang="en-US" i="1" dirty="0" err="1"/>
              <a:t>i</a:t>
            </a:r>
            <a:r>
              <a:rPr lang="en-US" dirty="0"/>
              <a:t> (0 &lt; </a:t>
            </a:r>
            <a:r>
              <a:rPr lang="en-US" i="1" dirty="0" err="1"/>
              <a:t>i</a:t>
            </a:r>
            <a:r>
              <a:rPr lang="en-US" dirty="0"/>
              <a:t> &lt; n)  and</a:t>
            </a:r>
            <a:r>
              <a:rPr lang="en-US" i="1" dirty="0"/>
              <a:t> j </a:t>
            </a:r>
            <a:r>
              <a:rPr lang="en-US" dirty="0"/>
              <a:t>(0 &lt; j &lt; m)</a:t>
            </a:r>
          </a:p>
          <a:p>
            <a:endParaRPr lang="en-US" dirty="0"/>
          </a:p>
          <a:p>
            <a:endParaRPr lang="en-US" baseline="-25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90723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Min Edit Distance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609600" y="1200150"/>
            <a:ext cx="8305800" cy="3943350"/>
          </a:xfrm>
        </p:spPr>
        <p:txBody>
          <a:bodyPr/>
          <a:lstStyle/>
          <a:p>
            <a:r>
              <a:rPr lang="en-US" sz="2000" dirty="0"/>
              <a:t>Initialization</a:t>
            </a:r>
          </a:p>
          <a:p>
            <a:pPr marL="457200" lvl="1" indent="0">
              <a:buNone/>
            </a:pPr>
            <a:r>
              <a:rPr lang="en-US" sz="1800" dirty="0">
                <a:latin typeface="Courier"/>
                <a:cs typeface="Courier"/>
              </a:rPr>
              <a:t>D(i,0) =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endParaRPr lang="en-US" sz="1800" dirty="0">
              <a:latin typeface="Courier"/>
              <a:cs typeface="Courier"/>
            </a:endParaRP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D(0,j) = j</a:t>
            </a:r>
            <a:endParaRPr lang="en-US" sz="1800" i="1" dirty="0"/>
          </a:p>
          <a:p>
            <a:pPr algn="just"/>
            <a:r>
              <a:rPr lang="en-US" sz="2000" dirty="0"/>
              <a:t>Recurrence Relation</a:t>
            </a:r>
            <a:r>
              <a:rPr lang="en-US" sz="2000" i="1" dirty="0"/>
              <a:t>:</a:t>
            </a:r>
          </a:p>
          <a:p>
            <a:pPr marL="457200" lvl="1" indent="0">
              <a:lnSpc>
                <a:spcPct val="80000"/>
              </a:lnSpc>
              <a:buClr>
                <a:srgbClr val="000066"/>
              </a:buClr>
              <a:buNone/>
            </a:pPr>
            <a:r>
              <a:rPr lang="en-US" sz="1800" dirty="0">
                <a:latin typeface="Courier"/>
                <a:cs typeface="Courier"/>
              </a:rPr>
              <a:t>For each  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800" dirty="0">
                <a:latin typeface="Courier"/>
                <a:cs typeface="Courier"/>
              </a:rPr>
              <a:t>	  For each  j = 1…N</a:t>
            </a:r>
            <a:endParaRPr lang="en-US" sz="2000" i="1" dirty="0"/>
          </a:p>
          <a:p>
            <a:pPr lvl="1" algn="just">
              <a:buFont typeface="Wingdings" charset="2"/>
              <a:buNone/>
            </a:pPr>
            <a:r>
              <a:rPr lang="en-US" sz="1800" i="1" dirty="0">
                <a:latin typeface="Courier"/>
                <a:cs typeface="Courier"/>
              </a:rPr>
              <a:t>                          </a:t>
            </a:r>
            <a:r>
              <a:rPr lang="en-US" sz="18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800" dirty="0">
                <a:latin typeface="Courier"/>
                <a:cs typeface="Courier"/>
              </a:rPr>
              <a:t>          D(</a:t>
            </a:r>
            <a:r>
              <a:rPr lang="en-US" sz="1800" dirty="0" err="1">
                <a:latin typeface="Courier"/>
                <a:cs typeface="Courier"/>
              </a:rPr>
              <a:t>i,j</a:t>
            </a:r>
            <a:r>
              <a:rPr lang="en-US" sz="1800" dirty="0">
                <a:latin typeface="Courier"/>
                <a:cs typeface="Courier"/>
              </a:rPr>
              <a:t>)=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D(i-1,j-1) +   2;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                                         0;  if X(</a:t>
            </a:r>
            <a:r>
              <a:rPr lang="en-US" sz="1800" dirty="0" err="1">
                <a:latin typeface="Courier"/>
                <a:cs typeface="Courier"/>
              </a:rPr>
              <a:t>i</a:t>
            </a:r>
            <a:r>
              <a:rPr lang="en-US" sz="1800" dirty="0">
                <a:latin typeface="Courier"/>
                <a:cs typeface="Courier"/>
              </a:rPr>
              <a:t>) = Y(j)</a:t>
            </a:r>
          </a:p>
          <a:p>
            <a:pPr algn="just">
              <a:lnSpc>
                <a:spcPct val="70000"/>
              </a:lnSpc>
            </a:pPr>
            <a:r>
              <a:rPr lang="en-US" sz="2000" dirty="0"/>
              <a:t>Termination</a:t>
            </a:r>
            <a:r>
              <a:rPr lang="en-US" sz="2000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sz="1800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sz="28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4038600" y="31813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6705600" y="379095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9567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Edit Distance Table</a:t>
            </a:r>
          </a:p>
        </p:txBody>
      </p:sp>
    </p:spTree>
    <p:extLst>
      <p:ext uri="{BB962C8B-B14F-4D97-AF65-F5344CB8AC3E}">
        <p14:creationId xmlns:p14="http://schemas.microsoft.com/office/powerpoint/2010/main" val="137603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9954" name="Group 2"/>
          <p:cNvGraphicFramePr>
            <a:graphicFrameLocks noGrp="1"/>
          </p:cNvGraphicFramePr>
          <p:nvPr/>
        </p:nvGraphicFramePr>
        <p:xfrm>
          <a:off x="990600" y="1028700"/>
          <a:ext cx="6934200" cy="38528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8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6164" name="Line 149"/>
          <p:cNvSpPr>
            <a:spLocks noChangeShapeType="1"/>
          </p:cNvSpPr>
          <p:nvPr/>
        </p:nvSpPr>
        <p:spPr bwMode="auto">
          <a:xfrm flipH="1">
            <a:off x="2514600" y="3086100"/>
            <a:ext cx="457200" cy="971550"/>
          </a:xfrm>
          <a:prstGeom prst="line">
            <a:avLst/>
          </a:prstGeom>
          <a:noFill/>
          <a:ln w="50800">
            <a:solidFill>
              <a:srgbClr val="A5002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1657350"/>
            <a:ext cx="4281923" cy="1265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69180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06625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002" name="Group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024933"/>
              </p:ext>
            </p:extLst>
          </p:nvPr>
        </p:nvGraphicFramePr>
        <p:xfrm>
          <a:off x="1219200" y="1352550"/>
          <a:ext cx="6934200" cy="3276600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93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3" name="Title 2"/>
          <p:cNvSpPr txBox="1">
            <a:spLocks/>
          </p:cNvSpPr>
          <p:nvPr/>
        </p:nvSpPr>
        <p:spPr>
          <a:xfrm>
            <a:off x="1371600" y="381000"/>
            <a:ext cx="7467600" cy="74295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1"/>
                </a:solidFill>
                <a:latin typeface="+mj-lt"/>
                <a:ea typeface="ＭＳ Ｐゴシック" pitchFamily="-65" charset="-128"/>
                <a:cs typeface="ＭＳ Ｐゴシック" pitchFamily="-65" charset="-128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  <a:ea typeface="ＭＳ Ｐゴシック" pitchFamily="-65" charset="-128"/>
                <a:cs typeface="ＭＳ Ｐゴシック" pitchFamily="-65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Lucida Sans" pitchFamily="-65" charset="0"/>
              </a:defRPr>
            </a:lvl9pPr>
          </a:lstStyle>
          <a:p>
            <a:r>
              <a:rPr lang="en-US"/>
              <a:t>The Edit Distance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60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 err="1">
                <a:solidFill>
                  <a:srgbClr val="A50021"/>
                </a:solidFill>
                <a:latin typeface="Calibri" charset="0"/>
              </a:rPr>
              <a:t>Backtrace</a:t>
            </a: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 for Computing Alignments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13D1A6-5191-CF4C-85C7-F52ECFDC6FB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131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alignments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Edit distance isn’t sufficient</a:t>
            </a:r>
          </a:p>
          <a:p>
            <a:pPr lvl="1"/>
            <a:r>
              <a:rPr lang="en-US" dirty="0"/>
              <a:t>We often need to </a:t>
            </a:r>
            <a:r>
              <a:rPr lang="en-US" b="1" dirty="0"/>
              <a:t>align</a:t>
            </a:r>
            <a:r>
              <a:rPr lang="en-US" dirty="0"/>
              <a:t> each character of the two strings to each other</a:t>
            </a:r>
          </a:p>
          <a:p>
            <a:r>
              <a:rPr lang="en-US" dirty="0"/>
              <a:t>We do this by keeping a “</a:t>
            </a:r>
            <a:r>
              <a:rPr lang="en-US" dirty="0" err="1"/>
              <a:t>backtrace</a:t>
            </a:r>
            <a:r>
              <a:rPr lang="en-US" dirty="0"/>
              <a:t>”</a:t>
            </a:r>
          </a:p>
          <a:p>
            <a:r>
              <a:rPr lang="en-US" dirty="0"/>
              <a:t>Every time we enter a cell, remember where we came from</a:t>
            </a:r>
          </a:p>
          <a:p>
            <a:r>
              <a:rPr lang="en-US" dirty="0"/>
              <a:t>When we reach the end, </a:t>
            </a:r>
          </a:p>
          <a:p>
            <a:pPr lvl="1"/>
            <a:r>
              <a:rPr lang="en-US" dirty="0"/>
              <a:t>Trace back the path from the upper right corner to read off the alignment</a:t>
            </a:r>
          </a:p>
        </p:txBody>
      </p:sp>
    </p:spTree>
    <p:extLst>
      <p:ext uri="{BB962C8B-B14F-4D97-AF65-F5344CB8AC3E}">
        <p14:creationId xmlns:p14="http://schemas.microsoft.com/office/powerpoint/2010/main" val="618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How similar are two strings?</a:t>
            </a:r>
            <a:endParaRPr lang="en-US" dirty="0"/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352550"/>
            <a:ext cx="3886200" cy="3429000"/>
          </a:xfrm>
        </p:spPr>
        <p:txBody>
          <a:bodyPr/>
          <a:lstStyle/>
          <a:p>
            <a:r>
              <a:rPr lang="en-US" dirty="0"/>
              <a:t>Spell correction</a:t>
            </a:r>
          </a:p>
          <a:p>
            <a:pPr lvl="1"/>
            <a:r>
              <a:rPr lang="en-US" dirty="0"/>
              <a:t>The user typed “</a:t>
            </a:r>
            <a:r>
              <a:rPr lang="en-US" dirty="0" err="1"/>
              <a:t>graffe</a:t>
            </a:r>
            <a:r>
              <a:rPr lang="en-US" dirty="0"/>
              <a:t>”</a:t>
            </a:r>
          </a:p>
          <a:p>
            <a:pPr marL="457200" lvl="1" indent="0">
              <a:buNone/>
            </a:pPr>
            <a:r>
              <a:rPr lang="en-US" dirty="0"/>
              <a:t>Which is closest? </a:t>
            </a:r>
          </a:p>
          <a:p>
            <a:pPr lvl="2">
              <a:lnSpc>
                <a:spcPct val="80000"/>
              </a:lnSpc>
            </a:pPr>
            <a:r>
              <a:rPr lang="en-US" dirty="0" err="1"/>
              <a:t>graf</a:t>
            </a:r>
            <a:endParaRPr lang="en-US" dirty="0"/>
          </a:p>
          <a:p>
            <a:pPr lvl="2">
              <a:lnSpc>
                <a:spcPct val="80000"/>
              </a:lnSpc>
            </a:pPr>
            <a:r>
              <a:rPr lang="en-US" dirty="0"/>
              <a:t>graft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grail</a:t>
            </a:r>
          </a:p>
          <a:p>
            <a:pPr lvl="2">
              <a:lnSpc>
                <a:spcPct val="80000"/>
              </a:lnSpc>
            </a:pPr>
            <a:r>
              <a:rPr lang="en-US" dirty="0"/>
              <a:t>giraffe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657600" y="1352550"/>
            <a:ext cx="5257800" cy="27432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dirty="0"/>
              <a:t>Computational Biology</a:t>
            </a:r>
          </a:p>
          <a:p>
            <a:pPr lvl="1"/>
            <a:r>
              <a:rPr lang="en-US" dirty="0"/>
              <a:t>Align two sequences of nucleotides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Resulting alignment: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81000" y="4248150"/>
            <a:ext cx="8534400" cy="685800"/>
          </a:xfrm>
          <a:prstGeom prst="rect">
            <a:avLst/>
          </a:prstGeom>
          <a:noFill/>
          <a:ln>
            <a:noFill/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400">
                <a:solidFill>
                  <a:schemeClr val="tx1"/>
                </a:solidFill>
                <a:latin typeface="+mn-lt"/>
                <a:ea typeface="ＭＳ Ｐゴシック" pitchFamily="-65" charset="-128"/>
                <a:cs typeface="ＭＳ Ｐゴシック" pitchFamily="-65" charset="-128"/>
              </a:defRPr>
            </a:lvl1pPr>
            <a:lvl2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2pPr>
            <a:lvl3pPr marL="1028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 sz="20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3pPr>
            <a:lvl4pPr marL="1371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4pPr>
            <a:lvl5pPr marL="17145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charset="0"/>
              <a:buChar char="•"/>
              <a:defRPr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5pPr>
            <a:lvl6pPr marL="21717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6pPr>
            <a:lvl7pPr marL="26289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7pPr>
            <a:lvl8pPr marL="30861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8pPr>
            <a:lvl9pPr marL="35433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Times" pitchFamily="-65" charset="0"/>
              <a:buChar char="•"/>
              <a:defRPr sz="1400">
                <a:solidFill>
                  <a:schemeClr val="tx1"/>
                </a:solidFill>
                <a:latin typeface="+mn-lt"/>
                <a:ea typeface="ＭＳ Ｐゴシック" pitchFamily="-65" charset="-128"/>
              </a:defRPr>
            </a:lvl9pPr>
          </a:lstStyle>
          <a:p>
            <a:r>
              <a:rPr lang="en-US" sz="2000" dirty="0"/>
              <a:t>Also for Machine Translation, Information Extraction, Speech Recognition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4495800" y="2266950"/>
            <a:ext cx="4342338" cy="58477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4341934" y="3311664"/>
            <a:ext cx="4802066" cy="707886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16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16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</p:spTree>
    <p:extLst>
      <p:ext uri="{BB962C8B-B14F-4D97-AF65-F5344CB8AC3E}">
        <p14:creationId xmlns:p14="http://schemas.microsoft.com/office/powerpoint/2010/main" val="4077469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7906" name="Group 2"/>
          <p:cNvGraphicFramePr>
            <a:graphicFrameLocks noGrp="1"/>
          </p:cNvGraphicFramePr>
          <p:nvPr/>
        </p:nvGraphicFramePr>
        <p:xfrm>
          <a:off x="1066800" y="1233487"/>
          <a:ext cx="6934200" cy="3395663"/>
        </p:xfrm>
        <a:graphic>
          <a:graphicData uri="http://schemas.openxmlformats.org/drawingml/2006/table">
            <a:tbl>
              <a:tblPr/>
              <a:tblGrid>
                <a:gridCol w="630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31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023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0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0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3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4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5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6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7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8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9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rgbClr val="5400A8"/>
                        </a:solidFill>
                        <a:effectLst/>
                        <a:latin typeface="Tahoma" charset="0"/>
                        <a:ea typeface="ＭＳ Ｐゴシック" charset="-128"/>
                        <a:cs typeface="ＭＳ Ｐゴシック" charset="-128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#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X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E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C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U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T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I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O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Tx/>
                        <a:buFont typeface="Wingdings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5400A8"/>
                          </a:solidFill>
                          <a:effectLst/>
                          <a:latin typeface="Tahoma" charset="0"/>
                          <a:ea typeface="ＭＳ Ｐゴシック" charset="-128"/>
                          <a:cs typeface="ＭＳ Ｐゴシック" charset="-128"/>
                        </a:rPr>
                        <a:t>N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4116" name="Title 2"/>
          <p:cNvSpPr>
            <a:spLocks noGrp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/>
              <a:t>Edit Distance</a:t>
            </a:r>
          </a:p>
        </p:txBody>
      </p:sp>
      <p:pic>
        <p:nvPicPr>
          <p:cNvPr id="5" name="Picture 5" descr="rec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6196"/>
            <a:ext cx="3766159" cy="1112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519422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MinEdit with Backtrace</a:t>
            </a:r>
          </a:p>
        </p:txBody>
      </p:sp>
      <p:pic>
        <p:nvPicPr>
          <p:cNvPr id="7" name="Picture 5" descr="minedit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428750"/>
            <a:ext cx="8229600" cy="3283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81132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>
          <a:xfrm>
            <a:off x="1371600" y="0"/>
            <a:ext cx="7696200" cy="742950"/>
          </a:xfrm>
        </p:spPr>
        <p:txBody>
          <a:bodyPr>
            <a:normAutofit fontScale="90000"/>
          </a:bodyPr>
          <a:lstStyle/>
          <a:p>
            <a:r>
              <a:rPr lang="en-US" dirty="0"/>
              <a:t>Adding </a:t>
            </a:r>
            <a:r>
              <a:rPr lang="en-US" dirty="0" err="1"/>
              <a:t>Backtrace</a:t>
            </a:r>
            <a:r>
              <a:rPr lang="en-US" dirty="0"/>
              <a:t> to Minimum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200150"/>
            <a:ext cx="8763000" cy="3943350"/>
          </a:xfrm>
        </p:spPr>
        <p:txBody>
          <a:bodyPr/>
          <a:lstStyle/>
          <a:p>
            <a:r>
              <a:rPr lang="en-US" sz="1800" dirty="0"/>
              <a:t>Base conditions:                                                        Termination:</a:t>
            </a:r>
          </a:p>
          <a:p>
            <a:pPr marL="457200" lvl="1" indent="0">
              <a:buNone/>
            </a:pPr>
            <a:r>
              <a:rPr lang="en-US" sz="1600" dirty="0">
                <a:latin typeface="Courier"/>
                <a:cs typeface="Courier"/>
              </a:rPr>
              <a:t>D(i,0) =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        D(0,j) = j         D(N,M) is distance </a:t>
            </a:r>
            <a:endParaRPr lang="en-US" sz="1800" i="1" dirty="0"/>
          </a:p>
          <a:p>
            <a:pPr algn="just"/>
            <a:r>
              <a:rPr lang="en-US" sz="1800" dirty="0"/>
              <a:t>Recurrence Relation</a:t>
            </a:r>
            <a:r>
              <a:rPr lang="en-US" sz="1800" i="1" dirty="0"/>
              <a:t>:</a:t>
            </a:r>
            <a:endParaRPr lang="en-US" sz="1600" i="1" dirty="0"/>
          </a:p>
          <a:p>
            <a:pPr marL="457200" lvl="1" indent="0">
              <a:buClr>
                <a:srgbClr val="000066"/>
              </a:buClr>
              <a:buNone/>
            </a:pPr>
            <a:r>
              <a:rPr lang="en-US" sz="1600" dirty="0">
                <a:latin typeface="Courier"/>
                <a:cs typeface="Courier"/>
              </a:rPr>
              <a:t>For each  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 = 1…M</a:t>
            </a:r>
          </a:p>
          <a:p>
            <a:pPr marL="990600" lvl="1" indent="-533400">
              <a:lnSpc>
                <a:spcPct val="80000"/>
              </a:lnSpc>
              <a:buClr>
                <a:srgbClr val="000066"/>
              </a:buClr>
              <a:buFontTx/>
              <a:buNone/>
            </a:pPr>
            <a:r>
              <a:rPr lang="en-US" sz="1600" dirty="0">
                <a:latin typeface="Courier"/>
                <a:cs typeface="Courier"/>
              </a:rPr>
              <a:t>	 For each  j = 1…N</a:t>
            </a:r>
            <a:endParaRPr lang="en-US" sz="1800" i="1" dirty="0"/>
          </a:p>
          <a:p>
            <a:pPr lvl="1" algn="just">
              <a:lnSpc>
                <a:spcPct val="130000"/>
              </a:lnSpc>
              <a:buFont typeface="Wingdings" charset="2"/>
              <a:buNone/>
            </a:pPr>
            <a:r>
              <a:rPr lang="en-US" sz="1600" i="1" dirty="0">
                <a:latin typeface="Courier"/>
                <a:cs typeface="Courier"/>
              </a:rPr>
              <a:t>                           </a:t>
            </a:r>
            <a:r>
              <a:rPr lang="en-US" sz="1600" dirty="0">
                <a:latin typeface="Courier"/>
                <a:cs typeface="Courier"/>
              </a:rPr>
              <a:t>D(i-1,j) + 1</a:t>
            </a:r>
          </a:p>
          <a:p>
            <a:pPr marL="457200" lvl="1" indent="0" algn="just">
              <a:buNone/>
            </a:pPr>
            <a:r>
              <a:rPr lang="en-US" sz="1600" dirty="0">
                <a:latin typeface="Courier"/>
                <a:cs typeface="Courier"/>
              </a:rPr>
              <a:t>      D(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  min   D(i,j-1) + 1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D(i-1,j-1) +  2;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≠ Y(j)   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                 0; if X(</a:t>
            </a:r>
            <a:r>
              <a:rPr lang="en-US" sz="1600" dirty="0" err="1">
                <a:latin typeface="Courier"/>
                <a:cs typeface="Courier"/>
              </a:rPr>
              <a:t>i</a:t>
            </a:r>
            <a:r>
              <a:rPr lang="en-US" sz="1600" dirty="0">
                <a:latin typeface="Courier"/>
                <a:cs typeface="Courier"/>
              </a:rPr>
              <a:t>) = Y(j)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LEFT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</a:t>
            </a:r>
            <a:r>
              <a:rPr lang="en-US" sz="1600" dirty="0" err="1">
                <a:latin typeface="Courier"/>
                <a:cs typeface="Courier"/>
              </a:rPr>
              <a:t>ptr</a:t>
            </a:r>
            <a:r>
              <a:rPr lang="en-US" sz="1600" dirty="0">
                <a:latin typeface="Courier"/>
                <a:cs typeface="Courier"/>
              </a:rPr>
              <a:t>(</a:t>
            </a:r>
            <a:r>
              <a:rPr lang="en-US" sz="1600" dirty="0" err="1">
                <a:latin typeface="Courier"/>
                <a:cs typeface="Courier"/>
              </a:rPr>
              <a:t>i,j</a:t>
            </a:r>
            <a:r>
              <a:rPr lang="en-US" sz="1600" dirty="0">
                <a:latin typeface="Courier"/>
                <a:cs typeface="Courier"/>
              </a:rPr>
              <a:t>)=   DOWN</a:t>
            </a:r>
          </a:p>
          <a:p>
            <a:pPr lvl="1" algn="just">
              <a:buFont typeface="Wingdings" charset="2"/>
              <a:buNone/>
            </a:pPr>
            <a:r>
              <a:rPr lang="en-US" sz="1600" dirty="0">
                <a:latin typeface="Courier"/>
                <a:cs typeface="Courier"/>
              </a:rPr>
              <a:t>                        DIAG</a:t>
            </a:r>
          </a:p>
          <a:p>
            <a:pPr lvl="1" algn="just">
              <a:buFont typeface="Wingdings" charset="2"/>
              <a:buNone/>
            </a:pPr>
            <a:endParaRPr lang="en-US" sz="1600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3200400" y="2724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 dirty="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10" name="AutoShape 5"/>
          <p:cNvSpPr>
            <a:spLocks/>
          </p:cNvSpPr>
          <p:nvPr/>
        </p:nvSpPr>
        <p:spPr bwMode="auto">
          <a:xfrm>
            <a:off x="5562600" y="3352800"/>
            <a:ext cx="76200" cy="666750"/>
          </a:xfrm>
          <a:prstGeom prst="leftBrace">
            <a:avLst>
              <a:gd name="adj1" fmla="val 37495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6" name="AutoShape 5"/>
          <p:cNvSpPr>
            <a:spLocks/>
          </p:cNvSpPr>
          <p:nvPr/>
        </p:nvSpPr>
        <p:spPr bwMode="auto">
          <a:xfrm>
            <a:off x="2971800" y="38671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  <p:sp>
        <p:nvSpPr>
          <p:cNvPr id="7" name="TextBox 15"/>
          <p:cNvSpPr txBox="1">
            <a:spLocks noChangeArrowheads="1"/>
          </p:cNvSpPr>
          <p:nvPr/>
        </p:nvSpPr>
        <p:spPr bwMode="auto">
          <a:xfrm>
            <a:off x="3962400" y="3943350"/>
            <a:ext cx="831365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8" name="TextBox 16"/>
          <p:cNvSpPr txBox="1">
            <a:spLocks noChangeArrowheads="1"/>
          </p:cNvSpPr>
          <p:nvPr/>
        </p:nvSpPr>
        <p:spPr bwMode="auto">
          <a:xfrm>
            <a:off x="3962400" y="4248150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1" name="TextBox 17"/>
          <p:cNvSpPr txBox="1">
            <a:spLocks noChangeArrowheads="1"/>
          </p:cNvSpPr>
          <p:nvPr/>
        </p:nvSpPr>
        <p:spPr bwMode="auto">
          <a:xfrm>
            <a:off x="3962400" y="4552950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  <p:sp>
        <p:nvSpPr>
          <p:cNvPr id="12" name="TextBox 15"/>
          <p:cNvSpPr txBox="1">
            <a:spLocks noChangeArrowheads="1"/>
          </p:cNvSpPr>
          <p:nvPr/>
        </p:nvSpPr>
        <p:spPr bwMode="auto">
          <a:xfrm>
            <a:off x="5340835" y="3105150"/>
            <a:ext cx="835485" cy="190501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 bIns="0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insertion</a:t>
            </a:r>
          </a:p>
        </p:txBody>
      </p:sp>
      <p:sp>
        <p:nvSpPr>
          <p:cNvPr id="13" name="TextBox 16"/>
          <p:cNvSpPr txBox="1">
            <a:spLocks noChangeArrowheads="1"/>
          </p:cNvSpPr>
          <p:nvPr/>
        </p:nvSpPr>
        <p:spPr bwMode="auto">
          <a:xfrm>
            <a:off x="5334000" y="2792988"/>
            <a:ext cx="787883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deletion</a:t>
            </a: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>
            <a:off x="7391400" y="3402588"/>
            <a:ext cx="1066800" cy="235962"/>
          </a:xfrm>
          <a:prstGeom prst="rect">
            <a:avLst/>
          </a:prstGeom>
          <a:solidFill>
            <a:srgbClr val="FFFF00"/>
          </a:solidFill>
          <a:ln w="9525">
            <a:solidFill>
              <a:schemeClr val="accent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lnSpc>
                <a:spcPct val="60000"/>
              </a:lnSpc>
            </a:pPr>
            <a:r>
              <a:rPr lang="en-US" sz="1400" dirty="0">
                <a:latin typeface="Calibri"/>
                <a:cs typeface="Calibri"/>
              </a:rPr>
              <a:t>substitution</a:t>
            </a:r>
          </a:p>
        </p:txBody>
      </p:sp>
    </p:spTree>
    <p:extLst>
      <p:ext uri="{BB962C8B-B14F-4D97-AF65-F5344CB8AC3E}">
        <p14:creationId xmlns:p14="http://schemas.microsoft.com/office/powerpoint/2010/main" val="25225509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0"/>
            <a:ext cx="7772400" cy="857250"/>
          </a:xfrm>
        </p:spPr>
        <p:txBody>
          <a:bodyPr/>
          <a:lstStyle/>
          <a:p>
            <a:r>
              <a:rPr lang="en-US" dirty="0"/>
              <a:t>The Distance Matrix</a:t>
            </a:r>
          </a:p>
        </p:txBody>
      </p:sp>
      <p:sp>
        <p:nvSpPr>
          <p:cNvPr id="120921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28600" y="4800600"/>
            <a:ext cx="3276600" cy="342900"/>
          </a:xfrm>
          <a:noFill/>
        </p:spPr>
        <p:txBody>
          <a:bodyPr/>
          <a:lstStyle/>
          <a:p>
            <a:r>
              <a:rPr lang="en-US" dirty="0"/>
              <a:t>Slide adapted from </a:t>
            </a:r>
            <a:r>
              <a:rPr lang="en-US" dirty="0" err="1"/>
              <a:t>Serafim</a:t>
            </a:r>
            <a:r>
              <a:rPr lang="en-US" dirty="0"/>
              <a:t> </a:t>
            </a:r>
            <a:r>
              <a:rPr lang="en-US" dirty="0" err="1"/>
              <a:t>Batzoglou</a:t>
            </a:r>
            <a:r>
              <a:rPr lang="en-US" dirty="0"/>
              <a:t> with Permission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1228725" y="1445419"/>
            <a:ext cx="3810000" cy="2800350"/>
          </a:xfrm>
          <a:prstGeom prst="rect">
            <a:avLst/>
          </a:prstGeom>
          <a:noFill/>
          <a:ln w="19050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1228725" y="415885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1233488" y="40850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1233488" y="401716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1228725" y="394930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0" name="Line 8"/>
          <p:cNvSpPr>
            <a:spLocks noChangeShapeType="1"/>
          </p:cNvSpPr>
          <p:nvPr/>
        </p:nvSpPr>
        <p:spPr bwMode="auto">
          <a:xfrm>
            <a:off x="1233488" y="38850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1" name="Line 9"/>
          <p:cNvSpPr>
            <a:spLocks noChangeShapeType="1"/>
          </p:cNvSpPr>
          <p:nvPr/>
        </p:nvSpPr>
        <p:spPr bwMode="auto">
          <a:xfrm>
            <a:off x="1228725" y="38111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2" name="Line 10"/>
          <p:cNvSpPr>
            <a:spLocks noChangeShapeType="1"/>
          </p:cNvSpPr>
          <p:nvPr/>
        </p:nvSpPr>
        <p:spPr bwMode="auto">
          <a:xfrm>
            <a:off x="1219200" y="37433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3" name="Line 11"/>
          <p:cNvSpPr>
            <a:spLocks noChangeShapeType="1"/>
          </p:cNvSpPr>
          <p:nvPr/>
        </p:nvSpPr>
        <p:spPr bwMode="auto">
          <a:xfrm>
            <a:off x="1233488" y="36754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4" name="Line 12"/>
          <p:cNvSpPr>
            <a:spLocks noChangeShapeType="1"/>
          </p:cNvSpPr>
          <p:nvPr/>
        </p:nvSpPr>
        <p:spPr bwMode="auto">
          <a:xfrm>
            <a:off x="1233488" y="360164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5" name="Line 13"/>
          <p:cNvSpPr>
            <a:spLocks noChangeShapeType="1"/>
          </p:cNvSpPr>
          <p:nvPr/>
        </p:nvSpPr>
        <p:spPr bwMode="auto">
          <a:xfrm>
            <a:off x="1228725" y="352782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6" name="Line 14"/>
          <p:cNvSpPr>
            <a:spLocks noChangeShapeType="1"/>
          </p:cNvSpPr>
          <p:nvPr/>
        </p:nvSpPr>
        <p:spPr bwMode="auto">
          <a:xfrm>
            <a:off x="1228725" y="34599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7" name="Line 15"/>
          <p:cNvSpPr>
            <a:spLocks noChangeShapeType="1"/>
          </p:cNvSpPr>
          <p:nvPr/>
        </p:nvSpPr>
        <p:spPr bwMode="auto">
          <a:xfrm>
            <a:off x="1233488" y="339209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8" name="Line 16"/>
          <p:cNvSpPr>
            <a:spLocks noChangeShapeType="1"/>
          </p:cNvSpPr>
          <p:nvPr/>
        </p:nvSpPr>
        <p:spPr bwMode="auto">
          <a:xfrm>
            <a:off x="1220788" y="332779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49" name="Line 17"/>
          <p:cNvSpPr>
            <a:spLocks noChangeShapeType="1"/>
          </p:cNvSpPr>
          <p:nvPr/>
        </p:nvSpPr>
        <p:spPr bwMode="auto">
          <a:xfrm>
            <a:off x="1233488" y="32539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0" name="Line 18"/>
          <p:cNvSpPr>
            <a:spLocks noChangeShapeType="1"/>
          </p:cNvSpPr>
          <p:nvPr/>
        </p:nvSpPr>
        <p:spPr bwMode="auto">
          <a:xfrm>
            <a:off x="1223963" y="31861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1" name="Line 19"/>
          <p:cNvSpPr>
            <a:spLocks noChangeShapeType="1"/>
          </p:cNvSpPr>
          <p:nvPr/>
        </p:nvSpPr>
        <p:spPr bwMode="auto">
          <a:xfrm>
            <a:off x="1238250" y="3118247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2" name="Line 20"/>
          <p:cNvSpPr>
            <a:spLocks noChangeShapeType="1"/>
          </p:cNvSpPr>
          <p:nvPr/>
        </p:nvSpPr>
        <p:spPr bwMode="auto">
          <a:xfrm>
            <a:off x="1233488" y="304085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3" name="Line 21"/>
          <p:cNvSpPr>
            <a:spLocks noChangeShapeType="1"/>
          </p:cNvSpPr>
          <p:nvPr/>
        </p:nvSpPr>
        <p:spPr bwMode="auto">
          <a:xfrm>
            <a:off x="1238250" y="296703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4" name="Line 22"/>
          <p:cNvSpPr>
            <a:spLocks noChangeShapeType="1"/>
          </p:cNvSpPr>
          <p:nvPr/>
        </p:nvSpPr>
        <p:spPr bwMode="auto">
          <a:xfrm>
            <a:off x="1238250" y="2899172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5" name="Line 23"/>
          <p:cNvSpPr>
            <a:spLocks noChangeShapeType="1"/>
          </p:cNvSpPr>
          <p:nvPr/>
        </p:nvSpPr>
        <p:spPr bwMode="auto">
          <a:xfrm>
            <a:off x="1233488" y="283130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6" name="Line 24"/>
          <p:cNvSpPr>
            <a:spLocks noChangeShapeType="1"/>
          </p:cNvSpPr>
          <p:nvPr/>
        </p:nvSpPr>
        <p:spPr bwMode="auto">
          <a:xfrm>
            <a:off x="1238250" y="276701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7" name="Line 25"/>
          <p:cNvSpPr>
            <a:spLocks noChangeShapeType="1"/>
          </p:cNvSpPr>
          <p:nvPr/>
        </p:nvSpPr>
        <p:spPr bwMode="auto">
          <a:xfrm>
            <a:off x="1233488" y="26931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8" name="Line 26"/>
          <p:cNvSpPr>
            <a:spLocks noChangeShapeType="1"/>
          </p:cNvSpPr>
          <p:nvPr/>
        </p:nvSpPr>
        <p:spPr bwMode="auto">
          <a:xfrm>
            <a:off x="1223963" y="262532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59" name="Line 27"/>
          <p:cNvSpPr>
            <a:spLocks noChangeShapeType="1"/>
          </p:cNvSpPr>
          <p:nvPr/>
        </p:nvSpPr>
        <p:spPr bwMode="auto">
          <a:xfrm>
            <a:off x="1228725" y="2557463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0" name="Line 28"/>
          <p:cNvSpPr>
            <a:spLocks noChangeShapeType="1"/>
          </p:cNvSpPr>
          <p:nvPr/>
        </p:nvSpPr>
        <p:spPr bwMode="auto">
          <a:xfrm>
            <a:off x="1220788" y="2490788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1" name="Line 29"/>
          <p:cNvSpPr>
            <a:spLocks noChangeShapeType="1"/>
          </p:cNvSpPr>
          <p:nvPr/>
        </p:nvSpPr>
        <p:spPr bwMode="auto">
          <a:xfrm>
            <a:off x="1233488" y="240982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2" name="Line 30"/>
          <p:cNvSpPr>
            <a:spLocks noChangeShapeType="1"/>
          </p:cNvSpPr>
          <p:nvPr/>
        </p:nvSpPr>
        <p:spPr bwMode="auto">
          <a:xfrm>
            <a:off x="1233488" y="234196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3" name="Line 31"/>
          <p:cNvSpPr>
            <a:spLocks noChangeShapeType="1"/>
          </p:cNvSpPr>
          <p:nvPr/>
        </p:nvSpPr>
        <p:spPr bwMode="auto">
          <a:xfrm>
            <a:off x="1238250" y="227409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4" name="Line 32"/>
          <p:cNvSpPr>
            <a:spLocks noChangeShapeType="1"/>
          </p:cNvSpPr>
          <p:nvPr/>
        </p:nvSpPr>
        <p:spPr bwMode="auto">
          <a:xfrm>
            <a:off x="1225550" y="22098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5" name="Line 33"/>
          <p:cNvSpPr>
            <a:spLocks noChangeShapeType="1"/>
          </p:cNvSpPr>
          <p:nvPr/>
        </p:nvSpPr>
        <p:spPr bwMode="auto">
          <a:xfrm>
            <a:off x="1230313" y="2135981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6" name="Line 34"/>
          <p:cNvSpPr>
            <a:spLocks noChangeShapeType="1"/>
          </p:cNvSpPr>
          <p:nvPr/>
        </p:nvSpPr>
        <p:spPr bwMode="auto">
          <a:xfrm>
            <a:off x="1228725" y="206811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7" name="Line 35"/>
          <p:cNvSpPr>
            <a:spLocks noChangeShapeType="1"/>
          </p:cNvSpPr>
          <p:nvPr/>
        </p:nvSpPr>
        <p:spPr bwMode="auto">
          <a:xfrm>
            <a:off x="1233488" y="200025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8" name="Line 36"/>
          <p:cNvSpPr>
            <a:spLocks noChangeShapeType="1"/>
          </p:cNvSpPr>
          <p:nvPr/>
        </p:nvSpPr>
        <p:spPr bwMode="auto">
          <a:xfrm>
            <a:off x="1228725" y="194191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69" name="Line 37"/>
          <p:cNvSpPr>
            <a:spLocks noChangeShapeType="1"/>
          </p:cNvSpPr>
          <p:nvPr/>
        </p:nvSpPr>
        <p:spPr bwMode="auto">
          <a:xfrm>
            <a:off x="1228725" y="1874044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0" name="Line 38"/>
          <p:cNvSpPr>
            <a:spLocks noChangeShapeType="1"/>
          </p:cNvSpPr>
          <p:nvPr/>
        </p:nvSpPr>
        <p:spPr bwMode="auto">
          <a:xfrm>
            <a:off x="1233488" y="1806179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1" name="Line 39"/>
          <p:cNvSpPr>
            <a:spLocks noChangeShapeType="1"/>
          </p:cNvSpPr>
          <p:nvPr/>
        </p:nvSpPr>
        <p:spPr bwMode="auto">
          <a:xfrm>
            <a:off x="1220788" y="174188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2" name="Line 40"/>
          <p:cNvSpPr>
            <a:spLocks noChangeShapeType="1"/>
          </p:cNvSpPr>
          <p:nvPr/>
        </p:nvSpPr>
        <p:spPr bwMode="auto">
          <a:xfrm>
            <a:off x="1233488" y="1668066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3" name="Line 41"/>
          <p:cNvSpPr>
            <a:spLocks noChangeShapeType="1"/>
          </p:cNvSpPr>
          <p:nvPr/>
        </p:nvSpPr>
        <p:spPr bwMode="auto">
          <a:xfrm>
            <a:off x="1223963" y="1600200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4" name="Line 42"/>
          <p:cNvSpPr>
            <a:spLocks noChangeShapeType="1"/>
          </p:cNvSpPr>
          <p:nvPr/>
        </p:nvSpPr>
        <p:spPr bwMode="auto">
          <a:xfrm>
            <a:off x="1238250" y="1532335"/>
            <a:ext cx="3810000" cy="0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5" name="Line 43"/>
          <p:cNvSpPr>
            <a:spLocks noChangeShapeType="1"/>
          </p:cNvSpPr>
          <p:nvPr/>
        </p:nvSpPr>
        <p:spPr bwMode="auto">
          <a:xfrm flipV="1">
            <a:off x="13303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6" name="Line 44"/>
          <p:cNvSpPr>
            <a:spLocks noChangeShapeType="1"/>
          </p:cNvSpPr>
          <p:nvPr/>
        </p:nvSpPr>
        <p:spPr bwMode="auto">
          <a:xfrm flipV="1">
            <a:off x="142716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7" name="Line 45"/>
          <p:cNvSpPr>
            <a:spLocks noChangeShapeType="1"/>
          </p:cNvSpPr>
          <p:nvPr/>
        </p:nvSpPr>
        <p:spPr bwMode="auto">
          <a:xfrm flipV="1">
            <a:off x="15287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8" name="Line 46"/>
          <p:cNvSpPr>
            <a:spLocks noChangeShapeType="1"/>
          </p:cNvSpPr>
          <p:nvPr/>
        </p:nvSpPr>
        <p:spPr bwMode="auto">
          <a:xfrm flipV="1">
            <a:off x="161766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79" name="Line 47"/>
          <p:cNvSpPr>
            <a:spLocks noChangeShapeType="1"/>
          </p:cNvSpPr>
          <p:nvPr/>
        </p:nvSpPr>
        <p:spPr bwMode="auto">
          <a:xfrm flipV="1">
            <a:off x="170497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0" name="Line 48"/>
          <p:cNvSpPr>
            <a:spLocks noChangeShapeType="1"/>
          </p:cNvSpPr>
          <p:nvPr/>
        </p:nvSpPr>
        <p:spPr bwMode="auto">
          <a:xfrm flipV="1">
            <a:off x="1801813" y="1456135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1" name="Line 49"/>
          <p:cNvSpPr>
            <a:spLocks noChangeShapeType="1"/>
          </p:cNvSpPr>
          <p:nvPr/>
        </p:nvSpPr>
        <p:spPr bwMode="auto">
          <a:xfrm flipV="1">
            <a:off x="19034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2" name="Line 50"/>
          <p:cNvSpPr>
            <a:spLocks noChangeShapeType="1"/>
          </p:cNvSpPr>
          <p:nvPr/>
        </p:nvSpPr>
        <p:spPr bwMode="auto">
          <a:xfrm flipV="1">
            <a:off x="1992313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3" name="Line 51"/>
          <p:cNvSpPr>
            <a:spLocks noChangeShapeType="1"/>
          </p:cNvSpPr>
          <p:nvPr/>
        </p:nvSpPr>
        <p:spPr bwMode="auto">
          <a:xfrm flipV="1">
            <a:off x="20828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4" name="Line 52"/>
          <p:cNvSpPr>
            <a:spLocks noChangeShapeType="1"/>
          </p:cNvSpPr>
          <p:nvPr/>
        </p:nvSpPr>
        <p:spPr bwMode="auto">
          <a:xfrm flipV="1">
            <a:off x="217963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5" name="Line 53"/>
          <p:cNvSpPr>
            <a:spLocks noChangeShapeType="1"/>
          </p:cNvSpPr>
          <p:nvPr/>
        </p:nvSpPr>
        <p:spPr bwMode="auto">
          <a:xfrm flipV="1">
            <a:off x="22812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6" name="Line 54"/>
          <p:cNvSpPr>
            <a:spLocks noChangeShapeType="1"/>
          </p:cNvSpPr>
          <p:nvPr/>
        </p:nvSpPr>
        <p:spPr bwMode="auto">
          <a:xfrm flipV="1">
            <a:off x="237013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7" name="Line 55"/>
          <p:cNvSpPr>
            <a:spLocks noChangeShapeType="1"/>
          </p:cNvSpPr>
          <p:nvPr/>
        </p:nvSpPr>
        <p:spPr bwMode="auto">
          <a:xfrm flipV="1">
            <a:off x="24574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8" name="Line 56"/>
          <p:cNvSpPr>
            <a:spLocks noChangeShapeType="1"/>
          </p:cNvSpPr>
          <p:nvPr/>
        </p:nvSpPr>
        <p:spPr bwMode="auto">
          <a:xfrm flipV="1">
            <a:off x="2554288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89" name="Line 57"/>
          <p:cNvSpPr>
            <a:spLocks noChangeShapeType="1"/>
          </p:cNvSpPr>
          <p:nvPr/>
        </p:nvSpPr>
        <p:spPr bwMode="auto">
          <a:xfrm flipV="1">
            <a:off x="26558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0" name="Line 58"/>
          <p:cNvSpPr>
            <a:spLocks noChangeShapeType="1"/>
          </p:cNvSpPr>
          <p:nvPr/>
        </p:nvSpPr>
        <p:spPr bwMode="auto">
          <a:xfrm flipV="1">
            <a:off x="27447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1" name="Line 59"/>
          <p:cNvSpPr>
            <a:spLocks noChangeShapeType="1"/>
          </p:cNvSpPr>
          <p:nvPr/>
        </p:nvSpPr>
        <p:spPr bwMode="auto">
          <a:xfrm flipV="1">
            <a:off x="2849563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2" name="Line 60"/>
          <p:cNvSpPr>
            <a:spLocks noChangeShapeType="1"/>
          </p:cNvSpPr>
          <p:nvPr/>
        </p:nvSpPr>
        <p:spPr bwMode="auto">
          <a:xfrm flipV="1">
            <a:off x="294640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3" name="Line 61"/>
          <p:cNvSpPr>
            <a:spLocks noChangeShapeType="1"/>
          </p:cNvSpPr>
          <p:nvPr/>
        </p:nvSpPr>
        <p:spPr bwMode="auto">
          <a:xfrm flipV="1">
            <a:off x="3048000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4" name="Line 62"/>
          <p:cNvSpPr>
            <a:spLocks noChangeShapeType="1"/>
          </p:cNvSpPr>
          <p:nvPr/>
        </p:nvSpPr>
        <p:spPr bwMode="auto">
          <a:xfrm flipV="1">
            <a:off x="313690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5" name="Line 63"/>
          <p:cNvSpPr>
            <a:spLocks noChangeShapeType="1"/>
          </p:cNvSpPr>
          <p:nvPr/>
        </p:nvSpPr>
        <p:spPr bwMode="auto">
          <a:xfrm flipV="1">
            <a:off x="3224213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6" name="Line 64"/>
          <p:cNvSpPr>
            <a:spLocks noChangeShapeType="1"/>
          </p:cNvSpPr>
          <p:nvPr/>
        </p:nvSpPr>
        <p:spPr bwMode="auto">
          <a:xfrm flipV="1">
            <a:off x="3321050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7" name="Line 65"/>
          <p:cNvSpPr>
            <a:spLocks noChangeShapeType="1"/>
          </p:cNvSpPr>
          <p:nvPr/>
        </p:nvSpPr>
        <p:spPr bwMode="auto">
          <a:xfrm flipV="1">
            <a:off x="3422650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8" name="Line 66"/>
          <p:cNvSpPr>
            <a:spLocks noChangeShapeType="1"/>
          </p:cNvSpPr>
          <p:nvPr/>
        </p:nvSpPr>
        <p:spPr bwMode="auto">
          <a:xfrm flipV="1">
            <a:off x="3511550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899" name="Line 67"/>
          <p:cNvSpPr>
            <a:spLocks noChangeShapeType="1"/>
          </p:cNvSpPr>
          <p:nvPr/>
        </p:nvSpPr>
        <p:spPr bwMode="auto">
          <a:xfrm flipV="1">
            <a:off x="3602038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0" name="Line 68"/>
          <p:cNvSpPr>
            <a:spLocks noChangeShapeType="1"/>
          </p:cNvSpPr>
          <p:nvPr/>
        </p:nvSpPr>
        <p:spPr bwMode="auto">
          <a:xfrm flipV="1">
            <a:off x="36988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1" name="Line 69"/>
          <p:cNvSpPr>
            <a:spLocks noChangeShapeType="1"/>
          </p:cNvSpPr>
          <p:nvPr/>
        </p:nvSpPr>
        <p:spPr bwMode="auto">
          <a:xfrm flipV="1">
            <a:off x="3800475" y="1438275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2" name="Line 70"/>
          <p:cNvSpPr>
            <a:spLocks noChangeShapeType="1"/>
          </p:cNvSpPr>
          <p:nvPr/>
        </p:nvSpPr>
        <p:spPr bwMode="auto">
          <a:xfrm flipV="1">
            <a:off x="38893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3" name="Line 71"/>
          <p:cNvSpPr>
            <a:spLocks noChangeShapeType="1"/>
          </p:cNvSpPr>
          <p:nvPr/>
        </p:nvSpPr>
        <p:spPr bwMode="auto">
          <a:xfrm flipV="1">
            <a:off x="39766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4" name="Line 72"/>
          <p:cNvSpPr>
            <a:spLocks noChangeShapeType="1"/>
          </p:cNvSpPr>
          <p:nvPr/>
        </p:nvSpPr>
        <p:spPr bwMode="auto">
          <a:xfrm flipV="1">
            <a:off x="40735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5" name="Line 73"/>
          <p:cNvSpPr>
            <a:spLocks noChangeShapeType="1"/>
          </p:cNvSpPr>
          <p:nvPr/>
        </p:nvSpPr>
        <p:spPr bwMode="auto">
          <a:xfrm flipV="1">
            <a:off x="417512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6" name="Line 74"/>
          <p:cNvSpPr>
            <a:spLocks noChangeShapeType="1"/>
          </p:cNvSpPr>
          <p:nvPr/>
        </p:nvSpPr>
        <p:spPr bwMode="auto">
          <a:xfrm flipV="1">
            <a:off x="42640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7" name="Line 75"/>
          <p:cNvSpPr>
            <a:spLocks noChangeShapeType="1"/>
          </p:cNvSpPr>
          <p:nvPr/>
        </p:nvSpPr>
        <p:spPr bwMode="auto">
          <a:xfrm flipV="1">
            <a:off x="4359275" y="1441848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8" name="Line 76"/>
          <p:cNvSpPr>
            <a:spLocks noChangeShapeType="1"/>
          </p:cNvSpPr>
          <p:nvPr/>
        </p:nvSpPr>
        <p:spPr bwMode="auto">
          <a:xfrm flipV="1">
            <a:off x="444817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09" name="Line 77"/>
          <p:cNvSpPr>
            <a:spLocks noChangeShapeType="1"/>
          </p:cNvSpPr>
          <p:nvPr/>
        </p:nvSpPr>
        <p:spPr bwMode="auto">
          <a:xfrm flipV="1">
            <a:off x="4535488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0" name="Line 78"/>
          <p:cNvSpPr>
            <a:spLocks noChangeShapeType="1"/>
          </p:cNvSpPr>
          <p:nvPr/>
        </p:nvSpPr>
        <p:spPr bwMode="auto">
          <a:xfrm flipV="1">
            <a:off x="4632325" y="1452563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1" name="Line 79"/>
          <p:cNvSpPr>
            <a:spLocks noChangeShapeType="1"/>
          </p:cNvSpPr>
          <p:nvPr/>
        </p:nvSpPr>
        <p:spPr bwMode="auto">
          <a:xfrm flipV="1">
            <a:off x="4733925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2" name="Line 80"/>
          <p:cNvSpPr>
            <a:spLocks noChangeShapeType="1"/>
          </p:cNvSpPr>
          <p:nvPr/>
        </p:nvSpPr>
        <p:spPr bwMode="auto">
          <a:xfrm flipV="1">
            <a:off x="4822825" y="1448992"/>
            <a:ext cx="0" cy="2792015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3" name="Line 81"/>
          <p:cNvSpPr>
            <a:spLocks noChangeShapeType="1"/>
          </p:cNvSpPr>
          <p:nvPr/>
        </p:nvSpPr>
        <p:spPr bwMode="auto">
          <a:xfrm flipV="1">
            <a:off x="4929188" y="1445419"/>
            <a:ext cx="0" cy="2792016"/>
          </a:xfrm>
          <a:prstGeom prst="line">
            <a:avLst/>
          </a:prstGeom>
          <a:noFill/>
          <a:ln w="9525">
            <a:solidFill>
              <a:schemeClr val="bg2">
                <a:lumMod val="75000"/>
              </a:schemeClr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354" name="Freeform 82"/>
          <p:cNvSpPr>
            <a:spLocks/>
          </p:cNvSpPr>
          <p:nvPr/>
        </p:nvSpPr>
        <p:spPr bwMode="auto">
          <a:xfrm flipH="1" flipV="1">
            <a:off x="1219200" y="1428750"/>
            <a:ext cx="3810000" cy="2819400"/>
          </a:xfrm>
          <a:custGeom>
            <a:avLst/>
            <a:gdLst>
              <a:gd name="T0" fmla="*/ 0 w 2333"/>
              <a:gd name="T1" fmla="*/ 2147483647 h 2275"/>
              <a:gd name="T2" fmla="*/ 2147483647 w 2333"/>
              <a:gd name="T3" fmla="*/ 2147483647 h 2275"/>
              <a:gd name="T4" fmla="*/ 2147483647 w 2333"/>
              <a:gd name="T5" fmla="*/ 2147483647 h 2275"/>
              <a:gd name="T6" fmla="*/ 2147483647 w 2333"/>
              <a:gd name="T7" fmla="*/ 2147483647 h 2275"/>
              <a:gd name="T8" fmla="*/ 2147483647 w 2333"/>
              <a:gd name="T9" fmla="*/ 2147483647 h 2275"/>
              <a:gd name="T10" fmla="*/ 2147483647 w 2333"/>
              <a:gd name="T11" fmla="*/ 2147483647 h 2275"/>
              <a:gd name="T12" fmla="*/ 2147483647 w 2333"/>
              <a:gd name="T13" fmla="*/ 2147483647 h 2275"/>
              <a:gd name="T14" fmla="*/ 2147483647 w 2333"/>
              <a:gd name="T15" fmla="*/ 2147483647 h 2275"/>
              <a:gd name="T16" fmla="*/ 2147483647 w 2333"/>
              <a:gd name="T17" fmla="*/ 2147483647 h 2275"/>
              <a:gd name="T18" fmla="*/ 2147483647 w 2333"/>
              <a:gd name="T19" fmla="*/ 2147483647 h 2275"/>
              <a:gd name="T20" fmla="*/ 2147483647 w 2333"/>
              <a:gd name="T21" fmla="*/ 2147483647 h 2275"/>
              <a:gd name="T22" fmla="*/ 2147483647 w 2333"/>
              <a:gd name="T23" fmla="*/ 2147483647 h 2275"/>
              <a:gd name="T24" fmla="*/ 2147483647 w 2333"/>
              <a:gd name="T25" fmla="*/ 2147483647 h 2275"/>
              <a:gd name="T26" fmla="*/ 2147483647 w 2333"/>
              <a:gd name="T27" fmla="*/ 2147483647 h 2275"/>
              <a:gd name="T28" fmla="*/ 2147483647 w 2333"/>
              <a:gd name="T29" fmla="*/ 2147483647 h 2275"/>
              <a:gd name="T30" fmla="*/ 2147483647 w 2333"/>
              <a:gd name="T31" fmla="*/ 2147483647 h 2275"/>
              <a:gd name="T32" fmla="*/ 2147483647 w 2333"/>
              <a:gd name="T33" fmla="*/ 2147483647 h 2275"/>
              <a:gd name="T34" fmla="*/ 2147483647 w 2333"/>
              <a:gd name="T35" fmla="*/ 2147483647 h 2275"/>
              <a:gd name="T36" fmla="*/ 2147483647 w 2333"/>
              <a:gd name="T37" fmla="*/ 2147483647 h 2275"/>
              <a:gd name="T38" fmla="*/ 2147483647 w 2333"/>
              <a:gd name="T39" fmla="*/ 0 h 2275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2333"/>
              <a:gd name="T61" fmla="*/ 0 h 2275"/>
              <a:gd name="T62" fmla="*/ 2333 w 2333"/>
              <a:gd name="T63" fmla="*/ 2275 h 2275"/>
            </a:gdLst>
            <a:ahLst/>
            <a:cxnLst>
              <a:cxn ang="T40">
                <a:pos x="T0" y="T1"/>
              </a:cxn>
              <a:cxn ang="T41">
                <a:pos x="T2" y="T3"/>
              </a:cxn>
              <a:cxn ang="T42">
                <a:pos x="T4" y="T5"/>
              </a:cxn>
              <a:cxn ang="T43">
                <a:pos x="T6" y="T7"/>
              </a:cxn>
              <a:cxn ang="T44">
                <a:pos x="T8" y="T9"/>
              </a:cxn>
              <a:cxn ang="T45">
                <a:pos x="T10" y="T11"/>
              </a:cxn>
              <a:cxn ang="T46">
                <a:pos x="T12" y="T13"/>
              </a:cxn>
              <a:cxn ang="T47">
                <a:pos x="T14" y="T15"/>
              </a:cxn>
              <a:cxn ang="T48">
                <a:pos x="T16" y="T17"/>
              </a:cxn>
              <a:cxn ang="T49">
                <a:pos x="T18" y="T19"/>
              </a:cxn>
              <a:cxn ang="T50">
                <a:pos x="T20" y="T21"/>
              </a:cxn>
              <a:cxn ang="T51">
                <a:pos x="T22" y="T23"/>
              </a:cxn>
              <a:cxn ang="T52">
                <a:pos x="T24" y="T25"/>
              </a:cxn>
              <a:cxn ang="T53">
                <a:pos x="T26" y="T27"/>
              </a:cxn>
              <a:cxn ang="T54">
                <a:pos x="T28" y="T29"/>
              </a:cxn>
              <a:cxn ang="T55">
                <a:pos x="T30" y="T31"/>
              </a:cxn>
              <a:cxn ang="T56">
                <a:pos x="T32" y="T33"/>
              </a:cxn>
              <a:cxn ang="T57">
                <a:pos x="T34" y="T35"/>
              </a:cxn>
              <a:cxn ang="T58">
                <a:pos x="T36" y="T37"/>
              </a:cxn>
              <a:cxn ang="T59">
                <a:pos x="T38" y="T39"/>
              </a:cxn>
            </a:cxnLst>
            <a:rect l="T60" t="T61" r="T62" b="T63"/>
            <a:pathLst>
              <a:path w="2333" h="2275">
                <a:moveTo>
                  <a:pt x="0" y="2275"/>
                </a:moveTo>
                <a:lnTo>
                  <a:pt x="52" y="2211"/>
                </a:lnTo>
                <a:lnTo>
                  <a:pt x="116" y="2153"/>
                </a:lnTo>
                <a:lnTo>
                  <a:pt x="122" y="2089"/>
                </a:lnTo>
                <a:lnTo>
                  <a:pt x="180" y="2042"/>
                </a:lnTo>
                <a:lnTo>
                  <a:pt x="425" y="1803"/>
                </a:lnTo>
                <a:lnTo>
                  <a:pt x="588" y="1803"/>
                </a:lnTo>
                <a:lnTo>
                  <a:pt x="774" y="1629"/>
                </a:lnTo>
                <a:lnTo>
                  <a:pt x="774" y="1571"/>
                </a:lnTo>
                <a:lnTo>
                  <a:pt x="1076" y="1274"/>
                </a:lnTo>
                <a:lnTo>
                  <a:pt x="1076" y="1210"/>
                </a:lnTo>
                <a:lnTo>
                  <a:pt x="1489" y="809"/>
                </a:lnTo>
                <a:lnTo>
                  <a:pt x="1792" y="809"/>
                </a:lnTo>
                <a:lnTo>
                  <a:pt x="1966" y="640"/>
                </a:lnTo>
                <a:lnTo>
                  <a:pt x="1966" y="570"/>
                </a:lnTo>
                <a:lnTo>
                  <a:pt x="2077" y="454"/>
                </a:lnTo>
                <a:lnTo>
                  <a:pt x="2077" y="355"/>
                </a:lnTo>
                <a:lnTo>
                  <a:pt x="2263" y="180"/>
                </a:lnTo>
                <a:lnTo>
                  <a:pt x="2263" y="75"/>
                </a:lnTo>
                <a:lnTo>
                  <a:pt x="2333" y="0"/>
                </a:lnTo>
              </a:path>
            </a:pathLst>
          </a:custGeom>
          <a:noFill/>
          <a:ln w="38100">
            <a:solidFill>
              <a:srgbClr val="000066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0915" name="Text Box 83"/>
          <p:cNvSpPr txBox="1">
            <a:spLocks noChangeArrowheads="1"/>
          </p:cNvSpPr>
          <p:nvPr/>
        </p:nvSpPr>
        <p:spPr bwMode="auto">
          <a:xfrm>
            <a:off x="1143000" y="4248150"/>
            <a:ext cx="3970216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y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………………………………  </a:t>
            </a:r>
            <a:r>
              <a:rPr lang="en-US" sz="2000" dirty="0" err="1">
                <a:latin typeface="Arial Unicode MS" charset="0"/>
              </a:rPr>
              <a:t>y</a:t>
            </a:r>
            <a:r>
              <a:rPr lang="en-US" sz="2000" baseline="-25000" dirty="0" err="1">
                <a:latin typeface="Arial Unicode MS" charset="0"/>
              </a:rPr>
              <a:t>M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120916" name="Text Box 84"/>
          <p:cNvSpPr txBox="1">
            <a:spLocks noChangeArrowheads="1"/>
          </p:cNvSpPr>
          <p:nvPr/>
        </p:nvSpPr>
        <p:spPr bwMode="auto">
          <a:xfrm rot="5400000" flipH="1" flipV="1">
            <a:off x="-617857" y="2638395"/>
            <a:ext cx="2971801" cy="40011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Arial Unicode MS" charset="0"/>
              </a:rPr>
              <a:t>x</a:t>
            </a:r>
            <a:r>
              <a:rPr lang="en-US" sz="2000" baseline="-25000" dirty="0">
                <a:latin typeface="Arial Unicode MS" charset="0"/>
              </a:rPr>
              <a:t>0</a:t>
            </a:r>
            <a:r>
              <a:rPr lang="en-US" sz="2000" dirty="0">
                <a:latin typeface="Arial Unicode MS" charset="0"/>
              </a:rPr>
              <a:t> ……………………  </a:t>
            </a:r>
            <a:r>
              <a:rPr lang="en-US" sz="2000" dirty="0" err="1">
                <a:latin typeface="Arial Unicode MS" charset="0"/>
              </a:rPr>
              <a:t>x</a:t>
            </a:r>
            <a:r>
              <a:rPr lang="en-US" sz="2000" baseline="-25000" dirty="0" err="1">
                <a:latin typeface="Arial Unicode MS" charset="0"/>
              </a:rPr>
              <a:t>N</a:t>
            </a:r>
            <a:endParaRPr lang="en-US" sz="2000" dirty="0">
              <a:latin typeface="Arial Unicode MS" charset="0"/>
            </a:endParaRPr>
          </a:p>
        </p:txBody>
      </p:sp>
      <p:sp>
        <p:nvSpPr>
          <p:cNvPr id="54357" name="Text Box 85"/>
          <p:cNvSpPr txBox="1">
            <a:spLocks noChangeArrowheads="1"/>
          </p:cNvSpPr>
          <p:nvPr/>
        </p:nvSpPr>
        <p:spPr bwMode="auto">
          <a:xfrm>
            <a:off x="5410200" y="1504950"/>
            <a:ext cx="3352800" cy="261610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Every non-decreasing path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from (0,0) to (M, N) </a:t>
            </a:r>
          </a:p>
          <a:p>
            <a:endParaRPr lang="en-US" sz="2000" dirty="0">
              <a:solidFill>
                <a:srgbClr val="000066"/>
              </a:solidFill>
              <a:latin typeface="Calibri"/>
              <a:cs typeface="Calibri"/>
            </a:endParaRP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corresponds to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an alignment </a:t>
            </a:r>
          </a:p>
          <a:p>
            <a:r>
              <a:rPr lang="en-US" sz="2000" dirty="0">
                <a:solidFill>
                  <a:srgbClr val="000066"/>
                </a:solidFill>
                <a:latin typeface="Calibri"/>
                <a:cs typeface="Calibri"/>
              </a:rPr>
              <a:t>of the two sequences</a:t>
            </a:r>
          </a:p>
          <a:p>
            <a:endParaRPr lang="en-US" sz="2400" dirty="0">
              <a:solidFill>
                <a:srgbClr val="000066"/>
              </a:solidFill>
              <a:latin typeface="Calibri"/>
              <a:cs typeface="Calibri"/>
            </a:endParaRPr>
          </a:p>
        </p:txBody>
      </p:sp>
      <p:sp>
        <p:nvSpPr>
          <p:cNvPr id="54360" name="Text Box 88"/>
          <p:cNvSpPr txBox="1">
            <a:spLocks noChangeArrowheads="1"/>
          </p:cNvSpPr>
          <p:nvPr/>
        </p:nvSpPr>
        <p:spPr bwMode="auto">
          <a:xfrm>
            <a:off x="5257800" y="4095750"/>
            <a:ext cx="3805981" cy="64633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solidFill>
                  <a:srgbClr val="A4001D"/>
                </a:solidFill>
                <a:latin typeface="Arial Unicode MS" charset="0"/>
              </a:rPr>
              <a:t>An optimal alignment is composed of optimal </a:t>
            </a:r>
            <a:r>
              <a:rPr lang="en-US" sz="1800" dirty="0" err="1">
                <a:solidFill>
                  <a:srgbClr val="A4001D"/>
                </a:solidFill>
                <a:latin typeface="Arial Unicode MS" charset="0"/>
              </a:rPr>
              <a:t>subalignments</a:t>
            </a:r>
            <a:endParaRPr lang="en-US" sz="1800" dirty="0">
              <a:solidFill>
                <a:srgbClr val="A4001D"/>
              </a:solidFill>
              <a:latin typeface="Arial Unicode M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977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354" grpId="0" animBg="1"/>
      <p:bldP spid="5435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of </a:t>
            </a:r>
            <a:r>
              <a:rPr lang="en-US" dirty="0" err="1"/>
              <a:t>Backtrace</a:t>
            </a:r>
            <a:endParaRPr lang="en-US" dirty="0"/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81200" y="2229124"/>
            <a:ext cx="4838700" cy="20190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06913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/>
              <a:t>Minimum Edit Distance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solidFill>
                <a:srgbClr val="A50021"/>
              </a:solidFill>
              <a:latin typeface="Calibri" charset="0"/>
            </a:endParaRPr>
          </a:p>
          <a:p>
            <a:pPr eaLnBrk="1" hangingPunct="1">
              <a:spcAft>
                <a:spcPts val="600"/>
              </a:spcAft>
            </a:pPr>
            <a:r>
              <a:rPr lang="en-US" sz="3200" dirty="0">
                <a:solidFill>
                  <a:srgbClr val="A50021"/>
                </a:solidFill>
                <a:latin typeface="Calibri" charset="0"/>
              </a:rPr>
              <a:t>Weighted Minimum Edit Distance</a:t>
            </a:r>
            <a:endParaRPr lang="en-US" sz="3200" dirty="0">
              <a:latin typeface="Calibri" charset="0"/>
            </a:endParaRPr>
          </a:p>
          <a:p>
            <a:pPr eaLnBrk="1" hangingPunct="1"/>
            <a:endParaRPr lang="en-US" dirty="0">
              <a:latin typeface="Calibri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60F15-EA58-4843-B17B-AAE3E1DC1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116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Weighted Edit Distance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Why would we add weights to the computation?</a:t>
            </a:r>
          </a:p>
          <a:p>
            <a:pPr lvl="1"/>
            <a:r>
              <a:rPr lang="en-US" dirty="0"/>
              <a:t>Spell Correction: some letters are more likely to be mistyped than others</a:t>
            </a:r>
          </a:p>
          <a:p>
            <a:pPr lvl="1"/>
            <a:r>
              <a:rPr lang="en-US" dirty="0"/>
              <a:t>Biology: certain kinds of deletions or insertions are more likely than others</a:t>
            </a:r>
          </a:p>
        </p:txBody>
      </p:sp>
    </p:spTree>
    <p:extLst>
      <p:ext uri="{BB962C8B-B14F-4D97-AF65-F5344CB8AC3E}">
        <p14:creationId xmlns:p14="http://schemas.microsoft.com/office/powerpoint/2010/main" val="9891581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Title 1"/>
          <p:cNvSpPr>
            <a:spLocks noGrp="1"/>
          </p:cNvSpPr>
          <p:nvPr>
            <p:ph type="title"/>
          </p:nvPr>
        </p:nvSpPr>
        <p:spPr>
          <a:xfrm>
            <a:off x="1371600" y="76200"/>
            <a:ext cx="7467600" cy="742950"/>
          </a:xfrm>
        </p:spPr>
        <p:txBody>
          <a:bodyPr/>
          <a:lstStyle/>
          <a:p>
            <a:r>
              <a:rPr lang="en-US" dirty="0"/>
              <a:t>Confusion matrix for spelling errors</a:t>
            </a:r>
          </a:p>
        </p:txBody>
      </p:sp>
      <p:pic>
        <p:nvPicPr>
          <p:cNvPr id="6" name="Picture 5" descr="kern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43637" y="971550"/>
            <a:ext cx="6669247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818948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 descr="qwerty2.tiff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22300" y="1613891"/>
            <a:ext cx="7759700" cy="30152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436886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Weighted Min Edit Distance</a:t>
            </a:r>
          </a:p>
        </p:txBody>
      </p:sp>
      <p:sp>
        <p:nvSpPr>
          <p:cNvPr id="81923" name="Content Placeholder 2"/>
          <p:cNvSpPr>
            <a:spLocks noGrp="1"/>
          </p:cNvSpPr>
          <p:nvPr>
            <p:ph idx="1"/>
          </p:nvPr>
        </p:nvSpPr>
        <p:spPr>
          <a:xfrm>
            <a:off x="152400" y="1047750"/>
            <a:ext cx="8763000" cy="39433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Initialization: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D(0,0) = 0</a:t>
            </a:r>
          </a:p>
          <a:p>
            <a:pPr marL="457200" lvl="1" indent="0">
              <a:buNone/>
            </a:pPr>
            <a:r>
              <a:rPr lang="en-US" dirty="0">
                <a:latin typeface="Courier"/>
                <a:cs typeface="Courier"/>
              </a:rPr>
              <a:t>D(i,0) = D(i-1,0)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)];    1 &lt; 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 ≤ N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D(0,j) = D(0,j-1) + ins[y(j)];    1 &lt; j ≤ M</a:t>
            </a:r>
            <a:endParaRPr lang="en-US" i="1" dirty="0"/>
          </a:p>
          <a:p>
            <a:pPr algn="just"/>
            <a:r>
              <a:rPr lang="en-US" dirty="0"/>
              <a:t>Recurrence Relation</a:t>
            </a:r>
            <a:r>
              <a:rPr lang="en-US" i="1" dirty="0"/>
              <a:t>:</a:t>
            </a:r>
          </a:p>
          <a:p>
            <a:pPr marL="457200" lvl="1" indent="0">
              <a:buNone/>
            </a:pPr>
            <a:r>
              <a:rPr lang="en-US" i="1" dirty="0">
                <a:latin typeface="Courier"/>
                <a:cs typeface="Courier"/>
              </a:rPr>
              <a:t>             </a:t>
            </a:r>
            <a:r>
              <a:rPr lang="en-US" dirty="0">
                <a:latin typeface="Courier"/>
                <a:cs typeface="Courier"/>
              </a:rPr>
              <a:t>D(i-1,j)   + del[x(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)]</a:t>
            </a:r>
          </a:p>
          <a:p>
            <a:pPr marL="457200" lvl="1" indent="0" algn="just">
              <a:buNone/>
            </a:pPr>
            <a:r>
              <a:rPr lang="en-US" dirty="0">
                <a:latin typeface="Courier"/>
                <a:cs typeface="Courier"/>
              </a:rPr>
              <a:t>D(</a:t>
            </a:r>
            <a:r>
              <a:rPr lang="en-US" dirty="0" err="1">
                <a:latin typeface="Courier"/>
                <a:cs typeface="Courier"/>
              </a:rPr>
              <a:t>i,j</a:t>
            </a:r>
            <a:r>
              <a:rPr lang="en-US" dirty="0">
                <a:latin typeface="Courier"/>
                <a:cs typeface="Courier"/>
              </a:rPr>
              <a:t>)= min  D(i,j-1)   + ins[y(j)]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             D(i-1,j-1) + sub[x(</a:t>
            </a:r>
            <a:r>
              <a:rPr lang="en-US" dirty="0" err="1">
                <a:latin typeface="Courier"/>
                <a:cs typeface="Courier"/>
              </a:rPr>
              <a:t>i</a:t>
            </a:r>
            <a:r>
              <a:rPr lang="en-US" dirty="0">
                <a:latin typeface="Courier"/>
                <a:cs typeface="Courier"/>
              </a:rPr>
              <a:t>),y(j)]</a:t>
            </a:r>
          </a:p>
          <a:p>
            <a:pPr algn="just"/>
            <a:r>
              <a:rPr lang="en-US" dirty="0"/>
              <a:t>Termination</a:t>
            </a:r>
            <a:r>
              <a:rPr lang="en-US" i="1" dirty="0"/>
              <a:t>:</a:t>
            </a:r>
          </a:p>
          <a:p>
            <a:pPr lvl="1" algn="just">
              <a:buFont typeface="Wingdings" charset="2"/>
              <a:buNone/>
            </a:pPr>
            <a:r>
              <a:rPr lang="en-US" dirty="0">
                <a:latin typeface="Courier"/>
                <a:cs typeface="Courier"/>
              </a:rPr>
              <a:t>D(N,M) is distance </a:t>
            </a:r>
          </a:p>
          <a:p>
            <a:pPr lvl="1" algn="just">
              <a:buFont typeface="Wingdings" charset="2"/>
              <a:buNone/>
            </a:pPr>
            <a:endParaRPr lang="en-US" dirty="0">
              <a:latin typeface="Courier"/>
              <a:cs typeface="Courier"/>
            </a:endParaRPr>
          </a:p>
        </p:txBody>
      </p:sp>
      <p:sp>
        <p:nvSpPr>
          <p:cNvPr id="9" name="AutoShape 5"/>
          <p:cNvSpPr>
            <a:spLocks/>
          </p:cNvSpPr>
          <p:nvPr/>
        </p:nvSpPr>
        <p:spPr bwMode="auto">
          <a:xfrm>
            <a:off x="2438400" y="3333750"/>
            <a:ext cx="228600" cy="990600"/>
          </a:xfrm>
          <a:prstGeom prst="leftBrace">
            <a:avLst>
              <a:gd name="adj1" fmla="val 37516"/>
              <a:gd name="adj2" fmla="val 50000"/>
            </a:avLst>
          </a:prstGeom>
          <a:noFill/>
          <a:ln w="25400">
            <a:solidFill>
              <a:srgbClr val="000066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2400">
              <a:solidFill>
                <a:srgbClr val="000066"/>
              </a:solidFill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931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Edit Distance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minimum edit distance between two strings</a:t>
            </a:r>
          </a:p>
          <a:p>
            <a:r>
              <a:rPr lang="en-US"/>
              <a:t>Is the minimum number of editing operations</a:t>
            </a:r>
          </a:p>
          <a:p>
            <a:pPr lvl="1"/>
            <a:r>
              <a:rPr lang="en-US"/>
              <a:t>Insertion</a:t>
            </a:r>
          </a:p>
          <a:p>
            <a:pPr lvl="1"/>
            <a:r>
              <a:rPr lang="en-US"/>
              <a:t>Deletion</a:t>
            </a:r>
          </a:p>
          <a:p>
            <a:pPr lvl="1"/>
            <a:r>
              <a:rPr lang="en-US"/>
              <a:t>Substitution</a:t>
            </a:r>
          </a:p>
          <a:p>
            <a:r>
              <a:rPr lang="en-US"/>
              <a:t>Needed to transform one into the other</a:t>
            </a:r>
          </a:p>
        </p:txBody>
      </p:sp>
    </p:spTree>
    <p:extLst>
      <p:ext uri="{BB962C8B-B14F-4D97-AF65-F5344CB8AC3E}">
        <p14:creationId xmlns:p14="http://schemas.microsoft.com/office/powerpoint/2010/main" val="28534339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the minimum edit distance in transforming the word DOG to COW using </a:t>
            </a:r>
            <a:r>
              <a:rPr lang="en-US" dirty="0" err="1"/>
              <a:t>Levenshtein</a:t>
            </a:r>
            <a:r>
              <a:rPr lang="en-US" dirty="0"/>
              <a:t> distance, </a:t>
            </a:r>
            <a:r>
              <a:rPr lang="en-US" dirty="0" err="1"/>
              <a:t>ie</a:t>
            </a:r>
            <a:r>
              <a:rPr lang="en-US" dirty="0"/>
              <a:t>., insertion = deletion =1 and substitution = 2.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41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IN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535" y="1047750"/>
            <a:ext cx="2057400" cy="172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35492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Spelling Correction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746369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19050"/>
            <a:ext cx="7001926" cy="513493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1200150"/>
            <a:ext cx="3177018" cy="3953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73060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8991600" cy="5143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4898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38100"/>
            <a:ext cx="6086475" cy="609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1" y="819151"/>
            <a:ext cx="3048000" cy="60959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6" y="1438275"/>
            <a:ext cx="44958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938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0"/>
            <a:ext cx="6581775" cy="7429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42950"/>
            <a:ext cx="8000999" cy="4091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360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-18917"/>
            <a:ext cx="8915400" cy="51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463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75780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strings and their </a:t>
            </a:r>
            <a:r>
              <a:rPr lang="en-US" b="1" dirty="0"/>
              <a:t>alignment</a:t>
            </a:r>
            <a:r>
              <a:rPr lang="en-US" dirty="0"/>
              <a:t>:</a:t>
            </a:r>
          </a:p>
        </p:txBody>
      </p:sp>
      <p:pic>
        <p:nvPicPr>
          <p:cNvPr id="5" name="Picture 6" descr="align1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2038350"/>
            <a:ext cx="52959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9830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Distance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3257550"/>
            <a:ext cx="7924800" cy="1885950"/>
          </a:xfrm>
        </p:spPr>
        <p:txBody>
          <a:bodyPr/>
          <a:lstStyle/>
          <a:p>
            <a:r>
              <a:rPr lang="en-US" dirty="0"/>
              <a:t>If each operation has cost of 1</a:t>
            </a:r>
          </a:p>
          <a:p>
            <a:pPr lvl="1"/>
            <a:r>
              <a:rPr lang="en-US" dirty="0"/>
              <a:t>Distance between these is 5</a:t>
            </a:r>
          </a:p>
          <a:p>
            <a:r>
              <a:rPr lang="en-US" dirty="0"/>
              <a:t>If substitutions cost 2 (</a:t>
            </a:r>
            <a:r>
              <a:rPr lang="en-US" dirty="0" err="1"/>
              <a:t>Levenshtein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Distance between them is 8</a:t>
            </a:r>
          </a:p>
        </p:txBody>
      </p:sp>
      <p:pic>
        <p:nvPicPr>
          <p:cNvPr id="5" name="Picture 4" descr="align2.tiff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28800" y="1200150"/>
            <a:ext cx="3644900" cy="2038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9098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Alignment in Computational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79095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Given a sequence of bases</a:t>
            </a:r>
          </a:p>
          <a:p>
            <a:endParaRPr lang="en-US" dirty="0"/>
          </a:p>
          <a:p>
            <a:pPr marL="0" indent="0">
              <a:lnSpc>
                <a:spcPct val="140000"/>
              </a:lnSpc>
              <a:buNone/>
            </a:pPr>
            <a:endParaRPr lang="en-US" dirty="0"/>
          </a:p>
          <a:p>
            <a:r>
              <a:rPr lang="en-US" dirty="0"/>
              <a:t>An alignment: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Given two sequences, align each letter to a letter or gap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990600" y="3333750"/>
            <a:ext cx="701841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CA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C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---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AG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CTATCAC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GACC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--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GG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CGA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TT</a:t>
            </a:r>
            <a:r>
              <a:rPr lang="en-US" sz="2400" b="1" dirty="0">
                <a:solidFill>
                  <a:srgbClr val="000066"/>
                </a:solidFill>
                <a:latin typeface="Courier New" charset="0"/>
              </a:rPr>
              <a:t>TGCCC</a:t>
            </a:r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GAC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600200" y="1962150"/>
            <a:ext cx="6094938" cy="830997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AGGCTATCACCTGACCTCCAGGCCGATGCCC</a:t>
            </a:r>
          </a:p>
          <a:p>
            <a:r>
              <a:rPr lang="en-US" sz="2400" dirty="0">
                <a:solidFill>
                  <a:srgbClr val="006699"/>
                </a:solidFill>
                <a:latin typeface="Courier New" charset="0"/>
              </a:rPr>
              <a:t>TAGCTATCACGACCGCGGTCGATTTGCCCGAC</a:t>
            </a:r>
          </a:p>
        </p:txBody>
      </p:sp>
    </p:spTree>
    <p:extLst>
      <p:ext uri="{BB962C8B-B14F-4D97-AF65-F5344CB8AC3E}">
        <p14:creationId xmlns:p14="http://schemas.microsoft.com/office/powerpoint/2010/main" val="91610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57150"/>
            <a:ext cx="7467600" cy="742950"/>
          </a:xfrm>
        </p:spPr>
        <p:txBody>
          <a:bodyPr/>
          <a:lstStyle/>
          <a:p>
            <a:r>
              <a:rPr lang="en-US" dirty="0"/>
              <a:t>Other uses of Edit Distance in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04950"/>
            <a:ext cx="8991600" cy="3429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Evaluating Machine Translation and speech recognition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R </a:t>
            </a:r>
            <a:r>
              <a:rPr lang="en-US" sz="1800" dirty="0">
                <a:latin typeface="Courier"/>
                <a:cs typeface="Courier"/>
              </a:rPr>
              <a:t>Spokesman confirms    senior government adviser was appointed</a:t>
            </a:r>
          </a:p>
          <a:p>
            <a:pPr>
              <a:buNone/>
            </a:pPr>
            <a:r>
              <a:rPr lang="en-US" sz="1800" b="1" dirty="0">
                <a:latin typeface="Courier"/>
                <a:cs typeface="Courier"/>
              </a:rPr>
              <a:t>H </a:t>
            </a:r>
            <a:r>
              <a:rPr lang="en-US" sz="1800" dirty="0">
                <a:latin typeface="Courier"/>
                <a:cs typeface="Courier"/>
              </a:rPr>
              <a:t>Spokesman said    the senior            adviser was appointed</a:t>
            </a:r>
          </a:p>
          <a:p>
            <a:pPr>
              <a:buNone/>
            </a:pPr>
            <a:r>
              <a:rPr lang="en-US" sz="1800" dirty="0">
                <a:latin typeface="Courier"/>
                <a:cs typeface="Courier"/>
              </a:rPr>
              <a:t>              S      I              D                        I</a:t>
            </a:r>
          </a:p>
          <a:p>
            <a:r>
              <a:rPr lang="en-US" dirty="0"/>
              <a:t>Named Entity Extraction and Entity </a:t>
            </a:r>
            <a:r>
              <a:rPr lang="en-US" dirty="0" err="1"/>
              <a:t>Coreference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IBM Inc</a:t>
            </a:r>
            <a:r>
              <a:rPr lang="en-US" dirty="0"/>
              <a:t>. announced today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IBM </a:t>
            </a:r>
            <a:r>
              <a:rPr lang="en-US" dirty="0"/>
              <a:t>profits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Stanford Professor Jennifer Eberhardt </a:t>
            </a:r>
            <a:r>
              <a:rPr lang="en-US" dirty="0"/>
              <a:t>announced yesterday</a:t>
            </a:r>
          </a:p>
          <a:p>
            <a:pPr lvl="1"/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Professor Eberhardt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  <a:p>
            <a:pPr lvl="1"/>
            <a:endParaRPr lang="en-US" dirty="0"/>
          </a:p>
          <a:p>
            <a:pPr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98157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How to find the Min Edit Distance?</a:t>
            </a:r>
            <a:endParaRPr lang="en-US" dirty="0"/>
          </a:p>
        </p:txBody>
      </p:sp>
      <p:sp>
        <p:nvSpPr>
          <p:cNvPr id="2970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Searching for a path (sequence of edits) from the start string to the final string:</a:t>
            </a:r>
          </a:p>
          <a:p>
            <a:pPr lvl="1"/>
            <a:r>
              <a:rPr lang="en-US" b="1" dirty="0"/>
              <a:t>Initial state</a:t>
            </a:r>
            <a:r>
              <a:rPr lang="en-US" dirty="0"/>
              <a:t>: the word we’re transforming</a:t>
            </a:r>
          </a:p>
          <a:p>
            <a:pPr lvl="1"/>
            <a:r>
              <a:rPr lang="en-US" b="1" dirty="0"/>
              <a:t>Operators</a:t>
            </a:r>
            <a:r>
              <a:rPr lang="en-US" dirty="0"/>
              <a:t>: insert, delete, substitute</a:t>
            </a:r>
          </a:p>
          <a:p>
            <a:pPr lvl="1"/>
            <a:r>
              <a:rPr lang="en-US" b="1" dirty="0"/>
              <a:t>Goal state</a:t>
            </a:r>
            <a:r>
              <a:rPr lang="en-US" dirty="0"/>
              <a:t>:  the word we’re trying to get to</a:t>
            </a:r>
          </a:p>
          <a:p>
            <a:pPr lvl="1"/>
            <a:r>
              <a:rPr lang="en-US" b="1" dirty="0"/>
              <a:t>Path cost</a:t>
            </a:r>
            <a:r>
              <a:rPr lang="en-US" dirty="0"/>
              <a:t>: what we want to minimize: the number of edits</a:t>
            </a:r>
          </a:p>
          <a:p>
            <a:endParaRPr lang="en-US" dirty="0"/>
          </a:p>
        </p:txBody>
      </p:sp>
      <p:pic>
        <p:nvPicPr>
          <p:cNvPr id="7" name="Picture 3" descr="inten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3638550"/>
            <a:ext cx="5716386" cy="137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4157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Minimum Edit as Search</a:t>
            </a:r>
            <a:endParaRPr lang="en-US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But the space of all edit sequences is huge!</a:t>
            </a:r>
          </a:p>
          <a:p>
            <a:pPr lvl="1"/>
            <a:r>
              <a:rPr lang="en-US"/>
              <a:t>We can’t afford to navigate naïvely</a:t>
            </a:r>
          </a:p>
          <a:p>
            <a:pPr lvl="1"/>
            <a:r>
              <a:rPr lang="en-US"/>
              <a:t>Lots of distinct paths wind up at the same state.</a:t>
            </a:r>
          </a:p>
          <a:p>
            <a:pPr lvl="2"/>
            <a:r>
              <a:rPr lang="en-US"/>
              <a:t>We don’t have to keep track of all of them</a:t>
            </a:r>
          </a:p>
          <a:p>
            <a:pPr lvl="2"/>
            <a:r>
              <a:rPr lang="en-US"/>
              <a:t>Just the shortest path to each of those revisted states.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6362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86616D1B2B5D4EACF4EB6E2954224C" ma:contentTypeVersion="2" ma:contentTypeDescription="Create a new document." ma:contentTypeScope="" ma:versionID="5a88e146a983b1d38362edfdcab8f0ec">
  <xsd:schema xmlns:xsd="http://www.w3.org/2001/XMLSchema" xmlns:xs="http://www.w3.org/2001/XMLSchema" xmlns:p="http://schemas.microsoft.com/office/2006/metadata/properties" xmlns:ns2="7cf577e1-93f0-4b20-915c-ed64a841f63e" targetNamespace="http://schemas.microsoft.com/office/2006/metadata/properties" ma:root="true" ma:fieldsID="16ce83775638b187892c11bb27775f47" ns2:_="">
    <xsd:import namespace="7cf577e1-93f0-4b20-915c-ed64a841f6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cf577e1-93f0-4b20-915c-ed64a841f6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EAF8B81-F0FB-4485-B68F-A2223EF65CC2}"/>
</file>

<file path=customXml/itemProps2.xml><?xml version="1.0" encoding="utf-8"?>
<ds:datastoreItem xmlns:ds="http://schemas.openxmlformats.org/officeDocument/2006/customXml" ds:itemID="{D78792F8-14CF-41B5-859D-BE5001175C24}"/>
</file>

<file path=customXml/itemProps3.xml><?xml version="1.0" encoding="utf-8"?>
<ds:datastoreItem xmlns:ds="http://schemas.openxmlformats.org/officeDocument/2006/customXml" ds:itemID="{0ACE11BB-046A-4D4D-9327-2D516C62D7E4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8891</TotalTime>
  <Words>1111</Words>
  <Application>Microsoft Office PowerPoint</Application>
  <PresentationFormat>On-screen Show (16:9)</PresentationFormat>
  <Paragraphs>470</Paragraphs>
  <Slides>37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0" baseType="lpstr">
      <vt:lpstr>ＭＳ Ｐゴシック</vt:lpstr>
      <vt:lpstr>Arial</vt:lpstr>
      <vt:lpstr>Arial Unicode MS</vt:lpstr>
      <vt:lpstr>Calibri</vt:lpstr>
      <vt:lpstr>Calibri Light</vt:lpstr>
      <vt:lpstr>Courier</vt:lpstr>
      <vt:lpstr>Courier New</vt:lpstr>
      <vt:lpstr>Lucida Sans</vt:lpstr>
      <vt:lpstr>Tahoma</vt:lpstr>
      <vt:lpstr>Times</vt:lpstr>
      <vt:lpstr>Times New Roman</vt:lpstr>
      <vt:lpstr>Wingdings</vt:lpstr>
      <vt:lpstr>Retrospect</vt:lpstr>
      <vt:lpstr>Minimum Edit Distance</vt:lpstr>
      <vt:lpstr>How similar are two strings?</vt:lpstr>
      <vt:lpstr>Edit Distance</vt:lpstr>
      <vt:lpstr>Minimum Edit Distance</vt:lpstr>
      <vt:lpstr>Minimum Edit Distance</vt:lpstr>
      <vt:lpstr>Alignment in Computational Biology</vt:lpstr>
      <vt:lpstr>Other uses of Edit Distance in NLP</vt:lpstr>
      <vt:lpstr>How to find the Min Edit Distance?</vt:lpstr>
      <vt:lpstr>Minimum Edit as Search</vt:lpstr>
      <vt:lpstr>Defining Min Edit Distance</vt:lpstr>
      <vt:lpstr>Minimum Edit Distance</vt:lpstr>
      <vt:lpstr>Dynamic Programming for Minimum Edit Distance</vt:lpstr>
      <vt:lpstr>Defining Min Edit Distance (Levenshtein)</vt:lpstr>
      <vt:lpstr>The Edit Distance Table</vt:lpstr>
      <vt:lpstr>PowerPoint Presentation</vt:lpstr>
      <vt:lpstr>Edit Distance</vt:lpstr>
      <vt:lpstr>PowerPoint Presentation</vt:lpstr>
      <vt:lpstr>Minimum Edit Distance</vt:lpstr>
      <vt:lpstr>Computing alignments</vt:lpstr>
      <vt:lpstr>Edit Distance</vt:lpstr>
      <vt:lpstr>MinEdit with Backtrace</vt:lpstr>
      <vt:lpstr>Adding Backtrace to Minimum Edit Distance</vt:lpstr>
      <vt:lpstr>The Distance Matrix</vt:lpstr>
      <vt:lpstr>Result of Backtrace</vt:lpstr>
      <vt:lpstr>Minimum Edit Distance</vt:lpstr>
      <vt:lpstr>Weighted Edit Distance</vt:lpstr>
      <vt:lpstr>Confusion matrix for spelling errors</vt:lpstr>
      <vt:lpstr>PowerPoint Presentation</vt:lpstr>
      <vt:lpstr>Weighted Min Edit Distance</vt:lpstr>
      <vt:lpstr>Question </vt:lpstr>
      <vt:lpstr>Solution</vt:lpstr>
      <vt:lpstr>Spelling Correction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Minimum Edit Distance</dc:title>
  <dc:subject>Speech and Language Processing</dc:subject>
  <dc:creator>Dan Jurafsky</dc:creator>
  <cp:keywords/>
  <dc:description/>
  <cp:lastModifiedBy>Pooja Vartak</cp:lastModifiedBy>
  <cp:revision>107</cp:revision>
  <cp:lastPrinted>2009-04-20T16:46:08Z</cp:lastPrinted>
  <dcterms:created xsi:type="dcterms:W3CDTF">2010-04-19T15:31:24Z</dcterms:created>
  <dcterms:modified xsi:type="dcterms:W3CDTF">2023-02-14T05:28:45Z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0x0101007086616D1B2B5D4EACF4EB6E2954224C</vt:lpwstr>
  </property>
</Properties>
</file>