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65" r:id="rId3"/>
    <p:sldId id="266" r:id="rId4"/>
    <p:sldId id="308" r:id="rId5"/>
    <p:sldId id="307" r:id="rId6"/>
    <p:sldId id="269" r:id="rId7"/>
    <p:sldId id="270" r:id="rId8"/>
    <p:sldId id="268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309" r:id="rId17"/>
    <p:sldId id="310" r:id="rId18"/>
    <p:sldId id="280" r:id="rId19"/>
    <p:sldId id="281" r:id="rId20"/>
    <p:sldId id="282" r:id="rId21"/>
    <p:sldId id="283" r:id="rId22"/>
    <p:sldId id="284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</p:sldIdLst>
  <p:sldSz cx="14630400" cy="8229600"/>
  <p:notesSz cx="14630400" cy="8229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72" y="13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57248" y="198628"/>
            <a:ext cx="12115902" cy="2943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50289" y="4612132"/>
            <a:ext cx="11729821" cy="1785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0" i="0">
                <a:solidFill>
                  <a:srgbClr val="A4001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6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7CD7C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6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6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6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6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351" y="6348"/>
            <a:ext cx="76200" cy="8223250"/>
          </a:xfrm>
          <a:custGeom>
            <a:avLst/>
            <a:gdLst/>
            <a:ahLst/>
            <a:cxnLst/>
            <a:rect l="l" t="t" r="r" b="b"/>
            <a:pathLst>
              <a:path w="76200" h="8223250">
                <a:moveTo>
                  <a:pt x="76199" y="0"/>
                </a:moveTo>
                <a:lnTo>
                  <a:pt x="76199" y="8223251"/>
                </a:lnTo>
                <a:lnTo>
                  <a:pt x="0" y="8223251"/>
                </a:lnTo>
                <a:lnTo>
                  <a:pt x="0" y="0"/>
                </a:lnTo>
                <a:lnTo>
                  <a:pt x="76199" y="0"/>
                </a:lnTo>
                <a:close/>
              </a:path>
            </a:pathLst>
          </a:custGeom>
          <a:solidFill>
            <a:srgbClr val="A405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200" y="6348"/>
            <a:ext cx="12700" cy="8223250"/>
          </a:xfrm>
          <a:custGeom>
            <a:avLst/>
            <a:gdLst/>
            <a:ahLst/>
            <a:cxnLst/>
            <a:rect l="l" t="t" r="r" b="b"/>
            <a:pathLst>
              <a:path w="12700" h="8223250">
                <a:moveTo>
                  <a:pt x="12700" y="0"/>
                </a:moveTo>
                <a:lnTo>
                  <a:pt x="12700" y="8223252"/>
                </a:lnTo>
                <a:lnTo>
                  <a:pt x="0" y="8223252"/>
                </a:lnTo>
                <a:lnTo>
                  <a:pt x="0" y="0"/>
                </a:lnTo>
                <a:lnTo>
                  <a:pt x="12700" y="0"/>
                </a:lnTo>
                <a:close/>
              </a:path>
            </a:pathLst>
          </a:custGeom>
          <a:solidFill>
            <a:srgbClr val="A400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351" y="6348"/>
            <a:ext cx="76200" cy="8223250"/>
          </a:xfrm>
          <a:custGeom>
            <a:avLst/>
            <a:gdLst/>
            <a:ahLst/>
            <a:cxnLst/>
            <a:rect l="l" t="t" r="r" b="b"/>
            <a:pathLst>
              <a:path w="76200" h="8223250">
                <a:moveTo>
                  <a:pt x="0" y="8223252"/>
                </a:moveTo>
                <a:lnTo>
                  <a:pt x="0" y="0"/>
                </a:lnTo>
                <a:lnTo>
                  <a:pt x="76200" y="0"/>
                </a:lnTo>
              </a:path>
            </a:pathLst>
          </a:custGeom>
          <a:ln w="12700">
            <a:solidFill>
              <a:srgbClr val="A4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6155" y="500480"/>
            <a:ext cx="13658088" cy="802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1283" y="2199132"/>
            <a:ext cx="13274675" cy="2471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7CD7C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5883" y="7589682"/>
            <a:ext cx="355600" cy="367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6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32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36.png"/><Relationship Id="rId25" Type="http://schemas.openxmlformats.org/officeDocument/2006/relationships/image" Target="../media/image28.png"/><Relationship Id="rId2" Type="http://schemas.openxmlformats.org/officeDocument/2006/relationships/image" Target="../media/image31.png"/><Relationship Id="rId16" Type="http://schemas.openxmlformats.org/officeDocument/2006/relationships/image" Target="../media/image19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34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20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33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-1447800" y="2971800"/>
            <a:ext cx="12344400" cy="180305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6380480" marR="5080" indent="-165100" algn="ctr">
              <a:lnSpc>
                <a:spcPts val="6900"/>
              </a:lnSpc>
              <a:spcBef>
                <a:spcPts val="260"/>
              </a:spcBef>
            </a:pPr>
            <a:r>
              <a:rPr spc="-30" dirty="0"/>
              <a:t>The</a:t>
            </a:r>
            <a:r>
              <a:rPr spc="-35" dirty="0"/>
              <a:t> </a:t>
            </a:r>
            <a:r>
              <a:rPr spc="-5" dirty="0"/>
              <a:t>Noisy</a:t>
            </a:r>
            <a:r>
              <a:rPr spc="-160" dirty="0"/>
              <a:t> </a:t>
            </a:r>
            <a:r>
              <a:rPr spc="-20" dirty="0"/>
              <a:t>Channel </a:t>
            </a:r>
            <a:r>
              <a:rPr spc="-1300" dirty="0"/>
              <a:t> </a:t>
            </a:r>
            <a:r>
              <a:rPr spc="5" dirty="0"/>
              <a:t>Model</a:t>
            </a:r>
            <a:r>
              <a:rPr spc="-254" dirty="0"/>
              <a:t> </a:t>
            </a:r>
            <a:r>
              <a:rPr spc="15" dirty="0"/>
              <a:t>of</a:t>
            </a:r>
            <a:r>
              <a:rPr spc="-100" dirty="0"/>
              <a:t> </a:t>
            </a:r>
            <a:r>
              <a:rPr spc="-25" dirty="0"/>
              <a:t>Spelling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894080"/>
            <a:ext cx="584708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Candidate</a:t>
            </a:r>
            <a:r>
              <a:rPr spc="30" dirty="0"/>
              <a:t> </a:t>
            </a:r>
            <a:r>
              <a:rPr spc="-5" dirty="0"/>
              <a:t>generation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21283" y="2059432"/>
            <a:ext cx="9692640" cy="469392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558800" indent="-546100">
              <a:lnSpc>
                <a:spcPct val="100000"/>
              </a:lnSpc>
              <a:spcBef>
                <a:spcPts val="11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4500" spc="10" dirty="0">
                <a:latin typeface="Calibri"/>
                <a:cs typeface="Calibri"/>
              </a:rPr>
              <a:t>80%</a:t>
            </a:r>
            <a:r>
              <a:rPr sz="4500" spc="-40" dirty="0">
                <a:latin typeface="Calibri"/>
                <a:cs typeface="Calibri"/>
              </a:rPr>
              <a:t> </a:t>
            </a:r>
            <a:r>
              <a:rPr sz="4500" spc="10" dirty="0">
                <a:latin typeface="Calibri"/>
                <a:cs typeface="Calibri"/>
              </a:rPr>
              <a:t>of</a:t>
            </a:r>
            <a:r>
              <a:rPr sz="4500" spc="-100" dirty="0">
                <a:latin typeface="Calibri"/>
                <a:cs typeface="Calibri"/>
              </a:rPr>
              <a:t> </a:t>
            </a:r>
            <a:r>
              <a:rPr sz="4500" spc="10" dirty="0">
                <a:latin typeface="Calibri"/>
                <a:cs typeface="Calibri"/>
              </a:rPr>
              <a:t>errors</a:t>
            </a:r>
            <a:r>
              <a:rPr sz="4500" spc="-185" dirty="0">
                <a:latin typeface="Calibri"/>
                <a:cs typeface="Calibri"/>
              </a:rPr>
              <a:t> </a:t>
            </a:r>
            <a:r>
              <a:rPr sz="4500" spc="25" dirty="0">
                <a:latin typeface="Calibri"/>
                <a:cs typeface="Calibri"/>
              </a:rPr>
              <a:t>are</a:t>
            </a:r>
            <a:r>
              <a:rPr sz="4500" spc="-160" dirty="0">
                <a:latin typeface="Calibri"/>
                <a:cs typeface="Calibri"/>
              </a:rPr>
              <a:t> </a:t>
            </a:r>
            <a:r>
              <a:rPr sz="4500" spc="-15" dirty="0">
                <a:latin typeface="Calibri"/>
                <a:cs typeface="Calibri"/>
              </a:rPr>
              <a:t>within</a:t>
            </a:r>
            <a:r>
              <a:rPr sz="4500" spc="10" dirty="0">
                <a:latin typeface="Calibri"/>
                <a:cs typeface="Calibri"/>
              </a:rPr>
              <a:t> </a:t>
            </a:r>
            <a:r>
              <a:rPr sz="4500" spc="-15" dirty="0">
                <a:latin typeface="Calibri"/>
                <a:cs typeface="Calibri"/>
              </a:rPr>
              <a:t>edit</a:t>
            </a:r>
            <a:r>
              <a:rPr sz="4500" spc="-30" dirty="0">
                <a:latin typeface="Calibri"/>
                <a:cs typeface="Calibri"/>
              </a:rPr>
              <a:t> </a:t>
            </a:r>
            <a:r>
              <a:rPr sz="4500" spc="10" dirty="0">
                <a:latin typeface="Calibri"/>
                <a:cs typeface="Calibri"/>
              </a:rPr>
              <a:t>distance</a:t>
            </a:r>
            <a:r>
              <a:rPr sz="4500" spc="-160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1</a:t>
            </a:r>
            <a:endParaRPr sz="4500">
              <a:latin typeface="Calibri"/>
              <a:cs typeface="Calibri"/>
            </a:endParaRPr>
          </a:p>
          <a:p>
            <a:pPr marL="558800" indent="-546100">
              <a:lnSpc>
                <a:spcPct val="100000"/>
              </a:lnSpc>
              <a:spcBef>
                <a:spcPts val="10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4500" spc="-5" dirty="0">
                <a:latin typeface="Calibri"/>
                <a:cs typeface="Calibri"/>
              </a:rPr>
              <a:t>A</a:t>
            </a:r>
            <a:r>
              <a:rPr sz="4500" spc="-35" dirty="0">
                <a:latin typeface="Calibri"/>
                <a:cs typeface="Calibri"/>
              </a:rPr>
              <a:t>l</a:t>
            </a:r>
            <a:r>
              <a:rPr sz="4500" dirty="0">
                <a:latin typeface="Calibri"/>
                <a:cs typeface="Calibri"/>
              </a:rPr>
              <a:t>m</a:t>
            </a:r>
            <a:r>
              <a:rPr sz="4500" spc="25" dirty="0">
                <a:latin typeface="Calibri"/>
                <a:cs typeface="Calibri"/>
              </a:rPr>
              <a:t>o</a:t>
            </a:r>
            <a:r>
              <a:rPr sz="4500" spc="35" dirty="0">
                <a:latin typeface="Calibri"/>
                <a:cs typeface="Calibri"/>
              </a:rPr>
              <a:t>s</a:t>
            </a:r>
            <a:r>
              <a:rPr sz="4500" dirty="0">
                <a:latin typeface="Calibri"/>
                <a:cs typeface="Calibri"/>
              </a:rPr>
              <a:t>t</a:t>
            </a:r>
            <a:r>
              <a:rPr sz="4500" spc="-130" dirty="0">
                <a:latin typeface="Calibri"/>
                <a:cs typeface="Calibri"/>
              </a:rPr>
              <a:t> </a:t>
            </a:r>
            <a:r>
              <a:rPr sz="4500" spc="40" dirty="0">
                <a:latin typeface="Calibri"/>
                <a:cs typeface="Calibri"/>
              </a:rPr>
              <a:t>a</a:t>
            </a:r>
            <a:r>
              <a:rPr sz="4500" spc="-35" dirty="0">
                <a:latin typeface="Calibri"/>
                <a:cs typeface="Calibri"/>
              </a:rPr>
              <a:t>l</a:t>
            </a:r>
            <a:r>
              <a:rPr sz="4500" dirty="0">
                <a:latin typeface="Calibri"/>
                <a:cs typeface="Calibri"/>
              </a:rPr>
              <a:t>l</a:t>
            </a:r>
            <a:r>
              <a:rPr sz="4500" spc="-55" dirty="0">
                <a:latin typeface="Calibri"/>
                <a:cs typeface="Calibri"/>
              </a:rPr>
              <a:t> </a:t>
            </a:r>
            <a:r>
              <a:rPr sz="4500" spc="-40" dirty="0">
                <a:latin typeface="Calibri"/>
                <a:cs typeface="Calibri"/>
              </a:rPr>
              <a:t>e</a:t>
            </a:r>
            <a:r>
              <a:rPr sz="4500" spc="30" dirty="0">
                <a:latin typeface="Calibri"/>
                <a:cs typeface="Calibri"/>
              </a:rPr>
              <a:t>rr</a:t>
            </a:r>
            <a:r>
              <a:rPr sz="4500" spc="25" dirty="0">
                <a:latin typeface="Calibri"/>
                <a:cs typeface="Calibri"/>
              </a:rPr>
              <a:t>o</a:t>
            </a:r>
            <a:r>
              <a:rPr sz="4500" spc="30" dirty="0">
                <a:latin typeface="Calibri"/>
                <a:cs typeface="Calibri"/>
              </a:rPr>
              <a:t>r</a:t>
            </a:r>
            <a:r>
              <a:rPr sz="4500" dirty="0">
                <a:latin typeface="Calibri"/>
                <a:cs typeface="Calibri"/>
              </a:rPr>
              <a:t>s</a:t>
            </a:r>
            <a:r>
              <a:rPr sz="4500" spc="-180" dirty="0">
                <a:latin typeface="Calibri"/>
                <a:cs typeface="Calibri"/>
              </a:rPr>
              <a:t> </a:t>
            </a:r>
            <a:r>
              <a:rPr sz="4500" spc="-20" dirty="0">
                <a:latin typeface="Calibri"/>
                <a:cs typeface="Calibri"/>
              </a:rPr>
              <a:t>w</a:t>
            </a:r>
            <a:r>
              <a:rPr sz="4500" spc="-35" dirty="0">
                <a:latin typeface="Calibri"/>
                <a:cs typeface="Calibri"/>
              </a:rPr>
              <a:t>i</a:t>
            </a:r>
            <a:r>
              <a:rPr sz="4500" spc="-10" dirty="0">
                <a:latin typeface="Calibri"/>
                <a:cs typeface="Calibri"/>
              </a:rPr>
              <a:t>t</a:t>
            </a:r>
            <a:r>
              <a:rPr sz="4500" spc="35" dirty="0">
                <a:latin typeface="Calibri"/>
                <a:cs typeface="Calibri"/>
              </a:rPr>
              <a:t>h</a:t>
            </a:r>
            <a:r>
              <a:rPr sz="4500" spc="-35" dirty="0">
                <a:latin typeface="Calibri"/>
                <a:cs typeface="Calibri"/>
              </a:rPr>
              <a:t>i</a:t>
            </a:r>
            <a:r>
              <a:rPr sz="4500" dirty="0">
                <a:latin typeface="Calibri"/>
                <a:cs typeface="Calibri"/>
              </a:rPr>
              <a:t>n</a:t>
            </a:r>
            <a:r>
              <a:rPr sz="4500" spc="15" dirty="0">
                <a:latin typeface="Calibri"/>
                <a:cs typeface="Calibri"/>
              </a:rPr>
              <a:t> </a:t>
            </a:r>
            <a:r>
              <a:rPr sz="4500" spc="-40" dirty="0">
                <a:latin typeface="Calibri"/>
                <a:cs typeface="Calibri"/>
              </a:rPr>
              <a:t>e</a:t>
            </a:r>
            <a:r>
              <a:rPr sz="4500" spc="35" dirty="0">
                <a:latin typeface="Calibri"/>
                <a:cs typeface="Calibri"/>
              </a:rPr>
              <a:t>d</a:t>
            </a:r>
            <a:r>
              <a:rPr sz="4500" spc="-35" dirty="0">
                <a:latin typeface="Calibri"/>
                <a:cs typeface="Calibri"/>
              </a:rPr>
              <a:t>i</a:t>
            </a:r>
            <a:r>
              <a:rPr sz="4500" dirty="0">
                <a:latin typeface="Calibri"/>
                <a:cs typeface="Calibri"/>
              </a:rPr>
              <a:t>t</a:t>
            </a:r>
            <a:r>
              <a:rPr sz="4500" spc="-30" dirty="0">
                <a:latin typeface="Calibri"/>
                <a:cs typeface="Calibri"/>
              </a:rPr>
              <a:t> </a:t>
            </a:r>
            <a:r>
              <a:rPr sz="4500" spc="35" dirty="0">
                <a:latin typeface="Calibri"/>
                <a:cs typeface="Calibri"/>
              </a:rPr>
              <a:t>d</a:t>
            </a:r>
            <a:r>
              <a:rPr sz="4500" spc="-35" dirty="0">
                <a:latin typeface="Calibri"/>
                <a:cs typeface="Calibri"/>
              </a:rPr>
              <a:t>i</a:t>
            </a:r>
            <a:r>
              <a:rPr sz="4500" spc="35" dirty="0">
                <a:latin typeface="Calibri"/>
                <a:cs typeface="Calibri"/>
              </a:rPr>
              <a:t>s</a:t>
            </a:r>
            <a:r>
              <a:rPr sz="4500" spc="-10" dirty="0">
                <a:latin typeface="Calibri"/>
                <a:cs typeface="Calibri"/>
              </a:rPr>
              <a:t>t</a:t>
            </a:r>
            <a:r>
              <a:rPr sz="4500" spc="40" dirty="0">
                <a:latin typeface="Calibri"/>
                <a:cs typeface="Calibri"/>
              </a:rPr>
              <a:t>a</a:t>
            </a:r>
            <a:r>
              <a:rPr sz="4500" spc="35" dirty="0">
                <a:latin typeface="Calibri"/>
                <a:cs typeface="Calibri"/>
              </a:rPr>
              <a:t>n</a:t>
            </a:r>
            <a:r>
              <a:rPr sz="4500" spc="-5" dirty="0">
                <a:latin typeface="Calibri"/>
                <a:cs typeface="Calibri"/>
              </a:rPr>
              <a:t>c</a:t>
            </a:r>
            <a:r>
              <a:rPr sz="4500" dirty="0">
                <a:latin typeface="Calibri"/>
                <a:cs typeface="Calibri"/>
              </a:rPr>
              <a:t>e</a:t>
            </a:r>
            <a:r>
              <a:rPr sz="4500" spc="-260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2</a:t>
            </a:r>
            <a:endParaRPr sz="4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C0000"/>
              </a:buClr>
              <a:buFont typeface="Times New Roman"/>
              <a:buChar char="•"/>
            </a:pPr>
            <a:endParaRPr sz="6100">
              <a:latin typeface="Calibri"/>
              <a:cs typeface="Calibri"/>
            </a:endParaRPr>
          </a:p>
          <a:p>
            <a:pPr marL="558800" indent="-546100">
              <a:lnSpc>
                <a:spcPct val="100000"/>
              </a:lnSpc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4500" spc="-5" dirty="0">
                <a:latin typeface="Calibri"/>
                <a:cs typeface="Calibri"/>
              </a:rPr>
              <a:t>Also</a:t>
            </a:r>
            <a:r>
              <a:rPr sz="4500" spc="-95" dirty="0">
                <a:latin typeface="Calibri"/>
                <a:cs typeface="Calibri"/>
              </a:rPr>
              <a:t> </a:t>
            </a:r>
            <a:r>
              <a:rPr sz="4500" spc="-5" dirty="0">
                <a:latin typeface="Calibri"/>
                <a:cs typeface="Calibri"/>
              </a:rPr>
              <a:t>allow</a:t>
            </a:r>
            <a:r>
              <a:rPr sz="4500" spc="-40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insertion</a:t>
            </a:r>
            <a:r>
              <a:rPr sz="4500" spc="-185" dirty="0">
                <a:latin typeface="Calibri"/>
                <a:cs typeface="Calibri"/>
              </a:rPr>
              <a:t> </a:t>
            </a:r>
            <a:r>
              <a:rPr sz="4500" spc="10" dirty="0">
                <a:latin typeface="Calibri"/>
                <a:cs typeface="Calibri"/>
              </a:rPr>
              <a:t>of </a:t>
            </a:r>
            <a:r>
              <a:rPr sz="4500" b="1" spc="-10" dirty="0">
                <a:latin typeface="Calibri"/>
                <a:cs typeface="Calibri"/>
              </a:rPr>
              <a:t>space</a:t>
            </a:r>
            <a:r>
              <a:rPr sz="4500" b="1" spc="-85" dirty="0">
                <a:latin typeface="Calibri"/>
                <a:cs typeface="Calibri"/>
              </a:rPr>
              <a:t> </a:t>
            </a:r>
            <a:r>
              <a:rPr sz="4500" spc="10" dirty="0">
                <a:latin typeface="Calibri"/>
                <a:cs typeface="Calibri"/>
              </a:rPr>
              <a:t>or</a:t>
            </a:r>
            <a:r>
              <a:rPr sz="4500" spc="-85" dirty="0">
                <a:latin typeface="Calibri"/>
                <a:cs typeface="Calibri"/>
              </a:rPr>
              <a:t> </a:t>
            </a:r>
            <a:r>
              <a:rPr sz="4500" b="1" spc="-10" dirty="0">
                <a:latin typeface="Calibri"/>
                <a:cs typeface="Calibri"/>
              </a:rPr>
              <a:t>hyphen</a:t>
            </a:r>
            <a:endParaRPr sz="4500">
              <a:latin typeface="Calibri"/>
              <a:cs typeface="Calibri"/>
            </a:endParaRPr>
          </a:p>
          <a:p>
            <a:pPr marL="1104900" lvl="1" indent="-355600">
              <a:lnSpc>
                <a:spcPct val="100000"/>
              </a:lnSpc>
              <a:spcBef>
                <a:spcPts val="1000"/>
              </a:spcBef>
              <a:buFont typeface="Times New Roman"/>
              <a:buChar char="•"/>
              <a:tabLst>
                <a:tab pos="1104265" algn="l"/>
                <a:tab pos="1104900" algn="l"/>
                <a:tab pos="4418965" algn="l"/>
              </a:tabLst>
            </a:pPr>
            <a:r>
              <a:rPr sz="3800" spc="10" dirty="0">
                <a:latin typeface="Courier New"/>
                <a:cs typeface="Courier New"/>
              </a:rPr>
              <a:t>thisidea</a:t>
            </a:r>
            <a:r>
              <a:rPr sz="3800" spc="45" dirty="0">
                <a:latin typeface="Courier New"/>
                <a:cs typeface="Courier New"/>
              </a:rPr>
              <a:t> </a:t>
            </a:r>
            <a:r>
              <a:rPr sz="3800" dirty="0">
                <a:latin typeface="Wingdings"/>
                <a:cs typeface="Wingdings"/>
              </a:rPr>
              <a:t></a:t>
            </a:r>
            <a:r>
              <a:rPr sz="3800" dirty="0">
                <a:latin typeface="Times New Roman"/>
                <a:cs typeface="Times New Roman"/>
              </a:rPr>
              <a:t>	</a:t>
            </a:r>
            <a:r>
              <a:rPr sz="3800" spc="10" dirty="0">
                <a:latin typeface="Courier New"/>
                <a:cs typeface="Courier New"/>
              </a:rPr>
              <a:t>this</a:t>
            </a:r>
            <a:r>
              <a:rPr sz="3800" spc="-25" dirty="0">
                <a:latin typeface="Courier New"/>
                <a:cs typeface="Courier New"/>
              </a:rPr>
              <a:t> </a:t>
            </a:r>
            <a:r>
              <a:rPr sz="3800" spc="15" dirty="0">
                <a:latin typeface="Courier New"/>
                <a:cs typeface="Courier New"/>
              </a:rPr>
              <a:t>idea</a:t>
            </a:r>
            <a:endParaRPr sz="3800">
              <a:latin typeface="Courier New"/>
              <a:cs typeface="Courier New"/>
            </a:endParaRPr>
          </a:p>
          <a:p>
            <a:pPr marL="1104900" lvl="1" indent="-355600">
              <a:lnSpc>
                <a:spcPct val="100000"/>
              </a:lnSpc>
              <a:spcBef>
                <a:spcPts val="940"/>
              </a:spcBef>
              <a:buFont typeface="Times New Roman"/>
              <a:buChar char="•"/>
              <a:tabLst>
                <a:tab pos="1104265" algn="l"/>
                <a:tab pos="1104900" algn="l"/>
                <a:tab pos="3618865" algn="l"/>
              </a:tabLst>
            </a:pPr>
            <a:r>
              <a:rPr sz="3800" spc="10" dirty="0">
                <a:latin typeface="Courier New"/>
                <a:cs typeface="Courier New"/>
              </a:rPr>
              <a:t>inlaw</a:t>
            </a:r>
            <a:r>
              <a:rPr sz="3800" spc="40" dirty="0">
                <a:latin typeface="Courier New"/>
                <a:cs typeface="Courier New"/>
              </a:rPr>
              <a:t> </a:t>
            </a:r>
            <a:r>
              <a:rPr sz="3800" dirty="0">
                <a:latin typeface="Wingdings"/>
                <a:cs typeface="Wingdings"/>
              </a:rPr>
              <a:t></a:t>
            </a:r>
            <a:r>
              <a:rPr sz="3800" dirty="0">
                <a:latin typeface="Times New Roman"/>
                <a:cs typeface="Times New Roman"/>
              </a:rPr>
              <a:t>	</a:t>
            </a:r>
            <a:r>
              <a:rPr sz="3800" spc="15" dirty="0">
                <a:latin typeface="Courier New"/>
                <a:cs typeface="Courier New"/>
              </a:rPr>
              <a:t>in-law</a:t>
            </a:r>
            <a:endParaRPr sz="3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894080"/>
            <a:ext cx="446405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Language</a:t>
            </a:r>
            <a:r>
              <a:rPr spc="-10" dirty="0"/>
              <a:t> </a:t>
            </a:r>
            <a:r>
              <a:rPr spc="-5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21283" y="2079752"/>
            <a:ext cx="12394565" cy="271526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558800" indent="-546100">
              <a:lnSpc>
                <a:spcPct val="100000"/>
              </a:lnSpc>
              <a:spcBef>
                <a:spcPts val="10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3800" spc="-10" dirty="0">
                <a:latin typeface="Calibri"/>
                <a:cs typeface="Calibri"/>
              </a:rPr>
              <a:t>Use</a:t>
            </a:r>
            <a:r>
              <a:rPr sz="3800" spc="45" dirty="0">
                <a:latin typeface="Calibri"/>
                <a:cs typeface="Calibri"/>
              </a:rPr>
              <a:t> </a:t>
            </a:r>
            <a:r>
              <a:rPr sz="3800" spc="-10" dirty="0">
                <a:latin typeface="Calibri"/>
                <a:cs typeface="Calibri"/>
              </a:rPr>
              <a:t>any</a:t>
            </a:r>
            <a:r>
              <a:rPr sz="3800" spc="125" dirty="0">
                <a:latin typeface="Calibri"/>
                <a:cs typeface="Calibri"/>
              </a:rPr>
              <a:t> </a:t>
            </a:r>
            <a:r>
              <a:rPr sz="3800" spc="-5" dirty="0">
                <a:latin typeface="Calibri"/>
                <a:cs typeface="Calibri"/>
              </a:rPr>
              <a:t>of</a:t>
            </a:r>
            <a:r>
              <a:rPr sz="3800" spc="-15" dirty="0">
                <a:latin typeface="Calibri"/>
                <a:cs typeface="Calibri"/>
              </a:rPr>
              <a:t> </a:t>
            </a:r>
            <a:r>
              <a:rPr sz="3800" spc="5" dirty="0">
                <a:latin typeface="Calibri"/>
                <a:cs typeface="Calibri"/>
              </a:rPr>
              <a:t>the</a:t>
            </a:r>
            <a:r>
              <a:rPr sz="3800" spc="50" dirty="0">
                <a:latin typeface="Calibri"/>
                <a:cs typeface="Calibri"/>
              </a:rPr>
              <a:t> </a:t>
            </a:r>
            <a:r>
              <a:rPr sz="3800" spc="-5" dirty="0">
                <a:latin typeface="Calibri"/>
                <a:cs typeface="Calibri"/>
              </a:rPr>
              <a:t>language</a:t>
            </a:r>
            <a:r>
              <a:rPr sz="3800" spc="155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modeling</a:t>
            </a:r>
            <a:r>
              <a:rPr sz="3800" spc="50" dirty="0">
                <a:latin typeface="Calibri"/>
                <a:cs typeface="Calibri"/>
              </a:rPr>
              <a:t> </a:t>
            </a:r>
            <a:r>
              <a:rPr sz="3800" spc="-5" dirty="0">
                <a:latin typeface="Calibri"/>
                <a:cs typeface="Calibri"/>
              </a:rPr>
              <a:t>algorithms</a:t>
            </a:r>
            <a:r>
              <a:rPr sz="3800" spc="55" dirty="0">
                <a:latin typeface="Calibri"/>
                <a:cs typeface="Calibri"/>
              </a:rPr>
              <a:t> </a:t>
            </a:r>
            <a:r>
              <a:rPr sz="3800" spc="-20" dirty="0">
                <a:latin typeface="Calibri"/>
                <a:cs typeface="Calibri"/>
              </a:rPr>
              <a:t>we’ve</a:t>
            </a:r>
            <a:r>
              <a:rPr sz="3800" spc="250" dirty="0">
                <a:latin typeface="Calibri"/>
                <a:cs typeface="Calibri"/>
              </a:rPr>
              <a:t> </a:t>
            </a:r>
            <a:r>
              <a:rPr sz="3800" spc="-5" dirty="0">
                <a:latin typeface="Calibri"/>
                <a:cs typeface="Calibri"/>
              </a:rPr>
              <a:t>learned</a:t>
            </a:r>
            <a:endParaRPr sz="3800">
              <a:latin typeface="Calibri"/>
              <a:cs typeface="Calibri"/>
            </a:endParaRPr>
          </a:p>
          <a:p>
            <a:pPr marL="558800" indent="-546100">
              <a:lnSpc>
                <a:spcPct val="100000"/>
              </a:lnSpc>
              <a:spcBef>
                <a:spcPts val="9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3800" spc="-15" dirty="0">
                <a:latin typeface="Calibri"/>
                <a:cs typeface="Calibri"/>
              </a:rPr>
              <a:t>Unigram,</a:t>
            </a:r>
            <a:r>
              <a:rPr sz="3800" spc="170" dirty="0">
                <a:latin typeface="Calibri"/>
                <a:cs typeface="Calibri"/>
              </a:rPr>
              <a:t> </a:t>
            </a:r>
            <a:r>
              <a:rPr sz="3800" spc="-10" dirty="0">
                <a:latin typeface="Calibri"/>
                <a:cs typeface="Calibri"/>
              </a:rPr>
              <a:t>bigram,</a:t>
            </a:r>
            <a:r>
              <a:rPr sz="3800" spc="75" dirty="0">
                <a:latin typeface="Calibri"/>
                <a:cs typeface="Calibri"/>
              </a:rPr>
              <a:t> </a:t>
            </a:r>
            <a:r>
              <a:rPr sz="3800" spc="-5" dirty="0">
                <a:latin typeface="Calibri"/>
                <a:cs typeface="Calibri"/>
              </a:rPr>
              <a:t>trigram</a:t>
            </a:r>
            <a:endParaRPr sz="3800">
              <a:latin typeface="Calibri"/>
              <a:cs typeface="Calibri"/>
            </a:endParaRPr>
          </a:p>
          <a:p>
            <a:pPr marL="558800" indent="-546100">
              <a:lnSpc>
                <a:spcPct val="100000"/>
              </a:lnSpc>
              <a:spcBef>
                <a:spcPts val="9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3800" spc="-210" dirty="0">
                <a:latin typeface="Calibri"/>
                <a:cs typeface="Calibri"/>
              </a:rPr>
              <a:t>Web-­‐scale</a:t>
            </a:r>
            <a:r>
              <a:rPr sz="3800" spc="35" dirty="0">
                <a:latin typeface="Calibri"/>
                <a:cs typeface="Calibri"/>
              </a:rPr>
              <a:t> </a:t>
            </a:r>
            <a:r>
              <a:rPr sz="3800" spc="10" dirty="0">
                <a:latin typeface="Calibri"/>
                <a:cs typeface="Calibri"/>
              </a:rPr>
              <a:t>spelling</a:t>
            </a:r>
            <a:r>
              <a:rPr sz="3800" spc="45" dirty="0">
                <a:latin typeface="Calibri"/>
                <a:cs typeface="Calibri"/>
              </a:rPr>
              <a:t> </a:t>
            </a:r>
            <a:r>
              <a:rPr sz="3800" spc="-5" dirty="0">
                <a:latin typeface="Calibri"/>
                <a:cs typeface="Calibri"/>
              </a:rPr>
              <a:t>correction</a:t>
            </a:r>
            <a:endParaRPr sz="3800">
              <a:latin typeface="Calibri"/>
              <a:cs typeface="Calibri"/>
            </a:endParaRPr>
          </a:p>
          <a:p>
            <a:pPr marL="1104900" lvl="1" indent="-355600">
              <a:lnSpc>
                <a:spcPct val="100000"/>
              </a:lnSpc>
              <a:spcBef>
                <a:spcPts val="840"/>
              </a:spcBef>
              <a:buFont typeface="Times New Roman"/>
              <a:buChar char="•"/>
              <a:tabLst>
                <a:tab pos="1104265" algn="l"/>
                <a:tab pos="1104900" algn="l"/>
              </a:tabLst>
            </a:pPr>
            <a:r>
              <a:rPr sz="3200" spc="5" dirty="0">
                <a:latin typeface="Calibri"/>
                <a:cs typeface="Calibri"/>
              </a:rPr>
              <a:t>Stupid</a:t>
            </a:r>
            <a:r>
              <a:rPr sz="3200" spc="-13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backoff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697990"/>
            <a:ext cx="689864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Unigram</a:t>
            </a:r>
            <a:r>
              <a:rPr spc="80" dirty="0"/>
              <a:t> </a:t>
            </a:r>
            <a:r>
              <a:rPr spc="-10" dirty="0"/>
              <a:t>Prior</a:t>
            </a:r>
            <a:r>
              <a:rPr spc="10" dirty="0"/>
              <a:t> </a:t>
            </a:r>
            <a:r>
              <a:rPr spc="-5" dirty="0"/>
              <a:t>probability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684892"/>
              </p:ext>
            </p:extLst>
          </p:nvPr>
        </p:nvGraphicFramePr>
        <p:xfrm>
          <a:off x="612961" y="2136528"/>
          <a:ext cx="10850879" cy="4153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1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8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3344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word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9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9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equen</a:t>
                      </a:r>
                      <a:r>
                        <a:rPr sz="29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900" b="1" spc="-3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9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900" b="1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9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wo</a:t>
                      </a:r>
                      <a:r>
                        <a:rPr sz="29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P(word)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344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15" dirty="0">
                          <a:latin typeface="Calibri"/>
                          <a:cs typeface="Calibri"/>
                        </a:rPr>
                        <a:t>actress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9,321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.0000230573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344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30" dirty="0">
                          <a:latin typeface="Calibri"/>
                          <a:cs typeface="Calibri"/>
                        </a:rPr>
                        <a:t>cress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220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.0000005442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344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20" dirty="0">
                          <a:latin typeface="Calibri"/>
                          <a:cs typeface="Calibri"/>
                        </a:rPr>
                        <a:t>caress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686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.0000016969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344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25" dirty="0">
                          <a:latin typeface="Calibri"/>
                          <a:cs typeface="Calibri"/>
                        </a:rPr>
                        <a:t>access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37,038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.0000916207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344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20" dirty="0">
                          <a:latin typeface="Calibri"/>
                          <a:cs typeface="Calibri"/>
                        </a:rPr>
                        <a:t>across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120,844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.0002989314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3344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20" dirty="0">
                          <a:latin typeface="Calibri"/>
                          <a:cs typeface="Calibri"/>
                        </a:rPr>
                        <a:t>acres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12,874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.0000318463</a:t>
                      </a:r>
                      <a:endParaRPr sz="2900" dirty="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02445" y="1500630"/>
            <a:ext cx="1116139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0" dirty="0">
                <a:latin typeface="Calibri"/>
                <a:cs typeface="Calibri"/>
              </a:rPr>
              <a:t>Counts</a:t>
            </a:r>
            <a:r>
              <a:rPr sz="2900" spc="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from</a:t>
            </a:r>
            <a:r>
              <a:rPr sz="2900" spc="-70" dirty="0">
                <a:latin typeface="Calibri"/>
                <a:cs typeface="Calibri"/>
              </a:rPr>
              <a:t> </a:t>
            </a:r>
            <a:r>
              <a:rPr sz="2900" spc="15" dirty="0">
                <a:latin typeface="Calibri"/>
                <a:cs typeface="Calibri"/>
              </a:rPr>
              <a:t>404,253,213</a:t>
            </a:r>
            <a:r>
              <a:rPr sz="2900" spc="-220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words</a:t>
            </a:r>
            <a:r>
              <a:rPr sz="2900" spc="-190" dirty="0">
                <a:latin typeface="Calibri"/>
                <a:cs typeface="Calibri"/>
              </a:rPr>
              <a:t> </a:t>
            </a:r>
            <a:r>
              <a:rPr sz="2900" spc="15" dirty="0">
                <a:latin typeface="Calibri"/>
                <a:cs typeface="Calibri"/>
              </a:rPr>
              <a:t>in</a:t>
            </a:r>
            <a:r>
              <a:rPr sz="2900" spc="20" dirty="0">
                <a:latin typeface="Calibri"/>
                <a:cs typeface="Calibri"/>
              </a:rPr>
              <a:t> </a:t>
            </a:r>
            <a:r>
              <a:rPr sz="2900" spc="-25" dirty="0">
                <a:latin typeface="Calibri"/>
                <a:cs typeface="Calibri"/>
              </a:rPr>
              <a:t>Corpus</a:t>
            </a:r>
            <a:r>
              <a:rPr sz="2900" spc="10" dirty="0">
                <a:latin typeface="Calibri"/>
                <a:cs typeface="Calibri"/>
              </a:rPr>
              <a:t> </a:t>
            </a:r>
            <a:r>
              <a:rPr sz="2900" spc="-15" dirty="0">
                <a:latin typeface="Calibri"/>
                <a:cs typeface="Calibri"/>
              </a:rPr>
              <a:t>of</a:t>
            </a:r>
            <a:r>
              <a:rPr sz="2900" spc="60" dirty="0">
                <a:latin typeface="Calibri"/>
                <a:cs typeface="Calibri"/>
              </a:rPr>
              <a:t> </a:t>
            </a:r>
            <a:r>
              <a:rPr sz="2900" spc="-30" dirty="0">
                <a:latin typeface="Calibri"/>
                <a:cs typeface="Calibri"/>
              </a:rPr>
              <a:t>Contemporary</a:t>
            </a:r>
            <a:r>
              <a:rPr sz="2900" spc="3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English</a:t>
            </a:r>
            <a:r>
              <a:rPr sz="2900" spc="-75" dirty="0">
                <a:latin typeface="Calibri"/>
                <a:cs typeface="Calibri"/>
              </a:rPr>
              <a:t> </a:t>
            </a:r>
            <a:r>
              <a:rPr sz="2900" spc="-15" dirty="0">
                <a:latin typeface="Calibri"/>
                <a:cs typeface="Calibri"/>
              </a:rPr>
              <a:t>(COCA)</a:t>
            </a:r>
            <a:endParaRPr sz="2900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0571" y="190755"/>
            <a:ext cx="9843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STEP 1: Selection of Language Model</a:t>
            </a:r>
            <a:endParaRPr lang="en-IN" sz="36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73683" y="2778108"/>
            <a:ext cx="8936355" cy="4811574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609600" indent="-546100">
              <a:lnSpc>
                <a:spcPct val="100000"/>
              </a:lnSpc>
              <a:spcBef>
                <a:spcPts val="1040"/>
              </a:spcBef>
              <a:buClr>
                <a:srgbClr val="CC0000"/>
              </a:buClr>
              <a:buFont typeface="Times New Roman"/>
              <a:buChar char="•"/>
              <a:tabLst>
                <a:tab pos="608965" algn="l"/>
                <a:tab pos="609600" algn="l"/>
              </a:tabLst>
            </a:pPr>
            <a:r>
              <a:rPr sz="3800" b="1" spc="15" dirty="0">
                <a:latin typeface="Calibri"/>
                <a:cs typeface="Calibri"/>
              </a:rPr>
              <a:t>Error</a:t>
            </a:r>
            <a:r>
              <a:rPr sz="3800" b="1" spc="-25" dirty="0">
                <a:latin typeface="Calibri"/>
                <a:cs typeface="Calibri"/>
              </a:rPr>
              <a:t> </a:t>
            </a:r>
            <a:r>
              <a:rPr sz="3800" b="1" spc="-20" dirty="0">
                <a:latin typeface="Calibri"/>
                <a:cs typeface="Calibri"/>
              </a:rPr>
              <a:t>model</a:t>
            </a:r>
            <a:r>
              <a:rPr sz="3800" b="1" spc="100" dirty="0">
                <a:latin typeface="Calibri"/>
                <a:cs typeface="Calibri"/>
              </a:rPr>
              <a:t> </a:t>
            </a:r>
            <a:r>
              <a:rPr sz="3800" b="1" spc="-20" dirty="0">
                <a:latin typeface="Calibri"/>
                <a:cs typeface="Calibri"/>
              </a:rPr>
              <a:t>probability,</a:t>
            </a:r>
            <a:r>
              <a:rPr sz="3800" b="1" spc="350" dirty="0">
                <a:latin typeface="Calibri"/>
                <a:cs typeface="Calibri"/>
              </a:rPr>
              <a:t> </a:t>
            </a:r>
            <a:r>
              <a:rPr sz="3800" b="1" spc="-10" dirty="0">
                <a:latin typeface="Calibri"/>
                <a:cs typeface="Calibri"/>
              </a:rPr>
              <a:t>Edit</a:t>
            </a:r>
            <a:r>
              <a:rPr sz="3800" b="1" spc="110" dirty="0">
                <a:latin typeface="Calibri"/>
                <a:cs typeface="Calibri"/>
              </a:rPr>
              <a:t> </a:t>
            </a:r>
            <a:r>
              <a:rPr sz="3800" b="1" spc="-25" dirty="0">
                <a:latin typeface="Calibri"/>
                <a:cs typeface="Calibri"/>
              </a:rPr>
              <a:t>probability</a:t>
            </a:r>
            <a:endParaRPr sz="3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0000"/>
              </a:buClr>
              <a:buFont typeface="Times New Roman"/>
              <a:buChar char="•"/>
            </a:pPr>
            <a:endParaRPr sz="5250" dirty="0">
              <a:latin typeface="Calibri"/>
              <a:cs typeface="Calibri"/>
            </a:endParaRPr>
          </a:p>
          <a:p>
            <a:pPr marL="609600" indent="-546100">
              <a:lnSpc>
                <a:spcPct val="100000"/>
              </a:lnSpc>
              <a:buClr>
                <a:srgbClr val="CC0000"/>
              </a:buClr>
              <a:buFont typeface="Times New Roman"/>
              <a:buChar char="•"/>
              <a:tabLst>
                <a:tab pos="608965" algn="l"/>
                <a:tab pos="609600" algn="l"/>
              </a:tabLst>
            </a:pPr>
            <a:r>
              <a:rPr sz="3800" i="1" spc="5" dirty="0">
                <a:latin typeface="Calibri"/>
                <a:cs typeface="Calibri"/>
              </a:rPr>
              <a:t>Misspelled</a:t>
            </a:r>
            <a:r>
              <a:rPr sz="3800" i="1" spc="75" dirty="0">
                <a:latin typeface="Calibri"/>
                <a:cs typeface="Calibri"/>
              </a:rPr>
              <a:t> </a:t>
            </a:r>
            <a:r>
              <a:rPr sz="3800" i="1" spc="5" dirty="0">
                <a:latin typeface="Calibri"/>
                <a:cs typeface="Calibri"/>
              </a:rPr>
              <a:t>word</a:t>
            </a:r>
            <a:r>
              <a:rPr sz="3800" i="1" spc="80" dirty="0">
                <a:latin typeface="Calibri"/>
                <a:cs typeface="Calibri"/>
              </a:rPr>
              <a:t> </a:t>
            </a:r>
            <a:r>
              <a:rPr sz="3800" i="1" dirty="0">
                <a:latin typeface="Calibri"/>
                <a:cs typeface="Calibri"/>
              </a:rPr>
              <a:t>x</a:t>
            </a:r>
            <a:r>
              <a:rPr sz="3800" i="1" spc="-10" dirty="0">
                <a:latin typeface="Calibri"/>
                <a:cs typeface="Calibri"/>
              </a:rPr>
              <a:t> </a:t>
            </a:r>
            <a:r>
              <a:rPr sz="3800" i="1" dirty="0">
                <a:latin typeface="Calibri"/>
                <a:cs typeface="Calibri"/>
              </a:rPr>
              <a:t>=</a:t>
            </a:r>
            <a:r>
              <a:rPr sz="3800" i="1" spc="-65" dirty="0">
                <a:latin typeface="Calibri"/>
                <a:cs typeface="Calibri"/>
              </a:rPr>
              <a:t> </a:t>
            </a:r>
            <a:r>
              <a:rPr sz="3800" i="1" spc="-25" dirty="0">
                <a:latin typeface="Calibri"/>
                <a:cs typeface="Calibri"/>
              </a:rPr>
              <a:t>x</a:t>
            </a:r>
            <a:r>
              <a:rPr sz="3900" i="1" spc="-37" baseline="-19230" dirty="0">
                <a:latin typeface="Calibri"/>
                <a:cs typeface="Calibri"/>
              </a:rPr>
              <a:t>1</a:t>
            </a:r>
            <a:r>
              <a:rPr sz="3800" i="1" spc="-25" dirty="0">
                <a:latin typeface="Calibri"/>
                <a:cs typeface="Calibri"/>
              </a:rPr>
              <a:t>,</a:t>
            </a:r>
            <a:r>
              <a:rPr sz="3800" i="1" spc="85" dirty="0">
                <a:latin typeface="Calibri"/>
                <a:cs typeface="Calibri"/>
              </a:rPr>
              <a:t> </a:t>
            </a:r>
            <a:r>
              <a:rPr sz="3800" i="1" spc="-25" dirty="0">
                <a:latin typeface="Calibri"/>
                <a:cs typeface="Calibri"/>
              </a:rPr>
              <a:t>x</a:t>
            </a:r>
            <a:r>
              <a:rPr sz="3900" i="1" spc="-37" baseline="-19230" dirty="0">
                <a:latin typeface="Calibri"/>
                <a:cs typeface="Calibri"/>
              </a:rPr>
              <a:t>2</a:t>
            </a:r>
            <a:r>
              <a:rPr sz="3800" i="1" spc="-25" dirty="0">
                <a:latin typeface="Calibri"/>
                <a:cs typeface="Calibri"/>
              </a:rPr>
              <a:t>,</a:t>
            </a:r>
            <a:r>
              <a:rPr sz="3800" i="1" spc="85" dirty="0">
                <a:latin typeface="Calibri"/>
                <a:cs typeface="Calibri"/>
              </a:rPr>
              <a:t> </a:t>
            </a:r>
            <a:r>
              <a:rPr sz="3800" i="1" spc="-25" dirty="0">
                <a:latin typeface="Calibri"/>
                <a:cs typeface="Calibri"/>
              </a:rPr>
              <a:t>x</a:t>
            </a:r>
            <a:r>
              <a:rPr sz="3900" i="1" spc="-37" baseline="-19230" dirty="0">
                <a:latin typeface="Calibri"/>
                <a:cs typeface="Calibri"/>
              </a:rPr>
              <a:t>3</a:t>
            </a:r>
            <a:r>
              <a:rPr sz="3800" i="1" spc="-25" dirty="0">
                <a:latin typeface="Calibri"/>
                <a:cs typeface="Calibri"/>
              </a:rPr>
              <a:t>…</a:t>
            </a:r>
            <a:r>
              <a:rPr sz="3800" i="1" spc="5" dirty="0">
                <a:latin typeface="Calibri"/>
                <a:cs typeface="Calibri"/>
              </a:rPr>
              <a:t> </a:t>
            </a:r>
            <a:r>
              <a:rPr sz="3800" i="1" spc="-25" dirty="0">
                <a:latin typeface="Calibri"/>
                <a:cs typeface="Calibri"/>
              </a:rPr>
              <a:t>x</a:t>
            </a:r>
            <a:r>
              <a:rPr sz="3900" i="1" spc="-37" baseline="-19230" dirty="0">
                <a:latin typeface="Calibri"/>
                <a:cs typeface="Calibri"/>
              </a:rPr>
              <a:t>m</a:t>
            </a:r>
            <a:endParaRPr sz="3900" baseline="-19230" dirty="0">
              <a:latin typeface="Calibri"/>
              <a:cs typeface="Calibri"/>
            </a:endParaRPr>
          </a:p>
          <a:p>
            <a:pPr marL="609600" indent="-546100">
              <a:lnSpc>
                <a:spcPct val="100000"/>
              </a:lnSpc>
              <a:spcBef>
                <a:spcPts val="1040"/>
              </a:spcBef>
              <a:buClr>
                <a:srgbClr val="CC0000"/>
              </a:buClr>
              <a:buFont typeface="Times New Roman"/>
              <a:buChar char="•"/>
              <a:tabLst>
                <a:tab pos="608965" algn="l"/>
                <a:tab pos="609600" algn="l"/>
              </a:tabLst>
            </a:pPr>
            <a:r>
              <a:rPr sz="3800" i="1" spc="5" dirty="0">
                <a:latin typeface="Calibri"/>
                <a:cs typeface="Calibri"/>
              </a:rPr>
              <a:t>Correct</a:t>
            </a:r>
            <a:r>
              <a:rPr sz="3800" i="1" spc="60" dirty="0">
                <a:latin typeface="Calibri"/>
                <a:cs typeface="Calibri"/>
              </a:rPr>
              <a:t> </a:t>
            </a:r>
            <a:r>
              <a:rPr sz="3800" i="1" spc="5" dirty="0">
                <a:latin typeface="Calibri"/>
                <a:cs typeface="Calibri"/>
              </a:rPr>
              <a:t>word</a:t>
            </a:r>
            <a:r>
              <a:rPr sz="3800" i="1" spc="-25" dirty="0">
                <a:latin typeface="Calibri"/>
                <a:cs typeface="Calibri"/>
              </a:rPr>
              <a:t> </a:t>
            </a:r>
            <a:r>
              <a:rPr sz="3800" i="1" dirty="0">
                <a:latin typeface="Calibri"/>
                <a:cs typeface="Calibri"/>
              </a:rPr>
              <a:t>w</a:t>
            </a:r>
            <a:r>
              <a:rPr sz="3800" i="1" spc="15" dirty="0">
                <a:latin typeface="Calibri"/>
                <a:cs typeface="Calibri"/>
              </a:rPr>
              <a:t> </a:t>
            </a:r>
            <a:r>
              <a:rPr sz="3800" i="1" dirty="0">
                <a:latin typeface="Calibri"/>
                <a:cs typeface="Calibri"/>
              </a:rPr>
              <a:t>=</a:t>
            </a:r>
            <a:r>
              <a:rPr sz="3800" i="1" spc="45" dirty="0">
                <a:latin typeface="Calibri"/>
                <a:cs typeface="Calibri"/>
              </a:rPr>
              <a:t> </a:t>
            </a:r>
            <a:r>
              <a:rPr sz="3800" i="1" spc="-15" dirty="0">
                <a:latin typeface="Calibri"/>
                <a:cs typeface="Calibri"/>
              </a:rPr>
              <a:t>w</a:t>
            </a:r>
            <a:r>
              <a:rPr sz="3900" i="1" spc="-22" baseline="-19230" dirty="0">
                <a:latin typeface="Calibri"/>
                <a:cs typeface="Calibri"/>
              </a:rPr>
              <a:t>1</a:t>
            </a:r>
            <a:r>
              <a:rPr sz="3800" i="1" spc="-15" dirty="0">
                <a:latin typeface="Calibri"/>
                <a:cs typeface="Calibri"/>
              </a:rPr>
              <a:t>,</a:t>
            </a:r>
            <a:r>
              <a:rPr sz="3800" i="1" spc="80" dirty="0">
                <a:latin typeface="Calibri"/>
                <a:cs typeface="Calibri"/>
              </a:rPr>
              <a:t> </a:t>
            </a:r>
            <a:r>
              <a:rPr sz="3800" i="1" spc="-15" dirty="0">
                <a:latin typeface="Calibri"/>
                <a:cs typeface="Calibri"/>
              </a:rPr>
              <a:t>w</a:t>
            </a:r>
            <a:r>
              <a:rPr sz="3900" i="1" spc="-22" baseline="-19230" dirty="0">
                <a:latin typeface="Calibri"/>
                <a:cs typeface="Calibri"/>
              </a:rPr>
              <a:t>2</a:t>
            </a:r>
            <a:r>
              <a:rPr sz="3800" i="1" spc="-15" dirty="0">
                <a:latin typeface="Calibri"/>
                <a:cs typeface="Calibri"/>
              </a:rPr>
              <a:t>,</a:t>
            </a:r>
            <a:r>
              <a:rPr sz="3800" i="1" spc="-20" dirty="0">
                <a:latin typeface="Calibri"/>
                <a:cs typeface="Calibri"/>
              </a:rPr>
              <a:t> </a:t>
            </a:r>
            <a:r>
              <a:rPr sz="3800" i="1" spc="-25" dirty="0">
                <a:latin typeface="Calibri"/>
                <a:cs typeface="Calibri"/>
              </a:rPr>
              <a:t>w</a:t>
            </a:r>
            <a:r>
              <a:rPr sz="3900" i="1" spc="-37" baseline="-19230" dirty="0">
                <a:latin typeface="Calibri"/>
                <a:cs typeface="Calibri"/>
              </a:rPr>
              <a:t>3</a:t>
            </a:r>
            <a:r>
              <a:rPr sz="3800" i="1" spc="-25" dirty="0">
                <a:latin typeface="Calibri"/>
                <a:cs typeface="Calibri"/>
              </a:rPr>
              <a:t>,…,</a:t>
            </a:r>
            <a:r>
              <a:rPr sz="3800" i="1" spc="180" dirty="0">
                <a:latin typeface="Calibri"/>
                <a:cs typeface="Calibri"/>
              </a:rPr>
              <a:t> </a:t>
            </a:r>
            <a:r>
              <a:rPr sz="3800" i="1" spc="-10" dirty="0">
                <a:latin typeface="Calibri"/>
                <a:cs typeface="Calibri"/>
              </a:rPr>
              <a:t>w</a:t>
            </a:r>
            <a:r>
              <a:rPr sz="3900" i="1" spc="-15" baseline="-19230" dirty="0">
                <a:latin typeface="Calibri"/>
                <a:cs typeface="Calibri"/>
              </a:rPr>
              <a:t>n</a:t>
            </a:r>
            <a:endParaRPr sz="3900" baseline="-1923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0000"/>
              </a:buClr>
              <a:buFont typeface="Times New Roman"/>
              <a:buChar char="•"/>
            </a:pPr>
            <a:endParaRPr sz="5250" dirty="0">
              <a:latin typeface="Calibri"/>
              <a:cs typeface="Calibri"/>
            </a:endParaRPr>
          </a:p>
          <a:p>
            <a:pPr marL="609600" indent="-546100">
              <a:lnSpc>
                <a:spcPct val="100000"/>
              </a:lnSpc>
              <a:buClr>
                <a:srgbClr val="CC0000"/>
              </a:buClr>
              <a:buFont typeface="Times New Roman"/>
              <a:buChar char="•"/>
              <a:tabLst>
                <a:tab pos="608965" algn="l"/>
                <a:tab pos="609600" algn="l"/>
              </a:tabLst>
            </a:pPr>
            <a:r>
              <a:rPr sz="3800" spc="-10" dirty="0">
                <a:latin typeface="Calibri"/>
                <a:cs typeface="Calibri"/>
              </a:rPr>
              <a:t>P(x|w)</a:t>
            </a:r>
            <a:r>
              <a:rPr sz="3800" spc="80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=</a:t>
            </a:r>
            <a:r>
              <a:rPr sz="3800" spc="45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probability</a:t>
            </a:r>
            <a:r>
              <a:rPr sz="3800" spc="15" dirty="0">
                <a:latin typeface="Calibri"/>
                <a:cs typeface="Calibri"/>
              </a:rPr>
              <a:t> </a:t>
            </a:r>
            <a:r>
              <a:rPr sz="3800" spc="-5" dirty="0">
                <a:latin typeface="Calibri"/>
                <a:cs typeface="Calibri"/>
              </a:rPr>
              <a:t>of</a:t>
            </a:r>
            <a:r>
              <a:rPr sz="3800" spc="80" dirty="0">
                <a:latin typeface="Calibri"/>
                <a:cs typeface="Calibri"/>
              </a:rPr>
              <a:t> </a:t>
            </a:r>
            <a:r>
              <a:rPr sz="3800" spc="5" dirty="0">
                <a:latin typeface="Calibri"/>
                <a:cs typeface="Calibri"/>
              </a:rPr>
              <a:t>the</a:t>
            </a:r>
            <a:r>
              <a:rPr sz="3800" spc="-40" dirty="0">
                <a:latin typeface="Calibri"/>
                <a:cs typeface="Calibri"/>
              </a:rPr>
              <a:t> </a:t>
            </a:r>
            <a:r>
              <a:rPr sz="3800" spc="5" dirty="0">
                <a:latin typeface="Calibri"/>
                <a:cs typeface="Calibri"/>
              </a:rPr>
              <a:t>edit</a:t>
            </a:r>
            <a:endParaRPr sz="3800" dirty="0">
              <a:latin typeface="Calibri"/>
              <a:cs typeface="Calibri"/>
            </a:endParaRPr>
          </a:p>
          <a:p>
            <a:pPr marL="1155700" lvl="1" indent="-355600">
              <a:lnSpc>
                <a:spcPct val="100000"/>
              </a:lnSpc>
              <a:spcBef>
                <a:spcPts val="840"/>
              </a:spcBef>
              <a:buFont typeface="Times New Roman"/>
              <a:buChar char="•"/>
              <a:tabLst>
                <a:tab pos="1155065" algn="l"/>
                <a:tab pos="1155700" algn="l"/>
              </a:tabLst>
            </a:pPr>
            <a:r>
              <a:rPr sz="3200" dirty="0">
                <a:latin typeface="Calibri"/>
                <a:cs typeface="Calibri"/>
              </a:rPr>
              <a:t>(deletion/insertion/substitution/transposition)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" y="837086"/>
            <a:ext cx="14628541" cy="18350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0571" y="190755"/>
            <a:ext cx="9843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STEP 2: </a:t>
            </a:r>
            <a:r>
              <a:rPr lang="en-IN" sz="3600" spc="-20" dirty="0" smtClean="0"/>
              <a:t>Channel</a:t>
            </a:r>
            <a:r>
              <a:rPr lang="en-IN" sz="3600" spc="80" dirty="0" smtClean="0"/>
              <a:t> </a:t>
            </a:r>
            <a:r>
              <a:rPr lang="en-IN" sz="3600" spc="-25" dirty="0" smtClean="0"/>
              <a:t>model</a:t>
            </a:r>
            <a:r>
              <a:rPr lang="en-IN" sz="3600" spc="180" dirty="0" smtClean="0"/>
              <a:t> </a:t>
            </a:r>
            <a:r>
              <a:rPr lang="en-IN" sz="3600" spc="-5" dirty="0" smtClean="0"/>
              <a:t>probability</a:t>
            </a:r>
            <a:endParaRPr lang="en-IN" sz="36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799" y="113792"/>
            <a:ext cx="12556745" cy="159274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6100"/>
              </a:lnSpc>
              <a:spcBef>
                <a:spcPts val="220"/>
              </a:spcBef>
            </a:pPr>
            <a:r>
              <a:rPr lang="en-US" spc="-20" dirty="0" smtClean="0"/>
              <a:t>STEP 3:</a:t>
            </a:r>
            <a:r>
              <a:rPr spc="-20" dirty="0" smtClean="0"/>
              <a:t>Computing</a:t>
            </a:r>
            <a:r>
              <a:rPr spc="120" dirty="0" smtClean="0"/>
              <a:t> </a:t>
            </a:r>
            <a:r>
              <a:rPr spc="-15" dirty="0"/>
              <a:t>error</a:t>
            </a:r>
            <a:r>
              <a:rPr spc="125" dirty="0"/>
              <a:t> </a:t>
            </a:r>
            <a:r>
              <a:rPr spc="-5" dirty="0"/>
              <a:t>probability:</a:t>
            </a:r>
            <a:r>
              <a:rPr spc="35" dirty="0"/>
              <a:t> </a:t>
            </a:r>
            <a:r>
              <a:rPr spc="-25" dirty="0"/>
              <a:t>confusion </a:t>
            </a:r>
            <a:r>
              <a:rPr spc="-1140" dirty="0"/>
              <a:t> </a:t>
            </a:r>
            <a:r>
              <a:rPr spc="-5" dirty="0"/>
              <a:t>matrix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316507"/>
              </p:ext>
            </p:extLst>
          </p:nvPr>
        </p:nvGraphicFramePr>
        <p:xfrm>
          <a:off x="2175066" y="4724400"/>
          <a:ext cx="9989184" cy="257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 marL="31750">
                        <a:lnSpc>
                          <a:spcPts val="3625"/>
                        </a:lnSpc>
                      </a:pPr>
                      <a:r>
                        <a:rPr sz="3800" spc="15" dirty="0">
                          <a:latin typeface="Courier New"/>
                          <a:cs typeface="Courier New"/>
                        </a:rPr>
                        <a:t>del[x,y]:</a:t>
                      </a:r>
                      <a:endParaRPr sz="3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ts val="3625"/>
                        </a:lnSpc>
                      </a:pPr>
                      <a:r>
                        <a:rPr sz="3800" spc="15" dirty="0">
                          <a:latin typeface="Courier New"/>
                          <a:cs typeface="Courier New"/>
                        </a:rPr>
                        <a:t>count(xy</a:t>
                      </a:r>
                      <a:endParaRPr sz="3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25"/>
                        </a:lnSpc>
                      </a:pPr>
                      <a:r>
                        <a:rPr sz="3800" spc="15" dirty="0">
                          <a:latin typeface="Courier New"/>
                          <a:cs typeface="Courier New"/>
                        </a:rPr>
                        <a:t>typed</a:t>
                      </a:r>
                      <a:endParaRPr sz="3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25"/>
                        </a:lnSpc>
                      </a:pPr>
                      <a:r>
                        <a:rPr sz="3800" spc="15" dirty="0">
                          <a:latin typeface="Courier New"/>
                          <a:cs typeface="Courier New"/>
                        </a:rPr>
                        <a:t>as</a:t>
                      </a:r>
                      <a:endParaRPr sz="3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ts val="3625"/>
                        </a:lnSpc>
                      </a:pPr>
                      <a:r>
                        <a:rPr sz="3800" spc="15" dirty="0">
                          <a:latin typeface="Courier New"/>
                          <a:cs typeface="Courier New"/>
                        </a:rPr>
                        <a:t>x)</a:t>
                      </a:r>
                      <a:endParaRPr sz="3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31750">
                        <a:lnSpc>
                          <a:spcPts val="4475"/>
                        </a:lnSpc>
                      </a:pPr>
                      <a:r>
                        <a:rPr sz="3800" spc="15" dirty="0">
                          <a:latin typeface="Courier New"/>
                          <a:cs typeface="Courier New"/>
                        </a:rPr>
                        <a:t>ins[x,y]:</a:t>
                      </a:r>
                      <a:endParaRPr sz="3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5750" marR="3175">
                        <a:lnSpc>
                          <a:spcPts val="4475"/>
                        </a:lnSpc>
                      </a:pPr>
                      <a:r>
                        <a:rPr sz="3800" spc="10" dirty="0">
                          <a:latin typeface="Courier New"/>
                          <a:cs typeface="Courier New"/>
                        </a:rPr>
                        <a:t>count(x</a:t>
                      </a:r>
                      <a:endParaRPr sz="3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475"/>
                        </a:lnSpc>
                      </a:pPr>
                      <a:r>
                        <a:rPr sz="3800" spc="15" dirty="0">
                          <a:latin typeface="Courier New"/>
                          <a:cs typeface="Courier New"/>
                        </a:rPr>
                        <a:t>typed</a:t>
                      </a:r>
                      <a:endParaRPr sz="3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475"/>
                        </a:lnSpc>
                      </a:pPr>
                      <a:r>
                        <a:rPr sz="3800" spc="15" dirty="0">
                          <a:latin typeface="Courier New"/>
                          <a:cs typeface="Courier New"/>
                        </a:rPr>
                        <a:t>as</a:t>
                      </a:r>
                      <a:endParaRPr sz="3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475"/>
                        </a:lnSpc>
                      </a:pPr>
                      <a:r>
                        <a:rPr sz="3800" spc="10" dirty="0">
                          <a:latin typeface="Courier New"/>
                          <a:cs typeface="Courier New"/>
                        </a:rPr>
                        <a:t>xy)</a:t>
                      </a:r>
                      <a:endParaRPr sz="3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31750">
                        <a:lnSpc>
                          <a:spcPts val="4475"/>
                        </a:lnSpc>
                      </a:pPr>
                      <a:r>
                        <a:rPr sz="3800" spc="15" dirty="0">
                          <a:latin typeface="Courier New"/>
                          <a:cs typeface="Courier New"/>
                        </a:rPr>
                        <a:t>sub[x,y]:</a:t>
                      </a:r>
                      <a:endParaRPr sz="3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5750" marR="3175">
                        <a:lnSpc>
                          <a:spcPts val="4475"/>
                        </a:lnSpc>
                      </a:pPr>
                      <a:r>
                        <a:rPr sz="3800" spc="10" dirty="0">
                          <a:latin typeface="Courier New"/>
                          <a:cs typeface="Courier New"/>
                        </a:rPr>
                        <a:t>count(x</a:t>
                      </a:r>
                      <a:endParaRPr sz="3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475"/>
                        </a:lnSpc>
                      </a:pPr>
                      <a:r>
                        <a:rPr sz="3800" spc="15" dirty="0">
                          <a:latin typeface="Courier New"/>
                          <a:cs typeface="Courier New"/>
                        </a:rPr>
                        <a:t>typed</a:t>
                      </a:r>
                      <a:endParaRPr sz="3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475"/>
                        </a:lnSpc>
                      </a:pPr>
                      <a:r>
                        <a:rPr sz="3800" spc="15" dirty="0">
                          <a:latin typeface="Courier New"/>
                          <a:cs typeface="Courier New"/>
                        </a:rPr>
                        <a:t>as</a:t>
                      </a:r>
                      <a:endParaRPr sz="3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475"/>
                        </a:lnSpc>
                      </a:pPr>
                      <a:r>
                        <a:rPr sz="3800" spc="15" dirty="0">
                          <a:latin typeface="Courier New"/>
                          <a:cs typeface="Courier New"/>
                        </a:rPr>
                        <a:t>y)</a:t>
                      </a:r>
                      <a:endParaRPr sz="3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31750">
                        <a:lnSpc>
                          <a:spcPts val="4475"/>
                        </a:lnSpc>
                      </a:pPr>
                      <a:r>
                        <a:rPr sz="3800" spc="15" dirty="0">
                          <a:latin typeface="Courier New"/>
                          <a:cs typeface="Courier New"/>
                        </a:rPr>
                        <a:t>trans[x,y]:</a:t>
                      </a:r>
                      <a:endParaRPr sz="3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ts val="4475"/>
                        </a:lnSpc>
                      </a:pPr>
                      <a:r>
                        <a:rPr sz="3800" spc="15" dirty="0">
                          <a:latin typeface="Courier New"/>
                          <a:cs typeface="Courier New"/>
                        </a:rPr>
                        <a:t>count(xy</a:t>
                      </a:r>
                      <a:endParaRPr sz="3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4475"/>
                        </a:lnSpc>
                      </a:pPr>
                      <a:r>
                        <a:rPr sz="3800" spc="15" dirty="0">
                          <a:latin typeface="Courier New"/>
                          <a:cs typeface="Courier New"/>
                        </a:rPr>
                        <a:t>typed</a:t>
                      </a:r>
                      <a:endParaRPr sz="3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4475"/>
                        </a:lnSpc>
                      </a:pPr>
                      <a:r>
                        <a:rPr sz="3800" spc="15" dirty="0">
                          <a:latin typeface="Courier New"/>
                          <a:cs typeface="Courier New"/>
                        </a:rPr>
                        <a:t>as</a:t>
                      </a:r>
                      <a:endParaRPr sz="3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ts val="4475"/>
                        </a:lnSpc>
                      </a:pPr>
                      <a:r>
                        <a:rPr sz="3800" spc="10" dirty="0">
                          <a:latin typeface="Courier New"/>
                          <a:cs typeface="Courier New"/>
                        </a:rPr>
                        <a:t>yx)</a:t>
                      </a:r>
                      <a:endParaRPr sz="3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04799" y="2133600"/>
            <a:ext cx="137297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For calculating P(x | w)  we first build an error confusion matrix that tells us for a pair of letters how likely an edit (deletion/insertion/substitution/transposition) to happen</a:t>
            </a:r>
            <a:endParaRPr lang="en-IN" sz="3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406400"/>
            <a:ext cx="955548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Confusion</a:t>
            </a:r>
            <a:r>
              <a:rPr spc="190" dirty="0"/>
              <a:t> </a:t>
            </a:r>
            <a:r>
              <a:rPr spc="-5" dirty="0"/>
              <a:t>matrix</a:t>
            </a:r>
            <a:r>
              <a:rPr spc="-10" dirty="0"/>
              <a:t> </a:t>
            </a:r>
            <a:r>
              <a:rPr spc="-20" dirty="0"/>
              <a:t>for</a:t>
            </a:r>
            <a:r>
              <a:rPr spc="110" dirty="0"/>
              <a:t> </a:t>
            </a:r>
            <a:r>
              <a:rPr spc="5" dirty="0"/>
              <a:t>spelling</a:t>
            </a:r>
            <a:r>
              <a:rPr spc="-80" dirty="0"/>
              <a:t> </a:t>
            </a:r>
            <a:r>
              <a:rPr spc="-10" dirty="0"/>
              <a:t>errors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3538" y="1646276"/>
            <a:ext cx="10403939" cy="63057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219" y="6629400"/>
            <a:ext cx="11450576" cy="79273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560" y="1676400"/>
            <a:ext cx="13274675" cy="4739759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 to get the probability P(x | w)  just divide it by the count of the actual characters</a:t>
            </a:r>
            <a:r>
              <a:rPr lang="en-US" sz="4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4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deletion: deletion(x , w) / count(</a:t>
            </a:r>
            <a:r>
              <a:rPr lang="en-US" sz="4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xw</a:t>
            </a:r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insertion: insert(x , w) / count(w)</a:t>
            </a:r>
          </a:p>
          <a:p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substitution: substitution(x , w) / count(w)</a:t>
            </a:r>
          </a:p>
          <a:p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transposition: transposition(x , w) / count(</a:t>
            </a:r>
            <a:r>
              <a:rPr lang="en-US" sz="4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xw</a:t>
            </a:r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IN" sz="4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3054" y="15359"/>
            <a:ext cx="97029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STEP 4: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Get 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the probability P(x | w) 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4124792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5:Calculation for </a:t>
            </a:r>
            <a:r>
              <a:rPr lang="en-US" dirty="0"/>
              <a:t>w'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61994" y="1828800"/>
            <a:ext cx="138636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Now once we have the P(x | w)  for the candidate suggestions (step 2) we select w’ based on </a:t>
            </a:r>
          </a:p>
          <a:p>
            <a:r>
              <a:rPr lang="en-US" sz="4000" dirty="0" smtClean="0"/>
              <a:t>w' = argmax_w P(x | w)*P(w) 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026846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528319"/>
            <a:ext cx="751840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Channel</a:t>
            </a:r>
            <a:r>
              <a:rPr spc="75" dirty="0"/>
              <a:t> </a:t>
            </a:r>
            <a:r>
              <a:rPr spc="-25" dirty="0"/>
              <a:t>model</a:t>
            </a:r>
            <a:r>
              <a:rPr spc="180" dirty="0"/>
              <a:t> </a:t>
            </a:r>
            <a:r>
              <a:rPr spc="-25" dirty="0"/>
              <a:t>for</a:t>
            </a:r>
            <a:r>
              <a:rPr spc="20" dirty="0"/>
              <a:t> </a:t>
            </a:r>
            <a:r>
              <a:rPr spc="35" dirty="0">
                <a:latin typeface="Courier New"/>
                <a:cs typeface="Courier New"/>
              </a:rPr>
              <a:t>acress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3278" y="1910079"/>
          <a:ext cx="8534399" cy="5177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3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4128">
                <a:tc>
                  <a:txBody>
                    <a:bodyPr/>
                    <a:lstStyle/>
                    <a:p>
                      <a:pPr marL="146050" marR="188595">
                        <a:lnSpc>
                          <a:spcPts val="3400"/>
                        </a:lnSpc>
                        <a:spcBef>
                          <a:spcPts val="555"/>
                        </a:spcBef>
                      </a:pPr>
                      <a:r>
                        <a:rPr sz="2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Candidate </a:t>
                      </a:r>
                      <a:r>
                        <a:rPr sz="2900" b="1" spc="-6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9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9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9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rr</a:t>
                      </a:r>
                      <a:r>
                        <a:rPr sz="29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9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9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9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146050" marR="190500">
                        <a:lnSpc>
                          <a:spcPts val="3400"/>
                        </a:lnSpc>
                        <a:spcBef>
                          <a:spcPts val="555"/>
                        </a:spcBef>
                      </a:pPr>
                      <a:r>
                        <a:rPr sz="29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9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9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rr</a:t>
                      </a:r>
                      <a:r>
                        <a:rPr sz="29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9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  Letter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146050" marR="146685">
                        <a:lnSpc>
                          <a:spcPts val="3400"/>
                        </a:lnSpc>
                        <a:spcBef>
                          <a:spcPts val="555"/>
                        </a:spcBef>
                      </a:pPr>
                      <a:r>
                        <a:rPr sz="29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Error </a:t>
                      </a:r>
                      <a:r>
                        <a:rPr sz="2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9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9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9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tt</a:t>
                      </a:r>
                      <a:r>
                        <a:rPr sz="29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x|w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P(x|word)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344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actress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dirty="0">
                          <a:latin typeface="Courier New"/>
                          <a:cs typeface="Courier New"/>
                        </a:rPr>
                        <a:t>t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dirty="0">
                          <a:latin typeface="Courier New"/>
                          <a:cs typeface="Courier New"/>
                        </a:rPr>
                        <a:t>-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c|ct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.000117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344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cress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dirty="0">
                          <a:latin typeface="Courier New"/>
                          <a:cs typeface="Courier New"/>
                        </a:rPr>
                        <a:t>-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dirty="0">
                          <a:latin typeface="Courier New"/>
                          <a:cs typeface="Courier New"/>
                        </a:rPr>
                        <a:t>a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a|#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spc="5" dirty="0">
                          <a:latin typeface="Courier New"/>
                          <a:cs typeface="Courier New"/>
                        </a:rPr>
                        <a:t>.00000144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344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caress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ca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ac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ac|ca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spc="5" dirty="0">
                          <a:latin typeface="Courier New"/>
                          <a:cs typeface="Courier New"/>
                        </a:rPr>
                        <a:t>.00000164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344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access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dirty="0">
                          <a:latin typeface="Courier New"/>
                          <a:cs typeface="Courier New"/>
                        </a:rPr>
                        <a:t>c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dirty="0">
                          <a:latin typeface="Courier New"/>
                          <a:cs typeface="Courier New"/>
                        </a:rPr>
                        <a:t>r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r|c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.000000209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344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across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dirty="0">
                          <a:latin typeface="Courier New"/>
                          <a:cs typeface="Courier New"/>
                        </a:rPr>
                        <a:t>o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dirty="0">
                          <a:latin typeface="Courier New"/>
                          <a:cs typeface="Courier New"/>
                        </a:rPr>
                        <a:t>e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e|o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spc="20" dirty="0">
                          <a:latin typeface="Courier New"/>
                          <a:cs typeface="Courier New"/>
                        </a:rPr>
                        <a:t>.0000093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3344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acres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dirty="0">
                          <a:latin typeface="Courier New"/>
                          <a:cs typeface="Courier New"/>
                        </a:rPr>
                        <a:t>-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dirty="0">
                          <a:latin typeface="Courier New"/>
                          <a:cs typeface="Courier New"/>
                        </a:rPr>
                        <a:t>s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es|e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spc="20" dirty="0">
                          <a:latin typeface="Courier New"/>
                          <a:cs typeface="Courier New"/>
                        </a:rPr>
                        <a:t>.0000321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344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acres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dirty="0">
                          <a:latin typeface="Courier New"/>
                          <a:cs typeface="Courier New"/>
                        </a:rPr>
                        <a:t>-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dirty="0">
                          <a:latin typeface="Courier New"/>
                          <a:cs typeface="Courier New"/>
                        </a:rPr>
                        <a:t>s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ss|s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spc="20" dirty="0">
                          <a:latin typeface="Courier New"/>
                          <a:cs typeface="Courier New"/>
                        </a:rPr>
                        <a:t>.0000342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528319"/>
            <a:ext cx="1033780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Noisy</a:t>
            </a:r>
            <a:r>
              <a:rPr spc="25" dirty="0"/>
              <a:t> </a:t>
            </a:r>
            <a:r>
              <a:rPr spc="-25" dirty="0"/>
              <a:t>channel</a:t>
            </a:r>
            <a:r>
              <a:rPr spc="90" dirty="0"/>
              <a:t> </a:t>
            </a:r>
            <a:r>
              <a:rPr spc="-5" dirty="0"/>
              <a:t>probability</a:t>
            </a:r>
            <a:r>
              <a:rPr spc="125" dirty="0"/>
              <a:t> </a:t>
            </a:r>
            <a:r>
              <a:rPr spc="-25" dirty="0"/>
              <a:t>for</a:t>
            </a:r>
            <a:r>
              <a:rPr spc="10" dirty="0"/>
              <a:t> </a:t>
            </a:r>
            <a:r>
              <a:rPr spc="35" dirty="0">
                <a:latin typeface="Courier New"/>
                <a:cs typeface="Courier New"/>
              </a:rPr>
              <a:t>acress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3278" y="1910079"/>
          <a:ext cx="13776957" cy="5177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3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164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60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24128">
                <a:tc>
                  <a:txBody>
                    <a:bodyPr/>
                    <a:lstStyle/>
                    <a:p>
                      <a:pPr marL="146050" marR="188595">
                        <a:lnSpc>
                          <a:spcPts val="3400"/>
                        </a:lnSpc>
                        <a:spcBef>
                          <a:spcPts val="555"/>
                        </a:spcBef>
                      </a:pPr>
                      <a:r>
                        <a:rPr sz="2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Candidate </a:t>
                      </a:r>
                      <a:r>
                        <a:rPr sz="2900" b="1" spc="-6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9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9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9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rr</a:t>
                      </a:r>
                      <a:r>
                        <a:rPr sz="29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9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9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9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146050" marR="190500">
                        <a:lnSpc>
                          <a:spcPts val="3400"/>
                        </a:lnSpc>
                        <a:spcBef>
                          <a:spcPts val="555"/>
                        </a:spcBef>
                      </a:pPr>
                      <a:r>
                        <a:rPr sz="29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9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9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rr</a:t>
                      </a:r>
                      <a:r>
                        <a:rPr sz="29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9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  Letter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146050" marR="146685">
                        <a:lnSpc>
                          <a:spcPts val="3400"/>
                        </a:lnSpc>
                        <a:spcBef>
                          <a:spcPts val="555"/>
                        </a:spcBef>
                      </a:pPr>
                      <a:r>
                        <a:rPr sz="29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Error </a:t>
                      </a:r>
                      <a:r>
                        <a:rPr sz="2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9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9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9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tt</a:t>
                      </a:r>
                      <a:r>
                        <a:rPr sz="29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x|w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P(x|word)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P(word)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r>
                        <a:rPr sz="2550" spc="-22" baseline="228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r>
                        <a:rPr sz="2550" spc="-97" baseline="228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50" spc="-15" baseline="228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6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P(x|w)P(w)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344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actress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dirty="0">
                          <a:latin typeface="Courier New"/>
                          <a:cs typeface="Courier New"/>
                        </a:rPr>
                        <a:t>t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dirty="0">
                          <a:latin typeface="Courier New"/>
                          <a:cs typeface="Courier New"/>
                        </a:rPr>
                        <a:t>-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c|ct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.000117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spc="20" dirty="0">
                          <a:latin typeface="Courier New"/>
                          <a:cs typeface="Courier New"/>
                        </a:rPr>
                        <a:t>.0000231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spc="35" dirty="0">
                          <a:latin typeface="Courier New"/>
                          <a:cs typeface="Courier New"/>
                        </a:rPr>
                        <a:t>2.7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344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cress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dirty="0">
                          <a:latin typeface="Courier New"/>
                          <a:cs typeface="Courier New"/>
                        </a:rPr>
                        <a:t>-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dirty="0">
                          <a:latin typeface="Courier New"/>
                          <a:cs typeface="Courier New"/>
                        </a:rPr>
                        <a:t>a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a|#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spc="5" dirty="0">
                          <a:latin typeface="Courier New"/>
                          <a:cs typeface="Courier New"/>
                        </a:rPr>
                        <a:t>.00000144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.000000544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spc="35" dirty="0">
                          <a:latin typeface="Courier New"/>
                          <a:cs typeface="Courier New"/>
                        </a:rPr>
                        <a:t>.00078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344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caress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ca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ac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ac|ca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spc="5" dirty="0">
                          <a:latin typeface="Courier New"/>
                          <a:cs typeface="Courier New"/>
                        </a:rPr>
                        <a:t>.00000164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spc="5" dirty="0">
                          <a:latin typeface="Courier New"/>
                          <a:cs typeface="Courier New"/>
                        </a:rPr>
                        <a:t>.00000170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spc="35" dirty="0">
                          <a:latin typeface="Courier New"/>
                          <a:cs typeface="Courier New"/>
                        </a:rPr>
                        <a:t>.0028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344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access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dirty="0">
                          <a:latin typeface="Courier New"/>
                          <a:cs typeface="Courier New"/>
                        </a:rPr>
                        <a:t>c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dirty="0">
                          <a:latin typeface="Courier New"/>
                          <a:cs typeface="Courier New"/>
                        </a:rPr>
                        <a:t>r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r|c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.000000209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spc="20" dirty="0">
                          <a:latin typeface="Courier New"/>
                          <a:cs typeface="Courier New"/>
                        </a:rPr>
                        <a:t>.0000916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spc="35" dirty="0">
                          <a:latin typeface="Courier New"/>
                          <a:cs typeface="Courier New"/>
                        </a:rPr>
                        <a:t>.019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344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across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dirty="0">
                          <a:latin typeface="Courier New"/>
                          <a:cs typeface="Courier New"/>
                        </a:rPr>
                        <a:t>o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dirty="0">
                          <a:latin typeface="Courier New"/>
                          <a:cs typeface="Courier New"/>
                        </a:rPr>
                        <a:t>e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e|o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spc="20" dirty="0">
                          <a:latin typeface="Courier New"/>
                          <a:cs typeface="Courier New"/>
                        </a:rPr>
                        <a:t>.0000093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.000299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spc="35" dirty="0">
                          <a:latin typeface="Courier New"/>
                          <a:cs typeface="Courier New"/>
                        </a:rPr>
                        <a:t>2.8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3344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acres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dirty="0">
                          <a:latin typeface="Courier New"/>
                          <a:cs typeface="Courier New"/>
                        </a:rPr>
                        <a:t>-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dirty="0">
                          <a:latin typeface="Courier New"/>
                          <a:cs typeface="Courier New"/>
                        </a:rPr>
                        <a:t>s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es|e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spc="20" dirty="0">
                          <a:latin typeface="Courier New"/>
                          <a:cs typeface="Courier New"/>
                        </a:rPr>
                        <a:t>.0000321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spc="20" dirty="0">
                          <a:latin typeface="Courier New"/>
                          <a:cs typeface="Courier New"/>
                        </a:rPr>
                        <a:t>.0000318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spc="35" dirty="0">
                          <a:latin typeface="Courier New"/>
                          <a:cs typeface="Courier New"/>
                        </a:rPr>
                        <a:t>1.0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344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acres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dirty="0">
                          <a:latin typeface="Courier New"/>
                          <a:cs typeface="Courier New"/>
                        </a:rPr>
                        <a:t>-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dirty="0">
                          <a:latin typeface="Courier New"/>
                          <a:cs typeface="Courier New"/>
                        </a:rPr>
                        <a:t>s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ss|s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spc="20" dirty="0">
                          <a:latin typeface="Courier New"/>
                          <a:cs typeface="Courier New"/>
                        </a:rPr>
                        <a:t>.0000342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spc="20" dirty="0">
                          <a:latin typeface="Courier New"/>
                          <a:cs typeface="Courier New"/>
                        </a:rPr>
                        <a:t>.0000318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spc="35" dirty="0">
                          <a:latin typeface="Courier New"/>
                          <a:cs typeface="Courier New"/>
                        </a:rPr>
                        <a:t>1.0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619759"/>
            <a:ext cx="635571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Noisy </a:t>
            </a:r>
            <a:r>
              <a:rPr spc="-20" dirty="0"/>
              <a:t>Channel</a:t>
            </a:r>
            <a:r>
              <a:rPr spc="70" dirty="0"/>
              <a:t> </a:t>
            </a:r>
            <a:r>
              <a:rPr spc="5" dirty="0"/>
              <a:t>Intuition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283" y="7576312"/>
            <a:ext cx="3048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5" dirty="0">
                <a:latin typeface="Calibri"/>
                <a:cs typeface="Calibri"/>
              </a:rPr>
              <a:t>10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92200" y="1917701"/>
            <a:ext cx="12192000" cy="5168899"/>
            <a:chOff x="1092200" y="1917701"/>
            <a:chExt cx="12192000" cy="61468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1800" y="1917701"/>
              <a:ext cx="11582400" cy="584199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92200" y="3911599"/>
              <a:ext cx="12192000" cy="4153535"/>
            </a:xfrm>
            <a:custGeom>
              <a:avLst/>
              <a:gdLst/>
              <a:ahLst/>
              <a:cxnLst/>
              <a:rect l="l" t="t" r="r" b="b"/>
              <a:pathLst>
                <a:path w="12192000" h="4153534">
                  <a:moveTo>
                    <a:pt x="12192000" y="444512"/>
                  </a:moveTo>
                  <a:lnTo>
                    <a:pt x="10121900" y="444512"/>
                  </a:lnTo>
                  <a:lnTo>
                    <a:pt x="10121900" y="584200"/>
                  </a:lnTo>
                  <a:lnTo>
                    <a:pt x="5829300" y="584200"/>
                  </a:lnTo>
                  <a:lnTo>
                    <a:pt x="5829300" y="0"/>
                  </a:lnTo>
                  <a:lnTo>
                    <a:pt x="5194300" y="0"/>
                  </a:lnTo>
                  <a:lnTo>
                    <a:pt x="5194300" y="330200"/>
                  </a:lnTo>
                  <a:lnTo>
                    <a:pt x="0" y="330200"/>
                  </a:lnTo>
                  <a:lnTo>
                    <a:pt x="0" y="3733800"/>
                  </a:lnTo>
                  <a:lnTo>
                    <a:pt x="5194300" y="3733800"/>
                  </a:lnTo>
                  <a:lnTo>
                    <a:pt x="5194300" y="4152912"/>
                  </a:lnTo>
                  <a:lnTo>
                    <a:pt x="5829300" y="4152912"/>
                  </a:lnTo>
                  <a:lnTo>
                    <a:pt x="5829300" y="4000512"/>
                  </a:lnTo>
                  <a:lnTo>
                    <a:pt x="10617200" y="4000512"/>
                  </a:lnTo>
                  <a:lnTo>
                    <a:pt x="10617200" y="2641600"/>
                  </a:lnTo>
                  <a:lnTo>
                    <a:pt x="12192000" y="2641600"/>
                  </a:lnTo>
                  <a:lnTo>
                    <a:pt x="12192000" y="4445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Rectangle 6"/>
          <p:cNvSpPr/>
          <p:nvPr/>
        </p:nvSpPr>
        <p:spPr>
          <a:xfrm>
            <a:off x="573934" y="4713990"/>
            <a:ext cx="138381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In this model we assume a piece of text (W ) to pass through a noisy channel and we get a garbled text (Y )on the other side of the channel.</a:t>
            </a:r>
          </a:p>
          <a:p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 Or we can also think of it like an encoder that encodes W to Y.</a:t>
            </a:r>
            <a:endParaRPr lang="en-IN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528319"/>
            <a:ext cx="1033780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Noisy</a:t>
            </a:r>
            <a:r>
              <a:rPr spc="15" dirty="0"/>
              <a:t> </a:t>
            </a:r>
            <a:r>
              <a:rPr spc="-20" dirty="0"/>
              <a:t>channel</a:t>
            </a:r>
            <a:r>
              <a:rPr spc="85" dirty="0"/>
              <a:t> </a:t>
            </a:r>
            <a:r>
              <a:rPr spc="-5" dirty="0"/>
              <a:t>probability</a:t>
            </a:r>
            <a:r>
              <a:rPr spc="120" dirty="0"/>
              <a:t> </a:t>
            </a:r>
            <a:r>
              <a:rPr spc="-20" dirty="0"/>
              <a:t>for</a:t>
            </a:r>
            <a:r>
              <a:rPr spc="15" dirty="0"/>
              <a:t> </a:t>
            </a:r>
            <a:r>
              <a:rPr spc="35" dirty="0">
                <a:latin typeface="Courier New"/>
                <a:cs typeface="Courier New"/>
              </a:rPr>
              <a:t>acress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3278" y="1910079"/>
          <a:ext cx="13776957" cy="5177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3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164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60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24128">
                <a:tc>
                  <a:txBody>
                    <a:bodyPr/>
                    <a:lstStyle/>
                    <a:p>
                      <a:pPr marL="146050" marR="188595">
                        <a:lnSpc>
                          <a:spcPts val="3400"/>
                        </a:lnSpc>
                        <a:spcBef>
                          <a:spcPts val="555"/>
                        </a:spcBef>
                      </a:pPr>
                      <a:r>
                        <a:rPr sz="2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Candidate </a:t>
                      </a:r>
                      <a:r>
                        <a:rPr sz="2900" b="1" spc="-6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9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9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9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rr</a:t>
                      </a:r>
                      <a:r>
                        <a:rPr sz="29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9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9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9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146050" marR="190500">
                        <a:lnSpc>
                          <a:spcPts val="3400"/>
                        </a:lnSpc>
                        <a:spcBef>
                          <a:spcPts val="555"/>
                        </a:spcBef>
                      </a:pPr>
                      <a:r>
                        <a:rPr sz="29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9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9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rr</a:t>
                      </a:r>
                      <a:r>
                        <a:rPr sz="29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9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  Letter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146050" marR="146685">
                        <a:lnSpc>
                          <a:spcPts val="3400"/>
                        </a:lnSpc>
                        <a:spcBef>
                          <a:spcPts val="555"/>
                        </a:spcBef>
                      </a:pPr>
                      <a:r>
                        <a:rPr sz="29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Error </a:t>
                      </a:r>
                      <a:r>
                        <a:rPr sz="2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9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9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9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tt</a:t>
                      </a:r>
                      <a:r>
                        <a:rPr sz="2900" b="1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704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x|w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P(x|word)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P(word)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r>
                        <a:rPr sz="2550" spc="-22" baseline="228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r>
                        <a:rPr sz="2550" spc="-97" baseline="228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50" spc="-15" baseline="228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6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P(x|w)P(w)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344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actress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dirty="0">
                          <a:latin typeface="Courier New"/>
                          <a:cs typeface="Courier New"/>
                        </a:rPr>
                        <a:t>t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dirty="0">
                          <a:latin typeface="Courier New"/>
                          <a:cs typeface="Courier New"/>
                        </a:rPr>
                        <a:t>-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c|ct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spc="15" dirty="0">
                          <a:latin typeface="Courier New"/>
                          <a:cs typeface="Courier New"/>
                        </a:rPr>
                        <a:t>.000117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spc="20" dirty="0">
                          <a:latin typeface="Courier New"/>
                          <a:cs typeface="Courier New"/>
                        </a:rPr>
                        <a:t>.0000231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spc="35" dirty="0">
                          <a:latin typeface="Courier New"/>
                          <a:cs typeface="Courier New"/>
                        </a:rPr>
                        <a:t>2.7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344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cress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dirty="0">
                          <a:latin typeface="Courier New"/>
                          <a:cs typeface="Courier New"/>
                        </a:rPr>
                        <a:t>-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dirty="0">
                          <a:latin typeface="Courier New"/>
                          <a:cs typeface="Courier New"/>
                        </a:rPr>
                        <a:t>a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a|#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spc="5" dirty="0">
                          <a:latin typeface="Courier New"/>
                          <a:cs typeface="Courier New"/>
                        </a:rPr>
                        <a:t>.00000144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.000000544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spc="35" dirty="0">
                          <a:latin typeface="Courier New"/>
                          <a:cs typeface="Courier New"/>
                        </a:rPr>
                        <a:t>.00078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344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caress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ca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ac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ac|ca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spc="5" dirty="0">
                          <a:latin typeface="Courier New"/>
                          <a:cs typeface="Courier New"/>
                        </a:rPr>
                        <a:t>.00000164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spc="5" dirty="0">
                          <a:latin typeface="Courier New"/>
                          <a:cs typeface="Courier New"/>
                        </a:rPr>
                        <a:t>.00000170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spc="35" dirty="0">
                          <a:latin typeface="Courier New"/>
                          <a:cs typeface="Courier New"/>
                        </a:rPr>
                        <a:t>.0028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344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access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dirty="0">
                          <a:latin typeface="Courier New"/>
                          <a:cs typeface="Courier New"/>
                        </a:rPr>
                        <a:t>c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dirty="0">
                          <a:latin typeface="Courier New"/>
                          <a:cs typeface="Courier New"/>
                        </a:rPr>
                        <a:t>r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r|c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dirty="0">
                          <a:latin typeface="Courier New"/>
                          <a:cs typeface="Courier New"/>
                        </a:rPr>
                        <a:t>.000000209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spc="20" dirty="0">
                          <a:latin typeface="Courier New"/>
                          <a:cs typeface="Courier New"/>
                        </a:rPr>
                        <a:t>.0000916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spc="35" dirty="0">
                          <a:latin typeface="Courier New"/>
                          <a:cs typeface="Courier New"/>
                        </a:rPr>
                        <a:t>.019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344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across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e|o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b="1" spc="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.0000093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b="1" spc="1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.000299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b="1" spc="3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2.8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3344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acres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dirty="0">
                          <a:latin typeface="Courier New"/>
                          <a:cs typeface="Courier New"/>
                        </a:rPr>
                        <a:t>-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dirty="0">
                          <a:latin typeface="Courier New"/>
                          <a:cs typeface="Courier New"/>
                        </a:rPr>
                        <a:t>s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es|e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spc="20" dirty="0">
                          <a:latin typeface="Courier New"/>
                          <a:cs typeface="Courier New"/>
                        </a:rPr>
                        <a:t>.0000321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spc="20" dirty="0">
                          <a:latin typeface="Courier New"/>
                          <a:cs typeface="Courier New"/>
                        </a:rPr>
                        <a:t>.0000318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spc="35" dirty="0">
                          <a:latin typeface="Courier New"/>
                          <a:cs typeface="Courier New"/>
                        </a:rPr>
                        <a:t>1.0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344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acres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dirty="0">
                          <a:latin typeface="Courier New"/>
                          <a:cs typeface="Courier New"/>
                        </a:rPr>
                        <a:t>-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dirty="0">
                          <a:latin typeface="Courier New"/>
                          <a:cs typeface="Courier New"/>
                        </a:rPr>
                        <a:t>s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ss|s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spc="20" dirty="0">
                          <a:latin typeface="Courier New"/>
                          <a:cs typeface="Courier New"/>
                        </a:rPr>
                        <a:t>.0000342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spc="20" dirty="0">
                          <a:latin typeface="Courier New"/>
                          <a:cs typeface="Courier New"/>
                        </a:rPr>
                        <a:t>.0000318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600" spc="35" dirty="0">
                          <a:latin typeface="Courier New"/>
                          <a:cs typeface="Courier New"/>
                        </a:rPr>
                        <a:t>1.0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894080"/>
            <a:ext cx="845312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Using</a:t>
            </a:r>
            <a:r>
              <a:rPr spc="1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10" dirty="0"/>
              <a:t>bigram</a:t>
            </a:r>
            <a:r>
              <a:rPr spc="85" dirty="0"/>
              <a:t> </a:t>
            </a:r>
            <a:r>
              <a:rPr spc="-15" dirty="0"/>
              <a:t>language</a:t>
            </a:r>
            <a:r>
              <a:rPr spc="70" dirty="0"/>
              <a:t> </a:t>
            </a:r>
            <a:r>
              <a:rPr spc="-25" dirty="0"/>
              <a:t>model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58800" marR="1912620" indent="-546100">
              <a:lnSpc>
                <a:spcPct val="100899"/>
              </a:lnSpc>
              <a:spcBef>
                <a:spcPts val="55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pc="5" dirty="0">
                <a:solidFill>
                  <a:srgbClr val="000000"/>
                </a:solidFill>
              </a:rPr>
              <a:t>“</a:t>
            </a:r>
            <a:r>
              <a:rPr spc="5" dirty="0"/>
              <a:t>a</a:t>
            </a:r>
            <a:r>
              <a:rPr spc="25" dirty="0"/>
              <a:t> </a:t>
            </a:r>
            <a:r>
              <a:rPr spc="10" dirty="0"/>
              <a:t>stellar</a:t>
            </a:r>
            <a:r>
              <a:rPr spc="30" dirty="0"/>
              <a:t> </a:t>
            </a:r>
            <a:r>
              <a:rPr spc="10" dirty="0"/>
              <a:t>and</a:t>
            </a:r>
            <a:r>
              <a:rPr spc="-65" dirty="0"/>
              <a:t> </a:t>
            </a:r>
            <a:r>
              <a:rPr spc="10" dirty="0">
                <a:solidFill>
                  <a:srgbClr val="000000"/>
                </a:solidFill>
              </a:rPr>
              <a:t>versatile</a:t>
            </a:r>
            <a:r>
              <a:rPr spc="35" dirty="0">
                <a:solidFill>
                  <a:srgbClr val="000000"/>
                </a:solidFill>
              </a:rPr>
              <a:t> </a:t>
            </a:r>
            <a:r>
              <a:rPr b="1" spc="10" dirty="0">
                <a:solidFill>
                  <a:srgbClr val="000000"/>
                </a:solidFill>
                <a:latin typeface="Courier New"/>
                <a:cs typeface="Courier New"/>
              </a:rPr>
              <a:t>acress</a:t>
            </a:r>
            <a:r>
              <a:rPr b="1" spc="3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pc="15" dirty="0">
                <a:solidFill>
                  <a:srgbClr val="000000"/>
                </a:solidFill>
              </a:rPr>
              <a:t>whose </a:t>
            </a:r>
            <a:r>
              <a:rPr spc="-2265" dirty="0">
                <a:solidFill>
                  <a:srgbClr val="000000"/>
                </a:solidFill>
              </a:rPr>
              <a:t> </a:t>
            </a:r>
            <a:r>
              <a:rPr spc="10" dirty="0"/>
              <a:t>combination</a:t>
            </a:r>
            <a:r>
              <a:rPr spc="30" dirty="0"/>
              <a:t> </a:t>
            </a:r>
            <a:r>
              <a:rPr spc="5" dirty="0"/>
              <a:t>of</a:t>
            </a:r>
            <a:r>
              <a:rPr spc="-60" dirty="0"/>
              <a:t> </a:t>
            </a:r>
            <a:r>
              <a:rPr spc="10" dirty="0"/>
              <a:t>sass</a:t>
            </a:r>
            <a:r>
              <a:rPr spc="30" dirty="0"/>
              <a:t> </a:t>
            </a:r>
            <a:r>
              <a:rPr spc="10" dirty="0"/>
              <a:t>and</a:t>
            </a:r>
            <a:r>
              <a:rPr spc="35" dirty="0"/>
              <a:t> </a:t>
            </a:r>
            <a:r>
              <a:rPr spc="10" dirty="0"/>
              <a:t>glamour…</a:t>
            </a:r>
            <a:r>
              <a:rPr spc="10" dirty="0">
                <a:solidFill>
                  <a:srgbClr val="000000"/>
                </a:solidFill>
              </a:rPr>
              <a:t>”</a:t>
            </a:r>
          </a:p>
          <a:p>
            <a:pPr marL="558800" marR="5080" indent="-546100">
              <a:lnSpc>
                <a:spcPct val="100899"/>
              </a:lnSpc>
              <a:spcBef>
                <a:spcPts val="9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Counts</a:t>
            </a:r>
            <a:r>
              <a:rPr spc="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spc="10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5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Corpus</a:t>
            </a:r>
            <a:r>
              <a:rPr spc="1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pc="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Contemporary</a:t>
            </a:r>
            <a:r>
              <a:rPr spc="2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American</a:t>
            </a:r>
            <a:r>
              <a:rPr spc="2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15" dirty="0">
                <a:solidFill>
                  <a:srgbClr val="000000"/>
                </a:solidFill>
                <a:latin typeface="Calibri"/>
                <a:cs typeface="Calibri"/>
              </a:rPr>
              <a:t>English</a:t>
            </a:r>
            <a:r>
              <a:rPr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5" dirty="0">
                <a:solidFill>
                  <a:srgbClr val="000000"/>
                </a:solidFill>
                <a:latin typeface="Calibri"/>
                <a:cs typeface="Calibri"/>
              </a:rPr>
              <a:t>with </a:t>
            </a:r>
            <a:r>
              <a:rPr spc="-8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pc="5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spc="-780" dirty="0">
                <a:solidFill>
                  <a:srgbClr val="000000"/>
                </a:solidFill>
                <a:latin typeface="Calibri"/>
                <a:cs typeface="Calibri"/>
              </a:rPr>
              <a:t>-­</a:t>
            </a:r>
            <a:r>
              <a:rPr spc="-745" dirty="0">
                <a:solidFill>
                  <a:srgbClr val="000000"/>
                </a:solidFill>
                <a:latin typeface="Calibri"/>
                <a:cs typeface="Calibri"/>
              </a:rPr>
              <a:t>‐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1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pc="-40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oo</a:t>
            </a:r>
            <a:r>
              <a:rPr spc="2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spc="2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1283" y="4655311"/>
            <a:ext cx="11763375" cy="11938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558800" indent="-546100">
              <a:lnSpc>
                <a:spcPct val="100000"/>
              </a:lnSpc>
              <a:spcBef>
                <a:spcPts val="86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3200" spc="-25" dirty="0">
                <a:latin typeface="Courier New"/>
                <a:cs typeface="Courier New"/>
              </a:rPr>
              <a:t>P(actress|versatile)=.000021</a:t>
            </a:r>
            <a:r>
              <a:rPr sz="3200" spc="430" dirty="0">
                <a:latin typeface="Courier New"/>
                <a:cs typeface="Courier New"/>
              </a:rPr>
              <a:t> </a:t>
            </a:r>
            <a:r>
              <a:rPr sz="3200" spc="-25" dirty="0">
                <a:latin typeface="Courier New"/>
                <a:cs typeface="Courier New"/>
              </a:rPr>
              <a:t>P(whose|actress)</a:t>
            </a:r>
            <a:endParaRPr sz="3200">
              <a:latin typeface="Courier New"/>
              <a:cs typeface="Courier New"/>
            </a:endParaRPr>
          </a:p>
          <a:p>
            <a:pPr marL="558800" indent="-546100">
              <a:lnSpc>
                <a:spcPct val="100000"/>
              </a:lnSpc>
              <a:spcBef>
                <a:spcPts val="76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3200" spc="-25" dirty="0">
                <a:latin typeface="Courier New"/>
                <a:cs typeface="Courier New"/>
              </a:rPr>
              <a:t>P(across|versatile)</a:t>
            </a:r>
            <a:r>
              <a:rPr sz="3200" spc="250" dirty="0">
                <a:latin typeface="Courier New"/>
                <a:cs typeface="Courier New"/>
              </a:rPr>
              <a:t> </a:t>
            </a:r>
            <a:r>
              <a:rPr sz="3200" spc="-25" dirty="0">
                <a:latin typeface="Courier New"/>
                <a:cs typeface="Courier New"/>
              </a:rPr>
              <a:t>=.000021</a:t>
            </a:r>
            <a:r>
              <a:rPr sz="3200" spc="155" dirty="0">
                <a:latin typeface="Courier New"/>
                <a:cs typeface="Courier New"/>
              </a:rPr>
              <a:t> </a:t>
            </a:r>
            <a:r>
              <a:rPr sz="3200" spc="-25" dirty="0">
                <a:latin typeface="Courier New"/>
                <a:cs typeface="Courier New"/>
              </a:rPr>
              <a:t>P(whose|across)</a:t>
            </a:r>
            <a:r>
              <a:rPr sz="3200" spc="16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=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68805" y="4655311"/>
            <a:ext cx="1955800" cy="11938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3200" dirty="0">
                <a:latin typeface="Courier New"/>
                <a:cs typeface="Courier New"/>
              </a:rPr>
              <a:t>=</a:t>
            </a:r>
            <a:r>
              <a:rPr sz="3200" spc="-110" dirty="0">
                <a:latin typeface="Courier New"/>
                <a:cs typeface="Courier New"/>
              </a:rPr>
              <a:t> </a:t>
            </a:r>
            <a:r>
              <a:rPr sz="3200" spc="-25" dirty="0">
                <a:latin typeface="Courier New"/>
                <a:cs typeface="Courier New"/>
              </a:rPr>
              <a:t>.0010</a:t>
            </a:r>
            <a:endParaRPr sz="3200">
              <a:latin typeface="Courier New"/>
              <a:cs typeface="Courier New"/>
            </a:endParaRPr>
          </a:p>
          <a:p>
            <a:pPr marL="253365">
              <a:lnSpc>
                <a:spcPct val="100000"/>
              </a:lnSpc>
              <a:spcBef>
                <a:spcPts val="760"/>
              </a:spcBef>
            </a:pPr>
            <a:r>
              <a:rPr sz="3200" spc="-25" dirty="0">
                <a:latin typeface="Courier New"/>
                <a:cs typeface="Courier New"/>
              </a:rPr>
              <a:t>.000006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1283" y="6522211"/>
            <a:ext cx="10667365" cy="11938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558800" indent="-546100">
              <a:lnSpc>
                <a:spcPct val="100000"/>
              </a:lnSpc>
              <a:spcBef>
                <a:spcPts val="86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3200" spc="-40" dirty="0">
                <a:latin typeface="Courier New"/>
                <a:cs typeface="Courier New"/>
              </a:rPr>
              <a:t>P(“</a:t>
            </a:r>
            <a:r>
              <a:rPr sz="2900" spc="-40" dirty="0">
                <a:latin typeface="Courier New"/>
                <a:cs typeface="Courier New"/>
              </a:rPr>
              <a:t>versatile</a:t>
            </a:r>
            <a:r>
              <a:rPr sz="2900" spc="105" dirty="0">
                <a:latin typeface="Courier New"/>
                <a:cs typeface="Courier New"/>
              </a:rPr>
              <a:t> </a:t>
            </a:r>
            <a:r>
              <a:rPr sz="2900" spc="-40" dirty="0">
                <a:latin typeface="Courier New"/>
                <a:cs typeface="Courier New"/>
              </a:rPr>
              <a:t>actress</a:t>
            </a:r>
            <a:r>
              <a:rPr sz="2900" spc="105" dirty="0">
                <a:latin typeface="Courier New"/>
                <a:cs typeface="Courier New"/>
              </a:rPr>
              <a:t> </a:t>
            </a:r>
            <a:r>
              <a:rPr sz="2900" spc="-35" dirty="0">
                <a:latin typeface="Courier New"/>
                <a:cs typeface="Courier New"/>
              </a:rPr>
              <a:t>whose</a:t>
            </a:r>
            <a:r>
              <a:rPr sz="3200" spc="-35" dirty="0">
                <a:latin typeface="Courier New"/>
                <a:cs typeface="Courier New"/>
              </a:rPr>
              <a:t>”)</a:t>
            </a:r>
            <a:r>
              <a:rPr sz="3200" spc="4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=</a:t>
            </a:r>
            <a:r>
              <a:rPr sz="3200" spc="-55" dirty="0">
                <a:latin typeface="Courier New"/>
                <a:cs typeface="Courier New"/>
              </a:rPr>
              <a:t> </a:t>
            </a:r>
            <a:r>
              <a:rPr sz="3200" spc="-25" dirty="0">
                <a:latin typeface="Courier New"/>
                <a:cs typeface="Courier New"/>
              </a:rPr>
              <a:t>.000021*.0010</a:t>
            </a:r>
            <a:endParaRPr sz="3200">
              <a:latin typeface="Courier New"/>
              <a:cs typeface="Courier New"/>
            </a:endParaRPr>
          </a:p>
          <a:p>
            <a:pPr marL="558800" indent="-546100">
              <a:lnSpc>
                <a:spcPct val="100000"/>
              </a:lnSpc>
              <a:spcBef>
                <a:spcPts val="76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3200" spc="-40" dirty="0">
                <a:latin typeface="Courier New"/>
                <a:cs typeface="Courier New"/>
              </a:rPr>
              <a:t>P(“</a:t>
            </a:r>
            <a:r>
              <a:rPr sz="2900" spc="-40" dirty="0">
                <a:latin typeface="Courier New"/>
                <a:cs typeface="Courier New"/>
              </a:rPr>
              <a:t>versatile</a:t>
            </a:r>
            <a:r>
              <a:rPr sz="2900" spc="105" dirty="0">
                <a:latin typeface="Courier New"/>
                <a:cs typeface="Courier New"/>
              </a:rPr>
              <a:t> </a:t>
            </a:r>
            <a:r>
              <a:rPr sz="2900" spc="-40" dirty="0">
                <a:latin typeface="Courier New"/>
                <a:cs typeface="Courier New"/>
              </a:rPr>
              <a:t>across</a:t>
            </a:r>
            <a:r>
              <a:rPr sz="2900" spc="10" dirty="0">
                <a:latin typeface="Courier New"/>
                <a:cs typeface="Courier New"/>
              </a:rPr>
              <a:t> </a:t>
            </a:r>
            <a:r>
              <a:rPr sz="2900" spc="-40" dirty="0">
                <a:latin typeface="Courier New"/>
                <a:cs typeface="Courier New"/>
              </a:rPr>
              <a:t>whose</a:t>
            </a:r>
            <a:r>
              <a:rPr sz="3200" spc="-40" dirty="0">
                <a:latin typeface="Courier New"/>
                <a:cs typeface="Courier New"/>
              </a:rPr>
              <a:t>”)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42262" y="6618732"/>
            <a:ext cx="12319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=</a:t>
            </a:r>
            <a:r>
              <a:rPr sz="3200" spc="-140" dirty="0">
                <a:latin typeface="Courier New"/>
                <a:cs typeface="Courier New"/>
              </a:rPr>
              <a:t> </a:t>
            </a:r>
            <a:r>
              <a:rPr sz="3200" spc="-25" dirty="0">
                <a:latin typeface="Courier New"/>
                <a:cs typeface="Courier New"/>
              </a:rPr>
              <a:t>210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76980" y="6395211"/>
            <a:ext cx="1322705" cy="119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30480" indent="-26034">
              <a:lnSpc>
                <a:spcPct val="119800"/>
              </a:lnSpc>
              <a:spcBef>
                <a:spcPts val="100"/>
              </a:spcBef>
            </a:pPr>
            <a:r>
              <a:rPr sz="4800" spc="7" baseline="-17361" dirty="0">
                <a:latin typeface="Courier New"/>
                <a:cs typeface="Courier New"/>
              </a:rPr>
              <a:t>x10</a:t>
            </a:r>
            <a:r>
              <a:rPr sz="2100" spc="5" dirty="0">
                <a:latin typeface="Courier New"/>
                <a:cs typeface="Courier New"/>
              </a:rPr>
              <a:t>-10 </a:t>
            </a:r>
            <a:r>
              <a:rPr sz="2100" spc="-1250" dirty="0">
                <a:latin typeface="Courier New"/>
                <a:cs typeface="Courier New"/>
              </a:rPr>
              <a:t> </a:t>
            </a:r>
            <a:r>
              <a:rPr sz="4800" spc="-37" baseline="-17361" dirty="0">
                <a:latin typeface="Courier New"/>
                <a:cs typeface="Courier New"/>
              </a:rPr>
              <a:t>x1</a:t>
            </a:r>
            <a:r>
              <a:rPr sz="4800" spc="-22" baseline="-17361" dirty="0">
                <a:latin typeface="Courier New"/>
                <a:cs typeface="Courier New"/>
              </a:rPr>
              <a:t>0</a:t>
            </a:r>
            <a:r>
              <a:rPr sz="2100" spc="35" dirty="0">
                <a:latin typeface="Courier New"/>
                <a:cs typeface="Courier New"/>
              </a:rPr>
              <a:t>-10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69826" y="7202932"/>
            <a:ext cx="5132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=</a:t>
            </a:r>
            <a:r>
              <a:rPr sz="3200" spc="-70" dirty="0">
                <a:latin typeface="Courier New"/>
                <a:cs typeface="Courier New"/>
              </a:rPr>
              <a:t> </a:t>
            </a:r>
            <a:r>
              <a:rPr sz="3200" spc="-25" dirty="0">
                <a:latin typeface="Courier New"/>
                <a:cs typeface="Courier New"/>
              </a:rPr>
              <a:t>.000021*.000006</a:t>
            </a:r>
            <a:r>
              <a:rPr sz="3200" spc="229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=</a:t>
            </a:r>
            <a:r>
              <a:rPr sz="3200" spc="-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1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894080"/>
            <a:ext cx="845312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Using</a:t>
            </a:r>
            <a:r>
              <a:rPr spc="1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10" dirty="0"/>
              <a:t>bigram</a:t>
            </a:r>
            <a:r>
              <a:rPr spc="85" dirty="0"/>
              <a:t> </a:t>
            </a:r>
            <a:r>
              <a:rPr spc="-15" dirty="0"/>
              <a:t>language</a:t>
            </a:r>
            <a:r>
              <a:rPr spc="70" dirty="0"/>
              <a:t> </a:t>
            </a:r>
            <a:r>
              <a:rPr spc="-25" dirty="0"/>
              <a:t>model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58800" marR="1912620" indent="-546100">
              <a:lnSpc>
                <a:spcPct val="100899"/>
              </a:lnSpc>
              <a:spcBef>
                <a:spcPts val="55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pc="5" dirty="0">
                <a:solidFill>
                  <a:srgbClr val="000000"/>
                </a:solidFill>
              </a:rPr>
              <a:t>“</a:t>
            </a:r>
            <a:r>
              <a:rPr spc="5" dirty="0"/>
              <a:t>a</a:t>
            </a:r>
            <a:r>
              <a:rPr spc="25" dirty="0"/>
              <a:t> </a:t>
            </a:r>
            <a:r>
              <a:rPr spc="10" dirty="0"/>
              <a:t>stellar</a:t>
            </a:r>
            <a:r>
              <a:rPr spc="30" dirty="0"/>
              <a:t> </a:t>
            </a:r>
            <a:r>
              <a:rPr spc="10" dirty="0"/>
              <a:t>and</a:t>
            </a:r>
            <a:r>
              <a:rPr spc="-65" dirty="0"/>
              <a:t> </a:t>
            </a:r>
            <a:r>
              <a:rPr spc="10" dirty="0">
                <a:solidFill>
                  <a:srgbClr val="000000"/>
                </a:solidFill>
              </a:rPr>
              <a:t>versatile</a:t>
            </a:r>
            <a:r>
              <a:rPr spc="35" dirty="0">
                <a:solidFill>
                  <a:srgbClr val="000000"/>
                </a:solidFill>
              </a:rPr>
              <a:t> </a:t>
            </a:r>
            <a:r>
              <a:rPr b="1" spc="10" dirty="0">
                <a:solidFill>
                  <a:srgbClr val="000000"/>
                </a:solidFill>
                <a:latin typeface="Courier New"/>
                <a:cs typeface="Courier New"/>
              </a:rPr>
              <a:t>acress</a:t>
            </a:r>
            <a:r>
              <a:rPr b="1" spc="3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pc="15" dirty="0">
                <a:solidFill>
                  <a:srgbClr val="000000"/>
                </a:solidFill>
              </a:rPr>
              <a:t>whose </a:t>
            </a:r>
            <a:r>
              <a:rPr spc="-2265" dirty="0">
                <a:solidFill>
                  <a:srgbClr val="000000"/>
                </a:solidFill>
              </a:rPr>
              <a:t> </a:t>
            </a:r>
            <a:r>
              <a:rPr spc="10" dirty="0"/>
              <a:t>combination</a:t>
            </a:r>
            <a:r>
              <a:rPr spc="30" dirty="0"/>
              <a:t> </a:t>
            </a:r>
            <a:r>
              <a:rPr spc="5" dirty="0"/>
              <a:t>of</a:t>
            </a:r>
            <a:r>
              <a:rPr spc="-60" dirty="0"/>
              <a:t> </a:t>
            </a:r>
            <a:r>
              <a:rPr spc="10" dirty="0"/>
              <a:t>sass</a:t>
            </a:r>
            <a:r>
              <a:rPr spc="30" dirty="0"/>
              <a:t> </a:t>
            </a:r>
            <a:r>
              <a:rPr spc="10" dirty="0"/>
              <a:t>and</a:t>
            </a:r>
            <a:r>
              <a:rPr spc="35" dirty="0"/>
              <a:t> </a:t>
            </a:r>
            <a:r>
              <a:rPr spc="10" dirty="0"/>
              <a:t>glamour…</a:t>
            </a:r>
            <a:r>
              <a:rPr spc="10" dirty="0">
                <a:solidFill>
                  <a:srgbClr val="000000"/>
                </a:solidFill>
              </a:rPr>
              <a:t>”</a:t>
            </a:r>
          </a:p>
          <a:p>
            <a:pPr marL="558800" marR="5080" indent="-546100">
              <a:lnSpc>
                <a:spcPct val="100899"/>
              </a:lnSpc>
              <a:spcBef>
                <a:spcPts val="9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Counts</a:t>
            </a:r>
            <a:r>
              <a:rPr spc="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spc="10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5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Corpus</a:t>
            </a:r>
            <a:r>
              <a:rPr spc="1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pc="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Contemporary</a:t>
            </a:r>
            <a:r>
              <a:rPr spc="2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American</a:t>
            </a:r>
            <a:r>
              <a:rPr spc="2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15" dirty="0">
                <a:solidFill>
                  <a:srgbClr val="000000"/>
                </a:solidFill>
                <a:latin typeface="Calibri"/>
                <a:cs typeface="Calibri"/>
              </a:rPr>
              <a:t>English</a:t>
            </a:r>
            <a:r>
              <a:rPr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5" dirty="0">
                <a:solidFill>
                  <a:srgbClr val="000000"/>
                </a:solidFill>
                <a:latin typeface="Calibri"/>
                <a:cs typeface="Calibri"/>
              </a:rPr>
              <a:t>with </a:t>
            </a:r>
            <a:r>
              <a:rPr spc="-8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pc="5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spc="-780" dirty="0">
                <a:solidFill>
                  <a:srgbClr val="000000"/>
                </a:solidFill>
                <a:latin typeface="Calibri"/>
                <a:cs typeface="Calibri"/>
              </a:rPr>
              <a:t>-­</a:t>
            </a:r>
            <a:r>
              <a:rPr spc="-745" dirty="0">
                <a:solidFill>
                  <a:srgbClr val="000000"/>
                </a:solidFill>
                <a:latin typeface="Calibri"/>
                <a:cs typeface="Calibri"/>
              </a:rPr>
              <a:t>‐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1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pc="-40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pc="-10" dirty="0">
                <a:solidFill>
                  <a:srgbClr val="000000"/>
                </a:solidFill>
                <a:latin typeface="Calibri"/>
                <a:cs typeface="Calibri"/>
              </a:rPr>
              <a:t>oo</a:t>
            </a:r>
            <a:r>
              <a:rPr spc="2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spc="2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1283" y="4655311"/>
            <a:ext cx="11763375" cy="11938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558800" indent="-546100">
              <a:lnSpc>
                <a:spcPct val="100000"/>
              </a:lnSpc>
              <a:spcBef>
                <a:spcPts val="86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3200" spc="-25" dirty="0">
                <a:latin typeface="Courier New"/>
                <a:cs typeface="Courier New"/>
              </a:rPr>
              <a:t>P(actress|versatile)=.000021</a:t>
            </a:r>
            <a:r>
              <a:rPr sz="3200" spc="430" dirty="0">
                <a:latin typeface="Courier New"/>
                <a:cs typeface="Courier New"/>
              </a:rPr>
              <a:t> </a:t>
            </a:r>
            <a:r>
              <a:rPr sz="3200" spc="-25" dirty="0">
                <a:latin typeface="Courier New"/>
                <a:cs typeface="Courier New"/>
              </a:rPr>
              <a:t>P(whose|actress)</a:t>
            </a:r>
            <a:endParaRPr sz="3200">
              <a:latin typeface="Courier New"/>
              <a:cs typeface="Courier New"/>
            </a:endParaRPr>
          </a:p>
          <a:p>
            <a:pPr marL="558800" indent="-546100">
              <a:lnSpc>
                <a:spcPct val="100000"/>
              </a:lnSpc>
              <a:spcBef>
                <a:spcPts val="76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3200" spc="-25" dirty="0">
                <a:latin typeface="Courier New"/>
                <a:cs typeface="Courier New"/>
              </a:rPr>
              <a:t>P(across|versatile)</a:t>
            </a:r>
            <a:r>
              <a:rPr sz="3200" spc="250" dirty="0">
                <a:latin typeface="Courier New"/>
                <a:cs typeface="Courier New"/>
              </a:rPr>
              <a:t> </a:t>
            </a:r>
            <a:r>
              <a:rPr sz="3200" spc="-25" dirty="0">
                <a:latin typeface="Courier New"/>
                <a:cs typeface="Courier New"/>
              </a:rPr>
              <a:t>=.000021</a:t>
            </a:r>
            <a:r>
              <a:rPr sz="3200" spc="155" dirty="0">
                <a:latin typeface="Courier New"/>
                <a:cs typeface="Courier New"/>
              </a:rPr>
              <a:t> </a:t>
            </a:r>
            <a:r>
              <a:rPr sz="3200" spc="-25" dirty="0">
                <a:latin typeface="Courier New"/>
                <a:cs typeface="Courier New"/>
              </a:rPr>
              <a:t>P(whose|across)</a:t>
            </a:r>
            <a:r>
              <a:rPr sz="3200" spc="16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=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68805" y="4655311"/>
            <a:ext cx="1955800" cy="11938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3200" dirty="0">
                <a:latin typeface="Courier New"/>
                <a:cs typeface="Courier New"/>
              </a:rPr>
              <a:t>=</a:t>
            </a:r>
            <a:r>
              <a:rPr sz="3200" spc="-110" dirty="0">
                <a:latin typeface="Courier New"/>
                <a:cs typeface="Courier New"/>
              </a:rPr>
              <a:t> </a:t>
            </a:r>
            <a:r>
              <a:rPr sz="3200" spc="-25" dirty="0">
                <a:latin typeface="Courier New"/>
                <a:cs typeface="Courier New"/>
              </a:rPr>
              <a:t>.0010</a:t>
            </a:r>
            <a:endParaRPr sz="3200">
              <a:latin typeface="Courier New"/>
              <a:cs typeface="Courier New"/>
            </a:endParaRPr>
          </a:p>
          <a:p>
            <a:pPr marL="253365">
              <a:lnSpc>
                <a:spcPct val="100000"/>
              </a:lnSpc>
              <a:spcBef>
                <a:spcPts val="760"/>
              </a:spcBef>
            </a:pPr>
            <a:r>
              <a:rPr sz="3200" spc="-25" dirty="0">
                <a:latin typeface="Courier New"/>
                <a:cs typeface="Courier New"/>
              </a:rPr>
              <a:t>.000006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1283" y="6522211"/>
            <a:ext cx="10667365" cy="11938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558800" indent="-546100">
              <a:lnSpc>
                <a:spcPct val="100000"/>
              </a:lnSpc>
              <a:spcBef>
                <a:spcPts val="86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3200" b="1" spc="-40" dirty="0">
                <a:solidFill>
                  <a:srgbClr val="0000FF"/>
                </a:solidFill>
                <a:latin typeface="Courier New"/>
                <a:cs typeface="Courier New"/>
              </a:rPr>
              <a:t>P(“</a:t>
            </a:r>
            <a:r>
              <a:rPr sz="2900" b="1" spc="-40" dirty="0">
                <a:solidFill>
                  <a:srgbClr val="0000FF"/>
                </a:solidFill>
                <a:latin typeface="Courier New"/>
                <a:cs typeface="Courier New"/>
              </a:rPr>
              <a:t>versatile</a:t>
            </a:r>
            <a:r>
              <a:rPr sz="2900" b="1" spc="10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900" b="1" spc="-40" dirty="0">
                <a:solidFill>
                  <a:srgbClr val="0000FF"/>
                </a:solidFill>
                <a:latin typeface="Courier New"/>
                <a:cs typeface="Courier New"/>
              </a:rPr>
              <a:t>actress</a:t>
            </a:r>
            <a:r>
              <a:rPr sz="2900" b="1" spc="10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900" b="1" spc="-35" dirty="0">
                <a:solidFill>
                  <a:srgbClr val="0000FF"/>
                </a:solidFill>
                <a:latin typeface="Courier New"/>
                <a:cs typeface="Courier New"/>
              </a:rPr>
              <a:t>whose</a:t>
            </a:r>
            <a:r>
              <a:rPr sz="3200" b="1" spc="-35" dirty="0">
                <a:solidFill>
                  <a:srgbClr val="0000FF"/>
                </a:solidFill>
                <a:latin typeface="Courier New"/>
                <a:cs typeface="Courier New"/>
              </a:rPr>
              <a:t>”)</a:t>
            </a:r>
            <a:r>
              <a:rPr sz="3200" b="1" spc="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3200" b="1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200" b="1" spc="-25" dirty="0">
                <a:solidFill>
                  <a:srgbClr val="0000FF"/>
                </a:solidFill>
                <a:latin typeface="Courier New"/>
                <a:cs typeface="Courier New"/>
              </a:rPr>
              <a:t>.000021*.0010</a:t>
            </a:r>
            <a:endParaRPr sz="3200">
              <a:latin typeface="Courier New"/>
              <a:cs typeface="Courier New"/>
            </a:endParaRPr>
          </a:p>
          <a:p>
            <a:pPr marL="558800" indent="-546100">
              <a:lnSpc>
                <a:spcPct val="100000"/>
              </a:lnSpc>
              <a:spcBef>
                <a:spcPts val="76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3200" spc="-40" dirty="0">
                <a:latin typeface="Courier New"/>
                <a:cs typeface="Courier New"/>
              </a:rPr>
              <a:t>P(“</a:t>
            </a:r>
            <a:r>
              <a:rPr sz="2900" spc="-40" dirty="0">
                <a:latin typeface="Courier New"/>
                <a:cs typeface="Courier New"/>
              </a:rPr>
              <a:t>versatile</a:t>
            </a:r>
            <a:r>
              <a:rPr sz="2900" spc="105" dirty="0">
                <a:latin typeface="Courier New"/>
                <a:cs typeface="Courier New"/>
              </a:rPr>
              <a:t> </a:t>
            </a:r>
            <a:r>
              <a:rPr sz="2900" spc="-40" dirty="0">
                <a:latin typeface="Courier New"/>
                <a:cs typeface="Courier New"/>
              </a:rPr>
              <a:t>across</a:t>
            </a:r>
            <a:r>
              <a:rPr sz="2900" spc="10" dirty="0">
                <a:latin typeface="Courier New"/>
                <a:cs typeface="Courier New"/>
              </a:rPr>
              <a:t> </a:t>
            </a:r>
            <a:r>
              <a:rPr sz="2900" spc="-40" dirty="0">
                <a:latin typeface="Courier New"/>
                <a:cs typeface="Courier New"/>
              </a:rPr>
              <a:t>whose</a:t>
            </a:r>
            <a:r>
              <a:rPr sz="3200" spc="-40" dirty="0">
                <a:latin typeface="Courier New"/>
                <a:cs typeface="Courier New"/>
              </a:rPr>
              <a:t>”)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42262" y="6618732"/>
            <a:ext cx="12319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3200" b="1" spc="-1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200" b="1" spc="-25" dirty="0">
                <a:solidFill>
                  <a:srgbClr val="0000FF"/>
                </a:solidFill>
                <a:latin typeface="Courier New"/>
                <a:cs typeface="Courier New"/>
              </a:rPr>
              <a:t>210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76980" y="6395211"/>
            <a:ext cx="1322705" cy="11938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60"/>
              </a:spcBef>
            </a:pPr>
            <a:r>
              <a:rPr sz="4800" b="1" spc="7" baseline="-17361" dirty="0">
                <a:solidFill>
                  <a:srgbClr val="0000FF"/>
                </a:solidFill>
                <a:latin typeface="Courier New"/>
                <a:cs typeface="Courier New"/>
              </a:rPr>
              <a:t>x10</a:t>
            </a:r>
            <a:r>
              <a:rPr sz="2100" b="1" spc="5" dirty="0">
                <a:solidFill>
                  <a:srgbClr val="0000FF"/>
                </a:solidFill>
                <a:latin typeface="Courier New"/>
                <a:cs typeface="Courier New"/>
              </a:rPr>
              <a:t>-10</a:t>
            </a:r>
            <a:endParaRPr sz="210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760"/>
              </a:spcBef>
            </a:pPr>
            <a:r>
              <a:rPr sz="4800" spc="7" baseline="-17361" dirty="0">
                <a:latin typeface="Courier New"/>
                <a:cs typeface="Courier New"/>
              </a:rPr>
              <a:t>x10</a:t>
            </a:r>
            <a:r>
              <a:rPr sz="2100" spc="5" dirty="0">
                <a:latin typeface="Courier New"/>
                <a:cs typeface="Courier New"/>
              </a:rPr>
              <a:t>-10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69826" y="7202932"/>
            <a:ext cx="5132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=</a:t>
            </a:r>
            <a:r>
              <a:rPr sz="3200" spc="-70" dirty="0">
                <a:latin typeface="Courier New"/>
                <a:cs typeface="Courier New"/>
              </a:rPr>
              <a:t> </a:t>
            </a:r>
            <a:r>
              <a:rPr sz="3200" spc="-25" dirty="0">
                <a:latin typeface="Courier New"/>
                <a:cs typeface="Courier New"/>
              </a:rPr>
              <a:t>.000021*.000006</a:t>
            </a:r>
            <a:r>
              <a:rPr sz="3200" spc="229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=</a:t>
            </a:r>
            <a:r>
              <a:rPr sz="3200" spc="-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1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98628"/>
            <a:ext cx="12611151" cy="198644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065" marR="5080" algn="ctr">
              <a:lnSpc>
                <a:spcPct val="99600"/>
              </a:lnSpc>
              <a:spcBef>
                <a:spcPts val="130"/>
              </a:spcBef>
            </a:pPr>
            <a:r>
              <a:rPr sz="6400" b="1" spc="-10" dirty="0">
                <a:latin typeface="Calibri"/>
                <a:cs typeface="Calibri"/>
              </a:rPr>
              <a:t>Spelling </a:t>
            </a:r>
            <a:r>
              <a:rPr sz="6400" b="1" spc="-5" dirty="0">
                <a:latin typeface="Calibri"/>
                <a:cs typeface="Calibri"/>
              </a:rPr>
              <a:t>Correction </a:t>
            </a:r>
            <a:r>
              <a:rPr sz="6400" b="1" spc="-1435" dirty="0">
                <a:latin typeface="Calibri"/>
                <a:cs typeface="Calibri"/>
              </a:rPr>
              <a:t> </a:t>
            </a:r>
            <a:r>
              <a:rPr sz="6400" b="1" dirty="0">
                <a:latin typeface="Calibri"/>
                <a:cs typeface="Calibri"/>
              </a:rPr>
              <a:t>and </a:t>
            </a:r>
            <a:r>
              <a:rPr sz="6400" b="1" spc="-20" dirty="0">
                <a:latin typeface="Calibri"/>
                <a:cs typeface="Calibri"/>
              </a:rPr>
              <a:t>the</a:t>
            </a:r>
            <a:r>
              <a:rPr sz="6400" b="1" spc="15" dirty="0">
                <a:latin typeface="Calibri"/>
                <a:cs typeface="Calibri"/>
              </a:rPr>
              <a:t> </a:t>
            </a:r>
            <a:r>
              <a:rPr sz="6400" b="1" dirty="0">
                <a:latin typeface="Calibri"/>
                <a:cs typeface="Calibri"/>
              </a:rPr>
              <a:t>Noisy </a:t>
            </a:r>
            <a:r>
              <a:rPr sz="6400" b="1" spc="5" dirty="0">
                <a:latin typeface="Calibri"/>
                <a:cs typeface="Calibri"/>
              </a:rPr>
              <a:t> </a:t>
            </a:r>
            <a:r>
              <a:rPr sz="6400" b="1" spc="-15" dirty="0">
                <a:latin typeface="Calibri"/>
                <a:cs typeface="Calibri"/>
              </a:rPr>
              <a:t>Channel</a:t>
            </a:r>
            <a:endParaRPr sz="6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27220" y="3581400"/>
            <a:ext cx="5680710" cy="17856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57300" marR="5080" indent="-1244600">
              <a:lnSpc>
                <a:spcPts val="6900"/>
              </a:lnSpc>
              <a:spcBef>
                <a:spcPts val="260"/>
              </a:spcBef>
            </a:pPr>
            <a:r>
              <a:rPr sz="5800" spc="-50" dirty="0">
                <a:solidFill>
                  <a:srgbClr val="A4001D"/>
                </a:solidFill>
                <a:latin typeface="Calibri"/>
                <a:cs typeface="Calibri"/>
              </a:rPr>
              <a:t>R</a:t>
            </a:r>
            <a:r>
              <a:rPr sz="5800" spc="10" dirty="0">
                <a:solidFill>
                  <a:srgbClr val="A4001D"/>
                </a:solidFill>
                <a:latin typeface="Calibri"/>
                <a:cs typeface="Calibri"/>
              </a:rPr>
              <a:t>e</a:t>
            </a:r>
            <a:r>
              <a:rPr sz="5800" spc="20" dirty="0">
                <a:solidFill>
                  <a:srgbClr val="A4001D"/>
                </a:solidFill>
                <a:latin typeface="Calibri"/>
                <a:cs typeface="Calibri"/>
              </a:rPr>
              <a:t>a</a:t>
            </a:r>
            <a:r>
              <a:rPr sz="5800" spc="-35" dirty="0">
                <a:solidFill>
                  <a:srgbClr val="A4001D"/>
                </a:solidFill>
                <a:latin typeface="Calibri"/>
                <a:cs typeface="Calibri"/>
              </a:rPr>
              <a:t>l</a:t>
            </a:r>
            <a:r>
              <a:rPr sz="5800" spc="-1185" dirty="0">
                <a:solidFill>
                  <a:srgbClr val="A4001D"/>
                </a:solidFill>
                <a:latin typeface="Calibri"/>
                <a:cs typeface="Calibri"/>
              </a:rPr>
              <a:t>-­</a:t>
            </a:r>
            <a:r>
              <a:rPr sz="5800" spc="-1165" dirty="0">
                <a:solidFill>
                  <a:srgbClr val="A4001D"/>
                </a:solidFill>
                <a:latin typeface="Calibri"/>
                <a:cs typeface="Calibri"/>
              </a:rPr>
              <a:t>‐</a:t>
            </a:r>
            <a:r>
              <a:rPr sz="5800" spc="40" dirty="0">
                <a:solidFill>
                  <a:srgbClr val="A4001D"/>
                </a:solidFill>
                <a:latin typeface="Calibri"/>
                <a:cs typeface="Calibri"/>
              </a:rPr>
              <a:t>W</a:t>
            </a:r>
            <a:r>
              <a:rPr sz="5800" spc="45" dirty="0">
                <a:solidFill>
                  <a:srgbClr val="A4001D"/>
                </a:solidFill>
                <a:latin typeface="Calibri"/>
                <a:cs typeface="Calibri"/>
              </a:rPr>
              <a:t>o</a:t>
            </a:r>
            <a:r>
              <a:rPr sz="5800" spc="-25" dirty="0">
                <a:solidFill>
                  <a:srgbClr val="A4001D"/>
                </a:solidFill>
                <a:latin typeface="Calibri"/>
                <a:cs typeface="Calibri"/>
              </a:rPr>
              <a:t>r</a:t>
            </a:r>
            <a:r>
              <a:rPr sz="5800" dirty="0">
                <a:solidFill>
                  <a:srgbClr val="A4001D"/>
                </a:solidFill>
                <a:latin typeface="Calibri"/>
                <a:cs typeface="Calibri"/>
              </a:rPr>
              <a:t>d</a:t>
            </a:r>
            <a:r>
              <a:rPr sz="5800" spc="-260" dirty="0">
                <a:solidFill>
                  <a:srgbClr val="A4001D"/>
                </a:solidFill>
                <a:latin typeface="Calibri"/>
                <a:cs typeface="Calibri"/>
              </a:rPr>
              <a:t> </a:t>
            </a:r>
            <a:r>
              <a:rPr sz="5800" spc="35" dirty="0">
                <a:solidFill>
                  <a:srgbClr val="A4001D"/>
                </a:solidFill>
                <a:latin typeface="Calibri"/>
                <a:cs typeface="Calibri"/>
              </a:rPr>
              <a:t>S</a:t>
            </a:r>
            <a:r>
              <a:rPr sz="5800" spc="-50" dirty="0">
                <a:solidFill>
                  <a:srgbClr val="A4001D"/>
                </a:solidFill>
                <a:latin typeface="Calibri"/>
                <a:cs typeface="Calibri"/>
              </a:rPr>
              <a:t>p</a:t>
            </a:r>
            <a:r>
              <a:rPr sz="5800" spc="10" dirty="0">
                <a:solidFill>
                  <a:srgbClr val="A4001D"/>
                </a:solidFill>
                <a:latin typeface="Calibri"/>
                <a:cs typeface="Calibri"/>
              </a:rPr>
              <a:t>e</a:t>
            </a:r>
            <a:r>
              <a:rPr sz="5800" spc="-35" dirty="0">
                <a:solidFill>
                  <a:srgbClr val="A4001D"/>
                </a:solidFill>
                <a:latin typeface="Calibri"/>
                <a:cs typeface="Calibri"/>
              </a:rPr>
              <a:t>lli</a:t>
            </a:r>
            <a:r>
              <a:rPr sz="5800" spc="-50" dirty="0">
                <a:solidFill>
                  <a:srgbClr val="A4001D"/>
                </a:solidFill>
                <a:latin typeface="Calibri"/>
                <a:cs typeface="Calibri"/>
              </a:rPr>
              <a:t>n</a:t>
            </a:r>
            <a:r>
              <a:rPr sz="5800" dirty="0">
                <a:solidFill>
                  <a:srgbClr val="A4001D"/>
                </a:solidFill>
                <a:latin typeface="Calibri"/>
                <a:cs typeface="Calibri"/>
              </a:rPr>
              <a:t>g  Correction</a:t>
            </a:r>
            <a:endParaRPr sz="5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894080"/>
            <a:ext cx="678624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R</a:t>
            </a:r>
            <a:r>
              <a:rPr spc="30" dirty="0"/>
              <a:t>e</a:t>
            </a:r>
            <a:r>
              <a:rPr spc="-20" dirty="0"/>
              <a:t>a</a:t>
            </a:r>
            <a:r>
              <a:rPr spc="40" dirty="0"/>
              <a:t>l</a:t>
            </a:r>
            <a:r>
              <a:rPr spc="-1045" dirty="0"/>
              <a:t>-­</a:t>
            </a:r>
            <a:r>
              <a:rPr spc="-1010" dirty="0"/>
              <a:t>‐</a:t>
            </a:r>
            <a:r>
              <a:rPr spc="-5" dirty="0"/>
              <a:t>w</a:t>
            </a:r>
            <a:r>
              <a:rPr spc="-50" dirty="0"/>
              <a:t>o</a:t>
            </a:r>
            <a:r>
              <a:rPr spc="-15" dirty="0"/>
              <a:t>r</a:t>
            </a:r>
            <a:r>
              <a:rPr dirty="0"/>
              <a:t>d</a:t>
            </a:r>
            <a:r>
              <a:rPr spc="5" dirty="0"/>
              <a:t> </a:t>
            </a:r>
            <a:r>
              <a:rPr spc="-35" dirty="0"/>
              <a:t>s</a:t>
            </a:r>
            <a:r>
              <a:rPr spc="-40" dirty="0"/>
              <a:t>p</a:t>
            </a:r>
            <a:r>
              <a:rPr spc="30" dirty="0"/>
              <a:t>e</a:t>
            </a:r>
            <a:r>
              <a:rPr spc="45" dirty="0"/>
              <a:t>lli</a:t>
            </a:r>
            <a:r>
              <a:rPr spc="-40" dirty="0"/>
              <a:t>n</a:t>
            </a:r>
            <a:r>
              <a:rPr dirty="0"/>
              <a:t>g</a:t>
            </a:r>
            <a:r>
              <a:rPr spc="-75" dirty="0"/>
              <a:t> </a:t>
            </a:r>
            <a:r>
              <a:rPr spc="30" dirty="0"/>
              <a:t>e</a:t>
            </a:r>
            <a:r>
              <a:rPr spc="-15" dirty="0"/>
              <a:t>rr</a:t>
            </a:r>
            <a:r>
              <a:rPr spc="-45" dirty="0"/>
              <a:t>o</a:t>
            </a:r>
            <a:r>
              <a:rPr spc="-15" dirty="0"/>
              <a:t>r</a:t>
            </a:r>
            <a:r>
              <a:rPr dirty="0"/>
              <a:t>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2233" y="2299144"/>
          <a:ext cx="13499465" cy="21605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5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1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6093">
                <a:tc>
                  <a:txBody>
                    <a:bodyPr/>
                    <a:lstStyle/>
                    <a:p>
                      <a:pPr marL="31750">
                        <a:lnSpc>
                          <a:spcPts val="3055"/>
                        </a:lnSpc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•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3055"/>
                        </a:lnSpc>
                      </a:pPr>
                      <a:r>
                        <a:rPr sz="3200" spc="-25" dirty="0">
                          <a:latin typeface="Courier New"/>
                          <a:cs typeface="Courier New"/>
                        </a:rPr>
                        <a:t>…leaving</a:t>
                      </a:r>
                      <a:r>
                        <a:rPr sz="3200" spc="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spc="-15" dirty="0"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3200" spc="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spc="-20" dirty="0">
                          <a:latin typeface="Courier New"/>
                          <a:cs typeface="Courier New"/>
                        </a:rPr>
                        <a:t>about</a:t>
                      </a:r>
                      <a:r>
                        <a:rPr sz="3200" spc="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spc="-25" dirty="0">
                          <a:latin typeface="Courier New"/>
                          <a:cs typeface="Courier New"/>
                        </a:rPr>
                        <a:t>fifteen</a:t>
                      </a:r>
                      <a:r>
                        <a:rPr sz="3200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b="1" i="1" spc="-25" dirty="0">
                          <a:latin typeface="Courier New"/>
                          <a:cs typeface="Courier New"/>
                        </a:rPr>
                        <a:t>minuets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3055"/>
                        </a:lnSpc>
                      </a:pPr>
                      <a:r>
                        <a:rPr sz="3200" spc="-15" dirty="0"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32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spc="-15" dirty="0">
                          <a:latin typeface="Courier New"/>
                          <a:cs typeface="Courier New"/>
                        </a:rPr>
                        <a:t>go</a:t>
                      </a:r>
                      <a:r>
                        <a:rPr sz="32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spc="-15" dirty="0"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32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spc="-25" dirty="0">
                          <a:latin typeface="Courier New"/>
                          <a:cs typeface="Courier New"/>
                        </a:rPr>
                        <a:t>her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3055"/>
                        </a:lnSpc>
                      </a:pPr>
                      <a:r>
                        <a:rPr sz="3200" spc="-25" dirty="0">
                          <a:latin typeface="Courier New"/>
                          <a:cs typeface="Courier New"/>
                        </a:rPr>
                        <a:t>house.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31750">
                        <a:lnSpc>
                          <a:spcPts val="3745"/>
                        </a:lnSpc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•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3745"/>
                        </a:lnSpc>
                      </a:pPr>
                      <a:r>
                        <a:rPr sz="3200" spc="-20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3200" spc="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spc="-25" dirty="0">
                          <a:latin typeface="Courier New"/>
                          <a:cs typeface="Courier New"/>
                        </a:rPr>
                        <a:t>design</a:t>
                      </a:r>
                      <a:r>
                        <a:rPr sz="3200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b="1" i="1" spc="-15" dirty="0">
                          <a:latin typeface="Courier New"/>
                          <a:cs typeface="Courier New"/>
                        </a:rPr>
                        <a:t>an</a:t>
                      </a:r>
                      <a:r>
                        <a:rPr sz="3200" b="1" i="1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spc="-25" dirty="0">
                          <a:latin typeface="Courier New"/>
                          <a:cs typeface="Courier New"/>
                        </a:rPr>
                        <a:t>construction</a:t>
                      </a:r>
                      <a:r>
                        <a:rPr sz="3200" spc="1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spc="-15" dirty="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3200" spc="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spc="-25" dirty="0">
                          <a:latin typeface="Courier New"/>
                          <a:cs typeface="Courier New"/>
                        </a:rPr>
                        <a:t>the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3745"/>
                        </a:lnSpc>
                      </a:pPr>
                      <a:r>
                        <a:rPr sz="3200" spc="-25" dirty="0">
                          <a:latin typeface="Courier New"/>
                          <a:cs typeface="Courier New"/>
                        </a:rPr>
                        <a:t>system…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31750">
                        <a:lnSpc>
                          <a:spcPts val="3745"/>
                        </a:lnSpc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•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3745"/>
                        </a:lnSpc>
                      </a:pPr>
                      <a:r>
                        <a:rPr sz="3200" spc="-20" dirty="0">
                          <a:latin typeface="Courier New"/>
                          <a:cs typeface="Courier New"/>
                        </a:rPr>
                        <a:t>Can</a:t>
                      </a:r>
                      <a:r>
                        <a:rPr sz="3200" spc="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spc="-20" dirty="0">
                          <a:latin typeface="Courier New"/>
                          <a:cs typeface="Courier New"/>
                        </a:rPr>
                        <a:t>they</a:t>
                      </a:r>
                      <a:r>
                        <a:rPr sz="32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b="1" i="1" spc="-20" dirty="0">
                          <a:latin typeface="Courier New"/>
                          <a:cs typeface="Courier New"/>
                        </a:rPr>
                        <a:t>lave</a:t>
                      </a:r>
                      <a:r>
                        <a:rPr sz="3200" b="1" i="1" spc="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spc="-20" dirty="0">
                          <a:latin typeface="Courier New"/>
                          <a:cs typeface="Courier New"/>
                        </a:rPr>
                        <a:t>him</a:t>
                      </a:r>
                      <a:r>
                        <a:rPr sz="3200" spc="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spc="-15" dirty="0">
                          <a:latin typeface="Courier New"/>
                          <a:cs typeface="Courier New"/>
                        </a:rPr>
                        <a:t>my</a:t>
                      </a:r>
                      <a:r>
                        <a:rPr sz="32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spc="-25" dirty="0">
                          <a:latin typeface="Courier New"/>
                          <a:cs typeface="Courier New"/>
                        </a:rPr>
                        <a:t>messages?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93">
                <a:tc>
                  <a:txBody>
                    <a:bodyPr/>
                    <a:lstStyle/>
                    <a:p>
                      <a:pPr marL="31750">
                        <a:lnSpc>
                          <a:spcPts val="3745"/>
                        </a:lnSpc>
                      </a:pPr>
                      <a:r>
                        <a:rPr sz="32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•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3745"/>
                        </a:lnSpc>
                      </a:pPr>
                      <a:r>
                        <a:rPr sz="3200" spc="-20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3200" spc="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spc="-20" dirty="0">
                          <a:latin typeface="Courier New"/>
                          <a:cs typeface="Courier New"/>
                        </a:rPr>
                        <a:t>study</a:t>
                      </a:r>
                      <a:r>
                        <a:rPr sz="3200" spc="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spc="-20" dirty="0">
                          <a:latin typeface="Courier New"/>
                          <a:cs typeface="Courier New"/>
                        </a:rPr>
                        <a:t>was</a:t>
                      </a:r>
                      <a:r>
                        <a:rPr sz="32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spc="-25" dirty="0">
                          <a:latin typeface="Courier New"/>
                          <a:cs typeface="Courier New"/>
                        </a:rPr>
                        <a:t>conducted</a:t>
                      </a:r>
                      <a:r>
                        <a:rPr sz="3200" spc="1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spc="-25" dirty="0">
                          <a:latin typeface="Courier New"/>
                          <a:cs typeface="Courier New"/>
                        </a:rPr>
                        <a:t>mainly</a:t>
                      </a:r>
                      <a:r>
                        <a:rPr sz="3200" spc="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b="1" i="1" spc="-25" dirty="0">
                          <a:latin typeface="Courier New"/>
                          <a:cs typeface="Courier New"/>
                        </a:rPr>
                        <a:t>be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3745"/>
                        </a:lnSpc>
                      </a:pPr>
                      <a:r>
                        <a:rPr sz="3200" spc="-20" dirty="0">
                          <a:latin typeface="Courier New"/>
                          <a:cs typeface="Courier New"/>
                        </a:rPr>
                        <a:t>John</a:t>
                      </a:r>
                      <a:r>
                        <a:rPr sz="32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spc="-20" dirty="0">
                          <a:latin typeface="Courier New"/>
                          <a:cs typeface="Courier New"/>
                        </a:rPr>
                        <a:t>Black.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21283" y="5259832"/>
            <a:ext cx="843216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0" indent="-5461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3800" spc="-305" dirty="0">
                <a:latin typeface="Calibri"/>
                <a:cs typeface="Calibri"/>
              </a:rPr>
              <a:t>25-­‐40%</a:t>
            </a:r>
            <a:r>
              <a:rPr sz="3800" spc="114" dirty="0">
                <a:latin typeface="Calibri"/>
                <a:cs typeface="Calibri"/>
              </a:rPr>
              <a:t> </a:t>
            </a:r>
            <a:r>
              <a:rPr sz="3800" spc="-5" dirty="0">
                <a:latin typeface="Calibri"/>
                <a:cs typeface="Calibri"/>
              </a:rPr>
              <a:t>of</a:t>
            </a:r>
            <a:r>
              <a:rPr sz="3800" spc="75" dirty="0">
                <a:latin typeface="Calibri"/>
                <a:cs typeface="Calibri"/>
              </a:rPr>
              <a:t> </a:t>
            </a:r>
            <a:r>
              <a:rPr sz="3800" spc="10" dirty="0">
                <a:latin typeface="Calibri"/>
                <a:cs typeface="Calibri"/>
              </a:rPr>
              <a:t>spelling</a:t>
            </a:r>
            <a:r>
              <a:rPr sz="3800" spc="-55" dirty="0">
                <a:latin typeface="Calibri"/>
                <a:cs typeface="Calibri"/>
              </a:rPr>
              <a:t> </a:t>
            </a:r>
            <a:r>
              <a:rPr sz="3800" spc="-15" dirty="0">
                <a:latin typeface="Calibri"/>
                <a:cs typeface="Calibri"/>
              </a:rPr>
              <a:t>errors</a:t>
            </a:r>
            <a:r>
              <a:rPr sz="3800" spc="150" dirty="0">
                <a:latin typeface="Calibri"/>
                <a:cs typeface="Calibri"/>
              </a:rPr>
              <a:t> </a:t>
            </a:r>
            <a:r>
              <a:rPr sz="3800" spc="-20" dirty="0">
                <a:latin typeface="Calibri"/>
                <a:cs typeface="Calibri"/>
              </a:rPr>
              <a:t>are</a:t>
            </a:r>
            <a:r>
              <a:rPr sz="3800" spc="140" dirty="0">
                <a:latin typeface="Calibri"/>
                <a:cs typeface="Calibri"/>
              </a:rPr>
              <a:t> </a:t>
            </a:r>
            <a:r>
              <a:rPr sz="3800" spc="-15" dirty="0">
                <a:latin typeface="Calibri"/>
                <a:cs typeface="Calibri"/>
              </a:rPr>
              <a:t>real</a:t>
            </a:r>
            <a:r>
              <a:rPr sz="3800" spc="60" dirty="0">
                <a:latin typeface="Calibri"/>
                <a:cs typeface="Calibri"/>
              </a:rPr>
              <a:t> </a:t>
            </a:r>
            <a:r>
              <a:rPr sz="3800" spc="-10" dirty="0">
                <a:latin typeface="Calibri"/>
                <a:cs typeface="Calibri"/>
              </a:rPr>
              <a:t>words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87483" y="5259832"/>
            <a:ext cx="24003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>
                <a:solidFill>
                  <a:srgbClr val="7CD7CF"/>
                </a:solidFill>
                <a:latin typeface="Calibri"/>
                <a:cs typeface="Calibri"/>
              </a:rPr>
              <a:t>Kukich</a:t>
            </a:r>
            <a:r>
              <a:rPr sz="3800" spc="-40" dirty="0">
                <a:solidFill>
                  <a:srgbClr val="7CD7CF"/>
                </a:solidFill>
                <a:latin typeface="Calibri"/>
                <a:cs typeface="Calibri"/>
              </a:rPr>
              <a:t> </a:t>
            </a:r>
            <a:r>
              <a:rPr sz="3800" spc="-30" dirty="0">
                <a:solidFill>
                  <a:srgbClr val="7CD7CF"/>
                </a:solidFill>
                <a:latin typeface="Calibri"/>
                <a:cs typeface="Calibri"/>
              </a:rPr>
              <a:t>1992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1283" y="7576312"/>
            <a:ext cx="3048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5" dirty="0">
                <a:latin typeface="Calibri"/>
                <a:cs typeface="Calibri"/>
              </a:rPr>
              <a:t>33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894080"/>
            <a:ext cx="889444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Solving</a:t>
            </a:r>
            <a:r>
              <a:rPr spc="15" dirty="0"/>
              <a:t> </a:t>
            </a:r>
            <a:r>
              <a:rPr spc="-260" dirty="0"/>
              <a:t>real-­‐world</a:t>
            </a:r>
            <a:r>
              <a:rPr spc="-5" dirty="0"/>
              <a:t> </a:t>
            </a:r>
            <a:r>
              <a:rPr spc="5" dirty="0"/>
              <a:t>spelling</a:t>
            </a:r>
            <a:r>
              <a:rPr spc="-85" dirty="0"/>
              <a:t> </a:t>
            </a:r>
            <a:r>
              <a:rPr spc="-10" dirty="0"/>
              <a:t>errors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283" y="2036037"/>
            <a:ext cx="10180320" cy="5885815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558800" indent="-546100">
              <a:lnSpc>
                <a:spcPct val="100000"/>
              </a:lnSpc>
              <a:spcBef>
                <a:spcPts val="1285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4500" spc="15" dirty="0">
                <a:latin typeface="Calibri"/>
                <a:cs typeface="Calibri"/>
              </a:rPr>
              <a:t>For</a:t>
            </a:r>
            <a:r>
              <a:rPr sz="4500" spc="-105" dirty="0">
                <a:latin typeface="Calibri"/>
                <a:cs typeface="Calibri"/>
              </a:rPr>
              <a:t> </a:t>
            </a:r>
            <a:r>
              <a:rPr sz="4500" spc="-5" dirty="0">
                <a:latin typeface="Calibri"/>
                <a:cs typeface="Calibri"/>
              </a:rPr>
              <a:t>each</a:t>
            </a:r>
            <a:r>
              <a:rPr sz="4500" spc="-95" dirty="0">
                <a:latin typeface="Calibri"/>
                <a:cs typeface="Calibri"/>
              </a:rPr>
              <a:t> </a:t>
            </a:r>
            <a:r>
              <a:rPr sz="4500" spc="5" dirty="0">
                <a:latin typeface="Calibri"/>
                <a:cs typeface="Calibri"/>
              </a:rPr>
              <a:t>word</a:t>
            </a:r>
            <a:r>
              <a:rPr sz="4500" spc="-95" dirty="0">
                <a:latin typeface="Calibri"/>
                <a:cs typeface="Calibri"/>
              </a:rPr>
              <a:t> </a:t>
            </a:r>
            <a:r>
              <a:rPr sz="4500" spc="-20" dirty="0">
                <a:latin typeface="Calibri"/>
                <a:cs typeface="Calibri"/>
              </a:rPr>
              <a:t>in</a:t>
            </a:r>
            <a:r>
              <a:rPr sz="4500" spc="5" dirty="0">
                <a:latin typeface="Calibri"/>
                <a:cs typeface="Calibri"/>
              </a:rPr>
              <a:t> </a:t>
            </a:r>
            <a:r>
              <a:rPr sz="4500" dirty="0">
                <a:latin typeface="Calibri"/>
                <a:cs typeface="Calibri"/>
              </a:rPr>
              <a:t>sentence</a:t>
            </a:r>
            <a:endParaRPr sz="4500">
              <a:latin typeface="Calibri"/>
              <a:cs typeface="Calibri"/>
            </a:endParaRPr>
          </a:p>
          <a:p>
            <a:pPr marL="1104900" lvl="1" indent="-355600">
              <a:lnSpc>
                <a:spcPct val="100000"/>
              </a:lnSpc>
              <a:spcBef>
                <a:spcPts val="1000"/>
              </a:spcBef>
              <a:buFont typeface="Times New Roman"/>
              <a:buChar char="•"/>
              <a:tabLst>
                <a:tab pos="1104265" algn="l"/>
                <a:tab pos="1104900" algn="l"/>
              </a:tabLst>
            </a:pPr>
            <a:r>
              <a:rPr sz="3800" spc="-5" dirty="0">
                <a:latin typeface="Calibri"/>
                <a:cs typeface="Calibri"/>
              </a:rPr>
              <a:t>Generate</a:t>
            </a:r>
            <a:r>
              <a:rPr sz="3800" spc="130" dirty="0">
                <a:latin typeface="Calibri"/>
                <a:cs typeface="Calibri"/>
              </a:rPr>
              <a:t> </a:t>
            </a:r>
            <a:r>
              <a:rPr sz="3800" i="1" spc="30" dirty="0">
                <a:latin typeface="Calibri"/>
                <a:cs typeface="Calibri"/>
              </a:rPr>
              <a:t>candidate</a:t>
            </a:r>
            <a:r>
              <a:rPr sz="3800" i="1" spc="-190" dirty="0">
                <a:latin typeface="Calibri"/>
                <a:cs typeface="Calibri"/>
              </a:rPr>
              <a:t> </a:t>
            </a:r>
            <a:r>
              <a:rPr sz="3800" i="1" dirty="0">
                <a:latin typeface="Calibri"/>
                <a:cs typeface="Calibri"/>
              </a:rPr>
              <a:t>set</a:t>
            </a:r>
            <a:endParaRPr sz="3800">
              <a:latin typeface="Calibri"/>
              <a:cs typeface="Calibri"/>
            </a:endParaRPr>
          </a:p>
          <a:p>
            <a:pPr marL="1651000" lvl="2" indent="-356235">
              <a:lnSpc>
                <a:spcPct val="100000"/>
              </a:lnSpc>
              <a:spcBef>
                <a:spcPts val="940"/>
              </a:spcBef>
              <a:buClr>
                <a:srgbClr val="CC0000"/>
              </a:buClr>
              <a:buFont typeface="Times New Roman"/>
              <a:buChar char="•"/>
              <a:tabLst>
                <a:tab pos="1650364" algn="l"/>
                <a:tab pos="1651000" algn="l"/>
              </a:tabLst>
            </a:pPr>
            <a:r>
              <a:rPr sz="3800" spc="5" dirty="0">
                <a:latin typeface="Calibri"/>
                <a:cs typeface="Calibri"/>
              </a:rPr>
              <a:t>the</a:t>
            </a:r>
            <a:r>
              <a:rPr sz="3800" spc="30" dirty="0">
                <a:latin typeface="Calibri"/>
                <a:cs typeface="Calibri"/>
              </a:rPr>
              <a:t> </a:t>
            </a:r>
            <a:r>
              <a:rPr sz="3800" spc="-15" dirty="0">
                <a:latin typeface="Calibri"/>
                <a:cs typeface="Calibri"/>
              </a:rPr>
              <a:t>word</a:t>
            </a:r>
            <a:r>
              <a:rPr sz="3800" spc="20" dirty="0">
                <a:latin typeface="Calibri"/>
                <a:cs typeface="Calibri"/>
              </a:rPr>
              <a:t> </a:t>
            </a:r>
            <a:r>
              <a:rPr sz="3800" spc="15" dirty="0">
                <a:latin typeface="Calibri"/>
                <a:cs typeface="Calibri"/>
              </a:rPr>
              <a:t>itself</a:t>
            </a:r>
            <a:endParaRPr sz="3800">
              <a:latin typeface="Calibri"/>
              <a:cs typeface="Calibri"/>
            </a:endParaRPr>
          </a:p>
          <a:p>
            <a:pPr marL="1651000" lvl="2" indent="-356235">
              <a:lnSpc>
                <a:spcPct val="100000"/>
              </a:lnSpc>
              <a:spcBef>
                <a:spcPts val="940"/>
              </a:spcBef>
              <a:buClr>
                <a:srgbClr val="CC0000"/>
              </a:buClr>
              <a:buFont typeface="Times New Roman"/>
              <a:buChar char="•"/>
              <a:tabLst>
                <a:tab pos="1650364" algn="l"/>
                <a:tab pos="1651000" algn="l"/>
              </a:tabLst>
            </a:pPr>
            <a:r>
              <a:rPr sz="3800" spc="-25" dirty="0">
                <a:latin typeface="Calibri"/>
                <a:cs typeface="Calibri"/>
              </a:rPr>
              <a:t>a</a:t>
            </a:r>
            <a:r>
              <a:rPr sz="3800" spc="25" dirty="0">
                <a:latin typeface="Calibri"/>
                <a:cs typeface="Calibri"/>
              </a:rPr>
              <a:t>l</a:t>
            </a:r>
            <a:r>
              <a:rPr sz="3800" dirty="0">
                <a:latin typeface="Calibri"/>
                <a:cs typeface="Calibri"/>
              </a:rPr>
              <a:t>l</a:t>
            </a:r>
            <a:r>
              <a:rPr sz="3800" spc="65" dirty="0">
                <a:latin typeface="Calibri"/>
                <a:cs typeface="Calibri"/>
              </a:rPr>
              <a:t> </a:t>
            </a:r>
            <a:r>
              <a:rPr sz="3800" spc="10" dirty="0">
                <a:latin typeface="Calibri"/>
                <a:cs typeface="Calibri"/>
              </a:rPr>
              <a:t>s</a:t>
            </a:r>
            <a:r>
              <a:rPr sz="3800" spc="25" dirty="0">
                <a:latin typeface="Calibri"/>
                <a:cs typeface="Calibri"/>
              </a:rPr>
              <a:t>i</a:t>
            </a:r>
            <a:r>
              <a:rPr sz="3800" dirty="0">
                <a:latin typeface="Calibri"/>
                <a:cs typeface="Calibri"/>
              </a:rPr>
              <a:t>n</a:t>
            </a:r>
            <a:r>
              <a:rPr sz="3800" spc="10" dirty="0">
                <a:latin typeface="Calibri"/>
                <a:cs typeface="Calibri"/>
              </a:rPr>
              <a:t>g</a:t>
            </a:r>
            <a:r>
              <a:rPr sz="3800" spc="25" dirty="0">
                <a:latin typeface="Calibri"/>
                <a:cs typeface="Calibri"/>
              </a:rPr>
              <a:t>l</a:t>
            </a:r>
            <a:r>
              <a:rPr sz="3800" spc="15" dirty="0">
                <a:latin typeface="Calibri"/>
                <a:cs typeface="Calibri"/>
              </a:rPr>
              <a:t>e</a:t>
            </a:r>
            <a:r>
              <a:rPr sz="3800" spc="-780" dirty="0">
                <a:latin typeface="Calibri"/>
                <a:cs typeface="Calibri"/>
              </a:rPr>
              <a:t>-­</a:t>
            </a:r>
            <a:r>
              <a:rPr sz="3800" spc="-745" dirty="0">
                <a:latin typeface="Calibri"/>
                <a:cs typeface="Calibri"/>
              </a:rPr>
              <a:t>‐</a:t>
            </a:r>
            <a:r>
              <a:rPr sz="3800" spc="25" dirty="0">
                <a:latin typeface="Calibri"/>
                <a:cs typeface="Calibri"/>
              </a:rPr>
              <a:t>l</a:t>
            </a:r>
            <a:r>
              <a:rPr sz="3800" spc="5" dirty="0">
                <a:latin typeface="Calibri"/>
                <a:cs typeface="Calibri"/>
              </a:rPr>
              <a:t>e</a:t>
            </a:r>
            <a:r>
              <a:rPr sz="3800" spc="25" dirty="0">
                <a:latin typeface="Calibri"/>
                <a:cs typeface="Calibri"/>
              </a:rPr>
              <a:t>tt</a:t>
            </a:r>
            <a:r>
              <a:rPr sz="3800" spc="5" dirty="0">
                <a:latin typeface="Calibri"/>
                <a:cs typeface="Calibri"/>
              </a:rPr>
              <a:t>e</a:t>
            </a:r>
            <a:r>
              <a:rPr sz="3800" dirty="0">
                <a:latin typeface="Calibri"/>
                <a:cs typeface="Calibri"/>
              </a:rPr>
              <a:t>r</a:t>
            </a:r>
            <a:r>
              <a:rPr sz="3800" spc="-85" dirty="0">
                <a:latin typeface="Calibri"/>
                <a:cs typeface="Calibri"/>
              </a:rPr>
              <a:t> </a:t>
            </a:r>
            <a:r>
              <a:rPr sz="3800" spc="5" dirty="0">
                <a:latin typeface="Calibri"/>
                <a:cs typeface="Calibri"/>
              </a:rPr>
              <a:t>e</a:t>
            </a:r>
            <a:r>
              <a:rPr sz="3800" dirty="0">
                <a:latin typeface="Calibri"/>
                <a:cs typeface="Calibri"/>
              </a:rPr>
              <a:t>d</a:t>
            </a:r>
            <a:r>
              <a:rPr sz="3800" spc="25" dirty="0">
                <a:latin typeface="Calibri"/>
                <a:cs typeface="Calibri"/>
              </a:rPr>
              <a:t>i</a:t>
            </a:r>
            <a:r>
              <a:rPr sz="3800" spc="20" dirty="0">
                <a:latin typeface="Calibri"/>
                <a:cs typeface="Calibri"/>
              </a:rPr>
              <a:t>t</a:t>
            </a:r>
            <a:r>
              <a:rPr sz="3800" dirty="0">
                <a:latin typeface="Calibri"/>
                <a:cs typeface="Calibri"/>
              </a:rPr>
              <a:t>s</a:t>
            </a:r>
            <a:r>
              <a:rPr sz="3800" spc="-45" dirty="0">
                <a:latin typeface="Calibri"/>
                <a:cs typeface="Calibri"/>
              </a:rPr>
              <a:t> </a:t>
            </a:r>
            <a:r>
              <a:rPr sz="3800" spc="25" dirty="0">
                <a:latin typeface="Calibri"/>
                <a:cs typeface="Calibri"/>
              </a:rPr>
              <a:t>t</a:t>
            </a:r>
            <a:r>
              <a:rPr sz="3800" dirty="0">
                <a:latin typeface="Calibri"/>
                <a:cs typeface="Calibri"/>
              </a:rPr>
              <a:t>h</a:t>
            </a:r>
            <a:r>
              <a:rPr sz="3800" spc="-20" dirty="0">
                <a:latin typeface="Calibri"/>
                <a:cs typeface="Calibri"/>
              </a:rPr>
              <a:t>a</a:t>
            </a:r>
            <a:r>
              <a:rPr sz="3800" dirty="0">
                <a:latin typeface="Calibri"/>
                <a:cs typeface="Calibri"/>
              </a:rPr>
              <a:t>t</a:t>
            </a:r>
            <a:r>
              <a:rPr sz="3800" spc="65" dirty="0">
                <a:latin typeface="Calibri"/>
                <a:cs typeface="Calibri"/>
              </a:rPr>
              <a:t> </a:t>
            </a:r>
            <a:r>
              <a:rPr sz="3800" spc="-20" dirty="0">
                <a:latin typeface="Calibri"/>
                <a:cs typeface="Calibri"/>
              </a:rPr>
              <a:t>a</a:t>
            </a:r>
            <a:r>
              <a:rPr sz="3800" spc="-30" dirty="0">
                <a:latin typeface="Calibri"/>
                <a:cs typeface="Calibri"/>
              </a:rPr>
              <a:t>r</a:t>
            </a:r>
            <a:r>
              <a:rPr sz="3800" dirty="0">
                <a:latin typeface="Calibri"/>
                <a:cs typeface="Calibri"/>
              </a:rPr>
              <a:t>e</a:t>
            </a:r>
            <a:r>
              <a:rPr sz="3800" spc="45" dirty="0">
                <a:latin typeface="Calibri"/>
                <a:cs typeface="Calibri"/>
              </a:rPr>
              <a:t> </a:t>
            </a:r>
            <a:r>
              <a:rPr sz="3800" spc="40" dirty="0">
                <a:latin typeface="Calibri"/>
                <a:cs typeface="Calibri"/>
              </a:rPr>
              <a:t>E</a:t>
            </a:r>
            <a:r>
              <a:rPr sz="3800" dirty="0">
                <a:latin typeface="Calibri"/>
                <a:cs typeface="Calibri"/>
              </a:rPr>
              <a:t>n</a:t>
            </a:r>
            <a:r>
              <a:rPr sz="3800" spc="10" dirty="0">
                <a:latin typeface="Calibri"/>
                <a:cs typeface="Calibri"/>
              </a:rPr>
              <a:t>g</a:t>
            </a:r>
            <a:r>
              <a:rPr sz="3800" spc="25" dirty="0">
                <a:latin typeface="Calibri"/>
                <a:cs typeface="Calibri"/>
              </a:rPr>
              <a:t>li</a:t>
            </a:r>
            <a:r>
              <a:rPr sz="3800" spc="10" dirty="0">
                <a:latin typeface="Calibri"/>
                <a:cs typeface="Calibri"/>
              </a:rPr>
              <a:t>s</a:t>
            </a:r>
            <a:r>
              <a:rPr sz="3800" dirty="0">
                <a:latin typeface="Calibri"/>
                <a:cs typeface="Calibri"/>
              </a:rPr>
              <a:t>h</a:t>
            </a:r>
            <a:r>
              <a:rPr sz="3800" spc="40" dirty="0">
                <a:latin typeface="Calibri"/>
                <a:cs typeface="Calibri"/>
              </a:rPr>
              <a:t> </a:t>
            </a:r>
            <a:r>
              <a:rPr sz="3800" spc="-20" dirty="0">
                <a:latin typeface="Calibri"/>
                <a:cs typeface="Calibri"/>
              </a:rPr>
              <a:t>w</a:t>
            </a:r>
            <a:r>
              <a:rPr sz="3800" spc="-10" dirty="0">
                <a:latin typeface="Calibri"/>
                <a:cs typeface="Calibri"/>
              </a:rPr>
              <a:t>o</a:t>
            </a:r>
            <a:r>
              <a:rPr sz="3800" spc="-30" dirty="0">
                <a:latin typeface="Calibri"/>
                <a:cs typeface="Calibri"/>
              </a:rPr>
              <a:t>r</a:t>
            </a:r>
            <a:r>
              <a:rPr sz="3800" dirty="0">
                <a:latin typeface="Calibri"/>
                <a:cs typeface="Calibri"/>
              </a:rPr>
              <a:t>ds</a:t>
            </a:r>
            <a:endParaRPr sz="3800">
              <a:latin typeface="Calibri"/>
              <a:cs typeface="Calibri"/>
            </a:endParaRPr>
          </a:p>
          <a:p>
            <a:pPr marL="1651000" lvl="2" indent="-356235">
              <a:lnSpc>
                <a:spcPct val="100000"/>
              </a:lnSpc>
              <a:spcBef>
                <a:spcPts val="940"/>
              </a:spcBef>
              <a:buClr>
                <a:srgbClr val="CC0000"/>
              </a:buClr>
              <a:buFont typeface="Times New Roman"/>
              <a:buChar char="•"/>
              <a:tabLst>
                <a:tab pos="1650364" algn="l"/>
                <a:tab pos="1651000" algn="l"/>
              </a:tabLst>
            </a:pPr>
            <a:r>
              <a:rPr sz="3800" spc="-15" dirty="0">
                <a:latin typeface="Calibri"/>
                <a:cs typeface="Calibri"/>
              </a:rPr>
              <a:t>words</a:t>
            </a:r>
            <a:r>
              <a:rPr sz="3800" spc="130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that</a:t>
            </a:r>
            <a:r>
              <a:rPr sz="3800" spc="-45" dirty="0">
                <a:latin typeface="Calibri"/>
                <a:cs typeface="Calibri"/>
              </a:rPr>
              <a:t> </a:t>
            </a:r>
            <a:r>
              <a:rPr sz="3800" spc="-20" dirty="0">
                <a:latin typeface="Calibri"/>
                <a:cs typeface="Calibri"/>
              </a:rPr>
              <a:t>are</a:t>
            </a:r>
            <a:r>
              <a:rPr sz="3800" spc="135" dirty="0">
                <a:latin typeface="Calibri"/>
                <a:cs typeface="Calibri"/>
              </a:rPr>
              <a:t> </a:t>
            </a:r>
            <a:r>
              <a:rPr sz="3800" spc="-5" dirty="0">
                <a:latin typeface="Calibri"/>
                <a:cs typeface="Calibri"/>
              </a:rPr>
              <a:t>homophones</a:t>
            </a:r>
            <a:endParaRPr sz="3800">
              <a:latin typeface="Calibri"/>
              <a:cs typeface="Calibri"/>
            </a:endParaRPr>
          </a:p>
          <a:p>
            <a:pPr marL="558800" indent="-546100">
              <a:lnSpc>
                <a:spcPct val="100000"/>
              </a:lnSpc>
              <a:spcBef>
                <a:spcPts val="10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4500" dirty="0">
                <a:latin typeface="Calibri"/>
                <a:cs typeface="Calibri"/>
              </a:rPr>
              <a:t>C</a:t>
            </a:r>
            <a:r>
              <a:rPr sz="4500" spc="35" dirty="0">
                <a:latin typeface="Calibri"/>
                <a:cs typeface="Calibri"/>
              </a:rPr>
              <a:t>h</a:t>
            </a:r>
            <a:r>
              <a:rPr sz="4500" spc="25" dirty="0">
                <a:latin typeface="Calibri"/>
                <a:cs typeface="Calibri"/>
              </a:rPr>
              <a:t>oo</a:t>
            </a:r>
            <a:r>
              <a:rPr sz="4500" spc="40" dirty="0">
                <a:latin typeface="Calibri"/>
                <a:cs typeface="Calibri"/>
              </a:rPr>
              <a:t>s</a:t>
            </a:r>
            <a:r>
              <a:rPr sz="4500" dirty="0">
                <a:latin typeface="Calibri"/>
                <a:cs typeface="Calibri"/>
              </a:rPr>
              <a:t>e</a:t>
            </a:r>
            <a:r>
              <a:rPr sz="4500" spc="-260" dirty="0">
                <a:latin typeface="Calibri"/>
                <a:cs typeface="Calibri"/>
              </a:rPr>
              <a:t> </a:t>
            </a:r>
            <a:r>
              <a:rPr sz="4500" spc="35" dirty="0">
                <a:latin typeface="Calibri"/>
                <a:cs typeface="Calibri"/>
              </a:rPr>
              <a:t>b</a:t>
            </a:r>
            <a:r>
              <a:rPr sz="4500" spc="-40" dirty="0">
                <a:latin typeface="Calibri"/>
                <a:cs typeface="Calibri"/>
              </a:rPr>
              <a:t>e</a:t>
            </a:r>
            <a:r>
              <a:rPr sz="4500" spc="40" dirty="0">
                <a:latin typeface="Calibri"/>
                <a:cs typeface="Calibri"/>
              </a:rPr>
              <a:t>s</a:t>
            </a:r>
            <a:r>
              <a:rPr sz="4500" dirty="0">
                <a:latin typeface="Calibri"/>
                <a:cs typeface="Calibri"/>
              </a:rPr>
              <a:t>t</a:t>
            </a:r>
            <a:r>
              <a:rPr sz="4500" spc="-25" dirty="0">
                <a:latin typeface="Calibri"/>
                <a:cs typeface="Calibri"/>
              </a:rPr>
              <a:t> </a:t>
            </a:r>
            <a:r>
              <a:rPr sz="4500" spc="-5" dirty="0">
                <a:latin typeface="Calibri"/>
                <a:cs typeface="Calibri"/>
              </a:rPr>
              <a:t>c</a:t>
            </a:r>
            <a:r>
              <a:rPr sz="4500" spc="45" dirty="0">
                <a:latin typeface="Calibri"/>
                <a:cs typeface="Calibri"/>
              </a:rPr>
              <a:t>a</a:t>
            </a:r>
            <a:r>
              <a:rPr sz="4500" spc="35" dirty="0">
                <a:latin typeface="Calibri"/>
                <a:cs typeface="Calibri"/>
              </a:rPr>
              <a:t>nd</a:t>
            </a:r>
            <a:r>
              <a:rPr sz="4500" spc="-35" dirty="0">
                <a:latin typeface="Calibri"/>
                <a:cs typeface="Calibri"/>
              </a:rPr>
              <a:t>i</a:t>
            </a:r>
            <a:r>
              <a:rPr sz="4500" spc="35" dirty="0">
                <a:latin typeface="Calibri"/>
                <a:cs typeface="Calibri"/>
              </a:rPr>
              <a:t>d</a:t>
            </a:r>
            <a:r>
              <a:rPr sz="4500" spc="45" dirty="0">
                <a:latin typeface="Calibri"/>
                <a:cs typeface="Calibri"/>
              </a:rPr>
              <a:t>a</a:t>
            </a:r>
            <a:r>
              <a:rPr sz="4500" spc="-10" dirty="0">
                <a:latin typeface="Calibri"/>
                <a:cs typeface="Calibri"/>
              </a:rPr>
              <a:t>t</a:t>
            </a:r>
            <a:r>
              <a:rPr sz="4500" spc="-40" dirty="0">
                <a:latin typeface="Calibri"/>
                <a:cs typeface="Calibri"/>
              </a:rPr>
              <a:t>e</a:t>
            </a:r>
            <a:r>
              <a:rPr sz="4500" dirty="0">
                <a:latin typeface="Calibri"/>
                <a:cs typeface="Calibri"/>
              </a:rPr>
              <a:t>s</a:t>
            </a:r>
            <a:endParaRPr sz="4500">
              <a:latin typeface="Calibri"/>
              <a:cs typeface="Calibri"/>
            </a:endParaRPr>
          </a:p>
          <a:p>
            <a:pPr marL="1651000" lvl="1" indent="-356235">
              <a:lnSpc>
                <a:spcPct val="100000"/>
              </a:lnSpc>
              <a:spcBef>
                <a:spcPts val="1000"/>
              </a:spcBef>
              <a:buClr>
                <a:srgbClr val="CC0000"/>
              </a:buClr>
              <a:buFont typeface="Times New Roman"/>
              <a:buChar char="•"/>
              <a:tabLst>
                <a:tab pos="1650364" algn="l"/>
                <a:tab pos="1651000" algn="l"/>
              </a:tabLst>
            </a:pPr>
            <a:r>
              <a:rPr sz="3800" spc="15" dirty="0">
                <a:latin typeface="Calibri"/>
                <a:cs typeface="Calibri"/>
              </a:rPr>
              <a:t>Noisy</a:t>
            </a:r>
            <a:r>
              <a:rPr sz="3800" spc="-10" dirty="0">
                <a:latin typeface="Calibri"/>
                <a:cs typeface="Calibri"/>
              </a:rPr>
              <a:t> </a:t>
            </a:r>
            <a:r>
              <a:rPr sz="3800" spc="-5" dirty="0">
                <a:latin typeface="Calibri"/>
                <a:cs typeface="Calibri"/>
              </a:rPr>
              <a:t>channel</a:t>
            </a:r>
            <a:r>
              <a:rPr sz="3800" spc="40" dirty="0">
                <a:latin typeface="Calibri"/>
                <a:cs typeface="Calibri"/>
              </a:rPr>
              <a:t> </a:t>
            </a:r>
            <a:r>
              <a:rPr sz="3800" spc="-10" dirty="0">
                <a:latin typeface="Calibri"/>
                <a:cs typeface="Calibri"/>
              </a:rPr>
              <a:t>model</a:t>
            </a:r>
            <a:endParaRPr sz="3800">
              <a:latin typeface="Calibri"/>
              <a:cs typeface="Calibri"/>
            </a:endParaRPr>
          </a:p>
          <a:p>
            <a:pPr marL="1651000" lvl="1" indent="-356235">
              <a:lnSpc>
                <a:spcPct val="100000"/>
              </a:lnSpc>
              <a:spcBef>
                <a:spcPts val="940"/>
              </a:spcBef>
              <a:buClr>
                <a:srgbClr val="CC0000"/>
              </a:buClr>
              <a:buFont typeface="Times New Roman"/>
              <a:buChar char="•"/>
              <a:tabLst>
                <a:tab pos="1650364" algn="l"/>
                <a:tab pos="1651000" algn="l"/>
              </a:tabLst>
            </a:pPr>
            <a:r>
              <a:rPr sz="3800" spc="-150" dirty="0">
                <a:latin typeface="Calibri"/>
                <a:cs typeface="Calibri"/>
              </a:rPr>
              <a:t>Task-­‐specific</a:t>
            </a:r>
            <a:r>
              <a:rPr sz="3800" spc="10" dirty="0">
                <a:latin typeface="Calibri"/>
                <a:cs typeface="Calibri"/>
              </a:rPr>
              <a:t> classifier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283" y="7576312"/>
            <a:ext cx="3048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5" dirty="0">
                <a:latin typeface="Calibri"/>
                <a:cs typeface="Calibri"/>
              </a:rPr>
              <a:t>34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0">
              <a:lnSpc>
                <a:spcPct val="100000"/>
              </a:lnSpc>
              <a:spcBef>
                <a:spcPts val="100"/>
              </a:spcBef>
            </a:pPr>
            <a:r>
              <a:rPr dirty="0"/>
              <a:t>Noisy</a:t>
            </a:r>
            <a:r>
              <a:rPr spc="20" dirty="0"/>
              <a:t> </a:t>
            </a:r>
            <a:r>
              <a:rPr spc="-25" dirty="0"/>
              <a:t>channel</a:t>
            </a:r>
            <a:r>
              <a:rPr spc="85" dirty="0"/>
              <a:t> </a:t>
            </a:r>
            <a:r>
              <a:rPr spc="-20" dirty="0"/>
              <a:t>for</a:t>
            </a:r>
            <a:r>
              <a:rPr spc="120" dirty="0"/>
              <a:t> </a:t>
            </a:r>
            <a:r>
              <a:rPr spc="-285" dirty="0"/>
              <a:t>real-­‐word</a:t>
            </a:r>
            <a:r>
              <a:rPr dirty="0"/>
              <a:t> spell</a:t>
            </a:r>
            <a:r>
              <a:rPr spc="-15" dirty="0"/>
              <a:t> </a:t>
            </a:r>
            <a:r>
              <a:rPr spc="-10" dirty="0"/>
              <a:t>correction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3183" y="1835911"/>
            <a:ext cx="9740900" cy="387350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596900" indent="-546100">
              <a:lnSpc>
                <a:spcPct val="100000"/>
              </a:lnSpc>
              <a:spcBef>
                <a:spcPts val="1040"/>
              </a:spcBef>
              <a:buClr>
                <a:srgbClr val="CC0000"/>
              </a:buClr>
              <a:buFont typeface="Times New Roman"/>
              <a:buChar char="•"/>
              <a:tabLst>
                <a:tab pos="596265" algn="l"/>
                <a:tab pos="596900" algn="l"/>
              </a:tabLst>
            </a:pPr>
            <a:r>
              <a:rPr sz="3800" dirty="0">
                <a:latin typeface="Calibri"/>
                <a:cs typeface="Calibri"/>
              </a:rPr>
              <a:t>Given</a:t>
            </a:r>
            <a:r>
              <a:rPr sz="3800" spc="30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a</a:t>
            </a:r>
            <a:r>
              <a:rPr sz="3800" spc="10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sentence</a:t>
            </a:r>
            <a:r>
              <a:rPr sz="3800" spc="140" dirty="0">
                <a:latin typeface="Calibri"/>
                <a:cs typeface="Calibri"/>
              </a:rPr>
              <a:t> </a:t>
            </a:r>
            <a:r>
              <a:rPr sz="3800" spc="-30" dirty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3900" spc="-44" baseline="-19230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3800" spc="-30" dirty="0">
                <a:solidFill>
                  <a:srgbClr val="0000FF"/>
                </a:solidFill>
                <a:latin typeface="Calibri"/>
                <a:cs typeface="Calibri"/>
              </a:rPr>
              <a:t>,w</a:t>
            </a:r>
            <a:r>
              <a:rPr sz="3900" spc="-44" baseline="-19230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3800" spc="-30" dirty="0">
                <a:solidFill>
                  <a:srgbClr val="0000FF"/>
                </a:solidFill>
                <a:latin typeface="Calibri"/>
                <a:cs typeface="Calibri"/>
              </a:rPr>
              <a:t>,w</a:t>
            </a:r>
            <a:r>
              <a:rPr sz="3900" spc="-44" baseline="-19230" dirty="0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r>
              <a:rPr sz="3800" spc="-30" dirty="0">
                <a:solidFill>
                  <a:srgbClr val="0000FF"/>
                </a:solidFill>
                <a:latin typeface="Calibri"/>
                <a:cs typeface="Calibri"/>
              </a:rPr>
              <a:t>,…,w</a:t>
            </a:r>
            <a:r>
              <a:rPr sz="3900" spc="-44" baseline="-1923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endParaRPr sz="3900" baseline="-19230">
              <a:latin typeface="Calibri"/>
              <a:cs typeface="Calibri"/>
            </a:endParaRPr>
          </a:p>
          <a:p>
            <a:pPr marL="596900" indent="-546100">
              <a:lnSpc>
                <a:spcPct val="100000"/>
              </a:lnSpc>
              <a:spcBef>
                <a:spcPts val="940"/>
              </a:spcBef>
              <a:buClr>
                <a:srgbClr val="CC0000"/>
              </a:buClr>
              <a:buFont typeface="Times New Roman"/>
              <a:buChar char="•"/>
              <a:tabLst>
                <a:tab pos="596265" algn="l"/>
                <a:tab pos="596900" algn="l"/>
              </a:tabLst>
            </a:pPr>
            <a:r>
              <a:rPr sz="3800" spc="-5" dirty="0">
                <a:latin typeface="Calibri"/>
                <a:cs typeface="Calibri"/>
              </a:rPr>
              <a:t>Generate</a:t>
            </a:r>
            <a:r>
              <a:rPr sz="3800" spc="145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a</a:t>
            </a:r>
            <a:r>
              <a:rPr sz="3800" spc="15" dirty="0">
                <a:latin typeface="Calibri"/>
                <a:cs typeface="Calibri"/>
              </a:rPr>
              <a:t> </a:t>
            </a:r>
            <a:r>
              <a:rPr sz="3800" spc="5" dirty="0">
                <a:latin typeface="Calibri"/>
                <a:cs typeface="Calibri"/>
              </a:rPr>
              <a:t>set</a:t>
            </a:r>
            <a:r>
              <a:rPr sz="3800" spc="-30" dirty="0">
                <a:latin typeface="Calibri"/>
                <a:cs typeface="Calibri"/>
              </a:rPr>
              <a:t> </a:t>
            </a:r>
            <a:r>
              <a:rPr sz="3800" spc="-5" dirty="0">
                <a:latin typeface="Calibri"/>
                <a:cs typeface="Calibri"/>
              </a:rPr>
              <a:t>of</a:t>
            </a:r>
            <a:r>
              <a:rPr sz="3800" spc="70" dirty="0">
                <a:latin typeface="Calibri"/>
                <a:cs typeface="Calibri"/>
              </a:rPr>
              <a:t> </a:t>
            </a:r>
            <a:r>
              <a:rPr sz="3800" spc="-5" dirty="0">
                <a:latin typeface="Calibri"/>
                <a:cs typeface="Calibri"/>
              </a:rPr>
              <a:t>candidates</a:t>
            </a:r>
            <a:r>
              <a:rPr sz="3800" spc="155" dirty="0">
                <a:latin typeface="Calibri"/>
                <a:cs typeface="Calibri"/>
              </a:rPr>
              <a:t> </a:t>
            </a:r>
            <a:r>
              <a:rPr sz="3800" spc="10" dirty="0">
                <a:latin typeface="Calibri"/>
                <a:cs typeface="Calibri"/>
              </a:rPr>
              <a:t>for</a:t>
            </a:r>
            <a:r>
              <a:rPr sz="3800" spc="5" dirty="0">
                <a:latin typeface="Calibri"/>
                <a:cs typeface="Calibri"/>
              </a:rPr>
              <a:t> </a:t>
            </a:r>
            <a:r>
              <a:rPr sz="3800" spc="-10" dirty="0">
                <a:latin typeface="Calibri"/>
                <a:cs typeface="Calibri"/>
              </a:rPr>
              <a:t>each</a:t>
            </a:r>
            <a:r>
              <a:rPr sz="3800" spc="40" dirty="0">
                <a:latin typeface="Calibri"/>
                <a:cs typeface="Calibri"/>
              </a:rPr>
              <a:t> </a:t>
            </a:r>
            <a:r>
              <a:rPr sz="3800" spc="-15" dirty="0">
                <a:latin typeface="Calibri"/>
                <a:cs typeface="Calibri"/>
              </a:rPr>
              <a:t>word</a:t>
            </a:r>
            <a:r>
              <a:rPr sz="3800" spc="150" dirty="0">
                <a:latin typeface="Calibri"/>
                <a:cs typeface="Calibri"/>
              </a:rPr>
              <a:t> </a:t>
            </a:r>
            <a:r>
              <a:rPr sz="3800" spc="-10" dirty="0">
                <a:latin typeface="Calibri"/>
                <a:cs typeface="Calibri"/>
              </a:rPr>
              <a:t>w</a:t>
            </a:r>
            <a:r>
              <a:rPr sz="3900" spc="-15" baseline="-19230" dirty="0">
                <a:latin typeface="Calibri"/>
                <a:cs typeface="Calibri"/>
              </a:rPr>
              <a:t>i</a:t>
            </a:r>
            <a:endParaRPr sz="3900" baseline="-19230">
              <a:latin typeface="Calibri"/>
              <a:cs typeface="Calibri"/>
            </a:endParaRPr>
          </a:p>
          <a:p>
            <a:pPr marL="1143000" lvl="1" indent="-355600">
              <a:lnSpc>
                <a:spcPct val="100000"/>
              </a:lnSpc>
              <a:spcBef>
                <a:spcPts val="840"/>
              </a:spcBef>
              <a:buFont typeface="Times New Roman"/>
              <a:buChar char="•"/>
              <a:tabLst>
                <a:tab pos="1142365" algn="l"/>
                <a:tab pos="1143000" algn="l"/>
              </a:tabLst>
            </a:pPr>
            <a:r>
              <a:rPr sz="3200" dirty="0">
                <a:latin typeface="Calibri"/>
                <a:cs typeface="Calibri"/>
              </a:rPr>
              <a:t>Candidate(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3150" baseline="-18518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3200" dirty="0">
                <a:latin typeface="Calibri"/>
                <a:cs typeface="Calibri"/>
              </a:rPr>
              <a:t>)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{</a:t>
            </a:r>
            <a:r>
              <a:rPr sz="3200" spc="5" dirty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3150" spc="7" baseline="-18518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3200" spc="5" dirty="0">
                <a:latin typeface="Calibri"/>
                <a:cs typeface="Calibri"/>
              </a:rPr>
              <a:t>,</a:t>
            </a:r>
            <a:r>
              <a:rPr sz="3200" spc="-1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w’</a:t>
            </a:r>
            <a:r>
              <a:rPr sz="3150" baseline="-18518" dirty="0">
                <a:latin typeface="Calibri"/>
                <a:cs typeface="Calibri"/>
              </a:rPr>
              <a:t>1</a:t>
            </a:r>
            <a:r>
              <a:rPr sz="3150" spc="382" baseline="-18518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w’’</a:t>
            </a:r>
            <a:r>
              <a:rPr sz="3150" baseline="-18518" dirty="0">
                <a:latin typeface="Calibri"/>
                <a:cs typeface="Calibri"/>
              </a:rPr>
              <a:t>1</a:t>
            </a:r>
            <a:r>
              <a:rPr sz="3150" spc="382" baseline="-18518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w’’’</a:t>
            </a:r>
            <a:r>
              <a:rPr sz="3150" baseline="-18518" dirty="0">
                <a:latin typeface="Calibri"/>
                <a:cs typeface="Calibri"/>
              </a:rPr>
              <a:t>1</a:t>
            </a:r>
            <a:r>
              <a:rPr sz="3150" spc="-67" baseline="-18518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,…}</a:t>
            </a:r>
            <a:endParaRPr sz="3200">
              <a:latin typeface="Calibri"/>
              <a:cs typeface="Calibri"/>
            </a:endParaRPr>
          </a:p>
          <a:p>
            <a:pPr marL="1143000" lvl="1" indent="-355600">
              <a:lnSpc>
                <a:spcPct val="100000"/>
              </a:lnSpc>
              <a:spcBef>
                <a:spcPts val="760"/>
              </a:spcBef>
              <a:buFont typeface="Times New Roman"/>
              <a:buChar char="•"/>
              <a:tabLst>
                <a:tab pos="1142365" algn="l"/>
                <a:tab pos="1143000" algn="l"/>
              </a:tabLst>
            </a:pPr>
            <a:r>
              <a:rPr sz="3200" dirty="0">
                <a:latin typeface="Calibri"/>
                <a:cs typeface="Calibri"/>
              </a:rPr>
              <a:t>Candidate(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3150" baseline="-18518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3200" dirty="0">
                <a:latin typeface="Calibri"/>
                <a:cs typeface="Calibri"/>
              </a:rPr>
              <a:t>)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{</a:t>
            </a:r>
            <a:r>
              <a:rPr sz="3200" spc="5" dirty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3150" spc="7" baseline="-18518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3200" spc="5" dirty="0">
                <a:latin typeface="Calibri"/>
                <a:cs typeface="Calibri"/>
              </a:rPr>
              <a:t>,</a:t>
            </a:r>
            <a:r>
              <a:rPr sz="3200" spc="-1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w’</a:t>
            </a:r>
            <a:r>
              <a:rPr sz="3150" baseline="-18518" dirty="0">
                <a:latin typeface="Calibri"/>
                <a:cs typeface="Calibri"/>
              </a:rPr>
              <a:t>2</a:t>
            </a:r>
            <a:r>
              <a:rPr sz="3150" spc="382" baseline="-18518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w’’</a:t>
            </a:r>
            <a:r>
              <a:rPr sz="3150" baseline="-18518" dirty="0">
                <a:latin typeface="Calibri"/>
                <a:cs typeface="Calibri"/>
              </a:rPr>
              <a:t>2</a:t>
            </a:r>
            <a:r>
              <a:rPr sz="3150" spc="382" baseline="-18518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w’’’</a:t>
            </a:r>
            <a:r>
              <a:rPr sz="3150" baseline="-18518" dirty="0">
                <a:latin typeface="Calibri"/>
                <a:cs typeface="Calibri"/>
              </a:rPr>
              <a:t>2</a:t>
            </a:r>
            <a:r>
              <a:rPr sz="3150" spc="-67" baseline="-18518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,…}</a:t>
            </a:r>
            <a:endParaRPr sz="3200">
              <a:latin typeface="Calibri"/>
              <a:cs typeface="Calibri"/>
            </a:endParaRPr>
          </a:p>
          <a:p>
            <a:pPr marL="1143000" lvl="1" indent="-355600">
              <a:lnSpc>
                <a:spcPct val="100000"/>
              </a:lnSpc>
              <a:spcBef>
                <a:spcPts val="760"/>
              </a:spcBef>
              <a:buFont typeface="Times New Roman"/>
              <a:buChar char="•"/>
              <a:tabLst>
                <a:tab pos="1142365" algn="l"/>
                <a:tab pos="1143000" algn="l"/>
              </a:tabLst>
            </a:pPr>
            <a:r>
              <a:rPr sz="3200" spc="-5" dirty="0">
                <a:latin typeface="Calibri"/>
                <a:cs typeface="Calibri"/>
              </a:rPr>
              <a:t>Candidate(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3150" spc="-7" baseline="-18518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)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{</a:t>
            </a:r>
            <a:r>
              <a:rPr sz="3200" spc="-5" dirty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3150" spc="-7" baseline="-18518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,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w’</a:t>
            </a:r>
            <a:r>
              <a:rPr sz="3150" baseline="-18518" dirty="0">
                <a:latin typeface="Calibri"/>
                <a:cs typeface="Calibri"/>
              </a:rPr>
              <a:t>n</a:t>
            </a:r>
            <a:r>
              <a:rPr sz="3150" spc="330" baseline="-18518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w’’</a:t>
            </a:r>
            <a:r>
              <a:rPr sz="3150" baseline="-18518" dirty="0">
                <a:latin typeface="Calibri"/>
                <a:cs typeface="Calibri"/>
              </a:rPr>
              <a:t>n</a:t>
            </a:r>
            <a:r>
              <a:rPr sz="3150" spc="472" baseline="-18518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w’’’</a:t>
            </a:r>
            <a:r>
              <a:rPr sz="3150" baseline="-18518" dirty="0">
                <a:latin typeface="Calibri"/>
                <a:cs typeface="Calibri"/>
              </a:rPr>
              <a:t>n</a:t>
            </a:r>
            <a:r>
              <a:rPr sz="3150" spc="-120" baseline="-18518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,…}</a:t>
            </a:r>
            <a:endParaRPr sz="3200">
              <a:latin typeface="Calibri"/>
              <a:cs typeface="Calibri"/>
            </a:endParaRPr>
          </a:p>
          <a:p>
            <a:pPr marL="596900" indent="-546100">
              <a:lnSpc>
                <a:spcPct val="100000"/>
              </a:lnSpc>
              <a:spcBef>
                <a:spcPts val="860"/>
              </a:spcBef>
              <a:buClr>
                <a:srgbClr val="CC0000"/>
              </a:buClr>
              <a:buFont typeface="Times New Roman"/>
              <a:buChar char="•"/>
              <a:tabLst>
                <a:tab pos="596265" algn="l"/>
                <a:tab pos="596900" algn="l"/>
              </a:tabLst>
            </a:pPr>
            <a:r>
              <a:rPr sz="3800" spc="-5" dirty="0">
                <a:latin typeface="Calibri"/>
                <a:cs typeface="Calibri"/>
              </a:rPr>
              <a:t>Choose</a:t>
            </a:r>
            <a:r>
              <a:rPr sz="3800" spc="145" dirty="0">
                <a:latin typeface="Calibri"/>
                <a:cs typeface="Calibri"/>
              </a:rPr>
              <a:t> </a:t>
            </a:r>
            <a:r>
              <a:rPr sz="3800" spc="5" dirty="0">
                <a:latin typeface="Calibri"/>
                <a:cs typeface="Calibri"/>
              </a:rPr>
              <a:t>the</a:t>
            </a:r>
            <a:r>
              <a:rPr sz="3800" spc="-50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sequence</a:t>
            </a:r>
            <a:r>
              <a:rPr sz="3800" spc="145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W</a:t>
            </a:r>
            <a:r>
              <a:rPr sz="3800" spc="60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that</a:t>
            </a:r>
            <a:r>
              <a:rPr sz="3800" spc="-35" dirty="0">
                <a:latin typeface="Calibri"/>
                <a:cs typeface="Calibri"/>
              </a:rPr>
              <a:t> </a:t>
            </a:r>
            <a:r>
              <a:rPr sz="3800" spc="-15" dirty="0">
                <a:latin typeface="Calibri"/>
                <a:cs typeface="Calibri"/>
              </a:rPr>
              <a:t>maximizes</a:t>
            </a:r>
            <a:r>
              <a:rPr sz="3800" spc="245" dirty="0">
                <a:latin typeface="Calibri"/>
                <a:cs typeface="Calibri"/>
              </a:rPr>
              <a:t> </a:t>
            </a:r>
            <a:r>
              <a:rPr sz="3800" spc="20" dirty="0">
                <a:latin typeface="Calibri"/>
                <a:cs typeface="Calibri"/>
              </a:rPr>
              <a:t>P(W)</a:t>
            </a:r>
            <a:endParaRPr sz="3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0">
              <a:lnSpc>
                <a:spcPct val="100000"/>
              </a:lnSpc>
              <a:spcBef>
                <a:spcPts val="100"/>
              </a:spcBef>
            </a:pPr>
            <a:r>
              <a:rPr dirty="0"/>
              <a:t>Noisy</a:t>
            </a:r>
            <a:r>
              <a:rPr spc="20" dirty="0"/>
              <a:t> </a:t>
            </a:r>
            <a:r>
              <a:rPr spc="-25" dirty="0"/>
              <a:t>channel</a:t>
            </a:r>
            <a:r>
              <a:rPr spc="85" dirty="0"/>
              <a:t> </a:t>
            </a:r>
            <a:r>
              <a:rPr spc="-20" dirty="0"/>
              <a:t>for</a:t>
            </a:r>
            <a:r>
              <a:rPr spc="120" dirty="0"/>
              <a:t> </a:t>
            </a:r>
            <a:r>
              <a:rPr spc="-285" dirty="0"/>
              <a:t>real-­‐word</a:t>
            </a:r>
            <a:r>
              <a:rPr dirty="0"/>
              <a:t> spell</a:t>
            </a:r>
            <a:r>
              <a:rPr spc="-15" dirty="0"/>
              <a:t> </a:t>
            </a:r>
            <a:r>
              <a:rPr spc="-10" dirty="0"/>
              <a:t>correction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283" y="7576312"/>
            <a:ext cx="3048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5" dirty="0">
                <a:latin typeface="Calibri"/>
                <a:cs typeface="Calibri"/>
              </a:rPr>
              <a:t>36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1312" y="1979201"/>
            <a:ext cx="1832091" cy="110750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5538" y="1979201"/>
            <a:ext cx="1728666" cy="110750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96054" y="1979201"/>
            <a:ext cx="1728666" cy="110750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469123" y="3154588"/>
            <a:ext cx="7751445" cy="5075555"/>
            <a:chOff x="2469123" y="3154588"/>
            <a:chExt cx="7751445" cy="507555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9123" y="3154588"/>
              <a:ext cx="1300194" cy="13142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9123" y="4392559"/>
              <a:ext cx="1300194" cy="13142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9123" y="5660372"/>
              <a:ext cx="1300194" cy="131424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2973" y="6927507"/>
              <a:ext cx="1270643" cy="129947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609003" y="3250614"/>
              <a:ext cx="1007744" cy="1031240"/>
            </a:xfrm>
            <a:custGeom>
              <a:avLst/>
              <a:gdLst/>
              <a:ahLst/>
              <a:cxnLst/>
              <a:rect l="l" t="t" r="r" b="b"/>
              <a:pathLst>
                <a:path w="1007745" h="1031239">
                  <a:moveTo>
                    <a:pt x="526460" y="0"/>
                  </a:moveTo>
                  <a:lnTo>
                    <a:pt x="480974" y="0"/>
                  </a:lnTo>
                  <a:lnTo>
                    <a:pt x="435637" y="4183"/>
                  </a:lnTo>
                  <a:lnTo>
                    <a:pt x="390748" y="12551"/>
                  </a:lnTo>
                  <a:lnTo>
                    <a:pt x="346605" y="25103"/>
                  </a:lnTo>
                  <a:lnTo>
                    <a:pt x="303508" y="41838"/>
                  </a:lnTo>
                  <a:lnTo>
                    <a:pt x="261753" y="62758"/>
                  </a:lnTo>
                  <a:lnTo>
                    <a:pt x="221640" y="87861"/>
                  </a:lnTo>
                  <a:lnTo>
                    <a:pt x="183468" y="117148"/>
                  </a:lnTo>
                  <a:lnTo>
                    <a:pt x="147535" y="150619"/>
                  </a:lnTo>
                  <a:lnTo>
                    <a:pt x="116571" y="185323"/>
                  </a:lnTo>
                  <a:lnTo>
                    <a:pt x="89249" y="222088"/>
                  </a:lnTo>
                  <a:lnTo>
                    <a:pt x="65571" y="260656"/>
                  </a:lnTo>
                  <a:lnTo>
                    <a:pt x="45535" y="300770"/>
                  </a:lnTo>
                  <a:lnTo>
                    <a:pt x="29142" y="342172"/>
                  </a:lnTo>
                  <a:lnTo>
                    <a:pt x="16392" y="384604"/>
                  </a:lnTo>
                  <a:lnTo>
                    <a:pt x="7285" y="427810"/>
                  </a:lnTo>
                  <a:lnTo>
                    <a:pt x="1821" y="471530"/>
                  </a:lnTo>
                  <a:lnTo>
                    <a:pt x="0" y="515509"/>
                  </a:lnTo>
                  <a:lnTo>
                    <a:pt x="1821" y="559487"/>
                  </a:lnTo>
                  <a:lnTo>
                    <a:pt x="7285" y="603208"/>
                  </a:lnTo>
                  <a:lnTo>
                    <a:pt x="16392" y="646413"/>
                  </a:lnTo>
                  <a:lnTo>
                    <a:pt x="29142" y="688846"/>
                  </a:lnTo>
                  <a:lnTo>
                    <a:pt x="45535" y="730248"/>
                  </a:lnTo>
                  <a:lnTo>
                    <a:pt x="65571" y="770362"/>
                  </a:lnTo>
                  <a:lnTo>
                    <a:pt x="89249" y="808930"/>
                  </a:lnTo>
                  <a:lnTo>
                    <a:pt x="116571" y="845694"/>
                  </a:lnTo>
                  <a:lnTo>
                    <a:pt x="147535" y="880398"/>
                  </a:lnTo>
                  <a:lnTo>
                    <a:pt x="183468" y="913869"/>
                  </a:lnTo>
                  <a:lnTo>
                    <a:pt x="221640" y="943156"/>
                  </a:lnTo>
                  <a:lnTo>
                    <a:pt x="261753" y="968259"/>
                  </a:lnTo>
                  <a:lnTo>
                    <a:pt x="303508" y="989178"/>
                  </a:lnTo>
                  <a:lnTo>
                    <a:pt x="346605" y="1005914"/>
                  </a:lnTo>
                  <a:lnTo>
                    <a:pt x="390748" y="1018465"/>
                  </a:lnTo>
                  <a:lnTo>
                    <a:pt x="435637" y="1026833"/>
                  </a:lnTo>
                  <a:lnTo>
                    <a:pt x="480974" y="1031017"/>
                  </a:lnTo>
                  <a:lnTo>
                    <a:pt x="526460" y="1031017"/>
                  </a:lnTo>
                  <a:lnTo>
                    <a:pt x="571796" y="1026833"/>
                  </a:lnTo>
                  <a:lnTo>
                    <a:pt x="616685" y="1018465"/>
                  </a:lnTo>
                  <a:lnTo>
                    <a:pt x="660828" y="1005914"/>
                  </a:lnTo>
                  <a:lnTo>
                    <a:pt x="703925" y="989178"/>
                  </a:lnTo>
                  <a:lnTo>
                    <a:pt x="745680" y="968259"/>
                  </a:lnTo>
                  <a:lnTo>
                    <a:pt x="785792" y="943156"/>
                  </a:lnTo>
                  <a:lnTo>
                    <a:pt x="823964" y="913869"/>
                  </a:lnTo>
                  <a:lnTo>
                    <a:pt x="859897" y="880398"/>
                  </a:lnTo>
                  <a:lnTo>
                    <a:pt x="890861" y="845694"/>
                  </a:lnTo>
                  <a:lnTo>
                    <a:pt x="918183" y="808930"/>
                  </a:lnTo>
                  <a:lnTo>
                    <a:pt x="941861" y="770362"/>
                  </a:lnTo>
                  <a:lnTo>
                    <a:pt x="961897" y="730248"/>
                  </a:lnTo>
                  <a:lnTo>
                    <a:pt x="978290" y="688846"/>
                  </a:lnTo>
                  <a:lnTo>
                    <a:pt x="991040" y="646413"/>
                  </a:lnTo>
                  <a:lnTo>
                    <a:pt x="1000147" y="603208"/>
                  </a:lnTo>
                  <a:lnTo>
                    <a:pt x="1005611" y="559487"/>
                  </a:lnTo>
                  <a:lnTo>
                    <a:pt x="1007433" y="515509"/>
                  </a:lnTo>
                  <a:lnTo>
                    <a:pt x="1005611" y="471530"/>
                  </a:lnTo>
                  <a:lnTo>
                    <a:pt x="1000147" y="427810"/>
                  </a:lnTo>
                  <a:lnTo>
                    <a:pt x="991040" y="384604"/>
                  </a:lnTo>
                  <a:lnTo>
                    <a:pt x="978290" y="342172"/>
                  </a:lnTo>
                  <a:lnTo>
                    <a:pt x="961897" y="300770"/>
                  </a:lnTo>
                  <a:lnTo>
                    <a:pt x="941861" y="260656"/>
                  </a:lnTo>
                  <a:lnTo>
                    <a:pt x="918183" y="222088"/>
                  </a:lnTo>
                  <a:lnTo>
                    <a:pt x="890861" y="185323"/>
                  </a:lnTo>
                  <a:lnTo>
                    <a:pt x="859897" y="150619"/>
                  </a:lnTo>
                  <a:lnTo>
                    <a:pt x="823964" y="117148"/>
                  </a:lnTo>
                  <a:lnTo>
                    <a:pt x="785792" y="87861"/>
                  </a:lnTo>
                  <a:lnTo>
                    <a:pt x="745680" y="62758"/>
                  </a:lnTo>
                  <a:lnTo>
                    <a:pt x="703925" y="41838"/>
                  </a:lnTo>
                  <a:lnTo>
                    <a:pt x="660828" y="25103"/>
                  </a:lnTo>
                  <a:lnTo>
                    <a:pt x="616685" y="12551"/>
                  </a:lnTo>
                  <a:lnTo>
                    <a:pt x="571796" y="4183"/>
                  </a:lnTo>
                  <a:lnTo>
                    <a:pt x="526460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09003" y="3250615"/>
              <a:ext cx="1007744" cy="1031240"/>
            </a:xfrm>
            <a:custGeom>
              <a:avLst/>
              <a:gdLst/>
              <a:ahLst/>
              <a:cxnLst/>
              <a:rect l="l" t="t" r="r" b="b"/>
              <a:pathLst>
                <a:path w="1007745" h="1031239">
                  <a:moveTo>
                    <a:pt x="859897" y="150619"/>
                  </a:moveTo>
                  <a:lnTo>
                    <a:pt x="890861" y="185323"/>
                  </a:lnTo>
                  <a:lnTo>
                    <a:pt x="918183" y="222087"/>
                  </a:lnTo>
                  <a:lnTo>
                    <a:pt x="941861" y="260655"/>
                  </a:lnTo>
                  <a:lnTo>
                    <a:pt x="961897" y="300769"/>
                  </a:lnTo>
                  <a:lnTo>
                    <a:pt x="978290" y="342171"/>
                  </a:lnTo>
                  <a:lnTo>
                    <a:pt x="991040" y="384604"/>
                  </a:lnTo>
                  <a:lnTo>
                    <a:pt x="1000147" y="427809"/>
                  </a:lnTo>
                  <a:lnTo>
                    <a:pt x="1005611" y="471530"/>
                  </a:lnTo>
                  <a:lnTo>
                    <a:pt x="1007433" y="515508"/>
                  </a:lnTo>
                  <a:lnTo>
                    <a:pt x="1005611" y="559487"/>
                  </a:lnTo>
                  <a:lnTo>
                    <a:pt x="1000147" y="603207"/>
                  </a:lnTo>
                  <a:lnTo>
                    <a:pt x="991040" y="646413"/>
                  </a:lnTo>
                  <a:lnTo>
                    <a:pt x="978290" y="688845"/>
                  </a:lnTo>
                  <a:lnTo>
                    <a:pt x="961897" y="730247"/>
                  </a:lnTo>
                  <a:lnTo>
                    <a:pt x="941861" y="770361"/>
                  </a:lnTo>
                  <a:lnTo>
                    <a:pt x="918183" y="808929"/>
                  </a:lnTo>
                  <a:lnTo>
                    <a:pt x="890861" y="845694"/>
                  </a:lnTo>
                  <a:lnTo>
                    <a:pt x="859897" y="880398"/>
                  </a:lnTo>
                  <a:lnTo>
                    <a:pt x="823964" y="913869"/>
                  </a:lnTo>
                  <a:lnTo>
                    <a:pt x="785792" y="943156"/>
                  </a:lnTo>
                  <a:lnTo>
                    <a:pt x="745679" y="968259"/>
                  </a:lnTo>
                  <a:lnTo>
                    <a:pt x="703925" y="989178"/>
                  </a:lnTo>
                  <a:lnTo>
                    <a:pt x="660827" y="1005914"/>
                  </a:lnTo>
                  <a:lnTo>
                    <a:pt x="616685" y="1018465"/>
                  </a:lnTo>
                  <a:lnTo>
                    <a:pt x="571796" y="1026833"/>
                  </a:lnTo>
                  <a:lnTo>
                    <a:pt x="526459" y="1031017"/>
                  </a:lnTo>
                  <a:lnTo>
                    <a:pt x="480973" y="1031017"/>
                  </a:lnTo>
                  <a:lnTo>
                    <a:pt x="435636" y="1026833"/>
                  </a:lnTo>
                  <a:lnTo>
                    <a:pt x="390748" y="1018465"/>
                  </a:lnTo>
                  <a:lnTo>
                    <a:pt x="346605" y="1005914"/>
                  </a:lnTo>
                  <a:lnTo>
                    <a:pt x="303507" y="989178"/>
                  </a:lnTo>
                  <a:lnTo>
                    <a:pt x="261753" y="968259"/>
                  </a:lnTo>
                  <a:lnTo>
                    <a:pt x="221640" y="943156"/>
                  </a:lnTo>
                  <a:lnTo>
                    <a:pt x="183468" y="913869"/>
                  </a:lnTo>
                  <a:lnTo>
                    <a:pt x="147535" y="880398"/>
                  </a:lnTo>
                  <a:lnTo>
                    <a:pt x="116571" y="845694"/>
                  </a:lnTo>
                  <a:lnTo>
                    <a:pt x="89249" y="808929"/>
                  </a:lnTo>
                  <a:lnTo>
                    <a:pt x="65571" y="770361"/>
                  </a:lnTo>
                  <a:lnTo>
                    <a:pt x="45535" y="730247"/>
                  </a:lnTo>
                  <a:lnTo>
                    <a:pt x="29142" y="688845"/>
                  </a:lnTo>
                  <a:lnTo>
                    <a:pt x="16392" y="646413"/>
                  </a:lnTo>
                  <a:lnTo>
                    <a:pt x="7285" y="603207"/>
                  </a:lnTo>
                  <a:lnTo>
                    <a:pt x="1821" y="559487"/>
                  </a:lnTo>
                  <a:lnTo>
                    <a:pt x="0" y="515508"/>
                  </a:lnTo>
                  <a:lnTo>
                    <a:pt x="1821" y="471530"/>
                  </a:lnTo>
                  <a:lnTo>
                    <a:pt x="7285" y="427809"/>
                  </a:lnTo>
                  <a:lnTo>
                    <a:pt x="16392" y="384604"/>
                  </a:lnTo>
                  <a:lnTo>
                    <a:pt x="29142" y="342171"/>
                  </a:lnTo>
                  <a:lnTo>
                    <a:pt x="45535" y="300769"/>
                  </a:lnTo>
                  <a:lnTo>
                    <a:pt x="65571" y="260655"/>
                  </a:lnTo>
                  <a:lnTo>
                    <a:pt x="89249" y="222087"/>
                  </a:lnTo>
                  <a:lnTo>
                    <a:pt x="116571" y="185323"/>
                  </a:lnTo>
                  <a:lnTo>
                    <a:pt x="147535" y="150619"/>
                  </a:lnTo>
                  <a:lnTo>
                    <a:pt x="183468" y="117148"/>
                  </a:lnTo>
                  <a:lnTo>
                    <a:pt x="221640" y="87861"/>
                  </a:lnTo>
                  <a:lnTo>
                    <a:pt x="261753" y="62758"/>
                  </a:lnTo>
                  <a:lnTo>
                    <a:pt x="303507" y="41838"/>
                  </a:lnTo>
                  <a:lnTo>
                    <a:pt x="346605" y="25103"/>
                  </a:lnTo>
                  <a:lnTo>
                    <a:pt x="390748" y="12551"/>
                  </a:lnTo>
                  <a:lnTo>
                    <a:pt x="435636" y="4183"/>
                  </a:lnTo>
                  <a:lnTo>
                    <a:pt x="480973" y="0"/>
                  </a:lnTo>
                  <a:lnTo>
                    <a:pt x="526459" y="0"/>
                  </a:lnTo>
                  <a:lnTo>
                    <a:pt x="571796" y="4183"/>
                  </a:lnTo>
                  <a:lnTo>
                    <a:pt x="616685" y="12551"/>
                  </a:lnTo>
                  <a:lnTo>
                    <a:pt x="660827" y="25103"/>
                  </a:lnTo>
                  <a:lnTo>
                    <a:pt x="703925" y="41838"/>
                  </a:lnTo>
                  <a:lnTo>
                    <a:pt x="745679" y="62758"/>
                  </a:lnTo>
                  <a:lnTo>
                    <a:pt x="785792" y="87861"/>
                  </a:lnTo>
                  <a:lnTo>
                    <a:pt x="823964" y="117148"/>
                  </a:lnTo>
                  <a:lnTo>
                    <a:pt x="859897" y="150619"/>
                  </a:lnTo>
                </a:path>
              </a:pathLst>
            </a:custGeom>
            <a:ln w="14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6541" y="5660372"/>
              <a:ext cx="1300194" cy="131424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6541" y="4392559"/>
              <a:ext cx="1300194" cy="131424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34047" y="6927507"/>
              <a:ext cx="1270643" cy="129947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8549" y="3154588"/>
              <a:ext cx="1300194" cy="131424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20175" y="4392559"/>
              <a:ext cx="1300194" cy="131424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20175" y="5660372"/>
              <a:ext cx="1300194" cy="131424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20175" y="6916224"/>
              <a:ext cx="1300194" cy="1313375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56884" y="1979201"/>
            <a:ext cx="1728666" cy="1107505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351192" y="2074704"/>
            <a:ext cx="1548765" cy="817880"/>
          </a:xfrm>
          <a:prstGeom prst="rect">
            <a:avLst/>
          </a:prstGeom>
          <a:solidFill>
            <a:srgbClr val="A8D6FF"/>
          </a:solidFill>
          <a:ln w="14768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352425">
              <a:lnSpc>
                <a:spcPct val="100000"/>
              </a:lnSpc>
              <a:spcBef>
                <a:spcPts val="580"/>
              </a:spcBef>
            </a:pPr>
            <a:r>
              <a:rPr sz="4150" spc="10" dirty="0">
                <a:latin typeface="Arial MT"/>
                <a:cs typeface="Arial MT"/>
              </a:rPr>
              <a:t>two</a:t>
            </a:r>
            <a:endParaRPr sz="41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45417" y="2074704"/>
            <a:ext cx="1448435" cy="817880"/>
          </a:xfrm>
          <a:prstGeom prst="rect">
            <a:avLst/>
          </a:prstGeom>
          <a:solidFill>
            <a:srgbClr val="A8D6FF"/>
          </a:solidFill>
          <a:ln w="14768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580"/>
              </a:spcBef>
            </a:pPr>
            <a:r>
              <a:rPr sz="4150" spc="15" dirty="0">
                <a:latin typeface="Arial MT"/>
                <a:cs typeface="Arial MT"/>
              </a:rPr>
              <a:t>of</a:t>
            </a:r>
            <a:endParaRPr sz="415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35932" y="2074704"/>
            <a:ext cx="1448435" cy="817880"/>
          </a:xfrm>
          <a:prstGeom prst="rect">
            <a:avLst/>
          </a:prstGeom>
          <a:solidFill>
            <a:srgbClr val="A8D6FF"/>
          </a:solidFill>
          <a:ln w="14768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580"/>
              </a:spcBef>
            </a:pPr>
            <a:r>
              <a:rPr sz="4150" spc="15" dirty="0">
                <a:latin typeface="Arial MT"/>
                <a:cs typeface="Arial MT"/>
              </a:rPr>
              <a:t>thew</a:t>
            </a:r>
            <a:endParaRPr sz="41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63251" y="3546688"/>
            <a:ext cx="284480" cy="398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50" spc="-10" dirty="0">
                <a:latin typeface="Arial MT"/>
                <a:cs typeface="Arial MT"/>
              </a:rPr>
              <a:t>to</a:t>
            </a:r>
            <a:endParaRPr sz="245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050808" y="3242995"/>
            <a:ext cx="1022985" cy="1046480"/>
            <a:chOff x="9050808" y="3242995"/>
            <a:chExt cx="1022985" cy="1046480"/>
          </a:xfrm>
        </p:grpSpPr>
        <p:sp>
          <p:nvSpPr>
            <p:cNvPr id="27" name="object 27"/>
            <p:cNvSpPr/>
            <p:nvPr/>
          </p:nvSpPr>
          <p:spPr>
            <a:xfrm>
              <a:off x="9058430" y="3250614"/>
              <a:ext cx="1007744" cy="1031240"/>
            </a:xfrm>
            <a:custGeom>
              <a:avLst/>
              <a:gdLst/>
              <a:ahLst/>
              <a:cxnLst/>
              <a:rect l="l" t="t" r="r" b="b"/>
              <a:pathLst>
                <a:path w="1007745" h="1031239">
                  <a:moveTo>
                    <a:pt x="526459" y="0"/>
                  </a:moveTo>
                  <a:lnTo>
                    <a:pt x="480973" y="0"/>
                  </a:lnTo>
                  <a:lnTo>
                    <a:pt x="435636" y="4183"/>
                  </a:lnTo>
                  <a:lnTo>
                    <a:pt x="390747" y="12551"/>
                  </a:lnTo>
                  <a:lnTo>
                    <a:pt x="346605" y="25103"/>
                  </a:lnTo>
                  <a:lnTo>
                    <a:pt x="303507" y="41838"/>
                  </a:lnTo>
                  <a:lnTo>
                    <a:pt x="261752" y="62758"/>
                  </a:lnTo>
                  <a:lnTo>
                    <a:pt x="221640" y="87861"/>
                  </a:lnTo>
                  <a:lnTo>
                    <a:pt x="183468" y="117148"/>
                  </a:lnTo>
                  <a:lnTo>
                    <a:pt x="147535" y="150619"/>
                  </a:lnTo>
                  <a:lnTo>
                    <a:pt x="116571" y="185323"/>
                  </a:lnTo>
                  <a:lnTo>
                    <a:pt x="89249" y="222088"/>
                  </a:lnTo>
                  <a:lnTo>
                    <a:pt x="65571" y="260656"/>
                  </a:lnTo>
                  <a:lnTo>
                    <a:pt x="45535" y="300770"/>
                  </a:lnTo>
                  <a:lnTo>
                    <a:pt x="29142" y="342172"/>
                  </a:lnTo>
                  <a:lnTo>
                    <a:pt x="16392" y="384604"/>
                  </a:lnTo>
                  <a:lnTo>
                    <a:pt x="7285" y="427810"/>
                  </a:lnTo>
                  <a:lnTo>
                    <a:pt x="1821" y="471530"/>
                  </a:lnTo>
                  <a:lnTo>
                    <a:pt x="0" y="515509"/>
                  </a:lnTo>
                  <a:lnTo>
                    <a:pt x="1821" y="559487"/>
                  </a:lnTo>
                  <a:lnTo>
                    <a:pt x="7285" y="603208"/>
                  </a:lnTo>
                  <a:lnTo>
                    <a:pt x="16392" y="646413"/>
                  </a:lnTo>
                  <a:lnTo>
                    <a:pt x="29142" y="688846"/>
                  </a:lnTo>
                  <a:lnTo>
                    <a:pt x="45535" y="730248"/>
                  </a:lnTo>
                  <a:lnTo>
                    <a:pt x="65571" y="770362"/>
                  </a:lnTo>
                  <a:lnTo>
                    <a:pt x="89249" y="808930"/>
                  </a:lnTo>
                  <a:lnTo>
                    <a:pt x="116571" y="845694"/>
                  </a:lnTo>
                  <a:lnTo>
                    <a:pt x="147535" y="880398"/>
                  </a:lnTo>
                  <a:lnTo>
                    <a:pt x="183468" y="913869"/>
                  </a:lnTo>
                  <a:lnTo>
                    <a:pt x="221640" y="943156"/>
                  </a:lnTo>
                  <a:lnTo>
                    <a:pt x="261752" y="968259"/>
                  </a:lnTo>
                  <a:lnTo>
                    <a:pt x="303507" y="989178"/>
                  </a:lnTo>
                  <a:lnTo>
                    <a:pt x="346605" y="1005914"/>
                  </a:lnTo>
                  <a:lnTo>
                    <a:pt x="390747" y="1018465"/>
                  </a:lnTo>
                  <a:lnTo>
                    <a:pt x="435636" y="1026833"/>
                  </a:lnTo>
                  <a:lnTo>
                    <a:pt x="480973" y="1031017"/>
                  </a:lnTo>
                  <a:lnTo>
                    <a:pt x="526459" y="1031017"/>
                  </a:lnTo>
                  <a:lnTo>
                    <a:pt x="571795" y="1026833"/>
                  </a:lnTo>
                  <a:lnTo>
                    <a:pt x="616684" y="1018465"/>
                  </a:lnTo>
                  <a:lnTo>
                    <a:pt x="660827" y="1005914"/>
                  </a:lnTo>
                  <a:lnTo>
                    <a:pt x="703925" y="989178"/>
                  </a:lnTo>
                  <a:lnTo>
                    <a:pt x="745679" y="968259"/>
                  </a:lnTo>
                  <a:lnTo>
                    <a:pt x="785792" y="943156"/>
                  </a:lnTo>
                  <a:lnTo>
                    <a:pt x="823964" y="913869"/>
                  </a:lnTo>
                  <a:lnTo>
                    <a:pt x="859897" y="880398"/>
                  </a:lnTo>
                  <a:lnTo>
                    <a:pt x="890861" y="845694"/>
                  </a:lnTo>
                  <a:lnTo>
                    <a:pt x="918183" y="808930"/>
                  </a:lnTo>
                  <a:lnTo>
                    <a:pt x="941861" y="770362"/>
                  </a:lnTo>
                  <a:lnTo>
                    <a:pt x="961897" y="730248"/>
                  </a:lnTo>
                  <a:lnTo>
                    <a:pt x="978290" y="688846"/>
                  </a:lnTo>
                  <a:lnTo>
                    <a:pt x="991040" y="646413"/>
                  </a:lnTo>
                  <a:lnTo>
                    <a:pt x="1000147" y="603208"/>
                  </a:lnTo>
                  <a:lnTo>
                    <a:pt x="1005611" y="559487"/>
                  </a:lnTo>
                  <a:lnTo>
                    <a:pt x="1007433" y="515509"/>
                  </a:lnTo>
                  <a:lnTo>
                    <a:pt x="1005611" y="471530"/>
                  </a:lnTo>
                  <a:lnTo>
                    <a:pt x="1000147" y="427810"/>
                  </a:lnTo>
                  <a:lnTo>
                    <a:pt x="991040" y="384604"/>
                  </a:lnTo>
                  <a:lnTo>
                    <a:pt x="978290" y="342172"/>
                  </a:lnTo>
                  <a:lnTo>
                    <a:pt x="961897" y="300770"/>
                  </a:lnTo>
                  <a:lnTo>
                    <a:pt x="941861" y="260656"/>
                  </a:lnTo>
                  <a:lnTo>
                    <a:pt x="918183" y="222088"/>
                  </a:lnTo>
                  <a:lnTo>
                    <a:pt x="890861" y="185323"/>
                  </a:lnTo>
                  <a:lnTo>
                    <a:pt x="859897" y="150619"/>
                  </a:lnTo>
                  <a:lnTo>
                    <a:pt x="823964" y="117148"/>
                  </a:lnTo>
                  <a:lnTo>
                    <a:pt x="785792" y="87861"/>
                  </a:lnTo>
                  <a:lnTo>
                    <a:pt x="745679" y="62758"/>
                  </a:lnTo>
                  <a:lnTo>
                    <a:pt x="703925" y="41838"/>
                  </a:lnTo>
                  <a:lnTo>
                    <a:pt x="660827" y="25103"/>
                  </a:lnTo>
                  <a:lnTo>
                    <a:pt x="616684" y="12551"/>
                  </a:lnTo>
                  <a:lnTo>
                    <a:pt x="571795" y="4183"/>
                  </a:lnTo>
                  <a:lnTo>
                    <a:pt x="526459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058428" y="3250615"/>
              <a:ext cx="1007744" cy="1031240"/>
            </a:xfrm>
            <a:custGeom>
              <a:avLst/>
              <a:gdLst/>
              <a:ahLst/>
              <a:cxnLst/>
              <a:rect l="l" t="t" r="r" b="b"/>
              <a:pathLst>
                <a:path w="1007745" h="1031239">
                  <a:moveTo>
                    <a:pt x="859897" y="150619"/>
                  </a:moveTo>
                  <a:lnTo>
                    <a:pt x="890862" y="185323"/>
                  </a:lnTo>
                  <a:lnTo>
                    <a:pt x="918183" y="222087"/>
                  </a:lnTo>
                  <a:lnTo>
                    <a:pt x="941862" y="260655"/>
                  </a:lnTo>
                  <a:lnTo>
                    <a:pt x="961898" y="300769"/>
                  </a:lnTo>
                  <a:lnTo>
                    <a:pt x="978290" y="342171"/>
                  </a:lnTo>
                  <a:lnTo>
                    <a:pt x="991040" y="384604"/>
                  </a:lnTo>
                  <a:lnTo>
                    <a:pt x="1000148" y="427809"/>
                  </a:lnTo>
                  <a:lnTo>
                    <a:pt x="1005612" y="471530"/>
                  </a:lnTo>
                  <a:lnTo>
                    <a:pt x="1007433" y="515508"/>
                  </a:lnTo>
                  <a:lnTo>
                    <a:pt x="1005612" y="559487"/>
                  </a:lnTo>
                  <a:lnTo>
                    <a:pt x="1000148" y="603207"/>
                  </a:lnTo>
                  <a:lnTo>
                    <a:pt x="991040" y="646413"/>
                  </a:lnTo>
                  <a:lnTo>
                    <a:pt x="978290" y="688845"/>
                  </a:lnTo>
                  <a:lnTo>
                    <a:pt x="961898" y="730247"/>
                  </a:lnTo>
                  <a:lnTo>
                    <a:pt x="941862" y="770361"/>
                  </a:lnTo>
                  <a:lnTo>
                    <a:pt x="918183" y="808929"/>
                  </a:lnTo>
                  <a:lnTo>
                    <a:pt x="890862" y="845694"/>
                  </a:lnTo>
                  <a:lnTo>
                    <a:pt x="859897" y="880398"/>
                  </a:lnTo>
                  <a:lnTo>
                    <a:pt x="823964" y="913869"/>
                  </a:lnTo>
                  <a:lnTo>
                    <a:pt x="785792" y="943156"/>
                  </a:lnTo>
                  <a:lnTo>
                    <a:pt x="745680" y="968259"/>
                  </a:lnTo>
                  <a:lnTo>
                    <a:pt x="703925" y="989178"/>
                  </a:lnTo>
                  <a:lnTo>
                    <a:pt x="660827" y="1005914"/>
                  </a:lnTo>
                  <a:lnTo>
                    <a:pt x="616685" y="1018465"/>
                  </a:lnTo>
                  <a:lnTo>
                    <a:pt x="571796" y="1026833"/>
                  </a:lnTo>
                  <a:lnTo>
                    <a:pt x="526459" y="1031017"/>
                  </a:lnTo>
                  <a:lnTo>
                    <a:pt x="480973" y="1031017"/>
                  </a:lnTo>
                  <a:lnTo>
                    <a:pt x="435636" y="1026833"/>
                  </a:lnTo>
                  <a:lnTo>
                    <a:pt x="390747" y="1018465"/>
                  </a:lnTo>
                  <a:lnTo>
                    <a:pt x="346604" y="1005914"/>
                  </a:lnTo>
                  <a:lnTo>
                    <a:pt x="303507" y="989178"/>
                  </a:lnTo>
                  <a:lnTo>
                    <a:pt x="261752" y="968259"/>
                  </a:lnTo>
                  <a:lnTo>
                    <a:pt x="221640" y="943156"/>
                  </a:lnTo>
                  <a:lnTo>
                    <a:pt x="183468" y="913869"/>
                  </a:lnTo>
                  <a:lnTo>
                    <a:pt x="147535" y="880398"/>
                  </a:lnTo>
                  <a:lnTo>
                    <a:pt x="116570" y="845694"/>
                  </a:lnTo>
                  <a:lnTo>
                    <a:pt x="89249" y="808929"/>
                  </a:lnTo>
                  <a:lnTo>
                    <a:pt x="65571" y="770361"/>
                  </a:lnTo>
                  <a:lnTo>
                    <a:pt x="45535" y="730247"/>
                  </a:lnTo>
                  <a:lnTo>
                    <a:pt x="29142" y="688845"/>
                  </a:lnTo>
                  <a:lnTo>
                    <a:pt x="16392" y="646413"/>
                  </a:lnTo>
                  <a:lnTo>
                    <a:pt x="7285" y="603207"/>
                  </a:lnTo>
                  <a:lnTo>
                    <a:pt x="1821" y="559487"/>
                  </a:lnTo>
                  <a:lnTo>
                    <a:pt x="0" y="515508"/>
                  </a:lnTo>
                  <a:lnTo>
                    <a:pt x="1821" y="471530"/>
                  </a:lnTo>
                  <a:lnTo>
                    <a:pt x="7285" y="427809"/>
                  </a:lnTo>
                  <a:lnTo>
                    <a:pt x="16392" y="384604"/>
                  </a:lnTo>
                  <a:lnTo>
                    <a:pt x="29142" y="342171"/>
                  </a:lnTo>
                  <a:lnTo>
                    <a:pt x="45535" y="300769"/>
                  </a:lnTo>
                  <a:lnTo>
                    <a:pt x="65571" y="260655"/>
                  </a:lnTo>
                  <a:lnTo>
                    <a:pt x="89249" y="222087"/>
                  </a:lnTo>
                  <a:lnTo>
                    <a:pt x="116570" y="185323"/>
                  </a:lnTo>
                  <a:lnTo>
                    <a:pt x="147535" y="150619"/>
                  </a:lnTo>
                  <a:lnTo>
                    <a:pt x="183468" y="117148"/>
                  </a:lnTo>
                  <a:lnTo>
                    <a:pt x="221640" y="87861"/>
                  </a:lnTo>
                  <a:lnTo>
                    <a:pt x="261752" y="62758"/>
                  </a:lnTo>
                  <a:lnTo>
                    <a:pt x="303507" y="41838"/>
                  </a:lnTo>
                  <a:lnTo>
                    <a:pt x="346604" y="25103"/>
                  </a:lnTo>
                  <a:lnTo>
                    <a:pt x="390747" y="12551"/>
                  </a:lnTo>
                  <a:lnTo>
                    <a:pt x="435636" y="4183"/>
                  </a:lnTo>
                  <a:lnTo>
                    <a:pt x="480973" y="0"/>
                  </a:lnTo>
                  <a:lnTo>
                    <a:pt x="526459" y="0"/>
                  </a:lnTo>
                  <a:lnTo>
                    <a:pt x="571796" y="4183"/>
                  </a:lnTo>
                  <a:lnTo>
                    <a:pt x="616685" y="12551"/>
                  </a:lnTo>
                  <a:lnTo>
                    <a:pt x="660827" y="25103"/>
                  </a:lnTo>
                  <a:lnTo>
                    <a:pt x="703925" y="41838"/>
                  </a:lnTo>
                  <a:lnTo>
                    <a:pt x="745680" y="62758"/>
                  </a:lnTo>
                  <a:lnTo>
                    <a:pt x="785792" y="87861"/>
                  </a:lnTo>
                  <a:lnTo>
                    <a:pt x="823964" y="117148"/>
                  </a:lnTo>
                  <a:lnTo>
                    <a:pt x="859897" y="150619"/>
                  </a:lnTo>
                </a:path>
              </a:pathLst>
            </a:custGeom>
            <a:ln w="14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216896" y="3583604"/>
            <a:ext cx="676275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-10" dirty="0">
                <a:latin typeface="Arial MT"/>
                <a:cs typeface="Arial MT"/>
              </a:rPr>
              <a:t>t</a:t>
            </a:r>
            <a:r>
              <a:rPr sz="2100" spc="-5" dirty="0">
                <a:latin typeface="Arial MT"/>
                <a:cs typeface="Arial MT"/>
              </a:rPr>
              <a:t>hrew</a:t>
            </a:r>
            <a:endParaRPr sz="21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958800" y="5748780"/>
            <a:ext cx="1022985" cy="1046480"/>
            <a:chOff x="5958800" y="5748780"/>
            <a:chExt cx="1022985" cy="1046480"/>
          </a:xfrm>
        </p:grpSpPr>
        <p:sp>
          <p:nvSpPr>
            <p:cNvPr id="31" name="object 31"/>
            <p:cNvSpPr/>
            <p:nvPr/>
          </p:nvSpPr>
          <p:spPr>
            <a:xfrm>
              <a:off x="5966421" y="5756398"/>
              <a:ext cx="1007744" cy="1031240"/>
            </a:xfrm>
            <a:custGeom>
              <a:avLst/>
              <a:gdLst/>
              <a:ahLst/>
              <a:cxnLst/>
              <a:rect l="l" t="t" r="r" b="b"/>
              <a:pathLst>
                <a:path w="1007745" h="1031240">
                  <a:moveTo>
                    <a:pt x="526459" y="0"/>
                  </a:moveTo>
                  <a:lnTo>
                    <a:pt x="480973" y="0"/>
                  </a:lnTo>
                  <a:lnTo>
                    <a:pt x="435636" y="4183"/>
                  </a:lnTo>
                  <a:lnTo>
                    <a:pt x="390747" y="12551"/>
                  </a:lnTo>
                  <a:lnTo>
                    <a:pt x="346604" y="25103"/>
                  </a:lnTo>
                  <a:lnTo>
                    <a:pt x="303507" y="41838"/>
                  </a:lnTo>
                  <a:lnTo>
                    <a:pt x="261752" y="62758"/>
                  </a:lnTo>
                  <a:lnTo>
                    <a:pt x="221640" y="87861"/>
                  </a:lnTo>
                  <a:lnTo>
                    <a:pt x="183467" y="117148"/>
                  </a:lnTo>
                  <a:lnTo>
                    <a:pt x="147534" y="150619"/>
                  </a:lnTo>
                  <a:lnTo>
                    <a:pt x="116570" y="185323"/>
                  </a:lnTo>
                  <a:lnTo>
                    <a:pt x="89249" y="222087"/>
                  </a:lnTo>
                  <a:lnTo>
                    <a:pt x="65570" y="260655"/>
                  </a:lnTo>
                  <a:lnTo>
                    <a:pt x="45535" y="300769"/>
                  </a:lnTo>
                  <a:lnTo>
                    <a:pt x="29142" y="342171"/>
                  </a:lnTo>
                  <a:lnTo>
                    <a:pt x="16392" y="384604"/>
                  </a:lnTo>
                  <a:lnTo>
                    <a:pt x="7285" y="427809"/>
                  </a:lnTo>
                  <a:lnTo>
                    <a:pt x="1821" y="471530"/>
                  </a:lnTo>
                  <a:lnTo>
                    <a:pt x="0" y="515508"/>
                  </a:lnTo>
                  <a:lnTo>
                    <a:pt x="1821" y="559486"/>
                  </a:lnTo>
                  <a:lnTo>
                    <a:pt x="7285" y="603207"/>
                  </a:lnTo>
                  <a:lnTo>
                    <a:pt x="16392" y="646412"/>
                  </a:lnTo>
                  <a:lnTo>
                    <a:pt x="29142" y="688845"/>
                  </a:lnTo>
                  <a:lnTo>
                    <a:pt x="45535" y="730247"/>
                  </a:lnTo>
                  <a:lnTo>
                    <a:pt x="65570" y="770361"/>
                  </a:lnTo>
                  <a:lnTo>
                    <a:pt x="89249" y="808929"/>
                  </a:lnTo>
                  <a:lnTo>
                    <a:pt x="116570" y="845693"/>
                  </a:lnTo>
                  <a:lnTo>
                    <a:pt x="147534" y="880397"/>
                  </a:lnTo>
                  <a:lnTo>
                    <a:pt x="183467" y="913868"/>
                  </a:lnTo>
                  <a:lnTo>
                    <a:pt x="221640" y="943155"/>
                  </a:lnTo>
                  <a:lnTo>
                    <a:pt x="261752" y="968258"/>
                  </a:lnTo>
                  <a:lnTo>
                    <a:pt x="303507" y="989178"/>
                  </a:lnTo>
                  <a:lnTo>
                    <a:pt x="346604" y="1005913"/>
                  </a:lnTo>
                  <a:lnTo>
                    <a:pt x="390747" y="1018465"/>
                  </a:lnTo>
                  <a:lnTo>
                    <a:pt x="435636" y="1026833"/>
                  </a:lnTo>
                  <a:lnTo>
                    <a:pt x="480973" y="1031016"/>
                  </a:lnTo>
                  <a:lnTo>
                    <a:pt x="526459" y="1031016"/>
                  </a:lnTo>
                  <a:lnTo>
                    <a:pt x="571796" y="1026833"/>
                  </a:lnTo>
                  <a:lnTo>
                    <a:pt x="616685" y="1018465"/>
                  </a:lnTo>
                  <a:lnTo>
                    <a:pt x="660827" y="1005913"/>
                  </a:lnTo>
                  <a:lnTo>
                    <a:pt x="703925" y="989178"/>
                  </a:lnTo>
                  <a:lnTo>
                    <a:pt x="745679" y="968258"/>
                  </a:lnTo>
                  <a:lnTo>
                    <a:pt x="785792" y="943155"/>
                  </a:lnTo>
                  <a:lnTo>
                    <a:pt x="823964" y="913868"/>
                  </a:lnTo>
                  <a:lnTo>
                    <a:pt x="859897" y="880397"/>
                  </a:lnTo>
                  <a:lnTo>
                    <a:pt x="890862" y="845693"/>
                  </a:lnTo>
                  <a:lnTo>
                    <a:pt x="918183" y="808929"/>
                  </a:lnTo>
                  <a:lnTo>
                    <a:pt x="941861" y="770361"/>
                  </a:lnTo>
                  <a:lnTo>
                    <a:pt x="961897" y="730247"/>
                  </a:lnTo>
                  <a:lnTo>
                    <a:pt x="978289" y="688845"/>
                  </a:lnTo>
                  <a:lnTo>
                    <a:pt x="991039" y="646412"/>
                  </a:lnTo>
                  <a:lnTo>
                    <a:pt x="1000146" y="603207"/>
                  </a:lnTo>
                  <a:lnTo>
                    <a:pt x="1005611" y="559486"/>
                  </a:lnTo>
                  <a:lnTo>
                    <a:pt x="1007432" y="515508"/>
                  </a:lnTo>
                  <a:lnTo>
                    <a:pt x="1005611" y="471530"/>
                  </a:lnTo>
                  <a:lnTo>
                    <a:pt x="1000146" y="427809"/>
                  </a:lnTo>
                  <a:lnTo>
                    <a:pt x="991039" y="384604"/>
                  </a:lnTo>
                  <a:lnTo>
                    <a:pt x="978289" y="342171"/>
                  </a:lnTo>
                  <a:lnTo>
                    <a:pt x="961897" y="300769"/>
                  </a:lnTo>
                  <a:lnTo>
                    <a:pt x="941861" y="260655"/>
                  </a:lnTo>
                  <a:lnTo>
                    <a:pt x="918183" y="222087"/>
                  </a:lnTo>
                  <a:lnTo>
                    <a:pt x="890862" y="185323"/>
                  </a:lnTo>
                  <a:lnTo>
                    <a:pt x="859897" y="150619"/>
                  </a:lnTo>
                  <a:lnTo>
                    <a:pt x="823964" y="117148"/>
                  </a:lnTo>
                  <a:lnTo>
                    <a:pt x="785792" y="87861"/>
                  </a:lnTo>
                  <a:lnTo>
                    <a:pt x="745679" y="62758"/>
                  </a:lnTo>
                  <a:lnTo>
                    <a:pt x="703925" y="41838"/>
                  </a:lnTo>
                  <a:lnTo>
                    <a:pt x="660827" y="25103"/>
                  </a:lnTo>
                  <a:lnTo>
                    <a:pt x="616685" y="12551"/>
                  </a:lnTo>
                  <a:lnTo>
                    <a:pt x="571796" y="4183"/>
                  </a:lnTo>
                  <a:lnTo>
                    <a:pt x="526459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66420" y="5756400"/>
              <a:ext cx="1007744" cy="1031240"/>
            </a:xfrm>
            <a:custGeom>
              <a:avLst/>
              <a:gdLst/>
              <a:ahLst/>
              <a:cxnLst/>
              <a:rect l="l" t="t" r="r" b="b"/>
              <a:pathLst>
                <a:path w="1007745" h="1031240">
                  <a:moveTo>
                    <a:pt x="859897" y="150619"/>
                  </a:moveTo>
                  <a:lnTo>
                    <a:pt x="890861" y="185323"/>
                  </a:lnTo>
                  <a:lnTo>
                    <a:pt x="918183" y="222087"/>
                  </a:lnTo>
                  <a:lnTo>
                    <a:pt x="941861" y="260655"/>
                  </a:lnTo>
                  <a:lnTo>
                    <a:pt x="961897" y="300769"/>
                  </a:lnTo>
                  <a:lnTo>
                    <a:pt x="978290" y="342171"/>
                  </a:lnTo>
                  <a:lnTo>
                    <a:pt x="991040" y="384604"/>
                  </a:lnTo>
                  <a:lnTo>
                    <a:pt x="1000147" y="427809"/>
                  </a:lnTo>
                  <a:lnTo>
                    <a:pt x="1005611" y="471530"/>
                  </a:lnTo>
                  <a:lnTo>
                    <a:pt x="1007432" y="515508"/>
                  </a:lnTo>
                  <a:lnTo>
                    <a:pt x="1005611" y="559487"/>
                  </a:lnTo>
                  <a:lnTo>
                    <a:pt x="1000147" y="603207"/>
                  </a:lnTo>
                  <a:lnTo>
                    <a:pt x="991040" y="646413"/>
                  </a:lnTo>
                  <a:lnTo>
                    <a:pt x="978290" y="688845"/>
                  </a:lnTo>
                  <a:lnTo>
                    <a:pt x="961897" y="730247"/>
                  </a:lnTo>
                  <a:lnTo>
                    <a:pt x="941861" y="770361"/>
                  </a:lnTo>
                  <a:lnTo>
                    <a:pt x="918183" y="808929"/>
                  </a:lnTo>
                  <a:lnTo>
                    <a:pt x="890861" y="845694"/>
                  </a:lnTo>
                  <a:lnTo>
                    <a:pt x="859897" y="880398"/>
                  </a:lnTo>
                  <a:lnTo>
                    <a:pt x="823964" y="913869"/>
                  </a:lnTo>
                  <a:lnTo>
                    <a:pt x="785792" y="943156"/>
                  </a:lnTo>
                  <a:lnTo>
                    <a:pt x="745680" y="968259"/>
                  </a:lnTo>
                  <a:lnTo>
                    <a:pt x="703925" y="989178"/>
                  </a:lnTo>
                  <a:lnTo>
                    <a:pt x="660827" y="1005914"/>
                  </a:lnTo>
                  <a:lnTo>
                    <a:pt x="616685" y="1018465"/>
                  </a:lnTo>
                  <a:lnTo>
                    <a:pt x="571796" y="1026833"/>
                  </a:lnTo>
                  <a:lnTo>
                    <a:pt x="526459" y="1031017"/>
                  </a:lnTo>
                  <a:lnTo>
                    <a:pt x="480973" y="1031017"/>
                  </a:lnTo>
                  <a:lnTo>
                    <a:pt x="435636" y="1026833"/>
                  </a:lnTo>
                  <a:lnTo>
                    <a:pt x="390747" y="1018465"/>
                  </a:lnTo>
                  <a:lnTo>
                    <a:pt x="346604" y="1005914"/>
                  </a:lnTo>
                  <a:lnTo>
                    <a:pt x="303507" y="989178"/>
                  </a:lnTo>
                  <a:lnTo>
                    <a:pt x="261752" y="968259"/>
                  </a:lnTo>
                  <a:lnTo>
                    <a:pt x="221640" y="943156"/>
                  </a:lnTo>
                  <a:lnTo>
                    <a:pt x="183468" y="913869"/>
                  </a:lnTo>
                  <a:lnTo>
                    <a:pt x="147535" y="880398"/>
                  </a:lnTo>
                  <a:lnTo>
                    <a:pt x="116570" y="845694"/>
                  </a:lnTo>
                  <a:lnTo>
                    <a:pt x="89249" y="808929"/>
                  </a:lnTo>
                  <a:lnTo>
                    <a:pt x="65571" y="770361"/>
                  </a:lnTo>
                  <a:lnTo>
                    <a:pt x="45535" y="730247"/>
                  </a:lnTo>
                  <a:lnTo>
                    <a:pt x="29142" y="688845"/>
                  </a:lnTo>
                  <a:lnTo>
                    <a:pt x="16392" y="646413"/>
                  </a:lnTo>
                  <a:lnTo>
                    <a:pt x="7285" y="603207"/>
                  </a:lnTo>
                  <a:lnTo>
                    <a:pt x="1821" y="559487"/>
                  </a:lnTo>
                  <a:lnTo>
                    <a:pt x="0" y="515508"/>
                  </a:lnTo>
                  <a:lnTo>
                    <a:pt x="1821" y="471530"/>
                  </a:lnTo>
                  <a:lnTo>
                    <a:pt x="7285" y="427809"/>
                  </a:lnTo>
                  <a:lnTo>
                    <a:pt x="16392" y="384604"/>
                  </a:lnTo>
                  <a:lnTo>
                    <a:pt x="29142" y="342171"/>
                  </a:lnTo>
                  <a:lnTo>
                    <a:pt x="45535" y="300769"/>
                  </a:lnTo>
                  <a:lnTo>
                    <a:pt x="65571" y="260655"/>
                  </a:lnTo>
                  <a:lnTo>
                    <a:pt x="89249" y="222087"/>
                  </a:lnTo>
                  <a:lnTo>
                    <a:pt x="116570" y="185323"/>
                  </a:lnTo>
                  <a:lnTo>
                    <a:pt x="147535" y="150619"/>
                  </a:lnTo>
                  <a:lnTo>
                    <a:pt x="183468" y="117148"/>
                  </a:lnTo>
                  <a:lnTo>
                    <a:pt x="221640" y="87861"/>
                  </a:lnTo>
                  <a:lnTo>
                    <a:pt x="261752" y="62758"/>
                  </a:lnTo>
                  <a:lnTo>
                    <a:pt x="303507" y="41838"/>
                  </a:lnTo>
                  <a:lnTo>
                    <a:pt x="346604" y="25103"/>
                  </a:lnTo>
                  <a:lnTo>
                    <a:pt x="390747" y="12551"/>
                  </a:lnTo>
                  <a:lnTo>
                    <a:pt x="435636" y="4183"/>
                  </a:lnTo>
                  <a:lnTo>
                    <a:pt x="480973" y="0"/>
                  </a:lnTo>
                  <a:lnTo>
                    <a:pt x="526459" y="0"/>
                  </a:lnTo>
                  <a:lnTo>
                    <a:pt x="571796" y="4183"/>
                  </a:lnTo>
                  <a:lnTo>
                    <a:pt x="616685" y="12551"/>
                  </a:lnTo>
                  <a:lnTo>
                    <a:pt x="660827" y="25103"/>
                  </a:lnTo>
                  <a:lnTo>
                    <a:pt x="703925" y="41838"/>
                  </a:lnTo>
                  <a:lnTo>
                    <a:pt x="745680" y="62758"/>
                  </a:lnTo>
                  <a:lnTo>
                    <a:pt x="785792" y="87861"/>
                  </a:lnTo>
                  <a:lnTo>
                    <a:pt x="823964" y="117148"/>
                  </a:lnTo>
                  <a:lnTo>
                    <a:pt x="859897" y="150619"/>
                  </a:lnTo>
                </a:path>
              </a:pathLst>
            </a:custGeom>
            <a:ln w="14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277490" y="6052471"/>
            <a:ext cx="370840" cy="398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50" spc="-5" dirty="0">
                <a:latin typeface="Arial MT"/>
                <a:cs typeface="Arial MT"/>
              </a:rPr>
              <a:t>on</a:t>
            </a:r>
            <a:endParaRPr sz="2450">
              <a:latin typeface="Arial MT"/>
              <a:cs typeface="Arial M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9052432" y="4480966"/>
            <a:ext cx="1022985" cy="1046480"/>
            <a:chOff x="9052432" y="4480966"/>
            <a:chExt cx="1022985" cy="1046480"/>
          </a:xfrm>
        </p:grpSpPr>
        <p:sp>
          <p:nvSpPr>
            <p:cNvPr id="35" name="object 35"/>
            <p:cNvSpPr/>
            <p:nvPr/>
          </p:nvSpPr>
          <p:spPr>
            <a:xfrm>
              <a:off x="9060054" y="4488584"/>
              <a:ext cx="1007744" cy="1031240"/>
            </a:xfrm>
            <a:custGeom>
              <a:avLst/>
              <a:gdLst/>
              <a:ahLst/>
              <a:cxnLst/>
              <a:rect l="l" t="t" r="r" b="b"/>
              <a:pathLst>
                <a:path w="1007745" h="1031239">
                  <a:moveTo>
                    <a:pt x="526460" y="0"/>
                  </a:moveTo>
                  <a:lnTo>
                    <a:pt x="480974" y="0"/>
                  </a:lnTo>
                  <a:lnTo>
                    <a:pt x="435637" y="4183"/>
                  </a:lnTo>
                  <a:lnTo>
                    <a:pt x="390748" y="12551"/>
                  </a:lnTo>
                  <a:lnTo>
                    <a:pt x="346605" y="25103"/>
                  </a:lnTo>
                  <a:lnTo>
                    <a:pt x="303508" y="41838"/>
                  </a:lnTo>
                  <a:lnTo>
                    <a:pt x="261753" y="62757"/>
                  </a:lnTo>
                  <a:lnTo>
                    <a:pt x="221640" y="87860"/>
                  </a:lnTo>
                  <a:lnTo>
                    <a:pt x="183468" y="117147"/>
                  </a:lnTo>
                  <a:lnTo>
                    <a:pt x="147535" y="150618"/>
                  </a:lnTo>
                  <a:lnTo>
                    <a:pt x="116571" y="185322"/>
                  </a:lnTo>
                  <a:lnTo>
                    <a:pt x="89249" y="222087"/>
                  </a:lnTo>
                  <a:lnTo>
                    <a:pt x="65571" y="260655"/>
                  </a:lnTo>
                  <a:lnTo>
                    <a:pt x="45535" y="300769"/>
                  </a:lnTo>
                  <a:lnTo>
                    <a:pt x="29142" y="342171"/>
                  </a:lnTo>
                  <a:lnTo>
                    <a:pt x="16392" y="384603"/>
                  </a:lnTo>
                  <a:lnTo>
                    <a:pt x="7285" y="427809"/>
                  </a:lnTo>
                  <a:lnTo>
                    <a:pt x="1821" y="471529"/>
                  </a:lnTo>
                  <a:lnTo>
                    <a:pt x="0" y="515508"/>
                  </a:lnTo>
                  <a:lnTo>
                    <a:pt x="1821" y="559486"/>
                  </a:lnTo>
                  <a:lnTo>
                    <a:pt x="7285" y="603207"/>
                  </a:lnTo>
                  <a:lnTo>
                    <a:pt x="16392" y="646412"/>
                  </a:lnTo>
                  <a:lnTo>
                    <a:pt x="29142" y="688845"/>
                  </a:lnTo>
                  <a:lnTo>
                    <a:pt x="45535" y="730247"/>
                  </a:lnTo>
                  <a:lnTo>
                    <a:pt x="65571" y="770361"/>
                  </a:lnTo>
                  <a:lnTo>
                    <a:pt x="89249" y="808929"/>
                  </a:lnTo>
                  <a:lnTo>
                    <a:pt x="116571" y="845693"/>
                  </a:lnTo>
                  <a:lnTo>
                    <a:pt x="147535" y="880397"/>
                  </a:lnTo>
                  <a:lnTo>
                    <a:pt x="183468" y="913868"/>
                  </a:lnTo>
                  <a:lnTo>
                    <a:pt x="221640" y="943155"/>
                  </a:lnTo>
                  <a:lnTo>
                    <a:pt x="261753" y="968259"/>
                  </a:lnTo>
                  <a:lnTo>
                    <a:pt x="303508" y="989178"/>
                  </a:lnTo>
                  <a:lnTo>
                    <a:pt x="346605" y="1005914"/>
                  </a:lnTo>
                  <a:lnTo>
                    <a:pt x="390748" y="1018465"/>
                  </a:lnTo>
                  <a:lnTo>
                    <a:pt x="435637" y="1026833"/>
                  </a:lnTo>
                  <a:lnTo>
                    <a:pt x="480974" y="1031017"/>
                  </a:lnTo>
                  <a:lnTo>
                    <a:pt x="526460" y="1031017"/>
                  </a:lnTo>
                  <a:lnTo>
                    <a:pt x="571796" y="1026833"/>
                  </a:lnTo>
                  <a:lnTo>
                    <a:pt x="616685" y="1018465"/>
                  </a:lnTo>
                  <a:lnTo>
                    <a:pt x="660828" y="1005914"/>
                  </a:lnTo>
                  <a:lnTo>
                    <a:pt x="703925" y="989178"/>
                  </a:lnTo>
                  <a:lnTo>
                    <a:pt x="745680" y="968259"/>
                  </a:lnTo>
                  <a:lnTo>
                    <a:pt x="785792" y="943155"/>
                  </a:lnTo>
                  <a:lnTo>
                    <a:pt x="823964" y="913868"/>
                  </a:lnTo>
                  <a:lnTo>
                    <a:pt x="859897" y="880397"/>
                  </a:lnTo>
                  <a:lnTo>
                    <a:pt x="890862" y="845693"/>
                  </a:lnTo>
                  <a:lnTo>
                    <a:pt x="918184" y="808929"/>
                  </a:lnTo>
                  <a:lnTo>
                    <a:pt x="941862" y="770361"/>
                  </a:lnTo>
                  <a:lnTo>
                    <a:pt x="961898" y="730247"/>
                  </a:lnTo>
                  <a:lnTo>
                    <a:pt x="978291" y="688845"/>
                  </a:lnTo>
                  <a:lnTo>
                    <a:pt x="991042" y="646412"/>
                  </a:lnTo>
                  <a:lnTo>
                    <a:pt x="1000149" y="603207"/>
                  </a:lnTo>
                  <a:lnTo>
                    <a:pt x="1005613" y="559486"/>
                  </a:lnTo>
                  <a:lnTo>
                    <a:pt x="1007435" y="515508"/>
                  </a:lnTo>
                  <a:lnTo>
                    <a:pt x="1005613" y="471529"/>
                  </a:lnTo>
                  <a:lnTo>
                    <a:pt x="1000149" y="427809"/>
                  </a:lnTo>
                  <a:lnTo>
                    <a:pt x="991042" y="384603"/>
                  </a:lnTo>
                  <a:lnTo>
                    <a:pt x="978291" y="342171"/>
                  </a:lnTo>
                  <a:lnTo>
                    <a:pt x="961898" y="300769"/>
                  </a:lnTo>
                  <a:lnTo>
                    <a:pt x="941862" y="260655"/>
                  </a:lnTo>
                  <a:lnTo>
                    <a:pt x="918184" y="222087"/>
                  </a:lnTo>
                  <a:lnTo>
                    <a:pt x="890862" y="185322"/>
                  </a:lnTo>
                  <a:lnTo>
                    <a:pt x="859897" y="150618"/>
                  </a:lnTo>
                  <a:lnTo>
                    <a:pt x="823964" y="117147"/>
                  </a:lnTo>
                  <a:lnTo>
                    <a:pt x="785792" y="87860"/>
                  </a:lnTo>
                  <a:lnTo>
                    <a:pt x="745680" y="62757"/>
                  </a:lnTo>
                  <a:lnTo>
                    <a:pt x="703925" y="41838"/>
                  </a:lnTo>
                  <a:lnTo>
                    <a:pt x="660828" y="25103"/>
                  </a:lnTo>
                  <a:lnTo>
                    <a:pt x="616685" y="12551"/>
                  </a:lnTo>
                  <a:lnTo>
                    <a:pt x="571796" y="4183"/>
                  </a:lnTo>
                  <a:lnTo>
                    <a:pt x="526460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060052" y="4488586"/>
              <a:ext cx="1007744" cy="1031240"/>
            </a:xfrm>
            <a:custGeom>
              <a:avLst/>
              <a:gdLst/>
              <a:ahLst/>
              <a:cxnLst/>
              <a:rect l="l" t="t" r="r" b="b"/>
              <a:pathLst>
                <a:path w="1007745" h="1031239">
                  <a:moveTo>
                    <a:pt x="859899" y="150619"/>
                  </a:moveTo>
                  <a:lnTo>
                    <a:pt x="890863" y="185323"/>
                  </a:lnTo>
                  <a:lnTo>
                    <a:pt x="918185" y="222087"/>
                  </a:lnTo>
                  <a:lnTo>
                    <a:pt x="941863" y="260655"/>
                  </a:lnTo>
                  <a:lnTo>
                    <a:pt x="961899" y="300769"/>
                  </a:lnTo>
                  <a:lnTo>
                    <a:pt x="978292" y="342171"/>
                  </a:lnTo>
                  <a:lnTo>
                    <a:pt x="991042" y="384604"/>
                  </a:lnTo>
                  <a:lnTo>
                    <a:pt x="1000149" y="427809"/>
                  </a:lnTo>
                  <a:lnTo>
                    <a:pt x="1005613" y="471530"/>
                  </a:lnTo>
                  <a:lnTo>
                    <a:pt x="1007435" y="515508"/>
                  </a:lnTo>
                  <a:lnTo>
                    <a:pt x="1005613" y="559487"/>
                  </a:lnTo>
                  <a:lnTo>
                    <a:pt x="1000149" y="603207"/>
                  </a:lnTo>
                  <a:lnTo>
                    <a:pt x="991042" y="646413"/>
                  </a:lnTo>
                  <a:lnTo>
                    <a:pt x="978292" y="688845"/>
                  </a:lnTo>
                  <a:lnTo>
                    <a:pt x="961899" y="730247"/>
                  </a:lnTo>
                  <a:lnTo>
                    <a:pt x="941863" y="770361"/>
                  </a:lnTo>
                  <a:lnTo>
                    <a:pt x="918185" y="808929"/>
                  </a:lnTo>
                  <a:lnTo>
                    <a:pt x="890863" y="845694"/>
                  </a:lnTo>
                  <a:lnTo>
                    <a:pt x="859899" y="880398"/>
                  </a:lnTo>
                  <a:lnTo>
                    <a:pt x="823966" y="913869"/>
                  </a:lnTo>
                  <a:lnTo>
                    <a:pt x="785794" y="943156"/>
                  </a:lnTo>
                  <a:lnTo>
                    <a:pt x="745681" y="968259"/>
                  </a:lnTo>
                  <a:lnTo>
                    <a:pt x="703927" y="989178"/>
                  </a:lnTo>
                  <a:lnTo>
                    <a:pt x="660829" y="1005914"/>
                  </a:lnTo>
                  <a:lnTo>
                    <a:pt x="616686" y="1018465"/>
                  </a:lnTo>
                  <a:lnTo>
                    <a:pt x="571797" y="1026833"/>
                  </a:lnTo>
                  <a:lnTo>
                    <a:pt x="526460" y="1031017"/>
                  </a:lnTo>
                  <a:lnTo>
                    <a:pt x="480974" y="1031017"/>
                  </a:lnTo>
                  <a:lnTo>
                    <a:pt x="435637" y="1026833"/>
                  </a:lnTo>
                  <a:lnTo>
                    <a:pt x="390748" y="1018465"/>
                  </a:lnTo>
                  <a:lnTo>
                    <a:pt x="346605" y="1005914"/>
                  </a:lnTo>
                  <a:lnTo>
                    <a:pt x="303507" y="989178"/>
                  </a:lnTo>
                  <a:lnTo>
                    <a:pt x="261753" y="968259"/>
                  </a:lnTo>
                  <a:lnTo>
                    <a:pt x="221640" y="943156"/>
                  </a:lnTo>
                  <a:lnTo>
                    <a:pt x="183468" y="913869"/>
                  </a:lnTo>
                  <a:lnTo>
                    <a:pt x="147535" y="880398"/>
                  </a:lnTo>
                  <a:lnTo>
                    <a:pt x="116570" y="845694"/>
                  </a:lnTo>
                  <a:lnTo>
                    <a:pt x="89249" y="808929"/>
                  </a:lnTo>
                  <a:lnTo>
                    <a:pt x="65571" y="770361"/>
                  </a:lnTo>
                  <a:lnTo>
                    <a:pt x="45535" y="730247"/>
                  </a:lnTo>
                  <a:lnTo>
                    <a:pt x="29142" y="688845"/>
                  </a:lnTo>
                  <a:lnTo>
                    <a:pt x="16392" y="646413"/>
                  </a:lnTo>
                  <a:lnTo>
                    <a:pt x="7285" y="603207"/>
                  </a:lnTo>
                  <a:lnTo>
                    <a:pt x="1821" y="559487"/>
                  </a:lnTo>
                  <a:lnTo>
                    <a:pt x="0" y="515508"/>
                  </a:lnTo>
                  <a:lnTo>
                    <a:pt x="1821" y="471530"/>
                  </a:lnTo>
                  <a:lnTo>
                    <a:pt x="7285" y="427809"/>
                  </a:lnTo>
                  <a:lnTo>
                    <a:pt x="16392" y="384604"/>
                  </a:lnTo>
                  <a:lnTo>
                    <a:pt x="29142" y="342171"/>
                  </a:lnTo>
                  <a:lnTo>
                    <a:pt x="45535" y="300769"/>
                  </a:lnTo>
                  <a:lnTo>
                    <a:pt x="65571" y="260655"/>
                  </a:lnTo>
                  <a:lnTo>
                    <a:pt x="89249" y="222087"/>
                  </a:lnTo>
                  <a:lnTo>
                    <a:pt x="116570" y="185323"/>
                  </a:lnTo>
                  <a:lnTo>
                    <a:pt x="147535" y="150619"/>
                  </a:lnTo>
                  <a:lnTo>
                    <a:pt x="183468" y="117148"/>
                  </a:lnTo>
                  <a:lnTo>
                    <a:pt x="221640" y="87861"/>
                  </a:lnTo>
                  <a:lnTo>
                    <a:pt x="261753" y="62758"/>
                  </a:lnTo>
                  <a:lnTo>
                    <a:pt x="303507" y="41838"/>
                  </a:lnTo>
                  <a:lnTo>
                    <a:pt x="346605" y="25103"/>
                  </a:lnTo>
                  <a:lnTo>
                    <a:pt x="390748" y="12551"/>
                  </a:lnTo>
                  <a:lnTo>
                    <a:pt x="435637" y="4183"/>
                  </a:lnTo>
                  <a:lnTo>
                    <a:pt x="480974" y="0"/>
                  </a:lnTo>
                  <a:lnTo>
                    <a:pt x="526460" y="0"/>
                  </a:lnTo>
                  <a:lnTo>
                    <a:pt x="571797" y="4183"/>
                  </a:lnTo>
                  <a:lnTo>
                    <a:pt x="616686" y="12551"/>
                  </a:lnTo>
                  <a:lnTo>
                    <a:pt x="660829" y="25103"/>
                  </a:lnTo>
                  <a:lnTo>
                    <a:pt x="703927" y="41838"/>
                  </a:lnTo>
                  <a:lnTo>
                    <a:pt x="745681" y="62758"/>
                  </a:lnTo>
                  <a:lnTo>
                    <a:pt x="785794" y="87861"/>
                  </a:lnTo>
                  <a:lnTo>
                    <a:pt x="823966" y="117148"/>
                  </a:lnTo>
                  <a:lnTo>
                    <a:pt x="859899" y="150619"/>
                  </a:lnTo>
                </a:path>
              </a:pathLst>
            </a:custGeom>
            <a:ln w="14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215989" y="4784658"/>
            <a:ext cx="681355" cy="398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50" spc="-10" dirty="0">
                <a:latin typeface="Arial MT"/>
                <a:cs typeface="Arial MT"/>
              </a:rPr>
              <a:t>thaw</a:t>
            </a:r>
            <a:endParaRPr sz="245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958800" y="4480966"/>
            <a:ext cx="1022985" cy="1046480"/>
            <a:chOff x="5958800" y="4480966"/>
            <a:chExt cx="1022985" cy="1046480"/>
          </a:xfrm>
        </p:grpSpPr>
        <p:sp>
          <p:nvSpPr>
            <p:cNvPr id="39" name="object 39"/>
            <p:cNvSpPr/>
            <p:nvPr/>
          </p:nvSpPr>
          <p:spPr>
            <a:xfrm>
              <a:off x="5966421" y="4488584"/>
              <a:ext cx="1007744" cy="1031240"/>
            </a:xfrm>
            <a:custGeom>
              <a:avLst/>
              <a:gdLst/>
              <a:ahLst/>
              <a:cxnLst/>
              <a:rect l="l" t="t" r="r" b="b"/>
              <a:pathLst>
                <a:path w="1007745" h="1031239">
                  <a:moveTo>
                    <a:pt x="526459" y="0"/>
                  </a:moveTo>
                  <a:lnTo>
                    <a:pt x="480973" y="0"/>
                  </a:lnTo>
                  <a:lnTo>
                    <a:pt x="435636" y="4183"/>
                  </a:lnTo>
                  <a:lnTo>
                    <a:pt x="390747" y="12551"/>
                  </a:lnTo>
                  <a:lnTo>
                    <a:pt x="346604" y="25103"/>
                  </a:lnTo>
                  <a:lnTo>
                    <a:pt x="303507" y="41838"/>
                  </a:lnTo>
                  <a:lnTo>
                    <a:pt x="261752" y="62757"/>
                  </a:lnTo>
                  <a:lnTo>
                    <a:pt x="221640" y="87860"/>
                  </a:lnTo>
                  <a:lnTo>
                    <a:pt x="183467" y="117147"/>
                  </a:lnTo>
                  <a:lnTo>
                    <a:pt x="147534" y="150618"/>
                  </a:lnTo>
                  <a:lnTo>
                    <a:pt x="116570" y="185322"/>
                  </a:lnTo>
                  <a:lnTo>
                    <a:pt x="89249" y="222087"/>
                  </a:lnTo>
                  <a:lnTo>
                    <a:pt x="65570" y="260655"/>
                  </a:lnTo>
                  <a:lnTo>
                    <a:pt x="45535" y="300769"/>
                  </a:lnTo>
                  <a:lnTo>
                    <a:pt x="29142" y="342171"/>
                  </a:lnTo>
                  <a:lnTo>
                    <a:pt x="16392" y="384603"/>
                  </a:lnTo>
                  <a:lnTo>
                    <a:pt x="7285" y="427809"/>
                  </a:lnTo>
                  <a:lnTo>
                    <a:pt x="1821" y="471529"/>
                  </a:lnTo>
                  <a:lnTo>
                    <a:pt x="0" y="515508"/>
                  </a:lnTo>
                  <a:lnTo>
                    <a:pt x="1821" y="559486"/>
                  </a:lnTo>
                  <a:lnTo>
                    <a:pt x="7285" y="603207"/>
                  </a:lnTo>
                  <a:lnTo>
                    <a:pt x="16392" y="646412"/>
                  </a:lnTo>
                  <a:lnTo>
                    <a:pt x="29142" y="688845"/>
                  </a:lnTo>
                  <a:lnTo>
                    <a:pt x="45535" y="730247"/>
                  </a:lnTo>
                  <a:lnTo>
                    <a:pt x="65570" y="770361"/>
                  </a:lnTo>
                  <a:lnTo>
                    <a:pt x="89249" y="808929"/>
                  </a:lnTo>
                  <a:lnTo>
                    <a:pt x="116570" y="845693"/>
                  </a:lnTo>
                  <a:lnTo>
                    <a:pt x="147534" y="880397"/>
                  </a:lnTo>
                  <a:lnTo>
                    <a:pt x="183467" y="913868"/>
                  </a:lnTo>
                  <a:lnTo>
                    <a:pt x="221640" y="943155"/>
                  </a:lnTo>
                  <a:lnTo>
                    <a:pt x="261752" y="968259"/>
                  </a:lnTo>
                  <a:lnTo>
                    <a:pt x="303507" y="989178"/>
                  </a:lnTo>
                  <a:lnTo>
                    <a:pt x="346604" y="1005914"/>
                  </a:lnTo>
                  <a:lnTo>
                    <a:pt x="390747" y="1018465"/>
                  </a:lnTo>
                  <a:lnTo>
                    <a:pt x="435636" y="1026833"/>
                  </a:lnTo>
                  <a:lnTo>
                    <a:pt x="480973" y="1031017"/>
                  </a:lnTo>
                  <a:lnTo>
                    <a:pt x="526459" y="1031017"/>
                  </a:lnTo>
                  <a:lnTo>
                    <a:pt x="571796" y="1026833"/>
                  </a:lnTo>
                  <a:lnTo>
                    <a:pt x="616685" y="1018465"/>
                  </a:lnTo>
                  <a:lnTo>
                    <a:pt x="660827" y="1005914"/>
                  </a:lnTo>
                  <a:lnTo>
                    <a:pt x="703925" y="989178"/>
                  </a:lnTo>
                  <a:lnTo>
                    <a:pt x="745679" y="968259"/>
                  </a:lnTo>
                  <a:lnTo>
                    <a:pt x="785792" y="943155"/>
                  </a:lnTo>
                  <a:lnTo>
                    <a:pt x="823964" y="913868"/>
                  </a:lnTo>
                  <a:lnTo>
                    <a:pt x="859897" y="880397"/>
                  </a:lnTo>
                  <a:lnTo>
                    <a:pt x="890862" y="845693"/>
                  </a:lnTo>
                  <a:lnTo>
                    <a:pt x="918183" y="808929"/>
                  </a:lnTo>
                  <a:lnTo>
                    <a:pt x="941861" y="770361"/>
                  </a:lnTo>
                  <a:lnTo>
                    <a:pt x="961897" y="730247"/>
                  </a:lnTo>
                  <a:lnTo>
                    <a:pt x="978289" y="688845"/>
                  </a:lnTo>
                  <a:lnTo>
                    <a:pt x="991039" y="646412"/>
                  </a:lnTo>
                  <a:lnTo>
                    <a:pt x="1000146" y="603207"/>
                  </a:lnTo>
                  <a:lnTo>
                    <a:pt x="1005611" y="559486"/>
                  </a:lnTo>
                  <a:lnTo>
                    <a:pt x="1007432" y="515508"/>
                  </a:lnTo>
                  <a:lnTo>
                    <a:pt x="1005611" y="471529"/>
                  </a:lnTo>
                  <a:lnTo>
                    <a:pt x="1000146" y="427809"/>
                  </a:lnTo>
                  <a:lnTo>
                    <a:pt x="991039" y="384603"/>
                  </a:lnTo>
                  <a:lnTo>
                    <a:pt x="978289" y="342171"/>
                  </a:lnTo>
                  <a:lnTo>
                    <a:pt x="961897" y="300769"/>
                  </a:lnTo>
                  <a:lnTo>
                    <a:pt x="941861" y="260655"/>
                  </a:lnTo>
                  <a:lnTo>
                    <a:pt x="918183" y="222087"/>
                  </a:lnTo>
                  <a:lnTo>
                    <a:pt x="890862" y="185322"/>
                  </a:lnTo>
                  <a:lnTo>
                    <a:pt x="859897" y="150618"/>
                  </a:lnTo>
                  <a:lnTo>
                    <a:pt x="823964" y="117147"/>
                  </a:lnTo>
                  <a:lnTo>
                    <a:pt x="785792" y="87860"/>
                  </a:lnTo>
                  <a:lnTo>
                    <a:pt x="745679" y="62757"/>
                  </a:lnTo>
                  <a:lnTo>
                    <a:pt x="703925" y="41838"/>
                  </a:lnTo>
                  <a:lnTo>
                    <a:pt x="660827" y="25103"/>
                  </a:lnTo>
                  <a:lnTo>
                    <a:pt x="616685" y="12551"/>
                  </a:lnTo>
                  <a:lnTo>
                    <a:pt x="571796" y="4183"/>
                  </a:lnTo>
                  <a:lnTo>
                    <a:pt x="526459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966420" y="4488586"/>
              <a:ext cx="1007744" cy="1031240"/>
            </a:xfrm>
            <a:custGeom>
              <a:avLst/>
              <a:gdLst/>
              <a:ahLst/>
              <a:cxnLst/>
              <a:rect l="l" t="t" r="r" b="b"/>
              <a:pathLst>
                <a:path w="1007745" h="1031239">
                  <a:moveTo>
                    <a:pt x="859897" y="150619"/>
                  </a:moveTo>
                  <a:lnTo>
                    <a:pt x="890861" y="185323"/>
                  </a:lnTo>
                  <a:lnTo>
                    <a:pt x="918183" y="222087"/>
                  </a:lnTo>
                  <a:lnTo>
                    <a:pt x="941861" y="260655"/>
                  </a:lnTo>
                  <a:lnTo>
                    <a:pt x="961897" y="300769"/>
                  </a:lnTo>
                  <a:lnTo>
                    <a:pt x="978290" y="342171"/>
                  </a:lnTo>
                  <a:lnTo>
                    <a:pt x="991040" y="384604"/>
                  </a:lnTo>
                  <a:lnTo>
                    <a:pt x="1000147" y="427809"/>
                  </a:lnTo>
                  <a:lnTo>
                    <a:pt x="1005611" y="471530"/>
                  </a:lnTo>
                  <a:lnTo>
                    <a:pt x="1007432" y="515508"/>
                  </a:lnTo>
                  <a:lnTo>
                    <a:pt x="1005611" y="559487"/>
                  </a:lnTo>
                  <a:lnTo>
                    <a:pt x="1000147" y="603207"/>
                  </a:lnTo>
                  <a:lnTo>
                    <a:pt x="991040" y="646413"/>
                  </a:lnTo>
                  <a:lnTo>
                    <a:pt x="978290" y="688845"/>
                  </a:lnTo>
                  <a:lnTo>
                    <a:pt x="961897" y="730247"/>
                  </a:lnTo>
                  <a:lnTo>
                    <a:pt x="941861" y="770361"/>
                  </a:lnTo>
                  <a:lnTo>
                    <a:pt x="918183" y="808929"/>
                  </a:lnTo>
                  <a:lnTo>
                    <a:pt x="890861" y="845694"/>
                  </a:lnTo>
                  <a:lnTo>
                    <a:pt x="859897" y="880398"/>
                  </a:lnTo>
                  <a:lnTo>
                    <a:pt x="823964" y="913869"/>
                  </a:lnTo>
                  <a:lnTo>
                    <a:pt x="785792" y="943156"/>
                  </a:lnTo>
                  <a:lnTo>
                    <a:pt x="745680" y="968259"/>
                  </a:lnTo>
                  <a:lnTo>
                    <a:pt x="703925" y="989178"/>
                  </a:lnTo>
                  <a:lnTo>
                    <a:pt x="660827" y="1005914"/>
                  </a:lnTo>
                  <a:lnTo>
                    <a:pt x="616685" y="1018465"/>
                  </a:lnTo>
                  <a:lnTo>
                    <a:pt x="571796" y="1026833"/>
                  </a:lnTo>
                  <a:lnTo>
                    <a:pt x="526459" y="1031017"/>
                  </a:lnTo>
                  <a:lnTo>
                    <a:pt x="480973" y="1031017"/>
                  </a:lnTo>
                  <a:lnTo>
                    <a:pt x="435636" y="1026833"/>
                  </a:lnTo>
                  <a:lnTo>
                    <a:pt x="390747" y="1018465"/>
                  </a:lnTo>
                  <a:lnTo>
                    <a:pt x="346604" y="1005914"/>
                  </a:lnTo>
                  <a:lnTo>
                    <a:pt x="303507" y="989178"/>
                  </a:lnTo>
                  <a:lnTo>
                    <a:pt x="261752" y="968259"/>
                  </a:lnTo>
                  <a:lnTo>
                    <a:pt x="221640" y="943156"/>
                  </a:lnTo>
                  <a:lnTo>
                    <a:pt x="183468" y="913869"/>
                  </a:lnTo>
                  <a:lnTo>
                    <a:pt x="147535" y="880398"/>
                  </a:lnTo>
                  <a:lnTo>
                    <a:pt x="116570" y="845694"/>
                  </a:lnTo>
                  <a:lnTo>
                    <a:pt x="89249" y="808929"/>
                  </a:lnTo>
                  <a:lnTo>
                    <a:pt x="65571" y="770361"/>
                  </a:lnTo>
                  <a:lnTo>
                    <a:pt x="45535" y="730247"/>
                  </a:lnTo>
                  <a:lnTo>
                    <a:pt x="29142" y="688845"/>
                  </a:lnTo>
                  <a:lnTo>
                    <a:pt x="16392" y="646413"/>
                  </a:lnTo>
                  <a:lnTo>
                    <a:pt x="7285" y="603207"/>
                  </a:lnTo>
                  <a:lnTo>
                    <a:pt x="1821" y="559487"/>
                  </a:lnTo>
                  <a:lnTo>
                    <a:pt x="0" y="515508"/>
                  </a:lnTo>
                  <a:lnTo>
                    <a:pt x="1821" y="471530"/>
                  </a:lnTo>
                  <a:lnTo>
                    <a:pt x="7285" y="427809"/>
                  </a:lnTo>
                  <a:lnTo>
                    <a:pt x="16392" y="384604"/>
                  </a:lnTo>
                  <a:lnTo>
                    <a:pt x="29142" y="342171"/>
                  </a:lnTo>
                  <a:lnTo>
                    <a:pt x="45535" y="300769"/>
                  </a:lnTo>
                  <a:lnTo>
                    <a:pt x="65571" y="260655"/>
                  </a:lnTo>
                  <a:lnTo>
                    <a:pt x="89249" y="222087"/>
                  </a:lnTo>
                  <a:lnTo>
                    <a:pt x="116570" y="185323"/>
                  </a:lnTo>
                  <a:lnTo>
                    <a:pt x="147535" y="150619"/>
                  </a:lnTo>
                  <a:lnTo>
                    <a:pt x="183468" y="117148"/>
                  </a:lnTo>
                  <a:lnTo>
                    <a:pt x="221640" y="87861"/>
                  </a:lnTo>
                  <a:lnTo>
                    <a:pt x="261752" y="62758"/>
                  </a:lnTo>
                  <a:lnTo>
                    <a:pt x="303507" y="41838"/>
                  </a:lnTo>
                  <a:lnTo>
                    <a:pt x="346604" y="25103"/>
                  </a:lnTo>
                  <a:lnTo>
                    <a:pt x="390747" y="12551"/>
                  </a:lnTo>
                  <a:lnTo>
                    <a:pt x="435636" y="4183"/>
                  </a:lnTo>
                  <a:lnTo>
                    <a:pt x="480973" y="0"/>
                  </a:lnTo>
                  <a:lnTo>
                    <a:pt x="526459" y="0"/>
                  </a:lnTo>
                  <a:lnTo>
                    <a:pt x="571796" y="4183"/>
                  </a:lnTo>
                  <a:lnTo>
                    <a:pt x="616685" y="12551"/>
                  </a:lnTo>
                  <a:lnTo>
                    <a:pt x="660827" y="25103"/>
                  </a:lnTo>
                  <a:lnTo>
                    <a:pt x="703925" y="41838"/>
                  </a:lnTo>
                  <a:lnTo>
                    <a:pt x="745680" y="62758"/>
                  </a:lnTo>
                  <a:lnTo>
                    <a:pt x="785792" y="87861"/>
                  </a:lnTo>
                  <a:lnTo>
                    <a:pt x="823964" y="117148"/>
                  </a:lnTo>
                  <a:lnTo>
                    <a:pt x="859897" y="150619"/>
                  </a:lnTo>
                </a:path>
              </a:pathLst>
            </a:custGeom>
            <a:ln w="14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280292" y="4784658"/>
            <a:ext cx="365125" cy="398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50" spc="-5" dirty="0">
                <a:latin typeface="Arial MT"/>
                <a:cs typeface="Arial MT"/>
              </a:rPr>
              <a:t>o</a:t>
            </a:r>
            <a:r>
              <a:rPr sz="2450" spc="-50" dirty="0">
                <a:latin typeface="Arial MT"/>
                <a:cs typeface="Arial MT"/>
              </a:rPr>
              <a:t>f</a:t>
            </a:r>
            <a:r>
              <a:rPr sz="2450" spc="-5" dirty="0">
                <a:latin typeface="Arial MT"/>
                <a:cs typeface="Arial MT"/>
              </a:rPr>
              <a:t>f</a:t>
            </a:r>
            <a:endParaRPr sz="2450">
              <a:latin typeface="Arial MT"/>
              <a:cs typeface="Arial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601383" y="4480966"/>
            <a:ext cx="1022985" cy="1046480"/>
            <a:chOff x="2601383" y="4480966"/>
            <a:chExt cx="1022985" cy="1046480"/>
          </a:xfrm>
        </p:grpSpPr>
        <p:sp>
          <p:nvSpPr>
            <p:cNvPr id="43" name="object 43"/>
            <p:cNvSpPr/>
            <p:nvPr/>
          </p:nvSpPr>
          <p:spPr>
            <a:xfrm>
              <a:off x="2609003" y="4488584"/>
              <a:ext cx="1007744" cy="1031240"/>
            </a:xfrm>
            <a:custGeom>
              <a:avLst/>
              <a:gdLst/>
              <a:ahLst/>
              <a:cxnLst/>
              <a:rect l="l" t="t" r="r" b="b"/>
              <a:pathLst>
                <a:path w="1007745" h="1031239">
                  <a:moveTo>
                    <a:pt x="526460" y="0"/>
                  </a:moveTo>
                  <a:lnTo>
                    <a:pt x="480974" y="0"/>
                  </a:lnTo>
                  <a:lnTo>
                    <a:pt x="435637" y="4183"/>
                  </a:lnTo>
                  <a:lnTo>
                    <a:pt x="390748" y="12551"/>
                  </a:lnTo>
                  <a:lnTo>
                    <a:pt x="346605" y="25103"/>
                  </a:lnTo>
                  <a:lnTo>
                    <a:pt x="303508" y="41838"/>
                  </a:lnTo>
                  <a:lnTo>
                    <a:pt x="261753" y="62757"/>
                  </a:lnTo>
                  <a:lnTo>
                    <a:pt x="221640" y="87860"/>
                  </a:lnTo>
                  <a:lnTo>
                    <a:pt x="183468" y="117147"/>
                  </a:lnTo>
                  <a:lnTo>
                    <a:pt x="147535" y="150618"/>
                  </a:lnTo>
                  <a:lnTo>
                    <a:pt x="116571" y="185322"/>
                  </a:lnTo>
                  <a:lnTo>
                    <a:pt x="89249" y="222087"/>
                  </a:lnTo>
                  <a:lnTo>
                    <a:pt x="65571" y="260655"/>
                  </a:lnTo>
                  <a:lnTo>
                    <a:pt x="45535" y="300769"/>
                  </a:lnTo>
                  <a:lnTo>
                    <a:pt x="29142" y="342171"/>
                  </a:lnTo>
                  <a:lnTo>
                    <a:pt x="16392" y="384603"/>
                  </a:lnTo>
                  <a:lnTo>
                    <a:pt x="7285" y="427809"/>
                  </a:lnTo>
                  <a:lnTo>
                    <a:pt x="1821" y="471529"/>
                  </a:lnTo>
                  <a:lnTo>
                    <a:pt x="0" y="515508"/>
                  </a:lnTo>
                  <a:lnTo>
                    <a:pt x="1821" y="559486"/>
                  </a:lnTo>
                  <a:lnTo>
                    <a:pt x="7285" y="603207"/>
                  </a:lnTo>
                  <a:lnTo>
                    <a:pt x="16392" y="646412"/>
                  </a:lnTo>
                  <a:lnTo>
                    <a:pt x="29142" y="688845"/>
                  </a:lnTo>
                  <a:lnTo>
                    <a:pt x="45535" y="730247"/>
                  </a:lnTo>
                  <a:lnTo>
                    <a:pt x="65571" y="770361"/>
                  </a:lnTo>
                  <a:lnTo>
                    <a:pt x="89249" y="808929"/>
                  </a:lnTo>
                  <a:lnTo>
                    <a:pt x="116571" y="845693"/>
                  </a:lnTo>
                  <a:lnTo>
                    <a:pt x="147535" y="880397"/>
                  </a:lnTo>
                  <a:lnTo>
                    <a:pt x="183468" y="913868"/>
                  </a:lnTo>
                  <a:lnTo>
                    <a:pt x="221640" y="943155"/>
                  </a:lnTo>
                  <a:lnTo>
                    <a:pt x="261753" y="968259"/>
                  </a:lnTo>
                  <a:lnTo>
                    <a:pt x="303508" y="989178"/>
                  </a:lnTo>
                  <a:lnTo>
                    <a:pt x="346605" y="1005914"/>
                  </a:lnTo>
                  <a:lnTo>
                    <a:pt x="390748" y="1018465"/>
                  </a:lnTo>
                  <a:lnTo>
                    <a:pt x="435637" y="1026833"/>
                  </a:lnTo>
                  <a:lnTo>
                    <a:pt x="480974" y="1031017"/>
                  </a:lnTo>
                  <a:lnTo>
                    <a:pt x="526460" y="1031017"/>
                  </a:lnTo>
                  <a:lnTo>
                    <a:pt x="571796" y="1026833"/>
                  </a:lnTo>
                  <a:lnTo>
                    <a:pt x="616685" y="1018465"/>
                  </a:lnTo>
                  <a:lnTo>
                    <a:pt x="660828" y="1005914"/>
                  </a:lnTo>
                  <a:lnTo>
                    <a:pt x="703925" y="989178"/>
                  </a:lnTo>
                  <a:lnTo>
                    <a:pt x="745680" y="968259"/>
                  </a:lnTo>
                  <a:lnTo>
                    <a:pt x="785792" y="943155"/>
                  </a:lnTo>
                  <a:lnTo>
                    <a:pt x="823964" y="913868"/>
                  </a:lnTo>
                  <a:lnTo>
                    <a:pt x="859897" y="880397"/>
                  </a:lnTo>
                  <a:lnTo>
                    <a:pt x="890861" y="845693"/>
                  </a:lnTo>
                  <a:lnTo>
                    <a:pt x="918183" y="808929"/>
                  </a:lnTo>
                  <a:lnTo>
                    <a:pt x="941861" y="770361"/>
                  </a:lnTo>
                  <a:lnTo>
                    <a:pt x="961897" y="730247"/>
                  </a:lnTo>
                  <a:lnTo>
                    <a:pt x="978290" y="688845"/>
                  </a:lnTo>
                  <a:lnTo>
                    <a:pt x="991040" y="646412"/>
                  </a:lnTo>
                  <a:lnTo>
                    <a:pt x="1000147" y="603207"/>
                  </a:lnTo>
                  <a:lnTo>
                    <a:pt x="1005611" y="559486"/>
                  </a:lnTo>
                  <a:lnTo>
                    <a:pt x="1007433" y="515508"/>
                  </a:lnTo>
                  <a:lnTo>
                    <a:pt x="1005611" y="471529"/>
                  </a:lnTo>
                  <a:lnTo>
                    <a:pt x="1000147" y="427809"/>
                  </a:lnTo>
                  <a:lnTo>
                    <a:pt x="991040" y="384603"/>
                  </a:lnTo>
                  <a:lnTo>
                    <a:pt x="978290" y="342171"/>
                  </a:lnTo>
                  <a:lnTo>
                    <a:pt x="961897" y="300769"/>
                  </a:lnTo>
                  <a:lnTo>
                    <a:pt x="941861" y="260655"/>
                  </a:lnTo>
                  <a:lnTo>
                    <a:pt x="918183" y="222087"/>
                  </a:lnTo>
                  <a:lnTo>
                    <a:pt x="890861" y="185322"/>
                  </a:lnTo>
                  <a:lnTo>
                    <a:pt x="859897" y="150618"/>
                  </a:lnTo>
                  <a:lnTo>
                    <a:pt x="823964" y="117147"/>
                  </a:lnTo>
                  <a:lnTo>
                    <a:pt x="785792" y="87860"/>
                  </a:lnTo>
                  <a:lnTo>
                    <a:pt x="745680" y="62757"/>
                  </a:lnTo>
                  <a:lnTo>
                    <a:pt x="703925" y="41838"/>
                  </a:lnTo>
                  <a:lnTo>
                    <a:pt x="660828" y="25103"/>
                  </a:lnTo>
                  <a:lnTo>
                    <a:pt x="616685" y="12551"/>
                  </a:lnTo>
                  <a:lnTo>
                    <a:pt x="571796" y="4183"/>
                  </a:lnTo>
                  <a:lnTo>
                    <a:pt x="526460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09003" y="4488586"/>
              <a:ext cx="1007744" cy="1031240"/>
            </a:xfrm>
            <a:custGeom>
              <a:avLst/>
              <a:gdLst/>
              <a:ahLst/>
              <a:cxnLst/>
              <a:rect l="l" t="t" r="r" b="b"/>
              <a:pathLst>
                <a:path w="1007745" h="1031239">
                  <a:moveTo>
                    <a:pt x="859897" y="150619"/>
                  </a:moveTo>
                  <a:lnTo>
                    <a:pt x="890861" y="185323"/>
                  </a:lnTo>
                  <a:lnTo>
                    <a:pt x="918183" y="222087"/>
                  </a:lnTo>
                  <a:lnTo>
                    <a:pt x="941861" y="260655"/>
                  </a:lnTo>
                  <a:lnTo>
                    <a:pt x="961897" y="300769"/>
                  </a:lnTo>
                  <a:lnTo>
                    <a:pt x="978290" y="342171"/>
                  </a:lnTo>
                  <a:lnTo>
                    <a:pt x="991040" y="384604"/>
                  </a:lnTo>
                  <a:lnTo>
                    <a:pt x="1000147" y="427809"/>
                  </a:lnTo>
                  <a:lnTo>
                    <a:pt x="1005611" y="471530"/>
                  </a:lnTo>
                  <a:lnTo>
                    <a:pt x="1007433" y="515508"/>
                  </a:lnTo>
                  <a:lnTo>
                    <a:pt x="1005611" y="559487"/>
                  </a:lnTo>
                  <a:lnTo>
                    <a:pt x="1000147" y="603207"/>
                  </a:lnTo>
                  <a:lnTo>
                    <a:pt x="991040" y="646413"/>
                  </a:lnTo>
                  <a:lnTo>
                    <a:pt x="978290" y="688845"/>
                  </a:lnTo>
                  <a:lnTo>
                    <a:pt x="961897" y="730247"/>
                  </a:lnTo>
                  <a:lnTo>
                    <a:pt x="941861" y="770361"/>
                  </a:lnTo>
                  <a:lnTo>
                    <a:pt x="918183" y="808929"/>
                  </a:lnTo>
                  <a:lnTo>
                    <a:pt x="890861" y="845694"/>
                  </a:lnTo>
                  <a:lnTo>
                    <a:pt x="859897" y="880398"/>
                  </a:lnTo>
                  <a:lnTo>
                    <a:pt x="823964" y="913869"/>
                  </a:lnTo>
                  <a:lnTo>
                    <a:pt x="785792" y="943156"/>
                  </a:lnTo>
                  <a:lnTo>
                    <a:pt x="745679" y="968259"/>
                  </a:lnTo>
                  <a:lnTo>
                    <a:pt x="703925" y="989178"/>
                  </a:lnTo>
                  <a:lnTo>
                    <a:pt x="660827" y="1005914"/>
                  </a:lnTo>
                  <a:lnTo>
                    <a:pt x="616685" y="1018465"/>
                  </a:lnTo>
                  <a:lnTo>
                    <a:pt x="571796" y="1026833"/>
                  </a:lnTo>
                  <a:lnTo>
                    <a:pt x="526459" y="1031017"/>
                  </a:lnTo>
                  <a:lnTo>
                    <a:pt x="480973" y="1031017"/>
                  </a:lnTo>
                  <a:lnTo>
                    <a:pt x="435636" y="1026833"/>
                  </a:lnTo>
                  <a:lnTo>
                    <a:pt x="390748" y="1018465"/>
                  </a:lnTo>
                  <a:lnTo>
                    <a:pt x="346605" y="1005914"/>
                  </a:lnTo>
                  <a:lnTo>
                    <a:pt x="303507" y="989178"/>
                  </a:lnTo>
                  <a:lnTo>
                    <a:pt x="261753" y="968259"/>
                  </a:lnTo>
                  <a:lnTo>
                    <a:pt x="221640" y="943156"/>
                  </a:lnTo>
                  <a:lnTo>
                    <a:pt x="183468" y="913869"/>
                  </a:lnTo>
                  <a:lnTo>
                    <a:pt x="147535" y="880398"/>
                  </a:lnTo>
                  <a:lnTo>
                    <a:pt x="116571" y="845694"/>
                  </a:lnTo>
                  <a:lnTo>
                    <a:pt x="89249" y="808929"/>
                  </a:lnTo>
                  <a:lnTo>
                    <a:pt x="65571" y="770361"/>
                  </a:lnTo>
                  <a:lnTo>
                    <a:pt x="45535" y="730247"/>
                  </a:lnTo>
                  <a:lnTo>
                    <a:pt x="29142" y="688845"/>
                  </a:lnTo>
                  <a:lnTo>
                    <a:pt x="16392" y="646413"/>
                  </a:lnTo>
                  <a:lnTo>
                    <a:pt x="7285" y="603207"/>
                  </a:lnTo>
                  <a:lnTo>
                    <a:pt x="1821" y="559487"/>
                  </a:lnTo>
                  <a:lnTo>
                    <a:pt x="0" y="515508"/>
                  </a:lnTo>
                  <a:lnTo>
                    <a:pt x="1821" y="471530"/>
                  </a:lnTo>
                  <a:lnTo>
                    <a:pt x="7285" y="427809"/>
                  </a:lnTo>
                  <a:lnTo>
                    <a:pt x="16392" y="384604"/>
                  </a:lnTo>
                  <a:lnTo>
                    <a:pt x="29142" y="342171"/>
                  </a:lnTo>
                  <a:lnTo>
                    <a:pt x="45535" y="300769"/>
                  </a:lnTo>
                  <a:lnTo>
                    <a:pt x="65571" y="260655"/>
                  </a:lnTo>
                  <a:lnTo>
                    <a:pt x="89249" y="222087"/>
                  </a:lnTo>
                  <a:lnTo>
                    <a:pt x="116571" y="185323"/>
                  </a:lnTo>
                  <a:lnTo>
                    <a:pt x="147535" y="150619"/>
                  </a:lnTo>
                  <a:lnTo>
                    <a:pt x="183468" y="117148"/>
                  </a:lnTo>
                  <a:lnTo>
                    <a:pt x="221640" y="87861"/>
                  </a:lnTo>
                  <a:lnTo>
                    <a:pt x="261753" y="62758"/>
                  </a:lnTo>
                  <a:lnTo>
                    <a:pt x="303507" y="41838"/>
                  </a:lnTo>
                  <a:lnTo>
                    <a:pt x="346605" y="25103"/>
                  </a:lnTo>
                  <a:lnTo>
                    <a:pt x="390748" y="12551"/>
                  </a:lnTo>
                  <a:lnTo>
                    <a:pt x="435636" y="4183"/>
                  </a:lnTo>
                  <a:lnTo>
                    <a:pt x="480973" y="0"/>
                  </a:lnTo>
                  <a:lnTo>
                    <a:pt x="526459" y="0"/>
                  </a:lnTo>
                  <a:lnTo>
                    <a:pt x="571796" y="4183"/>
                  </a:lnTo>
                  <a:lnTo>
                    <a:pt x="616685" y="12551"/>
                  </a:lnTo>
                  <a:lnTo>
                    <a:pt x="660827" y="25103"/>
                  </a:lnTo>
                  <a:lnTo>
                    <a:pt x="703925" y="41838"/>
                  </a:lnTo>
                  <a:lnTo>
                    <a:pt x="745679" y="62758"/>
                  </a:lnTo>
                  <a:lnTo>
                    <a:pt x="785792" y="87861"/>
                  </a:lnTo>
                  <a:lnTo>
                    <a:pt x="823964" y="117148"/>
                  </a:lnTo>
                  <a:lnTo>
                    <a:pt x="859897" y="150619"/>
                  </a:lnTo>
                </a:path>
              </a:pathLst>
            </a:custGeom>
            <a:ln w="14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876971" y="4784658"/>
            <a:ext cx="457200" cy="398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50" spc="-10" dirty="0">
                <a:latin typeface="Arial MT"/>
                <a:cs typeface="Arial MT"/>
              </a:rPr>
              <a:t>tao</a:t>
            </a:r>
            <a:endParaRPr sz="2450">
              <a:latin typeface="Arial MT"/>
              <a:cs typeface="Arial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9052432" y="5748780"/>
            <a:ext cx="1022985" cy="1046480"/>
            <a:chOff x="9052432" y="5748780"/>
            <a:chExt cx="1022985" cy="1046480"/>
          </a:xfrm>
        </p:grpSpPr>
        <p:sp>
          <p:nvSpPr>
            <p:cNvPr id="47" name="object 47"/>
            <p:cNvSpPr/>
            <p:nvPr/>
          </p:nvSpPr>
          <p:spPr>
            <a:xfrm>
              <a:off x="9060054" y="5756398"/>
              <a:ext cx="1007744" cy="1031240"/>
            </a:xfrm>
            <a:custGeom>
              <a:avLst/>
              <a:gdLst/>
              <a:ahLst/>
              <a:cxnLst/>
              <a:rect l="l" t="t" r="r" b="b"/>
              <a:pathLst>
                <a:path w="1007745" h="1031240">
                  <a:moveTo>
                    <a:pt x="526460" y="0"/>
                  </a:moveTo>
                  <a:lnTo>
                    <a:pt x="480974" y="0"/>
                  </a:lnTo>
                  <a:lnTo>
                    <a:pt x="435637" y="4183"/>
                  </a:lnTo>
                  <a:lnTo>
                    <a:pt x="390748" y="12551"/>
                  </a:lnTo>
                  <a:lnTo>
                    <a:pt x="346605" y="25103"/>
                  </a:lnTo>
                  <a:lnTo>
                    <a:pt x="303508" y="41838"/>
                  </a:lnTo>
                  <a:lnTo>
                    <a:pt x="261753" y="62758"/>
                  </a:lnTo>
                  <a:lnTo>
                    <a:pt x="221640" y="87861"/>
                  </a:lnTo>
                  <a:lnTo>
                    <a:pt x="183468" y="117148"/>
                  </a:lnTo>
                  <a:lnTo>
                    <a:pt x="147535" y="150619"/>
                  </a:lnTo>
                  <a:lnTo>
                    <a:pt x="116571" y="185323"/>
                  </a:lnTo>
                  <a:lnTo>
                    <a:pt x="89249" y="222087"/>
                  </a:lnTo>
                  <a:lnTo>
                    <a:pt x="65571" y="260655"/>
                  </a:lnTo>
                  <a:lnTo>
                    <a:pt x="45535" y="300769"/>
                  </a:lnTo>
                  <a:lnTo>
                    <a:pt x="29142" y="342171"/>
                  </a:lnTo>
                  <a:lnTo>
                    <a:pt x="16392" y="384604"/>
                  </a:lnTo>
                  <a:lnTo>
                    <a:pt x="7285" y="427809"/>
                  </a:lnTo>
                  <a:lnTo>
                    <a:pt x="1821" y="471530"/>
                  </a:lnTo>
                  <a:lnTo>
                    <a:pt x="0" y="515508"/>
                  </a:lnTo>
                  <a:lnTo>
                    <a:pt x="1821" y="559486"/>
                  </a:lnTo>
                  <a:lnTo>
                    <a:pt x="7285" y="603207"/>
                  </a:lnTo>
                  <a:lnTo>
                    <a:pt x="16392" y="646412"/>
                  </a:lnTo>
                  <a:lnTo>
                    <a:pt x="29142" y="688845"/>
                  </a:lnTo>
                  <a:lnTo>
                    <a:pt x="45535" y="730247"/>
                  </a:lnTo>
                  <a:lnTo>
                    <a:pt x="65571" y="770361"/>
                  </a:lnTo>
                  <a:lnTo>
                    <a:pt x="89249" y="808929"/>
                  </a:lnTo>
                  <a:lnTo>
                    <a:pt x="116571" y="845693"/>
                  </a:lnTo>
                  <a:lnTo>
                    <a:pt x="147535" y="880397"/>
                  </a:lnTo>
                  <a:lnTo>
                    <a:pt x="183468" y="913868"/>
                  </a:lnTo>
                  <a:lnTo>
                    <a:pt x="221640" y="943155"/>
                  </a:lnTo>
                  <a:lnTo>
                    <a:pt x="261753" y="968258"/>
                  </a:lnTo>
                  <a:lnTo>
                    <a:pt x="303508" y="989178"/>
                  </a:lnTo>
                  <a:lnTo>
                    <a:pt x="346605" y="1005913"/>
                  </a:lnTo>
                  <a:lnTo>
                    <a:pt x="390748" y="1018465"/>
                  </a:lnTo>
                  <a:lnTo>
                    <a:pt x="435637" y="1026833"/>
                  </a:lnTo>
                  <a:lnTo>
                    <a:pt x="480974" y="1031016"/>
                  </a:lnTo>
                  <a:lnTo>
                    <a:pt x="526460" y="1031016"/>
                  </a:lnTo>
                  <a:lnTo>
                    <a:pt x="571796" y="1026833"/>
                  </a:lnTo>
                  <a:lnTo>
                    <a:pt x="616685" y="1018465"/>
                  </a:lnTo>
                  <a:lnTo>
                    <a:pt x="660828" y="1005913"/>
                  </a:lnTo>
                  <a:lnTo>
                    <a:pt x="703925" y="989178"/>
                  </a:lnTo>
                  <a:lnTo>
                    <a:pt x="745680" y="968258"/>
                  </a:lnTo>
                  <a:lnTo>
                    <a:pt x="785792" y="943155"/>
                  </a:lnTo>
                  <a:lnTo>
                    <a:pt x="823964" y="913868"/>
                  </a:lnTo>
                  <a:lnTo>
                    <a:pt x="859897" y="880397"/>
                  </a:lnTo>
                  <a:lnTo>
                    <a:pt x="890862" y="845693"/>
                  </a:lnTo>
                  <a:lnTo>
                    <a:pt x="918184" y="808929"/>
                  </a:lnTo>
                  <a:lnTo>
                    <a:pt x="941862" y="770361"/>
                  </a:lnTo>
                  <a:lnTo>
                    <a:pt x="961898" y="730247"/>
                  </a:lnTo>
                  <a:lnTo>
                    <a:pt x="978291" y="688845"/>
                  </a:lnTo>
                  <a:lnTo>
                    <a:pt x="991042" y="646412"/>
                  </a:lnTo>
                  <a:lnTo>
                    <a:pt x="1000149" y="603207"/>
                  </a:lnTo>
                  <a:lnTo>
                    <a:pt x="1005613" y="559486"/>
                  </a:lnTo>
                  <a:lnTo>
                    <a:pt x="1007435" y="515508"/>
                  </a:lnTo>
                  <a:lnTo>
                    <a:pt x="1005613" y="471530"/>
                  </a:lnTo>
                  <a:lnTo>
                    <a:pt x="1000149" y="427809"/>
                  </a:lnTo>
                  <a:lnTo>
                    <a:pt x="991042" y="384604"/>
                  </a:lnTo>
                  <a:lnTo>
                    <a:pt x="978291" y="342171"/>
                  </a:lnTo>
                  <a:lnTo>
                    <a:pt x="961898" y="300769"/>
                  </a:lnTo>
                  <a:lnTo>
                    <a:pt x="941862" y="260655"/>
                  </a:lnTo>
                  <a:lnTo>
                    <a:pt x="918184" y="222087"/>
                  </a:lnTo>
                  <a:lnTo>
                    <a:pt x="890862" y="185323"/>
                  </a:lnTo>
                  <a:lnTo>
                    <a:pt x="859897" y="150619"/>
                  </a:lnTo>
                  <a:lnTo>
                    <a:pt x="823964" y="117148"/>
                  </a:lnTo>
                  <a:lnTo>
                    <a:pt x="785792" y="87861"/>
                  </a:lnTo>
                  <a:lnTo>
                    <a:pt x="745680" y="62758"/>
                  </a:lnTo>
                  <a:lnTo>
                    <a:pt x="703925" y="41838"/>
                  </a:lnTo>
                  <a:lnTo>
                    <a:pt x="660828" y="25103"/>
                  </a:lnTo>
                  <a:lnTo>
                    <a:pt x="616685" y="12551"/>
                  </a:lnTo>
                  <a:lnTo>
                    <a:pt x="571796" y="4183"/>
                  </a:lnTo>
                  <a:lnTo>
                    <a:pt x="526460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060052" y="5756400"/>
              <a:ext cx="1007744" cy="1031240"/>
            </a:xfrm>
            <a:custGeom>
              <a:avLst/>
              <a:gdLst/>
              <a:ahLst/>
              <a:cxnLst/>
              <a:rect l="l" t="t" r="r" b="b"/>
              <a:pathLst>
                <a:path w="1007745" h="1031240">
                  <a:moveTo>
                    <a:pt x="859899" y="150619"/>
                  </a:moveTo>
                  <a:lnTo>
                    <a:pt x="890863" y="185323"/>
                  </a:lnTo>
                  <a:lnTo>
                    <a:pt x="918185" y="222087"/>
                  </a:lnTo>
                  <a:lnTo>
                    <a:pt x="941863" y="260655"/>
                  </a:lnTo>
                  <a:lnTo>
                    <a:pt x="961899" y="300769"/>
                  </a:lnTo>
                  <a:lnTo>
                    <a:pt x="978292" y="342171"/>
                  </a:lnTo>
                  <a:lnTo>
                    <a:pt x="991042" y="384604"/>
                  </a:lnTo>
                  <a:lnTo>
                    <a:pt x="1000149" y="427809"/>
                  </a:lnTo>
                  <a:lnTo>
                    <a:pt x="1005613" y="471530"/>
                  </a:lnTo>
                  <a:lnTo>
                    <a:pt x="1007435" y="515508"/>
                  </a:lnTo>
                  <a:lnTo>
                    <a:pt x="1005613" y="559487"/>
                  </a:lnTo>
                  <a:lnTo>
                    <a:pt x="1000149" y="603207"/>
                  </a:lnTo>
                  <a:lnTo>
                    <a:pt x="991042" y="646413"/>
                  </a:lnTo>
                  <a:lnTo>
                    <a:pt x="978292" y="688845"/>
                  </a:lnTo>
                  <a:lnTo>
                    <a:pt x="961899" y="730247"/>
                  </a:lnTo>
                  <a:lnTo>
                    <a:pt x="941863" y="770361"/>
                  </a:lnTo>
                  <a:lnTo>
                    <a:pt x="918185" y="808929"/>
                  </a:lnTo>
                  <a:lnTo>
                    <a:pt x="890863" y="845694"/>
                  </a:lnTo>
                  <a:lnTo>
                    <a:pt x="859899" y="880398"/>
                  </a:lnTo>
                  <a:lnTo>
                    <a:pt x="823966" y="913869"/>
                  </a:lnTo>
                  <a:lnTo>
                    <a:pt x="785794" y="943156"/>
                  </a:lnTo>
                  <a:lnTo>
                    <a:pt x="745681" y="968259"/>
                  </a:lnTo>
                  <a:lnTo>
                    <a:pt x="703927" y="989178"/>
                  </a:lnTo>
                  <a:lnTo>
                    <a:pt x="660829" y="1005914"/>
                  </a:lnTo>
                  <a:lnTo>
                    <a:pt x="616686" y="1018465"/>
                  </a:lnTo>
                  <a:lnTo>
                    <a:pt x="571797" y="1026833"/>
                  </a:lnTo>
                  <a:lnTo>
                    <a:pt x="526460" y="1031017"/>
                  </a:lnTo>
                  <a:lnTo>
                    <a:pt x="480974" y="1031017"/>
                  </a:lnTo>
                  <a:lnTo>
                    <a:pt x="435637" y="1026833"/>
                  </a:lnTo>
                  <a:lnTo>
                    <a:pt x="390748" y="1018465"/>
                  </a:lnTo>
                  <a:lnTo>
                    <a:pt x="346605" y="1005914"/>
                  </a:lnTo>
                  <a:lnTo>
                    <a:pt x="303507" y="989178"/>
                  </a:lnTo>
                  <a:lnTo>
                    <a:pt x="261753" y="968259"/>
                  </a:lnTo>
                  <a:lnTo>
                    <a:pt x="221640" y="943156"/>
                  </a:lnTo>
                  <a:lnTo>
                    <a:pt x="183468" y="913869"/>
                  </a:lnTo>
                  <a:lnTo>
                    <a:pt x="147535" y="880398"/>
                  </a:lnTo>
                  <a:lnTo>
                    <a:pt x="116570" y="845694"/>
                  </a:lnTo>
                  <a:lnTo>
                    <a:pt x="89249" y="808929"/>
                  </a:lnTo>
                  <a:lnTo>
                    <a:pt x="65571" y="770361"/>
                  </a:lnTo>
                  <a:lnTo>
                    <a:pt x="45535" y="730247"/>
                  </a:lnTo>
                  <a:lnTo>
                    <a:pt x="29142" y="688845"/>
                  </a:lnTo>
                  <a:lnTo>
                    <a:pt x="16392" y="646413"/>
                  </a:lnTo>
                  <a:lnTo>
                    <a:pt x="7285" y="603207"/>
                  </a:lnTo>
                  <a:lnTo>
                    <a:pt x="1821" y="559487"/>
                  </a:lnTo>
                  <a:lnTo>
                    <a:pt x="0" y="515508"/>
                  </a:lnTo>
                  <a:lnTo>
                    <a:pt x="1821" y="471530"/>
                  </a:lnTo>
                  <a:lnTo>
                    <a:pt x="7285" y="427809"/>
                  </a:lnTo>
                  <a:lnTo>
                    <a:pt x="16392" y="384604"/>
                  </a:lnTo>
                  <a:lnTo>
                    <a:pt x="29142" y="342171"/>
                  </a:lnTo>
                  <a:lnTo>
                    <a:pt x="45535" y="300769"/>
                  </a:lnTo>
                  <a:lnTo>
                    <a:pt x="65571" y="260655"/>
                  </a:lnTo>
                  <a:lnTo>
                    <a:pt x="89249" y="222087"/>
                  </a:lnTo>
                  <a:lnTo>
                    <a:pt x="116570" y="185323"/>
                  </a:lnTo>
                  <a:lnTo>
                    <a:pt x="147535" y="150619"/>
                  </a:lnTo>
                  <a:lnTo>
                    <a:pt x="183468" y="117148"/>
                  </a:lnTo>
                  <a:lnTo>
                    <a:pt x="221640" y="87861"/>
                  </a:lnTo>
                  <a:lnTo>
                    <a:pt x="261753" y="62758"/>
                  </a:lnTo>
                  <a:lnTo>
                    <a:pt x="303507" y="41838"/>
                  </a:lnTo>
                  <a:lnTo>
                    <a:pt x="346605" y="25103"/>
                  </a:lnTo>
                  <a:lnTo>
                    <a:pt x="390748" y="12551"/>
                  </a:lnTo>
                  <a:lnTo>
                    <a:pt x="435637" y="4183"/>
                  </a:lnTo>
                  <a:lnTo>
                    <a:pt x="480974" y="0"/>
                  </a:lnTo>
                  <a:lnTo>
                    <a:pt x="526460" y="0"/>
                  </a:lnTo>
                  <a:lnTo>
                    <a:pt x="571797" y="4183"/>
                  </a:lnTo>
                  <a:lnTo>
                    <a:pt x="616686" y="12551"/>
                  </a:lnTo>
                  <a:lnTo>
                    <a:pt x="660829" y="25103"/>
                  </a:lnTo>
                  <a:lnTo>
                    <a:pt x="703927" y="41838"/>
                  </a:lnTo>
                  <a:lnTo>
                    <a:pt x="745681" y="62758"/>
                  </a:lnTo>
                  <a:lnTo>
                    <a:pt x="785794" y="87861"/>
                  </a:lnTo>
                  <a:lnTo>
                    <a:pt x="823966" y="117148"/>
                  </a:lnTo>
                  <a:lnTo>
                    <a:pt x="859899" y="150619"/>
                  </a:lnTo>
                </a:path>
              </a:pathLst>
            </a:custGeom>
            <a:ln w="14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9328024" y="6052471"/>
            <a:ext cx="457200" cy="398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50" spc="-10" dirty="0">
                <a:latin typeface="Arial MT"/>
                <a:cs typeface="Arial MT"/>
              </a:rPr>
              <a:t>the</a:t>
            </a:r>
            <a:endParaRPr sz="2450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601383" y="5748780"/>
            <a:ext cx="1022985" cy="1046480"/>
            <a:chOff x="2601383" y="5748780"/>
            <a:chExt cx="1022985" cy="1046480"/>
          </a:xfrm>
        </p:grpSpPr>
        <p:sp>
          <p:nvSpPr>
            <p:cNvPr id="51" name="object 51"/>
            <p:cNvSpPr/>
            <p:nvPr/>
          </p:nvSpPr>
          <p:spPr>
            <a:xfrm>
              <a:off x="2609003" y="5756398"/>
              <a:ext cx="1007744" cy="1031240"/>
            </a:xfrm>
            <a:custGeom>
              <a:avLst/>
              <a:gdLst/>
              <a:ahLst/>
              <a:cxnLst/>
              <a:rect l="l" t="t" r="r" b="b"/>
              <a:pathLst>
                <a:path w="1007745" h="1031240">
                  <a:moveTo>
                    <a:pt x="526460" y="0"/>
                  </a:moveTo>
                  <a:lnTo>
                    <a:pt x="480974" y="0"/>
                  </a:lnTo>
                  <a:lnTo>
                    <a:pt x="435637" y="4183"/>
                  </a:lnTo>
                  <a:lnTo>
                    <a:pt x="390748" y="12551"/>
                  </a:lnTo>
                  <a:lnTo>
                    <a:pt x="346605" y="25103"/>
                  </a:lnTo>
                  <a:lnTo>
                    <a:pt x="303508" y="41838"/>
                  </a:lnTo>
                  <a:lnTo>
                    <a:pt x="261753" y="62758"/>
                  </a:lnTo>
                  <a:lnTo>
                    <a:pt x="221640" y="87861"/>
                  </a:lnTo>
                  <a:lnTo>
                    <a:pt x="183468" y="117148"/>
                  </a:lnTo>
                  <a:lnTo>
                    <a:pt x="147535" y="150619"/>
                  </a:lnTo>
                  <a:lnTo>
                    <a:pt x="116571" y="185323"/>
                  </a:lnTo>
                  <a:lnTo>
                    <a:pt x="89249" y="222087"/>
                  </a:lnTo>
                  <a:lnTo>
                    <a:pt x="65571" y="260655"/>
                  </a:lnTo>
                  <a:lnTo>
                    <a:pt x="45535" y="300769"/>
                  </a:lnTo>
                  <a:lnTo>
                    <a:pt x="29142" y="342171"/>
                  </a:lnTo>
                  <a:lnTo>
                    <a:pt x="16392" y="384604"/>
                  </a:lnTo>
                  <a:lnTo>
                    <a:pt x="7285" y="427809"/>
                  </a:lnTo>
                  <a:lnTo>
                    <a:pt x="1821" y="471530"/>
                  </a:lnTo>
                  <a:lnTo>
                    <a:pt x="0" y="515508"/>
                  </a:lnTo>
                  <a:lnTo>
                    <a:pt x="1821" y="559486"/>
                  </a:lnTo>
                  <a:lnTo>
                    <a:pt x="7285" y="603207"/>
                  </a:lnTo>
                  <a:lnTo>
                    <a:pt x="16392" y="646412"/>
                  </a:lnTo>
                  <a:lnTo>
                    <a:pt x="29142" y="688845"/>
                  </a:lnTo>
                  <a:lnTo>
                    <a:pt x="45535" y="730247"/>
                  </a:lnTo>
                  <a:lnTo>
                    <a:pt x="65571" y="770361"/>
                  </a:lnTo>
                  <a:lnTo>
                    <a:pt x="89249" y="808929"/>
                  </a:lnTo>
                  <a:lnTo>
                    <a:pt x="116571" y="845693"/>
                  </a:lnTo>
                  <a:lnTo>
                    <a:pt x="147535" y="880397"/>
                  </a:lnTo>
                  <a:lnTo>
                    <a:pt x="183468" y="913868"/>
                  </a:lnTo>
                  <a:lnTo>
                    <a:pt x="221640" y="943155"/>
                  </a:lnTo>
                  <a:lnTo>
                    <a:pt x="261753" y="968258"/>
                  </a:lnTo>
                  <a:lnTo>
                    <a:pt x="303508" y="989178"/>
                  </a:lnTo>
                  <a:lnTo>
                    <a:pt x="346605" y="1005913"/>
                  </a:lnTo>
                  <a:lnTo>
                    <a:pt x="390748" y="1018465"/>
                  </a:lnTo>
                  <a:lnTo>
                    <a:pt x="435637" y="1026833"/>
                  </a:lnTo>
                  <a:lnTo>
                    <a:pt x="480974" y="1031016"/>
                  </a:lnTo>
                  <a:lnTo>
                    <a:pt x="526460" y="1031016"/>
                  </a:lnTo>
                  <a:lnTo>
                    <a:pt x="571796" y="1026833"/>
                  </a:lnTo>
                  <a:lnTo>
                    <a:pt x="616685" y="1018465"/>
                  </a:lnTo>
                  <a:lnTo>
                    <a:pt x="660828" y="1005913"/>
                  </a:lnTo>
                  <a:lnTo>
                    <a:pt x="703925" y="989178"/>
                  </a:lnTo>
                  <a:lnTo>
                    <a:pt x="745680" y="968258"/>
                  </a:lnTo>
                  <a:lnTo>
                    <a:pt x="785792" y="943155"/>
                  </a:lnTo>
                  <a:lnTo>
                    <a:pt x="823964" y="913868"/>
                  </a:lnTo>
                  <a:lnTo>
                    <a:pt x="859897" y="880397"/>
                  </a:lnTo>
                  <a:lnTo>
                    <a:pt x="890861" y="845693"/>
                  </a:lnTo>
                  <a:lnTo>
                    <a:pt x="918183" y="808929"/>
                  </a:lnTo>
                  <a:lnTo>
                    <a:pt x="941861" y="770361"/>
                  </a:lnTo>
                  <a:lnTo>
                    <a:pt x="961897" y="730247"/>
                  </a:lnTo>
                  <a:lnTo>
                    <a:pt x="978290" y="688845"/>
                  </a:lnTo>
                  <a:lnTo>
                    <a:pt x="991040" y="646412"/>
                  </a:lnTo>
                  <a:lnTo>
                    <a:pt x="1000147" y="603207"/>
                  </a:lnTo>
                  <a:lnTo>
                    <a:pt x="1005611" y="559486"/>
                  </a:lnTo>
                  <a:lnTo>
                    <a:pt x="1007433" y="515508"/>
                  </a:lnTo>
                  <a:lnTo>
                    <a:pt x="1005611" y="471530"/>
                  </a:lnTo>
                  <a:lnTo>
                    <a:pt x="1000147" y="427809"/>
                  </a:lnTo>
                  <a:lnTo>
                    <a:pt x="991040" y="384604"/>
                  </a:lnTo>
                  <a:lnTo>
                    <a:pt x="978290" y="342171"/>
                  </a:lnTo>
                  <a:lnTo>
                    <a:pt x="961897" y="300769"/>
                  </a:lnTo>
                  <a:lnTo>
                    <a:pt x="941861" y="260655"/>
                  </a:lnTo>
                  <a:lnTo>
                    <a:pt x="918183" y="222087"/>
                  </a:lnTo>
                  <a:lnTo>
                    <a:pt x="890861" y="185323"/>
                  </a:lnTo>
                  <a:lnTo>
                    <a:pt x="859897" y="150619"/>
                  </a:lnTo>
                  <a:lnTo>
                    <a:pt x="823964" y="117148"/>
                  </a:lnTo>
                  <a:lnTo>
                    <a:pt x="785792" y="87861"/>
                  </a:lnTo>
                  <a:lnTo>
                    <a:pt x="745680" y="62758"/>
                  </a:lnTo>
                  <a:lnTo>
                    <a:pt x="703925" y="41838"/>
                  </a:lnTo>
                  <a:lnTo>
                    <a:pt x="660828" y="25103"/>
                  </a:lnTo>
                  <a:lnTo>
                    <a:pt x="616685" y="12551"/>
                  </a:lnTo>
                  <a:lnTo>
                    <a:pt x="571796" y="4183"/>
                  </a:lnTo>
                  <a:lnTo>
                    <a:pt x="526460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09003" y="5756400"/>
              <a:ext cx="1007744" cy="1031240"/>
            </a:xfrm>
            <a:custGeom>
              <a:avLst/>
              <a:gdLst/>
              <a:ahLst/>
              <a:cxnLst/>
              <a:rect l="l" t="t" r="r" b="b"/>
              <a:pathLst>
                <a:path w="1007745" h="1031240">
                  <a:moveTo>
                    <a:pt x="859897" y="150619"/>
                  </a:moveTo>
                  <a:lnTo>
                    <a:pt x="890861" y="185323"/>
                  </a:lnTo>
                  <a:lnTo>
                    <a:pt x="918183" y="222087"/>
                  </a:lnTo>
                  <a:lnTo>
                    <a:pt x="941861" y="260655"/>
                  </a:lnTo>
                  <a:lnTo>
                    <a:pt x="961897" y="300769"/>
                  </a:lnTo>
                  <a:lnTo>
                    <a:pt x="978290" y="342171"/>
                  </a:lnTo>
                  <a:lnTo>
                    <a:pt x="991040" y="384604"/>
                  </a:lnTo>
                  <a:lnTo>
                    <a:pt x="1000147" y="427809"/>
                  </a:lnTo>
                  <a:lnTo>
                    <a:pt x="1005611" y="471530"/>
                  </a:lnTo>
                  <a:lnTo>
                    <a:pt x="1007433" y="515508"/>
                  </a:lnTo>
                  <a:lnTo>
                    <a:pt x="1005611" y="559487"/>
                  </a:lnTo>
                  <a:lnTo>
                    <a:pt x="1000147" y="603207"/>
                  </a:lnTo>
                  <a:lnTo>
                    <a:pt x="991040" y="646413"/>
                  </a:lnTo>
                  <a:lnTo>
                    <a:pt x="978290" y="688845"/>
                  </a:lnTo>
                  <a:lnTo>
                    <a:pt x="961897" y="730247"/>
                  </a:lnTo>
                  <a:lnTo>
                    <a:pt x="941861" y="770361"/>
                  </a:lnTo>
                  <a:lnTo>
                    <a:pt x="918183" y="808929"/>
                  </a:lnTo>
                  <a:lnTo>
                    <a:pt x="890861" y="845694"/>
                  </a:lnTo>
                  <a:lnTo>
                    <a:pt x="859897" y="880398"/>
                  </a:lnTo>
                  <a:lnTo>
                    <a:pt x="823964" y="913869"/>
                  </a:lnTo>
                  <a:lnTo>
                    <a:pt x="785792" y="943156"/>
                  </a:lnTo>
                  <a:lnTo>
                    <a:pt x="745679" y="968259"/>
                  </a:lnTo>
                  <a:lnTo>
                    <a:pt x="703925" y="989178"/>
                  </a:lnTo>
                  <a:lnTo>
                    <a:pt x="660827" y="1005914"/>
                  </a:lnTo>
                  <a:lnTo>
                    <a:pt x="616685" y="1018465"/>
                  </a:lnTo>
                  <a:lnTo>
                    <a:pt x="571796" y="1026833"/>
                  </a:lnTo>
                  <a:lnTo>
                    <a:pt x="526459" y="1031017"/>
                  </a:lnTo>
                  <a:lnTo>
                    <a:pt x="480973" y="1031017"/>
                  </a:lnTo>
                  <a:lnTo>
                    <a:pt x="435636" y="1026833"/>
                  </a:lnTo>
                  <a:lnTo>
                    <a:pt x="390748" y="1018465"/>
                  </a:lnTo>
                  <a:lnTo>
                    <a:pt x="346605" y="1005914"/>
                  </a:lnTo>
                  <a:lnTo>
                    <a:pt x="303507" y="989178"/>
                  </a:lnTo>
                  <a:lnTo>
                    <a:pt x="261753" y="968259"/>
                  </a:lnTo>
                  <a:lnTo>
                    <a:pt x="221640" y="943156"/>
                  </a:lnTo>
                  <a:lnTo>
                    <a:pt x="183468" y="913869"/>
                  </a:lnTo>
                  <a:lnTo>
                    <a:pt x="147535" y="880398"/>
                  </a:lnTo>
                  <a:lnTo>
                    <a:pt x="116571" y="845694"/>
                  </a:lnTo>
                  <a:lnTo>
                    <a:pt x="89249" y="808929"/>
                  </a:lnTo>
                  <a:lnTo>
                    <a:pt x="65571" y="770361"/>
                  </a:lnTo>
                  <a:lnTo>
                    <a:pt x="45535" y="730247"/>
                  </a:lnTo>
                  <a:lnTo>
                    <a:pt x="29142" y="688845"/>
                  </a:lnTo>
                  <a:lnTo>
                    <a:pt x="16392" y="646413"/>
                  </a:lnTo>
                  <a:lnTo>
                    <a:pt x="7285" y="603207"/>
                  </a:lnTo>
                  <a:lnTo>
                    <a:pt x="1821" y="559487"/>
                  </a:lnTo>
                  <a:lnTo>
                    <a:pt x="0" y="515508"/>
                  </a:lnTo>
                  <a:lnTo>
                    <a:pt x="1821" y="471530"/>
                  </a:lnTo>
                  <a:lnTo>
                    <a:pt x="7285" y="427809"/>
                  </a:lnTo>
                  <a:lnTo>
                    <a:pt x="16392" y="384604"/>
                  </a:lnTo>
                  <a:lnTo>
                    <a:pt x="29142" y="342171"/>
                  </a:lnTo>
                  <a:lnTo>
                    <a:pt x="45535" y="300769"/>
                  </a:lnTo>
                  <a:lnTo>
                    <a:pt x="65571" y="260655"/>
                  </a:lnTo>
                  <a:lnTo>
                    <a:pt x="89249" y="222087"/>
                  </a:lnTo>
                  <a:lnTo>
                    <a:pt x="116571" y="185323"/>
                  </a:lnTo>
                  <a:lnTo>
                    <a:pt x="147535" y="150619"/>
                  </a:lnTo>
                  <a:lnTo>
                    <a:pt x="183468" y="117148"/>
                  </a:lnTo>
                  <a:lnTo>
                    <a:pt x="221640" y="87861"/>
                  </a:lnTo>
                  <a:lnTo>
                    <a:pt x="261753" y="62758"/>
                  </a:lnTo>
                  <a:lnTo>
                    <a:pt x="303507" y="41838"/>
                  </a:lnTo>
                  <a:lnTo>
                    <a:pt x="346605" y="25103"/>
                  </a:lnTo>
                  <a:lnTo>
                    <a:pt x="390748" y="12551"/>
                  </a:lnTo>
                  <a:lnTo>
                    <a:pt x="435636" y="4183"/>
                  </a:lnTo>
                  <a:lnTo>
                    <a:pt x="480973" y="0"/>
                  </a:lnTo>
                  <a:lnTo>
                    <a:pt x="526459" y="0"/>
                  </a:lnTo>
                  <a:lnTo>
                    <a:pt x="571796" y="4183"/>
                  </a:lnTo>
                  <a:lnTo>
                    <a:pt x="616685" y="12551"/>
                  </a:lnTo>
                  <a:lnTo>
                    <a:pt x="660827" y="25103"/>
                  </a:lnTo>
                  <a:lnTo>
                    <a:pt x="703925" y="41838"/>
                  </a:lnTo>
                  <a:lnTo>
                    <a:pt x="745679" y="62758"/>
                  </a:lnTo>
                  <a:lnTo>
                    <a:pt x="785792" y="87861"/>
                  </a:lnTo>
                  <a:lnTo>
                    <a:pt x="823964" y="117148"/>
                  </a:lnTo>
                  <a:lnTo>
                    <a:pt x="859897" y="150619"/>
                  </a:lnTo>
                </a:path>
              </a:pathLst>
            </a:custGeom>
            <a:ln w="14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876971" y="6052471"/>
            <a:ext cx="457200" cy="398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50" spc="-10" dirty="0">
                <a:latin typeface="Arial MT"/>
                <a:cs typeface="Arial MT"/>
              </a:rPr>
              <a:t>too</a:t>
            </a:r>
            <a:endParaRPr sz="2450">
              <a:latin typeface="Arial MT"/>
              <a:cs typeface="Arial MT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966804" y="7015903"/>
            <a:ext cx="1000125" cy="1023619"/>
            <a:chOff x="5966804" y="7015903"/>
            <a:chExt cx="1000125" cy="1023619"/>
          </a:xfrm>
        </p:grpSpPr>
        <p:sp>
          <p:nvSpPr>
            <p:cNvPr id="55" name="object 55"/>
            <p:cNvSpPr/>
            <p:nvPr/>
          </p:nvSpPr>
          <p:spPr>
            <a:xfrm>
              <a:off x="5974425" y="7023521"/>
              <a:ext cx="984885" cy="1008380"/>
            </a:xfrm>
            <a:custGeom>
              <a:avLst/>
              <a:gdLst/>
              <a:ahLst/>
              <a:cxnLst/>
              <a:rect l="l" t="t" r="r" b="b"/>
              <a:pathLst>
                <a:path w="984884" h="1008379">
                  <a:moveTo>
                    <a:pt x="514386" y="0"/>
                  </a:moveTo>
                  <a:lnTo>
                    <a:pt x="469900" y="0"/>
                  </a:lnTo>
                  <a:lnTo>
                    <a:pt x="425560" y="4091"/>
                  </a:lnTo>
                  <a:lnTo>
                    <a:pt x="381658" y="12275"/>
                  </a:lnTo>
                  <a:lnTo>
                    <a:pt x="338486" y="24551"/>
                  </a:lnTo>
                  <a:lnTo>
                    <a:pt x="296335" y="40918"/>
                  </a:lnTo>
                  <a:lnTo>
                    <a:pt x="255499" y="61378"/>
                  </a:lnTo>
                  <a:lnTo>
                    <a:pt x="216268" y="85929"/>
                  </a:lnTo>
                  <a:lnTo>
                    <a:pt x="178936" y="114572"/>
                  </a:lnTo>
                  <a:lnTo>
                    <a:pt x="143793" y="147307"/>
                  </a:lnTo>
                  <a:lnTo>
                    <a:pt x="111839" y="183309"/>
                  </a:lnTo>
                  <a:lnTo>
                    <a:pt x="83879" y="221555"/>
                  </a:lnTo>
                  <a:lnTo>
                    <a:pt x="59913" y="261744"/>
                  </a:lnTo>
                  <a:lnTo>
                    <a:pt x="39942" y="303579"/>
                  </a:lnTo>
                  <a:lnTo>
                    <a:pt x="23965" y="346760"/>
                  </a:lnTo>
                  <a:lnTo>
                    <a:pt x="11982" y="390987"/>
                  </a:lnTo>
                  <a:lnTo>
                    <a:pt x="3994" y="435962"/>
                  </a:lnTo>
                  <a:lnTo>
                    <a:pt x="0" y="481386"/>
                  </a:lnTo>
                  <a:lnTo>
                    <a:pt x="0" y="526959"/>
                  </a:lnTo>
                  <a:lnTo>
                    <a:pt x="3994" y="572383"/>
                  </a:lnTo>
                  <a:lnTo>
                    <a:pt x="11982" y="617358"/>
                  </a:lnTo>
                  <a:lnTo>
                    <a:pt x="23965" y="661586"/>
                  </a:lnTo>
                  <a:lnTo>
                    <a:pt x="39942" y="704766"/>
                  </a:lnTo>
                  <a:lnTo>
                    <a:pt x="59913" y="746601"/>
                  </a:lnTo>
                  <a:lnTo>
                    <a:pt x="83879" y="786790"/>
                  </a:lnTo>
                  <a:lnTo>
                    <a:pt x="111839" y="825036"/>
                  </a:lnTo>
                  <a:lnTo>
                    <a:pt x="143793" y="861038"/>
                  </a:lnTo>
                  <a:lnTo>
                    <a:pt x="178936" y="893773"/>
                  </a:lnTo>
                  <a:lnTo>
                    <a:pt x="216268" y="922416"/>
                  </a:lnTo>
                  <a:lnTo>
                    <a:pt x="255499" y="946967"/>
                  </a:lnTo>
                  <a:lnTo>
                    <a:pt x="296335" y="967427"/>
                  </a:lnTo>
                  <a:lnTo>
                    <a:pt x="338486" y="983794"/>
                  </a:lnTo>
                  <a:lnTo>
                    <a:pt x="381658" y="996070"/>
                  </a:lnTo>
                  <a:lnTo>
                    <a:pt x="425560" y="1004254"/>
                  </a:lnTo>
                  <a:lnTo>
                    <a:pt x="469900" y="1008346"/>
                  </a:lnTo>
                  <a:lnTo>
                    <a:pt x="514386" y="1008346"/>
                  </a:lnTo>
                  <a:lnTo>
                    <a:pt x="558725" y="1004254"/>
                  </a:lnTo>
                  <a:lnTo>
                    <a:pt x="602627" y="996070"/>
                  </a:lnTo>
                  <a:lnTo>
                    <a:pt x="645799" y="983794"/>
                  </a:lnTo>
                  <a:lnTo>
                    <a:pt x="687949" y="967427"/>
                  </a:lnTo>
                  <a:lnTo>
                    <a:pt x="728786" y="946967"/>
                  </a:lnTo>
                  <a:lnTo>
                    <a:pt x="768016" y="922416"/>
                  </a:lnTo>
                  <a:lnTo>
                    <a:pt x="805349" y="893773"/>
                  </a:lnTo>
                  <a:lnTo>
                    <a:pt x="840492" y="861038"/>
                  </a:lnTo>
                  <a:lnTo>
                    <a:pt x="872445" y="825036"/>
                  </a:lnTo>
                  <a:lnTo>
                    <a:pt x="900405" y="786790"/>
                  </a:lnTo>
                  <a:lnTo>
                    <a:pt x="924370" y="746601"/>
                  </a:lnTo>
                  <a:lnTo>
                    <a:pt x="944342" y="704766"/>
                  </a:lnTo>
                  <a:lnTo>
                    <a:pt x="960318" y="661586"/>
                  </a:lnTo>
                  <a:lnTo>
                    <a:pt x="972301" y="617358"/>
                  </a:lnTo>
                  <a:lnTo>
                    <a:pt x="980290" y="572383"/>
                  </a:lnTo>
                  <a:lnTo>
                    <a:pt x="984284" y="526959"/>
                  </a:lnTo>
                  <a:lnTo>
                    <a:pt x="984284" y="481386"/>
                  </a:lnTo>
                  <a:lnTo>
                    <a:pt x="980290" y="435962"/>
                  </a:lnTo>
                  <a:lnTo>
                    <a:pt x="972301" y="390987"/>
                  </a:lnTo>
                  <a:lnTo>
                    <a:pt x="960318" y="346760"/>
                  </a:lnTo>
                  <a:lnTo>
                    <a:pt x="944342" y="303579"/>
                  </a:lnTo>
                  <a:lnTo>
                    <a:pt x="924370" y="261744"/>
                  </a:lnTo>
                  <a:lnTo>
                    <a:pt x="900405" y="221555"/>
                  </a:lnTo>
                  <a:lnTo>
                    <a:pt x="872445" y="183309"/>
                  </a:lnTo>
                  <a:lnTo>
                    <a:pt x="840492" y="147307"/>
                  </a:lnTo>
                  <a:lnTo>
                    <a:pt x="805349" y="114572"/>
                  </a:lnTo>
                  <a:lnTo>
                    <a:pt x="768016" y="85929"/>
                  </a:lnTo>
                  <a:lnTo>
                    <a:pt x="728786" y="61378"/>
                  </a:lnTo>
                  <a:lnTo>
                    <a:pt x="687949" y="40918"/>
                  </a:lnTo>
                  <a:lnTo>
                    <a:pt x="645799" y="24551"/>
                  </a:lnTo>
                  <a:lnTo>
                    <a:pt x="602627" y="12275"/>
                  </a:lnTo>
                  <a:lnTo>
                    <a:pt x="558725" y="4091"/>
                  </a:lnTo>
                  <a:lnTo>
                    <a:pt x="514386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974424" y="7023523"/>
              <a:ext cx="984885" cy="1008380"/>
            </a:xfrm>
            <a:custGeom>
              <a:avLst/>
              <a:gdLst/>
              <a:ahLst/>
              <a:cxnLst/>
              <a:rect l="l" t="t" r="r" b="b"/>
              <a:pathLst>
                <a:path w="984884" h="1008379">
                  <a:moveTo>
                    <a:pt x="840491" y="147308"/>
                  </a:moveTo>
                  <a:lnTo>
                    <a:pt x="872445" y="183310"/>
                  </a:lnTo>
                  <a:lnTo>
                    <a:pt x="900405" y="221555"/>
                  </a:lnTo>
                  <a:lnTo>
                    <a:pt x="924370" y="261745"/>
                  </a:lnTo>
                  <a:lnTo>
                    <a:pt x="944341" y="303579"/>
                  </a:lnTo>
                  <a:lnTo>
                    <a:pt x="960318" y="346760"/>
                  </a:lnTo>
                  <a:lnTo>
                    <a:pt x="972301" y="390987"/>
                  </a:lnTo>
                  <a:lnTo>
                    <a:pt x="980289" y="435962"/>
                  </a:lnTo>
                  <a:lnTo>
                    <a:pt x="984284" y="481386"/>
                  </a:lnTo>
                  <a:lnTo>
                    <a:pt x="984284" y="526960"/>
                  </a:lnTo>
                  <a:lnTo>
                    <a:pt x="980289" y="572384"/>
                  </a:lnTo>
                  <a:lnTo>
                    <a:pt x="972301" y="617359"/>
                  </a:lnTo>
                  <a:lnTo>
                    <a:pt x="960318" y="661586"/>
                  </a:lnTo>
                  <a:lnTo>
                    <a:pt x="944341" y="704767"/>
                  </a:lnTo>
                  <a:lnTo>
                    <a:pt x="924370" y="746601"/>
                  </a:lnTo>
                  <a:lnTo>
                    <a:pt x="900405" y="786791"/>
                  </a:lnTo>
                  <a:lnTo>
                    <a:pt x="872445" y="825036"/>
                  </a:lnTo>
                  <a:lnTo>
                    <a:pt x="840491" y="861038"/>
                  </a:lnTo>
                  <a:lnTo>
                    <a:pt x="805348" y="893773"/>
                  </a:lnTo>
                  <a:lnTo>
                    <a:pt x="768016" y="922417"/>
                  </a:lnTo>
                  <a:lnTo>
                    <a:pt x="728785" y="946968"/>
                  </a:lnTo>
                  <a:lnTo>
                    <a:pt x="687949" y="967427"/>
                  </a:lnTo>
                  <a:lnTo>
                    <a:pt x="645799" y="983795"/>
                  </a:lnTo>
                  <a:lnTo>
                    <a:pt x="602627" y="996071"/>
                  </a:lnTo>
                  <a:lnTo>
                    <a:pt x="558725" y="1004255"/>
                  </a:lnTo>
                  <a:lnTo>
                    <a:pt x="514385" y="1008347"/>
                  </a:lnTo>
                  <a:lnTo>
                    <a:pt x="469899" y="1008347"/>
                  </a:lnTo>
                  <a:lnTo>
                    <a:pt x="425559" y="1004255"/>
                  </a:lnTo>
                  <a:lnTo>
                    <a:pt x="381657" y="996071"/>
                  </a:lnTo>
                  <a:lnTo>
                    <a:pt x="338485" y="983795"/>
                  </a:lnTo>
                  <a:lnTo>
                    <a:pt x="296335" y="967427"/>
                  </a:lnTo>
                  <a:lnTo>
                    <a:pt x="255499" y="946968"/>
                  </a:lnTo>
                  <a:lnTo>
                    <a:pt x="216268" y="922417"/>
                  </a:lnTo>
                  <a:lnTo>
                    <a:pt x="178936" y="893773"/>
                  </a:lnTo>
                  <a:lnTo>
                    <a:pt x="143793" y="861038"/>
                  </a:lnTo>
                  <a:lnTo>
                    <a:pt x="111839" y="825036"/>
                  </a:lnTo>
                  <a:lnTo>
                    <a:pt x="83879" y="786791"/>
                  </a:lnTo>
                  <a:lnTo>
                    <a:pt x="59913" y="746601"/>
                  </a:lnTo>
                  <a:lnTo>
                    <a:pt x="39942" y="704767"/>
                  </a:lnTo>
                  <a:lnTo>
                    <a:pt x="23965" y="661586"/>
                  </a:lnTo>
                  <a:lnTo>
                    <a:pt x="11982" y="617359"/>
                  </a:lnTo>
                  <a:lnTo>
                    <a:pt x="3994" y="572384"/>
                  </a:lnTo>
                  <a:lnTo>
                    <a:pt x="0" y="526960"/>
                  </a:lnTo>
                  <a:lnTo>
                    <a:pt x="0" y="481386"/>
                  </a:lnTo>
                  <a:lnTo>
                    <a:pt x="3994" y="435962"/>
                  </a:lnTo>
                  <a:lnTo>
                    <a:pt x="11982" y="390987"/>
                  </a:lnTo>
                  <a:lnTo>
                    <a:pt x="23965" y="346760"/>
                  </a:lnTo>
                  <a:lnTo>
                    <a:pt x="39942" y="303579"/>
                  </a:lnTo>
                  <a:lnTo>
                    <a:pt x="59913" y="261745"/>
                  </a:lnTo>
                  <a:lnTo>
                    <a:pt x="83879" y="221555"/>
                  </a:lnTo>
                  <a:lnTo>
                    <a:pt x="111839" y="183310"/>
                  </a:lnTo>
                  <a:lnTo>
                    <a:pt x="143793" y="147308"/>
                  </a:lnTo>
                  <a:lnTo>
                    <a:pt x="178936" y="114573"/>
                  </a:lnTo>
                  <a:lnTo>
                    <a:pt x="216268" y="85929"/>
                  </a:lnTo>
                  <a:lnTo>
                    <a:pt x="255499" y="61378"/>
                  </a:lnTo>
                  <a:lnTo>
                    <a:pt x="296335" y="40919"/>
                  </a:lnTo>
                  <a:lnTo>
                    <a:pt x="338485" y="24551"/>
                  </a:lnTo>
                  <a:lnTo>
                    <a:pt x="381657" y="12275"/>
                  </a:lnTo>
                  <a:lnTo>
                    <a:pt x="425559" y="4091"/>
                  </a:lnTo>
                  <a:lnTo>
                    <a:pt x="469899" y="0"/>
                  </a:lnTo>
                  <a:lnTo>
                    <a:pt x="514385" y="0"/>
                  </a:lnTo>
                  <a:lnTo>
                    <a:pt x="558725" y="4091"/>
                  </a:lnTo>
                  <a:lnTo>
                    <a:pt x="602627" y="12275"/>
                  </a:lnTo>
                  <a:lnTo>
                    <a:pt x="645799" y="24551"/>
                  </a:lnTo>
                  <a:lnTo>
                    <a:pt x="687949" y="40919"/>
                  </a:lnTo>
                  <a:lnTo>
                    <a:pt x="728785" y="61378"/>
                  </a:lnTo>
                  <a:lnTo>
                    <a:pt x="768016" y="85929"/>
                  </a:lnTo>
                  <a:lnTo>
                    <a:pt x="805348" y="114573"/>
                  </a:lnTo>
                  <a:lnTo>
                    <a:pt x="840491" y="147308"/>
                  </a:lnTo>
                </a:path>
              </a:pathLst>
            </a:custGeom>
            <a:ln w="14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317098" y="7308260"/>
            <a:ext cx="284480" cy="398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50" spc="-5" dirty="0">
                <a:latin typeface="Arial MT"/>
                <a:cs typeface="Arial MT"/>
              </a:rPr>
              <a:t>of</a:t>
            </a:r>
            <a:endParaRPr sz="2450">
              <a:latin typeface="Arial MT"/>
              <a:cs typeface="Arial MT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625731" y="7015903"/>
            <a:ext cx="1000125" cy="1023619"/>
            <a:chOff x="2625731" y="7015903"/>
            <a:chExt cx="1000125" cy="1023619"/>
          </a:xfrm>
        </p:grpSpPr>
        <p:sp>
          <p:nvSpPr>
            <p:cNvPr id="59" name="object 59"/>
            <p:cNvSpPr/>
            <p:nvPr/>
          </p:nvSpPr>
          <p:spPr>
            <a:xfrm>
              <a:off x="2633352" y="7023521"/>
              <a:ext cx="984885" cy="1008380"/>
            </a:xfrm>
            <a:custGeom>
              <a:avLst/>
              <a:gdLst/>
              <a:ahLst/>
              <a:cxnLst/>
              <a:rect l="l" t="t" r="r" b="b"/>
              <a:pathLst>
                <a:path w="984885" h="1008379">
                  <a:moveTo>
                    <a:pt x="514385" y="0"/>
                  </a:moveTo>
                  <a:lnTo>
                    <a:pt x="469899" y="0"/>
                  </a:lnTo>
                  <a:lnTo>
                    <a:pt x="425559" y="4091"/>
                  </a:lnTo>
                  <a:lnTo>
                    <a:pt x="381657" y="12275"/>
                  </a:lnTo>
                  <a:lnTo>
                    <a:pt x="338485" y="24551"/>
                  </a:lnTo>
                  <a:lnTo>
                    <a:pt x="296334" y="40918"/>
                  </a:lnTo>
                  <a:lnTo>
                    <a:pt x="255498" y="61378"/>
                  </a:lnTo>
                  <a:lnTo>
                    <a:pt x="216268" y="85929"/>
                  </a:lnTo>
                  <a:lnTo>
                    <a:pt x="178935" y="114572"/>
                  </a:lnTo>
                  <a:lnTo>
                    <a:pt x="143792" y="147307"/>
                  </a:lnTo>
                  <a:lnTo>
                    <a:pt x="111838" y="183309"/>
                  </a:lnTo>
                  <a:lnTo>
                    <a:pt x="83878" y="221555"/>
                  </a:lnTo>
                  <a:lnTo>
                    <a:pt x="59913" y="261744"/>
                  </a:lnTo>
                  <a:lnTo>
                    <a:pt x="39942" y="303579"/>
                  </a:lnTo>
                  <a:lnTo>
                    <a:pt x="23965" y="346760"/>
                  </a:lnTo>
                  <a:lnTo>
                    <a:pt x="11982" y="390987"/>
                  </a:lnTo>
                  <a:lnTo>
                    <a:pt x="3994" y="435962"/>
                  </a:lnTo>
                  <a:lnTo>
                    <a:pt x="0" y="481386"/>
                  </a:lnTo>
                  <a:lnTo>
                    <a:pt x="0" y="526959"/>
                  </a:lnTo>
                  <a:lnTo>
                    <a:pt x="3994" y="572383"/>
                  </a:lnTo>
                  <a:lnTo>
                    <a:pt x="11982" y="617358"/>
                  </a:lnTo>
                  <a:lnTo>
                    <a:pt x="23965" y="661586"/>
                  </a:lnTo>
                  <a:lnTo>
                    <a:pt x="39942" y="704766"/>
                  </a:lnTo>
                  <a:lnTo>
                    <a:pt x="59913" y="746601"/>
                  </a:lnTo>
                  <a:lnTo>
                    <a:pt x="83878" y="786790"/>
                  </a:lnTo>
                  <a:lnTo>
                    <a:pt x="111838" y="825036"/>
                  </a:lnTo>
                  <a:lnTo>
                    <a:pt x="143792" y="861038"/>
                  </a:lnTo>
                  <a:lnTo>
                    <a:pt x="178935" y="893773"/>
                  </a:lnTo>
                  <a:lnTo>
                    <a:pt x="216268" y="922416"/>
                  </a:lnTo>
                  <a:lnTo>
                    <a:pt x="255498" y="946967"/>
                  </a:lnTo>
                  <a:lnTo>
                    <a:pt x="296334" y="967427"/>
                  </a:lnTo>
                  <a:lnTo>
                    <a:pt x="338485" y="983794"/>
                  </a:lnTo>
                  <a:lnTo>
                    <a:pt x="381657" y="996070"/>
                  </a:lnTo>
                  <a:lnTo>
                    <a:pt x="425559" y="1004254"/>
                  </a:lnTo>
                  <a:lnTo>
                    <a:pt x="469899" y="1008346"/>
                  </a:lnTo>
                  <a:lnTo>
                    <a:pt x="514385" y="1008346"/>
                  </a:lnTo>
                  <a:lnTo>
                    <a:pt x="558724" y="1004254"/>
                  </a:lnTo>
                  <a:lnTo>
                    <a:pt x="602626" y="996070"/>
                  </a:lnTo>
                  <a:lnTo>
                    <a:pt x="645798" y="983794"/>
                  </a:lnTo>
                  <a:lnTo>
                    <a:pt x="687949" y="967427"/>
                  </a:lnTo>
                  <a:lnTo>
                    <a:pt x="728785" y="946967"/>
                  </a:lnTo>
                  <a:lnTo>
                    <a:pt x="768015" y="922416"/>
                  </a:lnTo>
                  <a:lnTo>
                    <a:pt x="805348" y="893773"/>
                  </a:lnTo>
                  <a:lnTo>
                    <a:pt x="840491" y="861038"/>
                  </a:lnTo>
                  <a:lnTo>
                    <a:pt x="872445" y="825036"/>
                  </a:lnTo>
                  <a:lnTo>
                    <a:pt x="900404" y="786790"/>
                  </a:lnTo>
                  <a:lnTo>
                    <a:pt x="924370" y="746601"/>
                  </a:lnTo>
                  <a:lnTo>
                    <a:pt x="944341" y="704766"/>
                  </a:lnTo>
                  <a:lnTo>
                    <a:pt x="960318" y="661586"/>
                  </a:lnTo>
                  <a:lnTo>
                    <a:pt x="972301" y="617358"/>
                  </a:lnTo>
                  <a:lnTo>
                    <a:pt x="980290" y="572383"/>
                  </a:lnTo>
                  <a:lnTo>
                    <a:pt x="984284" y="526959"/>
                  </a:lnTo>
                  <a:lnTo>
                    <a:pt x="984284" y="481386"/>
                  </a:lnTo>
                  <a:lnTo>
                    <a:pt x="980290" y="435962"/>
                  </a:lnTo>
                  <a:lnTo>
                    <a:pt x="972301" y="390987"/>
                  </a:lnTo>
                  <a:lnTo>
                    <a:pt x="960318" y="346760"/>
                  </a:lnTo>
                  <a:lnTo>
                    <a:pt x="944341" y="303579"/>
                  </a:lnTo>
                  <a:lnTo>
                    <a:pt x="924370" y="261744"/>
                  </a:lnTo>
                  <a:lnTo>
                    <a:pt x="900404" y="221555"/>
                  </a:lnTo>
                  <a:lnTo>
                    <a:pt x="872445" y="183309"/>
                  </a:lnTo>
                  <a:lnTo>
                    <a:pt x="840491" y="147307"/>
                  </a:lnTo>
                  <a:lnTo>
                    <a:pt x="805348" y="114572"/>
                  </a:lnTo>
                  <a:lnTo>
                    <a:pt x="768015" y="85929"/>
                  </a:lnTo>
                  <a:lnTo>
                    <a:pt x="728785" y="61378"/>
                  </a:lnTo>
                  <a:lnTo>
                    <a:pt x="687949" y="40918"/>
                  </a:lnTo>
                  <a:lnTo>
                    <a:pt x="645798" y="24551"/>
                  </a:lnTo>
                  <a:lnTo>
                    <a:pt x="602626" y="12275"/>
                  </a:lnTo>
                  <a:lnTo>
                    <a:pt x="558724" y="4091"/>
                  </a:lnTo>
                  <a:lnTo>
                    <a:pt x="514385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633351" y="7023523"/>
              <a:ext cx="984885" cy="1008380"/>
            </a:xfrm>
            <a:custGeom>
              <a:avLst/>
              <a:gdLst/>
              <a:ahLst/>
              <a:cxnLst/>
              <a:rect l="l" t="t" r="r" b="b"/>
              <a:pathLst>
                <a:path w="984885" h="1008379">
                  <a:moveTo>
                    <a:pt x="840491" y="147308"/>
                  </a:moveTo>
                  <a:lnTo>
                    <a:pt x="872445" y="183310"/>
                  </a:lnTo>
                  <a:lnTo>
                    <a:pt x="900405" y="221555"/>
                  </a:lnTo>
                  <a:lnTo>
                    <a:pt x="924370" y="261745"/>
                  </a:lnTo>
                  <a:lnTo>
                    <a:pt x="944341" y="303579"/>
                  </a:lnTo>
                  <a:lnTo>
                    <a:pt x="960318" y="346760"/>
                  </a:lnTo>
                  <a:lnTo>
                    <a:pt x="972301" y="390987"/>
                  </a:lnTo>
                  <a:lnTo>
                    <a:pt x="980289" y="435962"/>
                  </a:lnTo>
                  <a:lnTo>
                    <a:pt x="984284" y="481386"/>
                  </a:lnTo>
                  <a:lnTo>
                    <a:pt x="984284" y="526960"/>
                  </a:lnTo>
                  <a:lnTo>
                    <a:pt x="980289" y="572384"/>
                  </a:lnTo>
                  <a:lnTo>
                    <a:pt x="972301" y="617359"/>
                  </a:lnTo>
                  <a:lnTo>
                    <a:pt x="960318" y="661586"/>
                  </a:lnTo>
                  <a:lnTo>
                    <a:pt x="944341" y="704767"/>
                  </a:lnTo>
                  <a:lnTo>
                    <a:pt x="924370" y="746601"/>
                  </a:lnTo>
                  <a:lnTo>
                    <a:pt x="900405" y="786791"/>
                  </a:lnTo>
                  <a:lnTo>
                    <a:pt x="872445" y="825036"/>
                  </a:lnTo>
                  <a:lnTo>
                    <a:pt x="840491" y="861038"/>
                  </a:lnTo>
                  <a:lnTo>
                    <a:pt x="805348" y="893773"/>
                  </a:lnTo>
                  <a:lnTo>
                    <a:pt x="768015" y="922417"/>
                  </a:lnTo>
                  <a:lnTo>
                    <a:pt x="728785" y="946968"/>
                  </a:lnTo>
                  <a:lnTo>
                    <a:pt x="687948" y="967427"/>
                  </a:lnTo>
                  <a:lnTo>
                    <a:pt x="645798" y="983795"/>
                  </a:lnTo>
                  <a:lnTo>
                    <a:pt x="602626" y="996071"/>
                  </a:lnTo>
                  <a:lnTo>
                    <a:pt x="558724" y="1004255"/>
                  </a:lnTo>
                  <a:lnTo>
                    <a:pt x="514385" y="1008347"/>
                  </a:lnTo>
                  <a:lnTo>
                    <a:pt x="469899" y="1008347"/>
                  </a:lnTo>
                  <a:lnTo>
                    <a:pt x="425559" y="1004255"/>
                  </a:lnTo>
                  <a:lnTo>
                    <a:pt x="381657" y="996071"/>
                  </a:lnTo>
                  <a:lnTo>
                    <a:pt x="338485" y="983795"/>
                  </a:lnTo>
                  <a:lnTo>
                    <a:pt x="296335" y="967427"/>
                  </a:lnTo>
                  <a:lnTo>
                    <a:pt x="255498" y="946968"/>
                  </a:lnTo>
                  <a:lnTo>
                    <a:pt x="216268" y="922417"/>
                  </a:lnTo>
                  <a:lnTo>
                    <a:pt x="178935" y="893773"/>
                  </a:lnTo>
                  <a:lnTo>
                    <a:pt x="143792" y="861038"/>
                  </a:lnTo>
                  <a:lnTo>
                    <a:pt x="111838" y="825036"/>
                  </a:lnTo>
                  <a:lnTo>
                    <a:pt x="83879" y="786791"/>
                  </a:lnTo>
                  <a:lnTo>
                    <a:pt x="59913" y="746601"/>
                  </a:lnTo>
                  <a:lnTo>
                    <a:pt x="39942" y="704767"/>
                  </a:lnTo>
                  <a:lnTo>
                    <a:pt x="23965" y="661586"/>
                  </a:lnTo>
                  <a:lnTo>
                    <a:pt x="11982" y="617359"/>
                  </a:lnTo>
                  <a:lnTo>
                    <a:pt x="3994" y="572384"/>
                  </a:lnTo>
                  <a:lnTo>
                    <a:pt x="0" y="526960"/>
                  </a:lnTo>
                  <a:lnTo>
                    <a:pt x="0" y="481386"/>
                  </a:lnTo>
                  <a:lnTo>
                    <a:pt x="3994" y="435962"/>
                  </a:lnTo>
                  <a:lnTo>
                    <a:pt x="11982" y="390987"/>
                  </a:lnTo>
                  <a:lnTo>
                    <a:pt x="23965" y="346760"/>
                  </a:lnTo>
                  <a:lnTo>
                    <a:pt x="39942" y="303579"/>
                  </a:lnTo>
                  <a:lnTo>
                    <a:pt x="59913" y="261745"/>
                  </a:lnTo>
                  <a:lnTo>
                    <a:pt x="83879" y="221555"/>
                  </a:lnTo>
                  <a:lnTo>
                    <a:pt x="111838" y="183310"/>
                  </a:lnTo>
                  <a:lnTo>
                    <a:pt x="143792" y="147308"/>
                  </a:lnTo>
                  <a:lnTo>
                    <a:pt x="178935" y="114573"/>
                  </a:lnTo>
                  <a:lnTo>
                    <a:pt x="216268" y="85929"/>
                  </a:lnTo>
                  <a:lnTo>
                    <a:pt x="255498" y="61378"/>
                  </a:lnTo>
                  <a:lnTo>
                    <a:pt x="296335" y="40919"/>
                  </a:lnTo>
                  <a:lnTo>
                    <a:pt x="338485" y="24551"/>
                  </a:lnTo>
                  <a:lnTo>
                    <a:pt x="381657" y="12275"/>
                  </a:lnTo>
                  <a:lnTo>
                    <a:pt x="425559" y="4091"/>
                  </a:lnTo>
                  <a:lnTo>
                    <a:pt x="469899" y="0"/>
                  </a:lnTo>
                  <a:lnTo>
                    <a:pt x="514385" y="0"/>
                  </a:lnTo>
                  <a:lnTo>
                    <a:pt x="558724" y="4091"/>
                  </a:lnTo>
                  <a:lnTo>
                    <a:pt x="602626" y="12275"/>
                  </a:lnTo>
                  <a:lnTo>
                    <a:pt x="645798" y="24551"/>
                  </a:lnTo>
                  <a:lnTo>
                    <a:pt x="687948" y="40919"/>
                  </a:lnTo>
                  <a:lnTo>
                    <a:pt x="728785" y="61378"/>
                  </a:lnTo>
                  <a:lnTo>
                    <a:pt x="768015" y="85929"/>
                  </a:lnTo>
                  <a:lnTo>
                    <a:pt x="805348" y="114573"/>
                  </a:lnTo>
                  <a:lnTo>
                    <a:pt x="840491" y="147308"/>
                  </a:lnTo>
                </a:path>
              </a:pathLst>
            </a:custGeom>
            <a:ln w="14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863990" y="7308260"/>
            <a:ext cx="508634" cy="398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50" spc="-10" dirty="0">
                <a:latin typeface="Arial MT"/>
                <a:cs typeface="Arial MT"/>
              </a:rPr>
              <a:t>two</a:t>
            </a:r>
            <a:endParaRPr sz="2450">
              <a:latin typeface="Arial MT"/>
              <a:cs typeface="Arial MT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9052432" y="7004632"/>
            <a:ext cx="1022985" cy="1046480"/>
            <a:chOff x="9052432" y="7004632"/>
            <a:chExt cx="1022985" cy="1046480"/>
          </a:xfrm>
        </p:grpSpPr>
        <p:sp>
          <p:nvSpPr>
            <p:cNvPr id="63" name="object 63"/>
            <p:cNvSpPr/>
            <p:nvPr/>
          </p:nvSpPr>
          <p:spPr>
            <a:xfrm>
              <a:off x="9060054" y="7012250"/>
              <a:ext cx="1007744" cy="1031240"/>
            </a:xfrm>
            <a:custGeom>
              <a:avLst/>
              <a:gdLst/>
              <a:ahLst/>
              <a:cxnLst/>
              <a:rect l="l" t="t" r="r" b="b"/>
              <a:pathLst>
                <a:path w="1007745" h="1031240">
                  <a:moveTo>
                    <a:pt x="526460" y="0"/>
                  </a:moveTo>
                  <a:lnTo>
                    <a:pt x="480974" y="0"/>
                  </a:lnTo>
                  <a:lnTo>
                    <a:pt x="435637" y="4183"/>
                  </a:lnTo>
                  <a:lnTo>
                    <a:pt x="390748" y="12551"/>
                  </a:lnTo>
                  <a:lnTo>
                    <a:pt x="346605" y="25103"/>
                  </a:lnTo>
                  <a:lnTo>
                    <a:pt x="303508" y="41838"/>
                  </a:lnTo>
                  <a:lnTo>
                    <a:pt x="261753" y="62758"/>
                  </a:lnTo>
                  <a:lnTo>
                    <a:pt x="221640" y="87861"/>
                  </a:lnTo>
                  <a:lnTo>
                    <a:pt x="183468" y="117148"/>
                  </a:lnTo>
                  <a:lnTo>
                    <a:pt x="147535" y="150619"/>
                  </a:lnTo>
                  <a:lnTo>
                    <a:pt x="116571" y="185323"/>
                  </a:lnTo>
                  <a:lnTo>
                    <a:pt x="89249" y="222087"/>
                  </a:lnTo>
                  <a:lnTo>
                    <a:pt x="65571" y="260655"/>
                  </a:lnTo>
                  <a:lnTo>
                    <a:pt x="45535" y="300769"/>
                  </a:lnTo>
                  <a:lnTo>
                    <a:pt x="29142" y="342171"/>
                  </a:lnTo>
                  <a:lnTo>
                    <a:pt x="16392" y="384604"/>
                  </a:lnTo>
                  <a:lnTo>
                    <a:pt x="7285" y="427809"/>
                  </a:lnTo>
                  <a:lnTo>
                    <a:pt x="1821" y="471530"/>
                  </a:lnTo>
                  <a:lnTo>
                    <a:pt x="0" y="515508"/>
                  </a:lnTo>
                  <a:lnTo>
                    <a:pt x="1821" y="559486"/>
                  </a:lnTo>
                  <a:lnTo>
                    <a:pt x="7285" y="603207"/>
                  </a:lnTo>
                  <a:lnTo>
                    <a:pt x="16392" y="646412"/>
                  </a:lnTo>
                  <a:lnTo>
                    <a:pt x="29142" y="688845"/>
                  </a:lnTo>
                  <a:lnTo>
                    <a:pt x="45535" y="730247"/>
                  </a:lnTo>
                  <a:lnTo>
                    <a:pt x="65571" y="770360"/>
                  </a:lnTo>
                  <a:lnTo>
                    <a:pt x="89249" y="808928"/>
                  </a:lnTo>
                  <a:lnTo>
                    <a:pt x="116571" y="845693"/>
                  </a:lnTo>
                  <a:lnTo>
                    <a:pt x="147535" y="880396"/>
                  </a:lnTo>
                  <a:lnTo>
                    <a:pt x="183468" y="913867"/>
                  </a:lnTo>
                  <a:lnTo>
                    <a:pt x="221640" y="943155"/>
                  </a:lnTo>
                  <a:lnTo>
                    <a:pt x="261753" y="968258"/>
                  </a:lnTo>
                  <a:lnTo>
                    <a:pt x="303508" y="989177"/>
                  </a:lnTo>
                  <a:lnTo>
                    <a:pt x="346605" y="1005913"/>
                  </a:lnTo>
                  <a:lnTo>
                    <a:pt x="390748" y="1018465"/>
                  </a:lnTo>
                  <a:lnTo>
                    <a:pt x="435637" y="1026832"/>
                  </a:lnTo>
                  <a:lnTo>
                    <a:pt x="480974" y="1031016"/>
                  </a:lnTo>
                  <a:lnTo>
                    <a:pt x="526460" y="1031016"/>
                  </a:lnTo>
                  <a:lnTo>
                    <a:pt x="571796" y="1026832"/>
                  </a:lnTo>
                  <a:lnTo>
                    <a:pt x="616685" y="1018465"/>
                  </a:lnTo>
                  <a:lnTo>
                    <a:pt x="660828" y="1005913"/>
                  </a:lnTo>
                  <a:lnTo>
                    <a:pt x="703925" y="989177"/>
                  </a:lnTo>
                  <a:lnTo>
                    <a:pt x="745680" y="968258"/>
                  </a:lnTo>
                  <a:lnTo>
                    <a:pt x="785792" y="943155"/>
                  </a:lnTo>
                  <a:lnTo>
                    <a:pt x="823964" y="913867"/>
                  </a:lnTo>
                  <a:lnTo>
                    <a:pt x="859897" y="880396"/>
                  </a:lnTo>
                  <a:lnTo>
                    <a:pt x="890862" y="845693"/>
                  </a:lnTo>
                  <a:lnTo>
                    <a:pt x="918184" y="808928"/>
                  </a:lnTo>
                  <a:lnTo>
                    <a:pt x="941862" y="770360"/>
                  </a:lnTo>
                  <a:lnTo>
                    <a:pt x="961898" y="730247"/>
                  </a:lnTo>
                  <a:lnTo>
                    <a:pt x="978291" y="688845"/>
                  </a:lnTo>
                  <a:lnTo>
                    <a:pt x="991042" y="646412"/>
                  </a:lnTo>
                  <a:lnTo>
                    <a:pt x="1000149" y="603207"/>
                  </a:lnTo>
                  <a:lnTo>
                    <a:pt x="1005613" y="559486"/>
                  </a:lnTo>
                  <a:lnTo>
                    <a:pt x="1007435" y="515508"/>
                  </a:lnTo>
                  <a:lnTo>
                    <a:pt x="1005613" y="471530"/>
                  </a:lnTo>
                  <a:lnTo>
                    <a:pt x="1000149" y="427809"/>
                  </a:lnTo>
                  <a:lnTo>
                    <a:pt x="991042" y="384604"/>
                  </a:lnTo>
                  <a:lnTo>
                    <a:pt x="978291" y="342171"/>
                  </a:lnTo>
                  <a:lnTo>
                    <a:pt x="961898" y="300769"/>
                  </a:lnTo>
                  <a:lnTo>
                    <a:pt x="941862" y="260655"/>
                  </a:lnTo>
                  <a:lnTo>
                    <a:pt x="918184" y="222087"/>
                  </a:lnTo>
                  <a:lnTo>
                    <a:pt x="890862" y="185323"/>
                  </a:lnTo>
                  <a:lnTo>
                    <a:pt x="859897" y="150619"/>
                  </a:lnTo>
                  <a:lnTo>
                    <a:pt x="823964" y="117148"/>
                  </a:lnTo>
                  <a:lnTo>
                    <a:pt x="785792" y="87861"/>
                  </a:lnTo>
                  <a:lnTo>
                    <a:pt x="745680" y="62758"/>
                  </a:lnTo>
                  <a:lnTo>
                    <a:pt x="703925" y="41838"/>
                  </a:lnTo>
                  <a:lnTo>
                    <a:pt x="660828" y="25103"/>
                  </a:lnTo>
                  <a:lnTo>
                    <a:pt x="616685" y="12551"/>
                  </a:lnTo>
                  <a:lnTo>
                    <a:pt x="571796" y="4183"/>
                  </a:lnTo>
                  <a:lnTo>
                    <a:pt x="526460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060052" y="7012252"/>
              <a:ext cx="1007744" cy="1031240"/>
            </a:xfrm>
            <a:custGeom>
              <a:avLst/>
              <a:gdLst/>
              <a:ahLst/>
              <a:cxnLst/>
              <a:rect l="l" t="t" r="r" b="b"/>
              <a:pathLst>
                <a:path w="1007745" h="1031240">
                  <a:moveTo>
                    <a:pt x="859899" y="150619"/>
                  </a:moveTo>
                  <a:lnTo>
                    <a:pt x="890863" y="185323"/>
                  </a:lnTo>
                  <a:lnTo>
                    <a:pt x="918185" y="222087"/>
                  </a:lnTo>
                  <a:lnTo>
                    <a:pt x="941863" y="260655"/>
                  </a:lnTo>
                  <a:lnTo>
                    <a:pt x="961899" y="300769"/>
                  </a:lnTo>
                  <a:lnTo>
                    <a:pt x="978292" y="342171"/>
                  </a:lnTo>
                  <a:lnTo>
                    <a:pt x="991042" y="384604"/>
                  </a:lnTo>
                  <a:lnTo>
                    <a:pt x="1000149" y="427809"/>
                  </a:lnTo>
                  <a:lnTo>
                    <a:pt x="1005613" y="471530"/>
                  </a:lnTo>
                  <a:lnTo>
                    <a:pt x="1007435" y="515508"/>
                  </a:lnTo>
                  <a:lnTo>
                    <a:pt x="1005613" y="559486"/>
                  </a:lnTo>
                  <a:lnTo>
                    <a:pt x="1000149" y="603207"/>
                  </a:lnTo>
                  <a:lnTo>
                    <a:pt x="991042" y="646412"/>
                  </a:lnTo>
                  <a:lnTo>
                    <a:pt x="978292" y="688845"/>
                  </a:lnTo>
                  <a:lnTo>
                    <a:pt x="961899" y="730247"/>
                  </a:lnTo>
                  <a:lnTo>
                    <a:pt x="941863" y="770360"/>
                  </a:lnTo>
                  <a:lnTo>
                    <a:pt x="918185" y="808928"/>
                  </a:lnTo>
                  <a:lnTo>
                    <a:pt x="890863" y="845693"/>
                  </a:lnTo>
                  <a:lnTo>
                    <a:pt x="859899" y="880396"/>
                  </a:lnTo>
                  <a:lnTo>
                    <a:pt x="823966" y="913867"/>
                  </a:lnTo>
                  <a:lnTo>
                    <a:pt x="785794" y="943155"/>
                  </a:lnTo>
                  <a:lnTo>
                    <a:pt x="745681" y="968258"/>
                  </a:lnTo>
                  <a:lnTo>
                    <a:pt x="703927" y="989178"/>
                  </a:lnTo>
                  <a:lnTo>
                    <a:pt x="660829" y="1005913"/>
                  </a:lnTo>
                  <a:lnTo>
                    <a:pt x="616686" y="1018465"/>
                  </a:lnTo>
                  <a:lnTo>
                    <a:pt x="571797" y="1026833"/>
                  </a:lnTo>
                  <a:lnTo>
                    <a:pt x="526460" y="1031017"/>
                  </a:lnTo>
                  <a:lnTo>
                    <a:pt x="480974" y="1031017"/>
                  </a:lnTo>
                  <a:lnTo>
                    <a:pt x="435637" y="1026833"/>
                  </a:lnTo>
                  <a:lnTo>
                    <a:pt x="390748" y="1018465"/>
                  </a:lnTo>
                  <a:lnTo>
                    <a:pt x="346605" y="1005913"/>
                  </a:lnTo>
                  <a:lnTo>
                    <a:pt x="303507" y="989178"/>
                  </a:lnTo>
                  <a:lnTo>
                    <a:pt x="261753" y="968258"/>
                  </a:lnTo>
                  <a:lnTo>
                    <a:pt x="221640" y="943155"/>
                  </a:lnTo>
                  <a:lnTo>
                    <a:pt x="183468" y="913867"/>
                  </a:lnTo>
                  <a:lnTo>
                    <a:pt x="147535" y="880396"/>
                  </a:lnTo>
                  <a:lnTo>
                    <a:pt x="116570" y="845693"/>
                  </a:lnTo>
                  <a:lnTo>
                    <a:pt x="89249" y="808928"/>
                  </a:lnTo>
                  <a:lnTo>
                    <a:pt x="65571" y="770360"/>
                  </a:lnTo>
                  <a:lnTo>
                    <a:pt x="45535" y="730247"/>
                  </a:lnTo>
                  <a:lnTo>
                    <a:pt x="29142" y="688845"/>
                  </a:lnTo>
                  <a:lnTo>
                    <a:pt x="16392" y="646412"/>
                  </a:lnTo>
                  <a:lnTo>
                    <a:pt x="7285" y="603207"/>
                  </a:lnTo>
                  <a:lnTo>
                    <a:pt x="1821" y="559486"/>
                  </a:lnTo>
                  <a:lnTo>
                    <a:pt x="0" y="515508"/>
                  </a:lnTo>
                  <a:lnTo>
                    <a:pt x="1821" y="471530"/>
                  </a:lnTo>
                  <a:lnTo>
                    <a:pt x="7285" y="427809"/>
                  </a:lnTo>
                  <a:lnTo>
                    <a:pt x="16392" y="384604"/>
                  </a:lnTo>
                  <a:lnTo>
                    <a:pt x="29142" y="342171"/>
                  </a:lnTo>
                  <a:lnTo>
                    <a:pt x="45535" y="300769"/>
                  </a:lnTo>
                  <a:lnTo>
                    <a:pt x="65571" y="260655"/>
                  </a:lnTo>
                  <a:lnTo>
                    <a:pt x="89249" y="222087"/>
                  </a:lnTo>
                  <a:lnTo>
                    <a:pt x="116570" y="185323"/>
                  </a:lnTo>
                  <a:lnTo>
                    <a:pt x="147535" y="150619"/>
                  </a:lnTo>
                  <a:lnTo>
                    <a:pt x="183468" y="117148"/>
                  </a:lnTo>
                  <a:lnTo>
                    <a:pt x="221640" y="87861"/>
                  </a:lnTo>
                  <a:lnTo>
                    <a:pt x="261753" y="62758"/>
                  </a:lnTo>
                  <a:lnTo>
                    <a:pt x="303507" y="41838"/>
                  </a:lnTo>
                  <a:lnTo>
                    <a:pt x="346605" y="25103"/>
                  </a:lnTo>
                  <a:lnTo>
                    <a:pt x="390748" y="12551"/>
                  </a:lnTo>
                  <a:lnTo>
                    <a:pt x="435637" y="4183"/>
                  </a:lnTo>
                  <a:lnTo>
                    <a:pt x="480974" y="0"/>
                  </a:lnTo>
                  <a:lnTo>
                    <a:pt x="526460" y="0"/>
                  </a:lnTo>
                  <a:lnTo>
                    <a:pt x="571797" y="4183"/>
                  </a:lnTo>
                  <a:lnTo>
                    <a:pt x="616686" y="12551"/>
                  </a:lnTo>
                  <a:lnTo>
                    <a:pt x="660829" y="25103"/>
                  </a:lnTo>
                  <a:lnTo>
                    <a:pt x="703927" y="41838"/>
                  </a:lnTo>
                  <a:lnTo>
                    <a:pt x="745681" y="62758"/>
                  </a:lnTo>
                  <a:lnTo>
                    <a:pt x="785794" y="87861"/>
                  </a:lnTo>
                  <a:lnTo>
                    <a:pt x="823966" y="117148"/>
                  </a:lnTo>
                  <a:lnTo>
                    <a:pt x="859899" y="150619"/>
                  </a:lnTo>
                </a:path>
              </a:pathLst>
            </a:custGeom>
            <a:ln w="14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9215989" y="7308324"/>
            <a:ext cx="681355" cy="398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50" spc="-10" dirty="0">
                <a:latin typeface="Arial MT"/>
                <a:cs typeface="Arial MT"/>
              </a:rPr>
              <a:t>thaw</a:t>
            </a:r>
            <a:endParaRPr sz="2450">
              <a:latin typeface="Arial MT"/>
              <a:cs typeface="Arial MT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3609051" y="3758739"/>
            <a:ext cx="5443220" cy="3820795"/>
            <a:chOff x="3609051" y="3758739"/>
            <a:chExt cx="5443220" cy="3820795"/>
          </a:xfrm>
        </p:grpSpPr>
        <p:sp>
          <p:nvSpPr>
            <p:cNvPr id="67" name="object 67"/>
            <p:cNvSpPr/>
            <p:nvPr/>
          </p:nvSpPr>
          <p:spPr>
            <a:xfrm>
              <a:off x="3616436" y="3766124"/>
              <a:ext cx="2220595" cy="1170305"/>
            </a:xfrm>
            <a:custGeom>
              <a:avLst/>
              <a:gdLst/>
              <a:ahLst/>
              <a:cxnLst/>
              <a:rect l="l" t="t" r="r" b="b"/>
              <a:pathLst>
                <a:path w="2220595" h="1170304">
                  <a:moveTo>
                    <a:pt x="0" y="0"/>
                  </a:moveTo>
                  <a:lnTo>
                    <a:pt x="2220586" y="1169804"/>
                  </a:lnTo>
                </a:path>
              </a:pathLst>
            </a:custGeom>
            <a:ln w="1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08970" y="4889354"/>
              <a:ext cx="140001" cy="109043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3616436" y="5004095"/>
              <a:ext cx="2204085" cy="0"/>
            </a:xfrm>
            <a:custGeom>
              <a:avLst/>
              <a:gdLst/>
              <a:ahLst/>
              <a:cxnLst/>
              <a:rect l="l" t="t" r="r" b="b"/>
              <a:pathLst>
                <a:path w="2204085">
                  <a:moveTo>
                    <a:pt x="0" y="0"/>
                  </a:moveTo>
                  <a:lnTo>
                    <a:pt x="2203712" y="0"/>
                  </a:lnTo>
                </a:path>
              </a:pathLst>
            </a:custGeom>
            <a:ln w="147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12764" y="4952409"/>
              <a:ext cx="132969" cy="103370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3616436" y="5073537"/>
              <a:ext cx="2221865" cy="1198880"/>
            </a:xfrm>
            <a:custGeom>
              <a:avLst/>
              <a:gdLst/>
              <a:ahLst/>
              <a:cxnLst/>
              <a:rect l="l" t="t" r="r" b="b"/>
              <a:pathLst>
                <a:path w="2221865" h="1198879">
                  <a:moveTo>
                    <a:pt x="0" y="1198371"/>
                  </a:moveTo>
                  <a:lnTo>
                    <a:pt x="2221268" y="0"/>
                  </a:lnTo>
                </a:path>
              </a:pathLst>
            </a:custGeom>
            <a:ln w="1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09264" y="5010037"/>
              <a:ext cx="139838" cy="109867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3618135" y="5155601"/>
              <a:ext cx="2169160" cy="2372360"/>
            </a:xfrm>
            <a:custGeom>
              <a:avLst/>
              <a:gdLst/>
              <a:ahLst/>
              <a:cxnLst/>
              <a:rect l="l" t="t" r="r" b="b"/>
              <a:pathLst>
                <a:path w="2169160" h="2372359">
                  <a:moveTo>
                    <a:pt x="0" y="2372094"/>
                  </a:moveTo>
                  <a:lnTo>
                    <a:pt x="2168821" y="0"/>
                  </a:lnTo>
                </a:path>
              </a:pathLst>
            </a:custGeom>
            <a:ln w="147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46851" y="5061008"/>
              <a:ext cx="127225" cy="131862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3616436" y="5004095"/>
              <a:ext cx="2221865" cy="1198880"/>
            </a:xfrm>
            <a:custGeom>
              <a:avLst/>
              <a:gdLst/>
              <a:ahLst/>
              <a:cxnLst/>
              <a:rect l="l" t="t" r="r" b="b"/>
              <a:pathLst>
                <a:path w="2221865" h="1198879">
                  <a:moveTo>
                    <a:pt x="0" y="0"/>
                  </a:moveTo>
                  <a:lnTo>
                    <a:pt x="2221268" y="1198371"/>
                  </a:lnTo>
                </a:path>
              </a:pathLst>
            </a:custGeom>
            <a:ln w="1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09264" y="6156097"/>
              <a:ext cx="139838" cy="109869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3616436" y="6271909"/>
              <a:ext cx="2204085" cy="0"/>
            </a:xfrm>
            <a:custGeom>
              <a:avLst/>
              <a:gdLst/>
              <a:ahLst/>
              <a:cxnLst/>
              <a:rect l="l" t="t" r="r" b="b"/>
              <a:pathLst>
                <a:path w="2204085">
                  <a:moveTo>
                    <a:pt x="0" y="0"/>
                  </a:moveTo>
                  <a:lnTo>
                    <a:pt x="2203712" y="0"/>
                  </a:lnTo>
                </a:path>
              </a:pathLst>
            </a:custGeom>
            <a:ln w="147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12764" y="6220223"/>
              <a:ext cx="132969" cy="103370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3621478" y="5009493"/>
              <a:ext cx="2252980" cy="2411730"/>
            </a:xfrm>
            <a:custGeom>
              <a:avLst/>
              <a:gdLst/>
              <a:ahLst/>
              <a:cxnLst/>
              <a:rect l="l" t="t" r="r" b="b"/>
              <a:pathLst>
                <a:path w="2252979" h="2411729">
                  <a:moveTo>
                    <a:pt x="0" y="0"/>
                  </a:moveTo>
                  <a:lnTo>
                    <a:pt x="2252624" y="2411346"/>
                  </a:lnTo>
                </a:path>
              </a:pathLst>
            </a:custGeom>
            <a:ln w="147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34318" y="7383222"/>
              <a:ext cx="127834" cy="131351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3616436" y="3766124"/>
              <a:ext cx="2250440" cy="2399665"/>
            </a:xfrm>
            <a:custGeom>
              <a:avLst/>
              <a:gdLst/>
              <a:ahLst/>
              <a:cxnLst/>
              <a:rect l="l" t="t" r="r" b="b"/>
              <a:pathLst>
                <a:path w="2250440" h="2399665">
                  <a:moveTo>
                    <a:pt x="0" y="0"/>
                  </a:moveTo>
                  <a:lnTo>
                    <a:pt x="2249953" y="2399122"/>
                  </a:lnTo>
                </a:path>
              </a:pathLst>
            </a:custGeom>
            <a:ln w="147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26665" y="6127566"/>
              <a:ext cx="127942" cy="131256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3716508" y="3872830"/>
              <a:ext cx="2180590" cy="3530600"/>
            </a:xfrm>
            <a:custGeom>
              <a:avLst/>
              <a:gdLst/>
              <a:ahLst/>
              <a:cxnLst/>
              <a:rect l="l" t="t" r="r" b="b"/>
              <a:pathLst>
                <a:path w="2180590" h="3530600">
                  <a:moveTo>
                    <a:pt x="0" y="0"/>
                  </a:moveTo>
                  <a:lnTo>
                    <a:pt x="2180584" y="3530468"/>
                  </a:lnTo>
                </a:path>
              </a:pathLst>
            </a:custGeom>
            <a:ln w="147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51989" y="7372643"/>
              <a:ext cx="114576" cy="138564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3616436" y="6271909"/>
              <a:ext cx="2228850" cy="1187450"/>
            </a:xfrm>
            <a:custGeom>
              <a:avLst/>
              <a:gdLst/>
              <a:ahLst/>
              <a:cxnLst/>
              <a:rect l="l" t="t" r="r" b="b"/>
              <a:pathLst>
                <a:path w="2228850" h="1187450">
                  <a:moveTo>
                    <a:pt x="0" y="0"/>
                  </a:moveTo>
                  <a:lnTo>
                    <a:pt x="2228407" y="1187027"/>
                  </a:lnTo>
                </a:path>
              </a:pathLst>
            </a:custGeom>
            <a:ln w="1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16610" y="7412458"/>
              <a:ext cx="139926" cy="109427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3618135" y="6340878"/>
              <a:ext cx="2219325" cy="1186815"/>
            </a:xfrm>
            <a:custGeom>
              <a:avLst/>
              <a:gdLst/>
              <a:ahLst/>
              <a:cxnLst/>
              <a:rect l="l" t="t" r="r" b="b"/>
              <a:pathLst>
                <a:path w="2219325" h="1186815">
                  <a:moveTo>
                    <a:pt x="0" y="1186818"/>
                  </a:moveTo>
                  <a:lnTo>
                    <a:pt x="2219314" y="0"/>
                  </a:lnTo>
                </a:path>
              </a:pathLst>
            </a:custGeom>
            <a:ln w="1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09153" y="6277760"/>
              <a:ext cx="139900" cy="109561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3618135" y="7527696"/>
              <a:ext cx="2209800" cy="0"/>
            </a:xfrm>
            <a:custGeom>
              <a:avLst/>
              <a:gdLst/>
              <a:ahLst/>
              <a:cxnLst/>
              <a:rect l="l" t="t" r="r" b="b"/>
              <a:pathLst>
                <a:path w="2209800">
                  <a:moveTo>
                    <a:pt x="0" y="0"/>
                  </a:moveTo>
                  <a:lnTo>
                    <a:pt x="2209519" y="0"/>
                  </a:lnTo>
                </a:path>
              </a:pathLst>
            </a:custGeom>
            <a:ln w="147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20269" y="7476011"/>
              <a:ext cx="132969" cy="103370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6973853" y="3840803"/>
              <a:ext cx="1958975" cy="1163320"/>
            </a:xfrm>
            <a:custGeom>
              <a:avLst/>
              <a:gdLst/>
              <a:ahLst/>
              <a:cxnLst/>
              <a:rect l="l" t="t" r="r" b="b"/>
              <a:pathLst>
                <a:path w="1958975" h="1163320">
                  <a:moveTo>
                    <a:pt x="0" y="1163291"/>
                  </a:moveTo>
                  <a:lnTo>
                    <a:pt x="1958827" y="0"/>
                  </a:lnTo>
                </a:path>
              </a:pathLst>
            </a:custGeom>
            <a:ln w="1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02653" y="3773072"/>
              <a:ext cx="139027" cy="113199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6973853" y="5004095"/>
              <a:ext cx="1939925" cy="0"/>
            </a:xfrm>
            <a:custGeom>
              <a:avLst/>
              <a:gdLst/>
              <a:ahLst/>
              <a:cxnLst/>
              <a:rect l="l" t="t" r="r" b="b"/>
              <a:pathLst>
                <a:path w="1939925">
                  <a:moveTo>
                    <a:pt x="0" y="0"/>
                  </a:moveTo>
                  <a:lnTo>
                    <a:pt x="1939928" y="0"/>
                  </a:lnTo>
                </a:path>
              </a:pathLst>
            </a:custGeom>
            <a:ln w="147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906397" y="4952409"/>
              <a:ext cx="132969" cy="103370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7074536" y="5004095"/>
              <a:ext cx="1862455" cy="1189355"/>
            </a:xfrm>
            <a:custGeom>
              <a:avLst/>
              <a:gdLst/>
              <a:ahLst/>
              <a:cxnLst/>
              <a:rect l="l" t="t" r="r" b="b"/>
              <a:pathLst>
                <a:path w="1862454" h="1189354">
                  <a:moveTo>
                    <a:pt x="0" y="0"/>
                  </a:moveTo>
                  <a:lnTo>
                    <a:pt x="1862255" y="1189107"/>
                  </a:lnTo>
                </a:path>
              </a:pathLst>
            </a:custGeom>
            <a:ln w="147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05541" y="6148485"/>
              <a:ext cx="138239" cy="115703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6973853" y="5004095"/>
              <a:ext cx="1993264" cy="2411095"/>
            </a:xfrm>
            <a:custGeom>
              <a:avLst/>
              <a:gdLst/>
              <a:ahLst/>
              <a:cxnLst/>
              <a:rect l="l" t="t" r="r" b="b"/>
              <a:pathLst>
                <a:path w="1993265" h="2411095">
                  <a:moveTo>
                    <a:pt x="0" y="0"/>
                  </a:moveTo>
                  <a:lnTo>
                    <a:pt x="1993034" y="2410965"/>
                  </a:lnTo>
                </a:path>
              </a:pathLst>
            </a:custGeom>
            <a:ln w="147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925332" y="7379458"/>
              <a:ext cx="124226" cy="134058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6973853" y="3954434"/>
              <a:ext cx="1867535" cy="2317750"/>
            </a:xfrm>
            <a:custGeom>
              <a:avLst/>
              <a:gdLst/>
              <a:ahLst/>
              <a:cxnLst/>
              <a:rect l="l" t="t" r="r" b="b"/>
              <a:pathLst>
                <a:path w="1867534" h="2317750">
                  <a:moveTo>
                    <a:pt x="0" y="2317474"/>
                  </a:moveTo>
                  <a:lnTo>
                    <a:pt x="1867457" y="0"/>
                  </a:lnTo>
                </a:path>
              </a:pathLst>
            </a:custGeom>
            <a:ln w="147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799403" y="3855043"/>
              <a:ext cx="123431" cy="134563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6973853" y="5082925"/>
              <a:ext cx="1858010" cy="1189355"/>
            </a:xfrm>
            <a:custGeom>
              <a:avLst/>
              <a:gdLst/>
              <a:ahLst/>
              <a:cxnLst/>
              <a:rect l="l" t="t" r="r" b="b"/>
              <a:pathLst>
                <a:path w="1858009" h="1189354">
                  <a:moveTo>
                    <a:pt x="0" y="1188983"/>
                  </a:moveTo>
                  <a:lnTo>
                    <a:pt x="1857949" y="0"/>
                  </a:lnTo>
                </a:path>
              </a:pathLst>
            </a:custGeom>
            <a:ln w="147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800515" y="5011840"/>
              <a:ext cx="138214" cy="115779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6973853" y="6271909"/>
              <a:ext cx="1939925" cy="0"/>
            </a:xfrm>
            <a:custGeom>
              <a:avLst/>
              <a:gdLst/>
              <a:ahLst/>
              <a:cxnLst/>
              <a:rect l="l" t="t" r="r" b="b"/>
              <a:pathLst>
                <a:path w="1939925">
                  <a:moveTo>
                    <a:pt x="0" y="0"/>
                  </a:moveTo>
                  <a:lnTo>
                    <a:pt x="1939928" y="0"/>
                  </a:lnTo>
                </a:path>
              </a:pathLst>
            </a:custGeom>
            <a:ln w="147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906397" y="6220223"/>
              <a:ext cx="132969" cy="103370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6973853" y="6271909"/>
              <a:ext cx="1961514" cy="1180465"/>
            </a:xfrm>
            <a:custGeom>
              <a:avLst/>
              <a:gdLst/>
              <a:ahLst/>
              <a:cxnLst/>
              <a:rect l="l" t="t" r="r" b="b"/>
              <a:pathLst>
                <a:path w="1961515" h="1180465">
                  <a:moveTo>
                    <a:pt x="0" y="0"/>
                  </a:moveTo>
                  <a:lnTo>
                    <a:pt x="1960901" y="1180425"/>
                  </a:lnTo>
                </a:path>
              </a:pathLst>
            </a:custGeom>
            <a:ln w="1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904500" y="7407000"/>
              <a:ext cx="138891" cy="113670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6959208" y="3893799"/>
              <a:ext cx="2028189" cy="3634104"/>
            </a:xfrm>
            <a:custGeom>
              <a:avLst/>
              <a:gdLst/>
              <a:ahLst/>
              <a:cxnLst/>
              <a:rect l="l" t="t" r="r" b="b"/>
              <a:pathLst>
                <a:path w="2028190" h="3634104">
                  <a:moveTo>
                    <a:pt x="0" y="3633897"/>
                  </a:moveTo>
                  <a:lnTo>
                    <a:pt x="2027969" y="0"/>
                  </a:lnTo>
                </a:path>
              </a:pathLst>
            </a:custGeom>
            <a:ln w="147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941081" y="3783242"/>
              <a:ext cx="111058" cy="139521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6959208" y="5116474"/>
              <a:ext cx="2007870" cy="2411730"/>
            </a:xfrm>
            <a:custGeom>
              <a:avLst/>
              <a:gdLst/>
              <a:ahLst/>
              <a:cxnLst/>
              <a:rect l="l" t="t" r="r" b="b"/>
              <a:pathLst>
                <a:path w="2007870" h="2411729">
                  <a:moveTo>
                    <a:pt x="0" y="2411222"/>
                  </a:moveTo>
                  <a:lnTo>
                    <a:pt x="2007291" y="0"/>
                  </a:lnTo>
                </a:path>
              </a:pathLst>
            </a:custGeom>
            <a:ln w="147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925039" y="5018277"/>
              <a:ext cx="124445" cy="133916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6959208" y="6346946"/>
              <a:ext cx="1975485" cy="1181100"/>
            </a:xfrm>
            <a:custGeom>
              <a:avLst/>
              <a:gdLst/>
              <a:ahLst/>
              <a:cxnLst/>
              <a:rect l="l" t="t" r="r" b="b"/>
              <a:pathLst>
                <a:path w="1975484" h="1181100">
                  <a:moveTo>
                    <a:pt x="0" y="1180750"/>
                  </a:moveTo>
                  <a:lnTo>
                    <a:pt x="1975311" y="0"/>
                  </a:lnTo>
                </a:path>
              </a:pathLst>
            </a:custGeom>
            <a:ln w="1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1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904383" y="6278926"/>
              <a:ext cx="138963" cy="113425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6959208" y="7527696"/>
              <a:ext cx="1955164" cy="635"/>
            </a:xfrm>
            <a:custGeom>
              <a:avLst/>
              <a:gdLst/>
              <a:ahLst/>
              <a:cxnLst/>
              <a:rect l="l" t="t" r="r" b="b"/>
              <a:pathLst>
                <a:path w="1955165" h="634">
                  <a:moveTo>
                    <a:pt x="0" y="0"/>
                  </a:moveTo>
                  <a:lnTo>
                    <a:pt x="1954573" y="60"/>
                  </a:lnTo>
                </a:path>
              </a:pathLst>
            </a:custGeom>
            <a:ln w="147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06395" y="7476072"/>
              <a:ext cx="132970" cy="103370"/>
            </a:xfrm>
            <a:prstGeom prst="rect">
              <a:avLst/>
            </a:prstGeom>
          </p:spPr>
        </p:pic>
      </p:grpSp>
      <p:sp>
        <p:nvSpPr>
          <p:cNvPr id="115" name="object 115"/>
          <p:cNvSpPr txBox="1"/>
          <p:nvPr/>
        </p:nvSpPr>
        <p:spPr>
          <a:xfrm>
            <a:off x="11096762" y="2074704"/>
            <a:ext cx="1448435" cy="817880"/>
          </a:xfrm>
          <a:prstGeom prst="rect">
            <a:avLst/>
          </a:prstGeom>
          <a:solidFill>
            <a:srgbClr val="A8D6FF"/>
          </a:solidFill>
          <a:ln w="14768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580"/>
              </a:spcBef>
            </a:pPr>
            <a:r>
              <a:rPr sz="4150" spc="5" dirty="0">
                <a:latin typeface="Arial MT"/>
                <a:cs typeface="Arial MT"/>
              </a:rPr>
              <a:t>...</a:t>
            </a:r>
            <a:endParaRPr sz="4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0">
              <a:lnSpc>
                <a:spcPct val="100000"/>
              </a:lnSpc>
              <a:spcBef>
                <a:spcPts val="100"/>
              </a:spcBef>
            </a:pPr>
            <a:r>
              <a:rPr dirty="0"/>
              <a:t>Noisy</a:t>
            </a:r>
            <a:r>
              <a:rPr spc="20" dirty="0"/>
              <a:t> </a:t>
            </a:r>
            <a:r>
              <a:rPr spc="-25" dirty="0"/>
              <a:t>channel</a:t>
            </a:r>
            <a:r>
              <a:rPr spc="85" dirty="0"/>
              <a:t> </a:t>
            </a:r>
            <a:r>
              <a:rPr spc="-20" dirty="0"/>
              <a:t>for</a:t>
            </a:r>
            <a:r>
              <a:rPr spc="120" dirty="0"/>
              <a:t> </a:t>
            </a:r>
            <a:r>
              <a:rPr spc="-285" dirty="0"/>
              <a:t>real-­‐word</a:t>
            </a:r>
            <a:r>
              <a:rPr dirty="0"/>
              <a:t> spell</a:t>
            </a:r>
            <a:r>
              <a:rPr spc="-15" dirty="0"/>
              <a:t> </a:t>
            </a:r>
            <a:r>
              <a:rPr spc="-10" dirty="0"/>
              <a:t>correction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283" y="7576312"/>
            <a:ext cx="3048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5" dirty="0">
                <a:latin typeface="Calibri"/>
                <a:cs typeface="Calibri"/>
              </a:rPr>
              <a:t>37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1312" y="1979201"/>
            <a:ext cx="1832091" cy="110750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5538" y="1979201"/>
            <a:ext cx="1728666" cy="110750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96054" y="1979201"/>
            <a:ext cx="1728666" cy="110750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469123" y="3154588"/>
            <a:ext cx="7751445" cy="5075555"/>
            <a:chOff x="2469123" y="3154588"/>
            <a:chExt cx="7751445" cy="507555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9123" y="3154588"/>
              <a:ext cx="1300194" cy="13142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9123" y="4392559"/>
              <a:ext cx="1300194" cy="13142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9123" y="5660372"/>
              <a:ext cx="1300194" cy="131424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2973" y="6927507"/>
              <a:ext cx="1270643" cy="129947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609003" y="3250614"/>
              <a:ext cx="1007744" cy="1031240"/>
            </a:xfrm>
            <a:custGeom>
              <a:avLst/>
              <a:gdLst/>
              <a:ahLst/>
              <a:cxnLst/>
              <a:rect l="l" t="t" r="r" b="b"/>
              <a:pathLst>
                <a:path w="1007745" h="1031239">
                  <a:moveTo>
                    <a:pt x="526460" y="0"/>
                  </a:moveTo>
                  <a:lnTo>
                    <a:pt x="480974" y="0"/>
                  </a:lnTo>
                  <a:lnTo>
                    <a:pt x="435637" y="4183"/>
                  </a:lnTo>
                  <a:lnTo>
                    <a:pt x="390748" y="12551"/>
                  </a:lnTo>
                  <a:lnTo>
                    <a:pt x="346605" y="25103"/>
                  </a:lnTo>
                  <a:lnTo>
                    <a:pt x="303508" y="41838"/>
                  </a:lnTo>
                  <a:lnTo>
                    <a:pt x="261753" y="62758"/>
                  </a:lnTo>
                  <a:lnTo>
                    <a:pt x="221640" y="87861"/>
                  </a:lnTo>
                  <a:lnTo>
                    <a:pt x="183468" y="117148"/>
                  </a:lnTo>
                  <a:lnTo>
                    <a:pt x="147535" y="150619"/>
                  </a:lnTo>
                  <a:lnTo>
                    <a:pt x="116571" y="185323"/>
                  </a:lnTo>
                  <a:lnTo>
                    <a:pt x="89249" y="222088"/>
                  </a:lnTo>
                  <a:lnTo>
                    <a:pt x="65571" y="260656"/>
                  </a:lnTo>
                  <a:lnTo>
                    <a:pt x="45535" y="300770"/>
                  </a:lnTo>
                  <a:lnTo>
                    <a:pt x="29142" y="342172"/>
                  </a:lnTo>
                  <a:lnTo>
                    <a:pt x="16392" y="384604"/>
                  </a:lnTo>
                  <a:lnTo>
                    <a:pt x="7285" y="427810"/>
                  </a:lnTo>
                  <a:lnTo>
                    <a:pt x="1821" y="471530"/>
                  </a:lnTo>
                  <a:lnTo>
                    <a:pt x="0" y="515509"/>
                  </a:lnTo>
                  <a:lnTo>
                    <a:pt x="1821" y="559487"/>
                  </a:lnTo>
                  <a:lnTo>
                    <a:pt x="7285" y="603208"/>
                  </a:lnTo>
                  <a:lnTo>
                    <a:pt x="16392" y="646413"/>
                  </a:lnTo>
                  <a:lnTo>
                    <a:pt x="29142" y="688846"/>
                  </a:lnTo>
                  <a:lnTo>
                    <a:pt x="45535" y="730248"/>
                  </a:lnTo>
                  <a:lnTo>
                    <a:pt x="65571" y="770362"/>
                  </a:lnTo>
                  <a:lnTo>
                    <a:pt x="89249" y="808930"/>
                  </a:lnTo>
                  <a:lnTo>
                    <a:pt x="116571" y="845694"/>
                  </a:lnTo>
                  <a:lnTo>
                    <a:pt x="147535" y="880398"/>
                  </a:lnTo>
                  <a:lnTo>
                    <a:pt x="183468" y="913869"/>
                  </a:lnTo>
                  <a:lnTo>
                    <a:pt x="221640" y="943156"/>
                  </a:lnTo>
                  <a:lnTo>
                    <a:pt x="261753" y="968259"/>
                  </a:lnTo>
                  <a:lnTo>
                    <a:pt x="303508" y="989178"/>
                  </a:lnTo>
                  <a:lnTo>
                    <a:pt x="346605" y="1005914"/>
                  </a:lnTo>
                  <a:lnTo>
                    <a:pt x="390748" y="1018465"/>
                  </a:lnTo>
                  <a:lnTo>
                    <a:pt x="435637" y="1026833"/>
                  </a:lnTo>
                  <a:lnTo>
                    <a:pt x="480974" y="1031017"/>
                  </a:lnTo>
                  <a:lnTo>
                    <a:pt x="526460" y="1031017"/>
                  </a:lnTo>
                  <a:lnTo>
                    <a:pt x="571796" y="1026833"/>
                  </a:lnTo>
                  <a:lnTo>
                    <a:pt x="616685" y="1018465"/>
                  </a:lnTo>
                  <a:lnTo>
                    <a:pt x="660828" y="1005914"/>
                  </a:lnTo>
                  <a:lnTo>
                    <a:pt x="703925" y="989178"/>
                  </a:lnTo>
                  <a:lnTo>
                    <a:pt x="745680" y="968259"/>
                  </a:lnTo>
                  <a:lnTo>
                    <a:pt x="785792" y="943156"/>
                  </a:lnTo>
                  <a:lnTo>
                    <a:pt x="823964" y="913869"/>
                  </a:lnTo>
                  <a:lnTo>
                    <a:pt x="859897" y="880398"/>
                  </a:lnTo>
                  <a:lnTo>
                    <a:pt x="890861" y="845694"/>
                  </a:lnTo>
                  <a:lnTo>
                    <a:pt x="918183" y="808930"/>
                  </a:lnTo>
                  <a:lnTo>
                    <a:pt x="941861" y="770362"/>
                  </a:lnTo>
                  <a:lnTo>
                    <a:pt x="961897" y="730248"/>
                  </a:lnTo>
                  <a:lnTo>
                    <a:pt x="978290" y="688846"/>
                  </a:lnTo>
                  <a:lnTo>
                    <a:pt x="991040" y="646413"/>
                  </a:lnTo>
                  <a:lnTo>
                    <a:pt x="1000147" y="603208"/>
                  </a:lnTo>
                  <a:lnTo>
                    <a:pt x="1005611" y="559487"/>
                  </a:lnTo>
                  <a:lnTo>
                    <a:pt x="1007433" y="515509"/>
                  </a:lnTo>
                  <a:lnTo>
                    <a:pt x="1005611" y="471530"/>
                  </a:lnTo>
                  <a:lnTo>
                    <a:pt x="1000147" y="427810"/>
                  </a:lnTo>
                  <a:lnTo>
                    <a:pt x="991040" y="384604"/>
                  </a:lnTo>
                  <a:lnTo>
                    <a:pt x="978290" y="342172"/>
                  </a:lnTo>
                  <a:lnTo>
                    <a:pt x="961897" y="300770"/>
                  </a:lnTo>
                  <a:lnTo>
                    <a:pt x="941861" y="260656"/>
                  </a:lnTo>
                  <a:lnTo>
                    <a:pt x="918183" y="222088"/>
                  </a:lnTo>
                  <a:lnTo>
                    <a:pt x="890861" y="185323"/>
                  </a:lnTo>
                  <a:lnTo>
                    <a:pt x="859897" y="150619"/>
                  </a:lnTo>
                  <a:lnTo>
                    <a:pt x="823964" y="117148"/>
                  </a:lnTo>
                  <a:lnTo>
                    <a:pt x="785792" y="87861"/>
                  </a:lnTo>
                  <a:lnTo>
                    <a:pt x="745680" y="62758"/>
                  </a:lnTo>
                  <a:lnTo>
                    <a:pt x="703925" y="41838"/>
                  </a:lnTo>
                  <a:lnTo>
                    <a:pt x="660828" y="25103"/>
                  </a:lnTo>
                  <a:lnTo>
                    <a:pt x="616685" y="12551"/>
                  </a:lnTo>
                  <a:lnTo>
                    <a:pt x="571796" y="4183"/>
                  </a:lnTo>
                  <a:lnTo>
                    <a:pt x="526460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09003" y="3250615"/>
              <a:ext cx="1007744" cy="1031240"/>
            </a:xfrm>
            <a:custGeom>
              <a:avLst/>
              <a:gdLst/>
              <a:ahLst/>
              <a:cxnLst/>
              <a:rect l="l" t="t" r="r" b="b"/>
              <a:pathLst>
                <a:path w="1007745" h="1031239">
                  <a:moveTo>
                    <a:pt x="859897" y="150619"/>
                  </a:moveTo>
                  <a:lnTo>
                    <a:pt x="890861" y="185323"/>
                  </a:lnTo>
                  <a:lnTo>
                    <a:pt x="918183" y="222087"/>
                  </a:lnTo>
                  <a:lnTo>
                    <a:pt x="941861" y="260655"/>
                  </a:lnTo>
                  <a:lnTo>
                    <a:pt x="961897" y="300769"/>
                  </a:lnTo>
                  <a:lnTo>
                    <a:pt x="978290" y="342171"/>
                  </a:lnTo>
                  <a:lnTo>
                    <a:pt x="991040" y="384604"/>
                  </a:lnTo>
                  <a:lnTo>
                    <a:pt x="1000147" y="427809"/>
                  </a:lnTo>
                  <a:lnTo>
                    <a:pt x="1005611" y="471530"/>
                  </a:lnTo>
                  <a:lnTo>
                    <a:pt x="1007433" y="515508"/>
                  </a:lnTo>
                  <a:lnTo>
                    <a:pt x="1005611" y="559487"/>
                  </a:lnTo>
                  <a:lnTo>
                    <a:pt x="1000147" y="603207"/>
                  </a:lnTo>
                  <a:lnTo>
                    <a:pt x="991040" y="646413"/>
                  </a:lnTo>
                  <a:lnTo>
                    <a:pt x="978290" y="688845"/>
                  </a:lnTo>
                  <a:lnTo>
                    <a:pt x="961897" y="730247"/>
                  </a:lnTo>
                  <a:lnTo>
                    <a:pt x="941861" y="770361"/>
                  </a:lnTo>
                  <a:lnTo>
                    <a:pt x="918183" y="808929"/>
                  </a:lnTo>
                  <a:lnTo>
                    <a:pt x="890861" y="845694"/>
                  </a:lnTo>
                  <a:lnTo>
                    <a:pt x="859897" y="880398"/>
                  </a:lnTo>
                  <a:lnTo>
                    <a:pt x="823964" y="913869"/>
                  </a:lnTo>
                  <a:lnTo>
                    <a:pt x="785792" y="943156"/>
                  </a:lnTo>
                  <a:lnTo>
                    <a:pt x="745679" y="968259"/>
                  </a:lnTo>
                  <a:lnTo>
                    <a:pt x="703925" y="989178"/>
                  </a:lnTo>
                  <a:lnTo>
                    <a:pt x="660827" y="1005914"/>
                  </a:lnTo>
                  <a:lnTo>
                    <a:pt x="616685" y="1018465"/>
                  </a:lnTo>
                  <a:lnTo>
                    <a:pt x="571796" y="1026833"/>
                  </a:lnTo>
                  <a:lnTo>
                    <a:pt x="526459" y="1031017"/>
                  </a:lnTo>
                  <a:lnTo>
                    <a:pt x="480973" y="1031017"/>
                  </a:lnTo>
                  <a:lnTo>
                    <a:pt x="435636" y="1026833"/>
                  </a:lnTo>
                  <a:lnTo>
                    <a:pt x="390748" y="1018465"/>
                  </a:lnTo>
                  <a:lnTo>
                    <a:pt x="346605" y="1005914"/>
                  </a:lnTo>
                  <a:lnTo>
                    <a:pt x="303507" y="989178"/>
                  </a:lnTo>
                  <a:lnTo>
                    <a:pt x="261753" y="968259"/>
                  </a:lnTo>
                  <a:lnTo>
                    <a:pt x="221640" y="943156"/>
                  </a:lnTo>
                  <a:lnTo>
                    <a:pt x="183468" y="913869"/>
                  </a:lnTo>
                  <a:lnTo>
                    <a:pt x="147535" y="880398"/>
                  </a:lnTo>
                  <a:lnTo>
                    <a:pt x="116571" y="845694"/>
                  </a:lnTo>
                  <a:lnTo>
                    <a:pt x="89249" y="808929"/>
                  </a:lnTo>
                  <a:lnTo>
                    <a:pt x="65571" y="770361"/>
                  </a:lnTo>
                  <a:lnTo>
                    <a:pt x="45535" y="730247"/>
                  </a:lnTo>
                  <a:lnTo>
                    <a:pt x="29142" y="688845"/>
                  </a:lnTo>
                  <a:lnTo>
                    <a:pt x="16392" y="646413"/>
                  </a:lnTo>
                  <a:lnTo>
                    <a:pt x="7285" y="603207"/>
                  </a:lnTo>
                  <a:lnTo>
                    <a:pt x="1821" y="559487"/>
                  </a:lnTo>
                  <a:lnTo>
                    <a:pt x="0" y="515508"/>
                  </a:lnTo>
                  <a:lnTo>
                    <a:pt x="1821" y="471530"/>
                  </a:lnTo>
                  <a:lnTo>
                    <a:pt x="7285" y="427809"/>
                  </a:lnTo>
                  <a:lnTo>
                    <a:pt x="16392" y="384604"/>
                  </a:lnTo>
                  <a:lnTo>
                    <a:pt x="29142" y="342171"/>
                  </a:lnTo>
                  <a:lnTo>
                    <a:pt x="45535" y="300769"/>
                  </a:lnTo>
                  <a:lnTo>
                    <a:pt x="65571" y="260655"/>
                  </a:lnTo>
                  <a:lnTo>
                    <a:pt x="89249" y="222087"/>
                  </a:lnTo>
                  <a:lnTo>
                    <a:pt x="116571" y="185323"/>
                  </a:lnTo>
                  <a:lnTo>
                    <a:pt x="147535" y="150619"/>
                  </a:lnTo>
                  <a:lnTo>
                    <a:pt x="183468" y="117148"/>
                  </a:lnTo>
                  <a:lnTo>
                    <a:pt x="221640" y="87861"/>
                  </a:lnTo>
                  <a:lnTo>
                    <a:pt x="261753" y="62758"/>
                  </a:lnTo>
                  <a:lnTo>
                    <a:pt x="303507" y="41838"/>
                  </a:lnTo>
                  <a:lnTo>
                    <a:pt x="346605" y="25103"/>
                  </a:lnTo>
                  <a:lnTo>
                    <a:pt x="390748" y="12551"/>
                  </a:lnTo>
                  <a:lnTo>
                    <a:pt x="435636" y="4183"/>
                  </a:lnTo>
                  <a:lnTo>
                    <a:pt x="480973" y="0"/>
                  </a:lnTo>
                  <a:lnTo>
                    <a:pt x="526459" y="0"/>
                  </a:lnTo>
                  <a:lnTo>
                    <a:pt x="571796" y="4183"/>
                  </a:lnTo>
                  <a:lnTo>
                    <a:pt x="616685" y="12551"/>
                  </a:lnTo>
                  <a:lnTo>
                    <a:pt x="660827" y="25103"/>
                  </a:lnTo>
                  <a:lnTo>
                    <a:pt x="703925" y="41838"/>
                  </a:lnTo>
                  <a:lnTo>
                    <a:pt x="745679" y="62758"/>
                  </a:lnTo>
                  <a:lnTo>
                    <a:pt x="785792" y="87861"/>
                  </a:lnTo>
                  <a:lnTo>
                    <a:pt x="823964" y="117148"/>
                  </a:lnTo>
                  <a:lnTo>
                    <a:pt x="859897" y="150619"/>
                  </a:lnTo>
                </a:path>
              </a:pathLst>
            </a:custGeom>
            <a:ln w="14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6541" y="5660372"/>
              <a:ext cx="1300194" cy="131424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6541" y="4392559"/>
              <a:ext cx="1300194" cy="131424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34047" y="6927507"/>
              <a:ext cx="1270643" cy="129947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18549" y="3154588"/>
              <a:ext cx="1300194" cy="131424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20175" y="4392559"/>
              <a:ext cx="1300194" cy="131424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20175" y="5660372"/>
              <a:ext cx="1300194" cy="131424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20175" y="6916224"/>
              <a:ext cx="1300194" cy="1313375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56884" y="1979201"/>
            <a:ext cx="1728666" cy="1107505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351192" y="2074704"/>
            <a:ext cx="1548765" cy="817880"/>
          </a:xfrm>
          <a:prstGeom prst="rect">
            <a:avLst/>
          </a:prstGeom>
          <a:solidFill>
            <a:srgbClr val="A8D6FF"/>
          </a:solidFill>
          <a:ln w="14768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352425">
              <a:lnSpc>
                <a:spcPct val="100000"/>
              </a:lnSpc>
              <a:spcBef>
                <a:spcPts val="580"/>
              </a:spcBef>
            </a:pPr>
            <a:r>
              <a:rPr sz="4150" spc="10" dirty="0">
                <a:latin typeface="Arial MT"/>
                <a:cs typeface="Arial MT"/>
              </a:rPr>
              <a:t>two</a:t>
            </a:r>
            <a:endParaRPr sz="41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45417" y="2074704"/>
            <a:ext cx="1448435" cy="817880"/>
          </a:xfrm>
          <a:prstGeom prst="rect">
            <a:avLst/>
          </a:prstGeom>
          <a:solidFill>
            <a:srgbClr val="A8D6FF"/>
          </a:solidFill>
          <a:ln w="14768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580"/>
              </a:spcBef>
            </a:pPr>
            <a:r>
              <a:rPr sz="4150" spc="15" dirty="0">
                <a:latin typeface="Arial MT"/>
                <a:cs typeface="Arial MT"/>
              </a:rPr>
              <a:t>of</a:t>
            </a:r>
            <a:endParaRPr sz="415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35932" y="2074704"/>
            <a:ext cx="1448435" cy="817880"/>
          </a:xfrm>
          <a:prstGeom prst="rect">
            <a:avLst/>
          </a:prstGeom>
          <a:solidFill>
            <a:srgbClr val="A8D6FF"/>
          </a:solidFill>
          <a:ln w="14768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580"/>
              </a:spcBef>
            </a:pPr>
            <a:r>
              <a:rPr sz="4150" spc="15" dirty="0">
                <a:latin typeface="Arial MT"/>
                <a:cs typeface="Arial MT"/>
              </a:rPr>
              <a:t>thew</a:t>
            </a:r>
            <a:endParaRPr sz="41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63251" y="3546688"/>
            <a:ext cx="284480" cy="398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50" spc="-10" dirty="0">
                <a:latin typeface="Arial MT"/>
                <a:cs typeface="Arial MT"/>
              </a:rPr>
              <a:t>to</a:t>
            </a:r>
            <a:endParaRPr sz="245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050808" y="3242995"/>
            <a:ext cx="1022985" cy="1046480"/>
            <a:chOff x="9050808" y="3242995"/>
            <a:chExt cx="1022985" cy="1046480"/>
          </a:xfrm>
        </p:grpSpPr>
        <p:sp>
          <p:nvSpPr>
            <p:cNvPr id="27" name="object 27"/>
            <p:cNvSpPr/>
            <p:nvPr/>
          </p:nvSpPr>
          <p:spPr>
            <a:xfrm>
              <a:off x="9058430" y="3250614"/>
              <a:ext cx="1007744" cy="1031240"/>
            </a:xfrm>
            <a:custGeom>
              <a:avLst/>
              <a:gdLst/>
              <a:ahLst/>
              <a:cxnLst/>
              <a:rect l="l" t="t" r="r" b="b"/>
              <a:pathLst>
                <a:path w="1007745" h="1031239">
                  <a:moveTo>
                    <a:pt x="526459" y="0"/>
                  </a:moveTo>
                  <a:lnTo>
                    <a:pt x="480973" y="0"/>
                  </a:lnTo>
                  <a:lnTo>
                    <a:pt x="435636" y="4183"/>
                  </a:lnTo>
                  <a:lnTo>
                    <a:pt x="390747" y="12551"/>
                  </a:lnTo>
                  <a:lnTo>
                    <a:pt x="346605" y="25103"/>
                  </a:lnTo>
                  <a:lnTo>
                    <a:pt x="303507" y="41838"/>
                  </a:lnTo>
                  <a:lnTo>
                    <a:pt x="261752" y="62758"/>
                  </a:lnTo>
                  <a:lnTo>
                    <a:pt x="221640" y="87861"/>
                  </a:lnTo>
                  <a:lnTo>
                    <a:pt x="183468" y="117148"/>
                  </a:lnTo>
                  <a:lnTo>
                    <a:pt x="147535" y="150619"/>
                  </a:lnTo>
                  <a:lnTo>
                    <a:pt x="116571" y="185323"/>
                  </a:lnTo>
                  <a:lnTo>
                    <a:pt x="89249" y="222088"/>
                  </a:lnTo>
                  <a:lnTo>
                    <a:pt x="65571" y="260656"/>
                  </a:lnTo>
                  <a:lnTo>
                    <a:pt x="45535" y="300770"/>
                  </a:lnTo>
                  <a:lnTo>
                    <a:pt x="29142" y="342172"/>
                  </a:lnTo>
                  <a:lnTo>
                    <a:pt x="16392" y="384604"/>
                  </a:lnTo>
                  <a:lnTo>
                    <a:pt x="7285" y="427810"/>
                  </a:lnTo>
                  <a:lnTo>
                    <a:pt x="1821" y="471530"/>
                  </a:lnTo>
                  <a:lnTo>
                    <a:pt x="0" y="515509"/>
                  </a:lnTo>
                  <a:lnTo>
                    <a:pt x="1821" y="559487"/>
                  </a:lnTo>
                  <a:lnTo>
                    <a:pt x="7285" y="603208"/>
                  </a:lnTo>
                  <a:lnTo>
                    <a:pt x="16392" y="646413"/>
                  </a:lnTo>
                  <a:lnTo>
                    <a:pt x="29142" y="688846"/>
                  </a:lnTo>
                  <a:lnTo>
                    <a:pt x="45535" y="730248"/>
                  </a:lnTo>
                  <a:lnTo>
                    <a:pt x="65571" y="770362"/>
                  </a:lnTo>
                  <a:lnTo>
                    <a:pt x="89249" y="808930"/>
                  </a:lnTo>
                  <a:lnTo>
                    <a:pt x="116571" y="845694"/>
                  </a:lnTo>
                  <a:lnTo>
                    <a:pt x="147535" y="880398"/>
                  </a:lnTo>
                  <a:lnTo>
                    <a:pt x="183468" y="913869"/>
                  </a:lnTo>
                  <a:lnTo>
                    <a:pt x="221640" y="943156"/>
                  </a:lnTo>
                  <a:lnTo>
                    <a:pt x="261752" y="968259"/>
                  </a:lnTo>
                  <a:lnTo>
                    <a:pt x="303507" y="989178"/>
                  </a:lnTo>
                  <a:lnTo>
                    <a:pt x="346605" y="1005914"/>
                  </a:lnTo>
                  <a:lnTo>
                    <a:pt x="390747" y="1018465"/>
                  </a:lnTo>
                  <a:lnTo>
                    <a:pt x="435636" y="1026833"/>
                  </a:lnTo>
                  <a:lnTo>
                    <a:pt x="480973" y="1031017"/>
                  </a:lnTo>
                  <a:lnTo>
                    <a:pt x="526459" y="1031017"/>
                  </a:lnTo>
                  <a:lnTo>
                    <a:pt x="571795" y="1026833"/>
                  </a:lnTo>
                  <a:lnTo>
                    <a:pt x="616684" y="1018465"/>
                  </a:lnTo>
                  <a:lnTo>
                    <a:pt x="660827" y="1005914"/>
                  </a:lnTo>
                  <a:lnTo>
                    <a:pt x="703925" y="989178"/>
                  </a:lnTo>
                  <a:lnTo>
                    <a:pt x="745679" y="968259"/>
                  </a:lnTo>
                  <a:lnTo>
                    <a:pt x="785792" y="943156"/>
                  </a:lnTo>
                  <a:lnTo>
                    <a:pt x="823964" y="913869"/>
                  </a:lnTo>
                  <a:lnTo>
                    <a:pt x="859897" y="880398"/>
                  </a:lnTo>
                  <a:lnTo>
                    <a:pt x="890861" y="845694"/>
                  </a:lnTo>
                  <a:lnTo>
                    <a:pt x="918183" y="808930"/>
                  </a:lnTo>
                  <a:lnTo>
                    <a:pt x="941861" y="770362"/>
                  </a:lnTo>
                  <a:lnTo>
                    <a:pt x="961897" y="730248"/>
                  </a:lnTo>
                  <a:lnTo>
                    <a:pt x="978290" y="688846"/>
                  </a:lnTo>
                  <a:lnTo>
                    <a:pt x="991040" y="646413"/>
                  </a:lnTo>
                  <a:lnTo>
                    <a:pt x="1000147" y="603208"/>
                  </a:lnTo>
                  <a:lnTo>
                    <a:pt x="1005611" y="559487"/>
                  </a:lnTo>
                  <a:lnTo>
                    <a:pt x="1007433" y="515509"/>
                  </a:lnTo>
                  <a:lnTo>
                    <a:pt x="1005611" y="471530"/>
                  </a:lnTo>
                  <a:lnTo>
                    <a:pt x="1000147" y="427810"/>
                  </a:lnTo>
                  <a:lnTo>
                    <a:pt x="991040" y="384604"/>
                  </a:lnTo>
                  <a:lnTo>
                    <a:pt x="978290" y="342172"/>
                  </a:lnTo>
                  <a:lnTo>
                    <a:pt x="961897" y="300770"/>
                  </a:lnTo>
                  <a:lnTo>
                    <a:pt x="941861" y="260656"/>
                  </a:lnTo>
                  <a:lnTo>
                    <a:pt x="918183" y="222088"/>
                  </a:lnTo>
                  <a:lnTo>
                    <a:pt x="890861" y="185323"/>
                  </a:lnTo>
                  <a:lnTo>
                    <a:pt x="859897" y="150619"/>
                  </a:lnTo>
                  <a:lnTo>
                    <a:pt x="823964" y="117148"/>
                  </a:lnTo>
                  <a:lnTo>
                    <a:pt x="785792" y="87861"/>
                  </a:lnTo>
                  <a:lnTo>
                    <a:pt x="745679" y="62758"/>
                  </a:lnTo>
                  <a:lnTo>
                    <a:pt x="703925" y="41838"/>
                  </a:lnTo>
                  <a:lnTo>
                    <a:pt x="660827" y="25103"/>
                  </a:lnTo>
                  <a:lnTo>
                    <a:pt x="616684" y="12551"/>
                  </a:lnTo>
                  <a:lnTo>
                    <a:pt x="571795" y="4183"/>
                  </a:lnTo>
                  <a:lnTo>
                    <a:pt x="526459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058428" y="3250615"/>
              <a:ext cx="1007744" cy="1031240"/>
            </a:xfrm>
            <a:custGeom>
              <a:avLst/>
              <a:gdLst/>
              <a:ahLst/>
              <a:cxnLst/>
              <a:rect l="l" t="t" r="r" b="b"/>
              <a:pathLst>
                <a:path w="1007745" h="1031239">
                  <a:moveTo>
                    <a:pt x="859897" y="150619"/>
                  </a:moveTo>
                  <a:lnTo>
                    <a:pt x="890862" y="185323"/>
                  </a:lnTo>
                  <a:lnTo>
                    <a:pt x="918183" y="222087"/>
                  </a:lnTo>
                  <a:lnTo>
                    <a:pt x="941862" y="260655"/>
                  </a:lnTo>
                  <a:lnTo>
                    <a:pt x="961898" y="300769"/>
                  </a:lnTo>
                  <a:lnTo>
                    <a:pt x="978290" y="342171"/>
                  </a:lnTo>
                  <a:lnTo>
                    <a:pt x="991040" y="384604"/>
                  </a:lnTo>
                  <a:lnTo>
                    <a:pt x="1000148" y="427809"/>
                  </a:lnTo>
                  <a:lnTo>
                    <a:pt x="1005612" y="471530"/>
                  </a:lnTo>
                  <a:lnTo>
                    <a:pt x="1007433" y="515508"/>
                  </a:lnTo>
                  <a:lnTo>
                    <a:pt x="1005612" y="559487"/>
                  </a:lnTo>
                  <a:lnTo>
                    <a:pt x="1000148" y="603207"/>
                  </a:lnTo>
                  <a:lnTo>
                    <a:pt x="991040" y="646413"/>
                  </a:lnTo>
                  <a:lnTo>
                    <a:pt x="978290" y="688845"/>
                  </a:lnTo>
                  <a:lnTo>
                    <a:pt x="961898" y="730247"/>
                  </a:lnTo>
                  <a:lnTo>
                    <a:pt x="941862" y="770361"/>
                  </a:lnTo>
                  <a:lnTo>
                    <a:pt x="918183" y="808929"/>
                  </a:lnTo>
                  <a:lnTo>
                    <a:pt x="890862" y="845694"/>
                  </a:lnTo>
                  <a:lnTo>
                    <a:pt x="859897" y="880398"/>
                  </a:lnTo>
                  <a:lnTo>
                    <a:pt x="823964" y="913869"/>
                  </a:lnTo>
                  <a:lnTo>
                    <a:pt x="785792" y="943156"/>
                  </a:lnTo>
                  <a:lnTo>
                    <a:pt x="745680" y="968259"/>
                  </a:lnTo>
                  <a:lnTo>
                    <a:pt x="703925" y="989178"/>
                  </a:lnTo>
                  <a:lnTo>
                    <a:pt x="660827" y="1005914"/>
                  </a:lnTo>
                  <a:lnTo>
                    <a:pt x="616685" y="1018465"/>
                  </a:lnTo>
                  <a:lnTo>
                    <a:pt x="571796" y="1026833"/>
                  </a:lnTo>
                  <a:lnTo>
                    <a:pt x="526459" y="1031017"/>
                  </a:lnTo>
                  <a:lnTo>
                    <a:pt x="480973" y="1031017"/>
                  </a:lnTo>
                  <a:lnTo>
                    <a:pt x="435636" y="1026833"/>
                  </a:lnTo>
                  <a:lnTo>
                    <a:pt x="390747" y="1018465"/>
                  </a:lnTo>
                  <a:lnTo>
                    <a:pt x="346604" y="1005914"/>
                  </a:lnTo>
                  <a:lnTo>
                    <a:pt x="303507" y="989178"/>
                  </a:lnTo>
                  <a:lnTo>
                    <a:pt x="261752" y="968259"/>
                  </a:lnTo>
                  <a:lnTo>
                    <a:pt x="221640" y="943156"/>
                  </a:lnTo>
                  <a:lnTo>
                    <a:pt x="183468" y="913869"/>
                  </a:lnTo>
                  <a:lnTo>
                    <a:pt x="147535" y="880398"/>
                  </a:lnTo>
                  <a:lnTo>
                    <a:pt x="116570" y="845694"/>
                  </a:lnTo>
                  <a:lnTo>
                    <a:pt x="89249" y="808929"/>
                  </a:lnTo>
                  <a:lnTo>
                    <a:pt x="65571" y="770361"/>
                  </a:lnTo>
                  <a:lnTo>
                    <a:pt x="45535" y="730247"/>
                  </a:lnTo>
                  <a:lnTo>
                    <a:pt x="29142" y="688845"/>
                  </a:lnTo>
                  <a:lnTo>
                    <a:pt x="16392" y="646413"/>
                  </a:lnTo>
                  <a:lnTo>
                    <a:pt x="7285" y="603207"/>
                  </a:lnTo>
                  <a:lnTo>
                    <a:pt x="1821" y="559487"/>
                  </a:lnTo>
                  <a:lnTo>
                    <a:pt x="0" y="515508"/>
                  </a:lnTo>
                  <a:lnTo>
                    <a:pt x="1821" y="471530"/>
                  </a:lnTo>
                  <a:lnTo>
                    <a:pt x="7285" y="427809"/>
                  </a:lnTo>
                  <a:lnTo>
                    <a:pt x="16392" y="384604"/>
                  </a:lnTo>
                  <a:lnTo>
                    <a:pt x="29142" y="342171"/>
                  </a:lnTo>
                  <a:lnTo>
                    <a:pt x="45535" y="300769"/>
                  </a:lnTo>
                  <a:lnTo>
                    <a:pt x="65571" y="260655"/>
                  </a:lnTo>
                  <a:lnTo>
                    <a:pt x="89249" y="222087"/>
                  </a:lnTo>
                  <a:lnTo>
                    <a:pt x="116570" y="185323"/>
                  </a:lnTo>
                  <a:lnTo>
                    <a:pt x="147535" y="150619"/>
                  </a:lnTo>
                  <a:lnTo>
                    <a:pt x="183468" y="117148"/>
                  </a:lnTo>
                  <a:lnTo>
                    <a:pt x="221640" y="87861"/>
                  </a:lnTo>
                  <a:lnTo>
                    <a:pt x="261752" y="62758"/>
                  </a:lnTo>
                  <a:lnTo>
                    <a:pt x="303507" y="41838"/>
                  </a:lnTo>
                  <a:lnTo>
                    <a:pt x="346604" y="25103"/>
                  </a:lnTo>
                  <a:lnTo>
                    <a:pt x="390747" y="12551"/>
                  </a:lnTo>
                  <a:lnTo>
                    <a:pt x="435636" y="4183"/>
                  </a:lnTo>
                  <a:lnTo>
                    <a:pt x="480973" y="0"/>
                  </a:lnTo>
                  <a:lnTo>
                    <a:pt x="526459" y="0"/>
                  </a:lnTo>
                  <a:lnTo>
                    <a:pt x="571796" y="4183"/>
                  </a:lnTo>
                  <a:lnTo>
                    <a:pt x="616685" y="12551"/>
                  </a:lnTo>
                  <a:lnTo>
                    <a:pt x="660827" y="25103"/>
                  </a:lnTo>
                  <a:lnTo>
                    <a:pt x="703925" y="41838"/>
                  </a:lnTo>
                  <a:lnTo>
                    <a:pt x="745680" y="62758"/>
                  </a:lnTo>
                  <a:lnTo>
                    <a:pt x="785792" y="87861"/>
                  </a:lnTo>
                  <a:lnTo>
                    <a:pt x="823964" y="117148"/>
                  </a:lnTo>
                  <a:lnTo>
                    <a:pt x="859897" y="150619"/>
                  </a:lnTo>
                </a:path>
              </a:pathLst>
            </a:custGeom>
            <a:ln w="14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216896" y="3583604"/>
            <a:ext cx="676275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-10" dirty="0">
                <a:latin typeface="Arial MT"/>
                <a:cs typeface="Arial MT"/>
              </a:rPr>
              <a:t>t</a:t>
            </a:r>
            <a:r>
              <a:rPr sz="2100" spc="-5" dirty="0">
                <a:latin typeface="Arial MT"/>
                <a:cs typeface="Arial MT"/>
              </a:rPr>
              <a:t>hrew</a:t>
            </a:r>
            <a:endParaRPr sz="21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958800" y="5748780"/>
            <a:ext cx="1022985" cy="1046480"/>
            <a:chOff x="5958800" y="5748780"/>
            <a:chExt cx="1022985" cy="1046480"/>
          </a:xfrm>
        </p:grpSpPr>
        <p:sp>
          <p:nvSpPr>
            <p:cNvPr id="31" name="object 31"/>
            <p:cNvSpPr/>
            <p:nvPr/>
          </p:nvSpPr>
          <p:spPr>
            <a:xfrm>
              <a:off x="5966421" y="5756398"/>
              <a:ext cx="1007744" cy="1031240"/>
            </a:xfrm>
            <a:custGeom>
              <a:avLst/>
              <a:gdLst/>
              <a:ahLst/>
              <a:cxnLst/>
              <a:rect l="l" t="t" r="r" b="b"/>
              <a:pathLst>
                <a:path w="1007745" h="1031240">
                  <a:moveTo>
                    <a:pt x="526459" y="0"/>
                  </a:moveTo>
                  <a:lnTo>
                    <a:pt x="480973" y="0"/>
                  </a:lnTo>
                  <a:lnTo>
                    <a:pt x="435636" y="4183"/>
                  </a:lnTo>
                  <a:lnTo>
                    <a:pt x="390747" y="12551"/>
                  </a:lnTo>
                  <a:lnTo>
                    <a:pt x="346604" y="25103"/>
                  </a:lnTo>
                  <a:lnTo>
                    <a:pt x="303507" y="41838"/>
                  </a:lnTo>
                  <a:lnTo>
                    <a:pt x="261752" y="62758"/>
                  </a:lnTo>
                  <a:lnTo>
                    <a:pt x="221640" y="87861"/>
                  </a:lnTo>
                  <a:lnTo>
                    <a:pt x="183467" y="117148"/>
                  </a:lnTo>
                  <a:lnTo>
                    <a:pt x="147534" y="150619"/>
                  </a:lnTo>
                  <a:lnTo>
                    <a:pt x="116570" y="185323"/>
                  </a:lnTo>
                  <a:lnTo>
                    <a:pt x="89249" y="222087"/>
                  </a:lnTo>
                  <a:lnTo>
                    <a:pt x="65570" y="260655"/>
                  </a:lnTo>
                  <a:lnTo>
                    <a:pt x="45535" y="300769"/>
                  </a:lnTo>
                  <a:lnTo>
                    <a:pt x="29142" y="342171"/>
                  </a:lnTo>
                  <a:lnTo>
                    <a:pt x="16392" y="384604"/>
                  </a:lnTo>
                  <a:lnTo>
                    <a:pt x="7285" y="427809"/>
                  </a:lnTo>
                  <a:lnTo>
                    <a:pt x="1821" y="471530"/>
                  </a:lnTo>
                  <a:lnTo>
                    <a:pt x="0" y="515508"/>
                  </a:lnTo>
                  <a:lnTo>
                    <a:pt x="1821" y="559486"/>
                  </a:lnTo>
                  <a:lnTo>
                    <a:pt x="7285" y="603207"/>
                  </a:lnTo>
                  <a:lnTo>
                    <a:pt x="16392" y="646412"/>
                  </a:lnTo>
                  <a:lnTo>
                    <a:pt x="29142" y="688845"/>
                  </a:lnTo>
                  <a:lnTo>
                    <a:pt x="45535" y="730247"/>
                  </a:lnTo>
                  <a:lnTo>
                    <a:pt x="65570" y="770361"/>
                  </a:lnTo>
                  <a:lnTo>
                    <a:pt x="89249" y="808929"/>
                  </a:lnTo>
                  <a:lnTo>
                    <a:pt x="116570" y="845693"/>
                  </a:lnTo>
                  <a:lnTo>
                    <a:pt x="147534" y="880397"/>
                  </a:lnTo>
                  <a:lnTo>
                    <a:pt x="183467" y="913868"/>
                  </a:lnTo>
                  <a:lnTo>
                    <a:pt x="221640" y="943155"/>
                  </a:lnTo>
                  <a:lnTo>
                    <a:pt x="261752" y="968258"/>
                  </a:lnTo>
                  <a:lnTo>
                    <a:pt x="303507" y="989178"/>
                  </a:lnTo>
                  <a:lnTo>
                    <a:pt x="346604" y="1005913"/>
                  </a:lnTo>
                  <a:lnTo>
                    <a:pt x="390747" y="1018465"/>
                  </a:lnTo>
                  <a:lnTo>
                    <a:pt x="435636" y="1026833"/>
                  </a:lnTo>
                  <a:lnTo>
                    <a:pt x="480973" y="1031016"/>
                  </a:lnTo>
                  <a:lnTo>
                    <a:pt x="526459" y="1031016"/>
                  </a:lnTo>
                  <a:lnTo>
                    <a:pt x="571796" y="1026833"/>
                  </a:lnTo>
                  <a:lnTo>
                    <a:pt x="616685" y="1018465"/>
                  </a:lnTo>
                  <a:lnTo>
                    <a:pt x="660827" y="1005913"/>
                  </a:lnTo>
                  <a:lnTo>
                    <a:pt x="703925" y="989178"/>
                  </a:lnTo>
                  <a:lnTo>
                    <a:pt x="745679" y="968258"/>
                  </a:lnTo>
                  <a:lnTo>
                    <a:pt x="785792" y="943155"/>
                  </a:lnTo>
                  <a:lnTo>
                    <a:pt x="823964" y="913868"/>
                  </a:lnTo>
                  <a:lnTo>
                    <a:pt x="859897" y="880397"/>
                  </a:lnTo>
                  <a:lnTo>
                    <a:pt x="890862" y="845693"/>
                  </a:lnTo>
                  <a:lnTo>
                    <a:pt x="918183" y="808929"/>
                  </a:lnTo>
                  <a:lnTo>
                    <a:pt x="941861" y="770361"/>
                  </a:lnTo>
                  <a:lnTo>
                    <a:pt x="961897" y="730247"/>
                  </a:lnTo>
                  <a:lnTo>
                    <a:pt x="978289" y="688845"/>
                  </a:lnTo>
                  <a:lnTo>
                    <a:pt x="991039" y="646412"/>
                  </a:lnTo>
                  <a:lnTo>
                    <a:pt x="1000146" y="603207"/>
                  </a:lnTo>
                  <a:lnTo>
                    <a:pt x="1005611" y="559486"/>
                  </a:lnTo>
                  <a:lnTo>
                    <a:pt x="1007432" y="515508"/>
                  </a:lnTo>
                  <a:lnTo>
                    <a:pt x="1005611" y="471530"/>
                  </a:lnTo>
                  <a:lnTo>
                    <a:pt x="1000146" y="427809"/>
                  </a:lnTo>
                  <a:lnTo>
                    <a:pt x="991039" y="384604"/>
                  </a:lnTo>
                  <a:lnTo>
                    <a:pt x="978289" y="342171"/>
                  </a:lnTo>
                  <a:lnTo>
                    <a:pt x="961897" y="300769"/>
                  </a:lnTo>
                  <a:lnTo>
                    <a:pt x="941861" y="260655"/>
                  </a:lnTo>
                  <a:lnTo>
                    <a:pt x="918183" y="222087"/>
                  </a:lnTo>
                  <a:lnTo>
                    <a:pt x="890862" y="185323"/>
                  </a:lnTo>
                  <a:lnTo>
                    <a:pt x="859897" y="150619"/>
                  </a:lnTo>
                  <a:lnTo>
                    <a:pt x="823964" y="117148"/>
                  </a:lnTo>
                  <a:lnTo>
                    <a:pt x="785792" y="87861"/>
                  </a:lnTo>
                  <a:lnTo>
                    <a:pt x="745679" y="62758"/>
                  </a:lnTo>
                  <a:lnTo>
                    <a:pt x="703925" y="41838"/>
                  </a:lnTo>
                  <a:lnTo>
                    <a:pt x="660827" y="25103"/>
                  </a:lnTo>
                  <a:lnTo>
                    <a:pt x="616685" y="12551"/>
                  </a:lnTo>
                  <a:lnTo>
                    <a:pt x="571796" y="4183"/>
                  </a:lnTo>
                  <a:lnTo>
                    <a:pt x="526459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66420" y="5756400"/>
              <a:ext cx="1007744" cy="1031240"/>
            </a:xfrm>
            <a:custGeom>
              <a:avLst/>
              <a:gdLst/>
              <a:ahLst/>
              <a:cxnLst/>
              <a:rect l="l" t="t" r="r" b="b"/>
              <a:pathLst>
                <a:path w="1007745" h="1031240">
                  <a:moveTo>
                    <a:pt x="859897" y="150619"/>
                  </a:moveTo>
                  <a:lnTo>
                    <a:pt x="890861" y="185323"/>
                  </a:lnTo>
                  <a:lnTo>
                    <a:pt x="918183" y="222087"/>
                  </a:lnTo>
                  <a:lnTo>
                    <a:pt x="941861" y="260655"/>
                  </a:lnTo>
                  <a:lnTo>
                    <a:pt x="961897" y="300769"/>
                  </a:lnTo>
                  <a:lnTo>
                    <a:pt x="978290" y="342171"/>
                  </a:lnTo>
                  <a:lnTo>
                    <a:pt x="991040" y="384604"/>
                  </a:lnTo>
                  <a:lnTo>
                    <a:pt x="1000147" y="427809"/>
                  </a:lnTo>
                  <a:lnTo>
                    <a:pt x="1005611" y="471530"/>
                  </a:lnTo>
                  <a:lnTo>
                    <a:pt x="1007432" y="515508"/>
                  </a:lnTo>
                  <a:lnTo>
                    <a:pt x="1005611" y="559487"/>
                  </a:lnTo>
                  <a:lnTo>
                    <a:pt x="1000147" y="603207"/>
                  </a:lnTo>
                  <a:lnTo>
                    <a:pt x="991040" y="646413"/>
                  </a:lnTo>
                  <a:lnTo>
                    <a:pt x="978290" y="688845"/>
                  </a:lnTo>
                  <a:lnTo>
                    <a:pt x="961897" y="730247"/>
                  </a:lnTo>
                  <a:lnTo>
                    <a:pt x="941861" y="770361"/>
                  </a:lnTo>
                  <a:lnTo>
                    <a:pt x="918183" y="808929"/>
                  </a:lnTo>
                  <a:lnTo>
                    <a:pt x="890861" y="845694"/>
                  </a:lnTo>
                  <a:lnTo>
                    <a:pt x="859897" y="880398"/>
                  </a:lnTo>
                  <a:lnTo>
                    <a:pt x="823964" y="913869"/>
                  </a:lnTo>
                  <a:lnTo>
                    <a:pt x="785792" y="943156"/>
                  </a:lnTo>
                  <a:lnTo>
                    <a:pt x="745680" y="968259"/>
                  </a:lnTo>
                  <a:lnTo>
                    <a:pt x="703925" y="989178"/>
                  </a:lnTo>
                  <a:lnTo>
                    <a:pt x="660827" y="1005914"/>
                  </a:lnTo>
                  <a:lnTo>
                    <a:pt x="616685" y="1018465"/>
                  </a:lnTo>
                  <a:lnTo>
                    <a:pt x="571796" y="1026833"/>
                  </a:lnTo>
                  <a:lnTo>
                    <a:pt x="526459" y="1031017"/>
                  </a:lnTo>
                  <a:lnTo>
                    <a:pt x="480973" y="1031017"/>
                  </a:lnTo>
                  <a:lnTo>
                    <a:pt x="435636" y="1026833"/>
                  </a:lnTo>
                  <a:lnTo>
                    <a:pt x="390747" y="1018465"/>
                  </a:lnTo>
                  <a:lnTo>
                    <a:pt x="346604" y="1005914"/>
                  </a:lnTo>
                  <a:lnTo>
                    <a:pt x="303507" y="989178"/>
                  </a:lnTo>
                  <a:lnTo>
                    <a:pt x="261752" y="968259"/>
                  </a:lnTo>
                  <a:lnTo>
                    <a:pt x="221640" y="943156"/>
                  </a:lnTo>
                  <a:lnTo>
                    <a:pt x="183468" y="913869"/>
                  </a:lnTo>
                  <a:lnTo>
                    <a:pt x="147535" y="880398"/>
                  </a:lnTo>
                  <a:lnTo>
                    <a:pt x="116570" y="845694"/>
                  </a:lnTo>
                  <a:lnTo>
                    <a:pt x="89249" y="808929"/>
                  </a:lnTo>
                  <a:lnTo>
                    <a:pt x="65571" y="770361"/>
                  </a:lnTo>
                  <a:lnTo>
                    <a:pt x="45535" y="730247"/>
                  </a:lnTo>
                  <a:lnTo>
                    <a:pt x="29142" y="688845"/>
                  </a:lnTo>
                  <a:lnTo>
                    <a:pt x="16392" y="646413"/>
                  </a:lnTo>
                  <a:lnTo>
                    <a:pt x="7285" y="603207"/>
                  </a:lnTo>
                  <a:lnTo>
                    <a:pt x="1821" y="559487"/>
                  </a:lnTo>
                  <a:lnTo>
                    <a:pt x="0" y="515508"/>
                  </a:lnTo>
                  <a:lnTo>
                    <a:pt x="1821" y="471530"/>
                  </a:lnTo>
                  <a:lnTo>
                    <a:pt x="7285" y="427809"/>
                  </a:lnTo>
                  <a:lnTo>
                    <a:pt x="16392" y="384604"/>
                  </a:lnTo>
                  <a:lnTo>
                    <a:pt x="29142" y="342171"/>
                  </a:lnTo>
                  <a:lnTo>
                    <a:pt x="45535" y="300769"/>
                  </a:lnTo>
                  <a:lnTo>
                    <a:pt x="65571" y="260655"/>
                  </a:lnTo>
                  <a:lnTo>
                    <a:pt x="89249" y="222087"/>
                  </a:lnTo>
                  <a:lnTo>
                    <a:pt x="116570" y="185323"/>
                  </a:lnTo>
                  <a:lnTo>
                    <a:pt x="147535" y="150619"/>
                  </a:lnTo>
                  <a:lnTo>
                    <a:pt x="183468" y="117148"/>
                  </a:lnTo>
                  <a:lnTo>
                    <a:pt x="221640" y="87861"/>
                  </a:lnTo>
                  <a:lnTo>
                    <a:pt x="261752" y="62758"/>
                  </a:lnTo>
                  <a:lnTo>
                    <a:pt x="303507" y="41838"/>
                  </a:lnTo>
                  <a:lnTo>
                    <a:pt x="346604" y="25103"/>
                  </a:lnTo>
                  <a:lnTo>
                    <a:pt x="390747" y="12551"/>
                  </a:lnTo>
                  <a:lnTo>
                    <a:pt x="435636" y="4183"/>
                  </a:lnTo>
                  <a:lnTo>
                    <a:pt x="480973" y="0"/>
                  </a:lnTo>
                  <a:lnTo>
                    <a:pt x="526459" y="0"/>
                  </a:lnTo>
                  <a:lnTo>
                    <a:pt x="571796" y="4183"/>
                  </a:lnTo>
                  <a:lnTo>
                    <a:pt x="616685" y="12551"/>
                  </a:lnTo>
                  <a:lnTo>
                    <a:pt x="660827" y="25103"/>
                  </a:lnTo>
                  <a:lnTo>
                    <a:pt x="703925" y="41838"/>
                  </a:lnTo>
                  <a:lnTo>
                    <a:pt x="745680" y="62758"/>
                  </a:lnTo>
                  <a:lnTo>
                    <a:pt x="785792" y="87861"/>
                  </a:lnTo>
                  <a:lnTo>
                    <a:pt x="823964" y="117148"/>
                  </a:lnTo>
                  <a:lnTo>
                    <a:pt x="859897" y="150619"/>
                  </a:lnTo>
                </a:path>
              </a:pathLst>
            </a:custGeom>
            <a:ln w="14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277490" y="6052471"/>
            <a:ext cx="370840" cy="398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50" spc="-5" dirty="0">
                <a:latin typeface="Arial MT"/>
                <a:cs typeface="Arial MT"/>
              </a:rPr>
              <a:t>on</a:t>
            </a:r>
            <a:endParaRPr sz="2450">
              <a:latin typeface="Arial MT"/>
              <a:cs typeface="Arial M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9052432" y="4480966"/>
            <a:ext cx="1022985" cy="1046480"/>
            <a:chOff x="9052432" y="4480966"/>
            <a:chExt cx="1022985" cy="1046480"/>
          </a:xfrm>
        </p:grpSpPr>
        <p:sp>
          <p:nvSpPr>
            <p:cNvPr id="35" name="object 35"/>
            <p:cNvSpPr/>
            <p:nvPr/>
          </p:nvSpPr>
          <p:spPr>
            <a:xfrm>
              <a:off x="9060054" y="4488584"/>
              <a:ext cx="1007744" cy="1031240"/>
            </a:xfrm>
            <a:custGeom>
              <a:avLst/>
              <a:gdLst/>
              <a:ahLst/>
              <a:cxnLst/>
              <a:rect l="l" t="t" r="r" b="b"/>
              <a:pathLst>
                <a:path w="1007745" h="1031239">
                  <a:moveTo>
                    <a:pt x="526460" y="0"/>
                  </a:moveTo>
                  <a:lnTo>
                    <a:pt x="480974" y="0"/>
                  </a:lnTo>
                  <a:lnTo>
                    <a:pt x="435637" y="4183"/>
                  </a:lnTo>
                  <a:lnTo>
                    <a:pt x="390748" y="12551"/>
                  </a:lnTo>
                  <a:lnTo>
                    <a:pt x="346605" y="25103"/>
                  </a:lnTo>
                  <a:lnTo>
                    <a:pt x="303508" y="41838"/>
                  </a:lnTo>
                  <a:lnTo>
                    <a:pt x="261753" y="62757"/>
                  </a:lnTo>
                  <a:lnTo>
                    <a:pt x="221640" y="87860"/>
                  </a:lnTo>
                  <a:lnTo>
                    <a:pt x="183468" y="117147"/>
                  </a:lnTo>
                  <a:lnTo>
                    <a:pt x="147535" y="150618"/>
                  </a:lnTo>
                  <a:lnTo>
                    <a:pt x="116571" y="185322"/>
                  </a:lnTo>
                  <a:lnTo>
                    <a:pt x="89249" y="222087"/>
                  </a:lnTo>
                  <a:lnTo>
                    <a:pt x="65571" y="260655"/>
                  </a:lnTo>
                  <a:lnTo>
                    <a:pt x="45535" y="300769"/>
                  </a:lnTo>
                  <a:lnTo>
                    <a:pt x="29142" y="342171"/>
                  </a:lnTo>
                  <a:lnTo>
                    <a:pt x="16392" y="384603"/>
                  </a:lnTo>
                  <a:lnTo>
                    <a:pt x="7285" y="427809"/>
                  </a:lnTo>
                  <a:lnTo>
                    <a:pt x="1821" y="471529"/>
                  </a:lnTo>
                  <a:lnTo>
                    <a:pt x="0" y="515508"/>
                  </a:lnTo>
                  <a:lnTo>
                    <a:pt x="1821" y="559486"/>
                  </a:lnTo>
                  <a:lnTo>
                    <a:pt x="7285" y="603207"/>
                  </a:lnTo>
                  <a:lnTo>
                    <a:pt x="16392" y="646412"/>
                  </a:lnTo>
                  <a:lnTo>
                    <a:pt x="29142" y="688845"/>
                  </a:lnTo>
                  <a:lnTo>
                    <a:pt x="45535" y="730247"/>
                  </a:lnTo>
                  <a:lnTo>
                    <a:pt x="65571" y="770361"/>
                  </a:lnTo>
                  <a:lnTo>
                    <a:pt x="89249" y="808929"/>
                  </a:lnTo>
                  <a:lnTo>
                    <a:pt x="116571" y="845693"/>
                  </a:lnTo>
                  <a:lnTo>
                    <a:pt x="147535" y="880397"/>
                  </a:lnTo>
                  <a:lnTo>
                    <a:pt x="183468" y="913868"/>
                  </a:lnTo>
                  <a:lnTo>
                    <a:pt x="221640" y="943155"/>
                  </a:lnTo>
                  <a:lnTo>
                    <a:pt x="261753" y="968259"/>
                  </a:lnTo>
                  <a:lnTo>
                    <a:pt x="303508" y="989178"/>
                  </a:lnTo>
                  <a:lnTo>
                    <a:pt x="346605" y="1005914"/>
                  </a:lnTo>
                  <a:lnTo>
                    <a:pt x="390748" y="1018465"/>
                  </a:lnTo>
                  <a:lnTo>
                    <a:pt x="435637" y="1026833"/>
                  </a:lnTo>
                  <a:lnTo>
                    <a:pt x="480974" y="1031017"/>
                  </a:lnTo>
                  <a:lnTo>
                    <a:pt x="526460" y="1031017"/>
                  </a:lnTo>
                  <a:lnTo>
                    <a:pt x="571796" y="1026833"/>
                  </a:lnTo>
                  <a:lnTo>
                    <a:pt x="616685" y="1018465"/>
                  </a:lnTo>
                  <a:lnTo>
                    <a:pt x="660828" y="1005914"/>
                  </a:lnTo>
                  <a:lnTo>
                    <a:pt x="703925" y="989178"/>
                  </a:lnTo>
                  <a:lnTo>
                    <a:pt x="745680" y="968259"/>
                  </a:lnTo>
                  <a:lnTo>
                    <a:pt x="785792" y="943155"/>
                  </a:lnTo>
                  <a:lnTo>
                    <a:pt x="823964" y="913868"/>
                  </a:lnTo>
                  <a:lnTo>
                    <a:pt x="859897" y="880397"/>
                  </a:lnTo>
                  <a:lnTo>
                    <a:pt x="890862" y="845693"/>
                  </a:lnTo>
                  <a:lnTo>
                    <a:pt x="918184" y="808929"/>
                  </a:lnTo>
                  <a:lnTo>
                    <a:pt x="941862" y="770361"/>
                  </a:lnTo>
                  <a:lnTo>
                    <a:pt x="961898" y="730247"/>
                  </a:lnTo>
                  <a:lnTo>
                    <a:pt x="978291" y="688845"/>
                  </a:lnTo>
                  <a:lnTo>
                    <a:pt x="991042" y="646412"/>
                  </a:lnTo>
                  <a:lnTo>
                    <a:pt x="1000149" y="603207"/>
                  </a:lnTo>
                  <a:lnTo>
                    <a:pt x="1005613" y="559486"/>
                  </a:lnTo>
                  <a:lnTo>
                    <a:pt x="1007435" y="515508"/>
                  </a:lnTo>
                  <a:lnTo>
                    <a:pt x="1005613" y="471529"/>
                  </a:lnTo>
                  <a:lnTo>
                    <a:pt x="1000149" y="427809"/>
                  </a:lnTo>
                  <a:lnTo>
                    <a:pt x="991042" y="384603"/>
                  </a:lnTo>
                  <a:lnTo>
                    <a:pt x="978291" y="342171"/>
                  </a:lnTo>
                  <a:lnTo>
                    <a:pt x="961898" y="300769"/>
                  </a:lnTo>
                  <a:lnTo>
                    <a:pt x="941862" y="260655"/>
                  </a:lnTo>
                  <a:lnTo>
                    <a:pt x="918184" y="222087"/>
                  </a:lnTo>
                  <a:lnTo>
                    <a:pt x="890862" y="185322"/>
                  </a:lnTo>
                  <a:lnTo>
                    <a:pt x="859897" y="150618"/>
                  </a:lnTo>
                  <a:lnTo>
                    <a:pt x="823964" y="117147"/>
                  </a:lnTo>
                  <a:lnTo>
                    <a:pt x="785792" y="87860"/>
                  </a:lnTo>
                  <a:lnTo>
                    <a:pt x="745680" y="62757"/>
                  </a:lnTo>
                  <a:lnTo>
                    <a:pt x="703925" y="41838"/>
                  </a:lnTo>
                  <a:lnTo>
                    <a:pt x="660828" y="25103"/>
                  </a:lnTo>
                  <a:lnTo>
                    <a:pt x="616685" y="12551"/>
                  </a:lnTo>
                  <a:lnTo>
                    <a:pt x="571796" y="4183"/>
                  </a:lnTo>
                  <a:lnTo>
                    <a:pt x="526460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060052" y="4488586"/>
              <a:ext cx="1007744" cy="1031240"/>
            </a:xfrm>
            <a:custGeom>
              <a:avLst/>
              <a:gdLst/>
              <a:ahLst/>
              <a:cxnLst/>
              <a:rect l="l" t="t" r="r" b="b"/>
              <a:pathLst>
                <a:path w="1007745" h="1031239">
                  <a:moveTo>
                    <a:pt x="859899" y="150619"/>
                  </a:moveTo>
                  <a:lnTo>
                    <a:pt x="890863" y="185323"/>
                  </a:lnTo>
                  <a:lnTo>
                    <a:pt x="918185" y="222087"/>
                  </a:lnTo>
                  <a:lnTo>
                    <a:pt x="941863" y="260655"/>
                  </a:lnTo>
                  <a:lnTo>
                    <a:pt x="961899" y="300769"/>
                  </a:lnTo>
                  <a:lnTo>
                    <a:pt x="978292" y="342171"/>
                  </a:lnTo>
                  <a:lnTo>
                    <a:pt x="991042" y="384604"/>
                  </a:lnTo>
                  <a:lnTo>
                    <a:pt x="1000149" y="427809"/>
                  </a:lnTo>
                  <a:lnTo>
                    <a:pt x="1005613" y="471530"/>
                  </a:lnTo>
                  <a:lnTo>
                    <a:pt x="1007435" y="515508"/>
                  </a:lnTo>
                  <a:lnTo>
                    <a:pt x="1005613" y="559487"/>
                  </a:lnTo>
                  <a:lnTo>
                    <a:pt x="1000149" y="603207"/>
                  </a:lnTo>
                  <a:lnTo>
                    <a:pt x="991042" y="646413"/>
                  </a:lnTo>
                  <a:lnTo>
                    <a:pt x="978292" y="688845"/>
                  </a:lnTo>
                  <a:lnTo>
                    <a:pt x="961899" y="730247"/>
                  </a:lnTo>
                  <a:lnTo>
                    <a:pt x="941863" y="770361"/>
                  </a:lnTo>
                  <a:lnTo>
                    <a:pt x="918185" y="808929"/>
                  </a:lnTo>
                  <a:lnTo>
                    <a:pt x="890863" y="845694"/>
                  </a:lnTo>
                  <a:lnTo>
                    <a:pt x="859899" y="880398"/>
                  </a:lnTo>
                  <a:lnTo>
                    <a:pt x="823966" y="913869"/>
                  </a:lnTo>
                  <a:lnTo>
                    <a:pt x="785794" y="943156"/>
                  </a:lnTo>
                  <a:lnTo>
                    <a:pt x="745681" y="968259"/>
                  </a:lnTo>
                  <a:lnTo>
                    <a:pt x="703927" y="989178"/>
                  </a:lnTo>
                  <a:lnTo>
                    <a:pt x="660829" y="1005914"/>
                  </a:lnTo>
                  <a:lnTo>
                    <a:pt x="616686" y="1018465"/>
                  </a:lnTo>
                  <a:lnTo>
                    <a:pt x="571797" y="1026833"/>
                  </a:lnTo>
                  <a:lnTo>
                    <a:pt x="526460" y="1031017"/>
                  </a:lnTo>
                  <a:lnTo>
                    <a:pt x="480974" y="1031017"/>
                  </a:lnTo>
                  <a:lnTo>
                    <a:pt x="435637" y="1026833"/>
                  </a:lnTo>
                  <a:lnTo>
                    <a:pt x="390748" y="1018465"/>
                  </a:lnTo>
                  <a:lnTo>
                    <a:pt x="346605" y="1005914"/>
                  </a:lnTo>
                  <a:lnTo>
                    <a:pt x="303507" y="989178"/>
                  </a:lnTo>
                  <a:lnTo>
                    <a:pt x="261753" y="968259"/>
                  </a:lnTo>
                  <a:lnTo>
                    <a:pt x="221640" y="943156"/>
                  </a:lnTo>
                  <a:lnTo>
                    <a:pt x="183468" y="913869"/>
                  </a:lnTo>
                  <a:lnTo>
                    <a:pt x="147535" y="880398"/>
                  </a:lnTo>
                  <a:lnTo>
                    <a:pt x="116570" y="845694"/>
                  </a:lnTo>
                  <a:lnTo>
                    <a:pt x="89249" y="808929"/>
                  </a:lnTo>
                  <a:lnTo>
                    <a:pt x="65571" y="770361"/>
                  </a:lnTo>
                  <a:lnTo>
                    <a:pt x="45535" y="730247"/>
                  </a:lnTo>
                  <a:lnTo>
                    <a:pt x="29142" y="688845"/>
                  </a:lnTo>
                  <a:lnTo>
                    <a:pt x="16392" y="646413"/>
                  </a:lnTo>
                  <a:lnTo>
                    <a:pt x="7285" y="603207"/>
                  </a:lnTo>
                  <a:lnTo>
                    <a:pt x="1821" y="559487"/>
                  </a:lnTo>
                  <a:lnTo>
                    <a:pt x="0" y="515508"/>
                  </a:lnTo>
                  <a:lnTo>
                    <a:pt x="1821" y="471530"/>
                  </a:lnTo>
                  <a:lnTo>
                    <a:pt x="7285" y="427809"/>
                  </a:lnTo>
                  <a:lnTo>
                    <a:pt x="16392" y="384604"/>
                  </a:lnTo>
                  <a:lnTo>
                    <a:pt x="29142" y="342171"/>
                  </a:lnTo>
                  <a:lnTo>
                    <a:pt x="45535" y="300769"/>
                  </a:lnTo>
                  <a:lnTo>
                    <a:pt x="65571" y="260655"/>
                  </a:lnTo>
                  <a:lnTo>
                    <a:pt x="89249" y="222087"/>
                  </a:lnTo>
                  <a:lnTo>
                    <a:pt x="116570" y="185323"/>
                  </a:lnTo>
                  <a:lnTo>
                    <a:pt x="147535" y="150619"/>
                  </a:lnTo>
                  <a:lnTo>
                    <a:pt x="183468" y="117148"/>
                  </a:lnTo>
                  <a:lnTo>
                    <a:pt x="221640" y="87861"/>
                  </a:lnTo>
                  <a:lnTo>
                    <a:pt x="261753" y="62758"/>
                  </a:lnTo>
                  <a:lnTo>
                    <a:pt x="303507" y="41838"/>
                  </a:lnTo>
                  <a:lnTo>
                    <a:pt x="346605" y="25103"/>
                  </a:lnTo>
                  <a:lnTo>
                    <a:pt x="390748" y="12551"/>
                  </a:lnTo>
                  <a:lnTo>
                    <a:pt x="435637" y="4183"/>
                  </a:lnTo>
                  <a:lnTo>
                    <a:pt x="480974" y="0"/>
                  </a:lnTo>
                  <a:lnTo>
                    <a:pt x="526460" y="0"/>
                  </a:lnTo>
                  <a:lnTo>
                    <a:pt x="571797" y="4183"/>
                  </a:lnTo>
                  <a:lnTo>
                    <a:pt x="616686" y="12551"/>
                  </a:lnTo>
                  <a:lnTo>
                    <a:pt x="660829" y="25103"/>
                  </a:lnTo>
                  <a:lnTo>
                    <a:pt x="703927" y="41838"/>
                  </a:lnTo>
                  <a:lnTo>
                    <a:pt x="745681" y="62758"/>
                  </a:lnTo>
                  <a:lnTo>
                    <a:pt x="785794" y="87861"/>
                  </a:lnTo>
                  <a:lnTo>
                    <a:pt x="823966" y="117148"/>
                  </a:lnTo>
                  <a:lnTo>
                    <a:pt x="859899" y="150619"/>
                  </a:lnTo>
                </a:path>
              </a:pathLst>
            </a:custGeom>
            <a:ln w="14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215989" y="4784658"/>
            <a:ext cx="681355" cy="398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50" spc="-10" dirty="0">
                <a:latin typeface="Arial MT"/>
                <a:cs typeface="Arial MT"/>
              </a:rPr>
              <a:t>thew</a:t>
            </a:r>
            <a:endParaRPr sz="245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958800" y="4480966"/>
            <a:ext cx="1022985" cy="1046480"/>
            <a:chOff x="5958800" y="4480966"/>
            <a:chExt cx="1022985" cy="1046480"/>
          </a:xfrm>
        </p:grpSpPr>
        <p:sp>
          <p:nvSpPr>
            <p:cNvPr id="39" name="object 39"/>
            <p:cNvSpPr/>
            <p:nvPr/>
          </p:nvSpPr>
          <p:spPr>
            <a:xfrm>
              <a:off x="5966421" y="4488584"/>
              <a:ext cx="1007744" cy="1031240"/>
            </a:xfrm>
            <a:custGeom>
              <a:avLst/>
              <a:gdLst/>
              <a:ahLst/>
              <a:cxnLst/>
              <a:rect l="l" t="t" r="r" b="b"/>
              <a:pathLst>
                <a:path w="1007745" h="1031239">
                  <a:moveTo>
                    <a:pt x="526459" y="0"/>
                  </a:moveTo>
                  <a:lnTo>
                    <a:pt x="480973" y="0"/>
                  </a:lnTo>
                  <a:lnTo>
                    <a:pt x="435636" y="4183"/>
                  </a:lnTo>
                  <a:lnTo>
                    <a:pt x="390747" y="12551"/>
                  </a:lnTo>
                  <a:lnTo>
                    <a:pt x="346604" y="25103"/>
                  </a:lnTo>
                  <a:lnTo>
                    <a:pt x="303507" y="41838"/>
                  </a:lnTo>
                  <a:lnTo>
                    <a:pt x="261752" y="62757"/>
                  </a:lnTo>
                  <a:lnTo>
                    <a:pt x="221640" y="87860"/>
                  </a:lnTo>
                  <a:lnTo>
                    <a:pt x="183467" y="117147"/>
                  </a:lnTo>
                  <a:lnTo>
                    <a:pt x="147534" y="150618"/>
                  </a:lnTo>
                  <a:lnTo>
                    <a:pt x="116570" y="185322"/>
                  </a:lnTo>
                  <a:lnTo>
                    <a:pt x="89249" y="222087"/>
                  </a:lnTo>
                  <a:lnTo>
                    <a:pt x="65570" y="260655"/>
                  </a:lnTo>
                  <a:lnTo>
                    <a:pt x="45535" y="300769"/>
                  </a:lnTo>
                  <a:lnTo>
                    <a:pt x="29142" y="342171"/>
                  </a:lnTo>
                  <a:lnTo>
                    <a:pt x="16392" y="384603"/>
                  </a:lnTo>
                  <a:lnTo>
                    <a:pt x="7285" y="427809"/>
                  </a:lnTo>
                  <a:lnTo>
                    <a:pt x="1821" y="471529"/>
                  </a:lnTo>
                  <a:lnTo>
                    <a:pt x="0" y="515508"/>
                  </a:lnTo>
                  <a:lnTo>
                    <a:pt x="1821" y="559486"/>
                  </a:lnTo>
                  <a:lnTo>
                    <a:pt x="7285" y="603207"/>
                  </a:lnTo>
                  <a:lnTo>
                    <a:pt x="16392" y="646412"/>
                  </a:lnTo>
                  <a:lnTo>
                    <a:pt x="29142" y="688845"/>
                  </a:lnTo>
                  <a:lnTo>
                    <a:pt x="45535" y="730247"/>
                  </a:lnTo>
                  <a:lnTo>
                    <a:pt x="65570" y="770361"/>
                  </a:lnTo>
                  <a:lnTo>
                    <a:pt x="89249" y="808929"/>
                  </a:lnTo>
                  <a:lnTo>
                    <a:pt x="116570" y="845693"/>
                  </a:lnTo>
                  <a:lnTo>
                    <a:pt x="147534" y="880397"/>
                  </a:lnTo>
                  <a:lnTo>
                    <a:pt x="183467" y="913868"/>
                  </a:lnTo>
                  <a:lnTo>
                    <a:pt x="221640" y="943155"/>
                  </a:lnTo>
                  <a:lnTo>
                    <a:pt x="261752" y="968259"/>
                  </a:lnTo>
                  <a:lnTo>
                    <a:pt x="303507" y="989178"/>
                  </a:lnTo>
                  <a:lnTo>
                    <a:pt x="346604" y="1005914"/>
                  </a:lnTo>
                  <a:lnTo>
                    <a:pt x="390747" y="1018465"/>
                  </a:lnTo>
                  <a:lnTo>
                    <a:pt x="435636" y="1026833"/>
                  </a:lnTo>
                  <a:lnTo>
                    <a:pt x="480973" y="1031017"/>
                  </a:lnTo>
                  <a:lnTo>
                    <a:pt x="526459" y="1031017"/>
                  </a:lnTo>
                  <a:lnTo>
                    <a:pt x="571796" y="1026833"/>
                  </a:lnTo>
                  <a:lnTo>
                    <a:pt x="616685" y="1018465"/>
                  </a:lnTo>
                  <a:lnTo>
                    <a:pt x="660827" y="1005914"/>
                  </a:lnTo>
                  <a:lnTo>
                    <a:pt x="703925" y="989178"/>
                  </a:lnTo>
                  <a:lnTo>
                    <a:pt x="745679" y="968259"/>
                  </a:lnTo>
                  <a:lnTo>
                    <a:pt x="785792" y="943155"/>
                  </a:lnTo>
                  <a:lnTo>
                    <a:pt x="823964" y="913868"/>
                  </a:lnTo>
                  <a:lnTo>
                    <a:pt x="859897" y="880397"/>
                  </a:lnTo>
                  <a:lnTo>
                    <a:pt x="890862" y="845693"/>
                  </a:lnTo>
                  <a:lnTo>
                    <a:pt x="918183" y="808929"/>
                  </a:lnTo>
                  <a:lnTo>
                    <a:pt x="941861" y="770361"/>
                  </a:lnTo>
                  <a:lnTo>
                    <a:pt x="961897" y="730247"/>
                  </a:lnTo>
                  <a:lnTo>
                    <a:pt x="978289" y="688845"/>
                  </a:lnTo>
                  <a:lnTo>
                    <a:pt x="991039" y="646412"/>
                  </a:lnTo>
                  <a:lnTo>
                    <a:pt x="1000146" y="603207"/>
                  </a:lnTo>
                  <a:lnTo>
                    <a:pt x="1005611" y="559486"/>
                  </a:lnTo>
                  <a:lnTo>
                    <a:pt x="1007432" y="515508"/>
                  </a:lnTo>
                  <a:lnTo>
                    <a:pt x="1005611" y="471529"/>
                  </a:lnTo>
                  <a:lnTo>
                    <a:pt x="1000146" y="427809"/>
                  </a:lnTo>
                  <a:lnTo>
                    <a:pt x="991039" y="384603"/>
                  </a:lnTo>
                  <a:lnTo>
                    <a:pt x="978289" y="342171"/>
                  </a:lnTo>
                  <a:lnTo>
                    <a:pt x="961897" y="300769"/>
                  </a:lnTo>
                  <a:lnTo>
                    <a:pt x="941861" y="260655"/>
                  </a:lnTo>
                  <a:lnTo>
                    <a:pt x="918183" y="222087"/>
                  </a:lnTo>
                  <a:lnTo>
                    <a:pt x="890862" y="185322"/>
                  </a:lnTo>
                  <a:lnTo>
                    <a:pt x="859897" y="150618"/>
                  </a:lnTo>
                  <a:lnTo>
                    <a:pt x="823964" y="117147"/>
                  </a:lnTo>
                  <a:lnTo>
                    <a:pt x="785792" y="87860"/>
                  </a:lnTo>
                  <a:lnTo>
                    <a:pt x="745679" y="62757"/>
                  </a:lnTo>
                  <a:lnTo>
                    <a:pt x="703925" y="41838"/>
                  </a:lnTo>
                  <a:lnTo>
                    <a:pt x="660827" y="25103"/>
                  </a:lnTo>
                  <a:lnTo>
                    <a:pt x="616685" y="12551"/>
                  </a:lnTo>
                  <a:lnTo>
                    <a:pt x="571796" y="4183"/>
                  </a:lnTo>
                  <a:lnTo>
                    <a:pt x="526459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966420" y="4488586"/>
              <a:ext cx="1007744" cy="1031240"/>
            </a:xfrm>
            <a:custGeom>
              <a:avLst/>
              <a:gdLst/>
              <a:ahLst/>
              <a:cxnLst/>
              <a:rect l="l" t="t" r="r" b="b"/>
              <a:pathLst>
                <a:path w="1007745" h="1031239">
                  <a:moveTo>
                    <a:pt x="859897" y="150619"/>
                  </a:moveTo>
                  <a:lnTo>
                    <a:pt x="890861" y="185323"/>
                  </a:lnTo>
                  <a:lnTo>
                    <a:pt x="918183" y="222087"/>
                  </a:lnTo>
                  <a:lnTo>
                    <a:pt x="941861" y="260655"/>
                  </a:lnTo>
                  <a:lnTo>
                    <a:pt x="961897" y="300769"/>
                  </a:lnTo>
                  <a:lnTo>
                    <a:pt x="978290" y="342171"/>
                  </a:lnTo>
                  <a:lnTo>
                    <a:pt x="991040" y="384604"/>
                  </a:lnTo>
                  <a:lnTo>
                    <a:pt x="1000147" y="427809"/>
                  </a:lnTo>
                  <a:lnTo>
                    <a:pt x="1005611" y="471530"/>
                  </a:lnTo>
                  <a:lnTo>
                    <a:pt x="1007432" y="515508"/>
                  </a:lnTo>
                  <a:lnTo>
                    <a:pt x="1005611" y="559487"/>
                  </a:lnTo>
                  <a:lnTo>
                    <a:pt x="1000147" y="603207"/>
                  </a:lnTo>
                  <a:lnTo>
                    <a:pt x="991040" y="646413"/>
                  </a:lnTo>
                  <a:lnTo>
                    <a:pt x="978290" y="688845"/>
                  </a:lnTo>
                  <a:lnTo>
                    <a:pt x="961897" y="730247"/>
                  </a:lnTo>
                  <a:lnTo>
                    <a:pt x="941861" y="770361"/>
                  </a:lnTo>
                  <a:lnTo>
                    <a:pt x="918183" y="808929"/>
                  </a:lnTo>
                  <a:lnTo>
                    <a:pt x="890861" y="845694"/>
                  </a:lnTo>
                  <a:lnTo>
                    <a:pt x="859897" y="880398"/>
                  </a:lnTo>
                  <a:lnTo>
                    <a:pt x="823964" y="913869"/>
                  </a:lnTo>
                  <a:lnTo>
                    <a:pt x="785792" y="943156"/>
                  </a:lnTo>
                  <a:lnTo>
                    <a:pt x="745680" y="968259"/>
                  </a:lnTo>
                  <a:lnTo>
                    <a:pt x="703925" y="989178"/>
                  </a:lnTo>
                  <a:lnTo>
                    <a:pt x="660827" y="1005914"/>
                  </a:lnTo>
                  <a:lnTo>
                    <a:pt x="616685" y="1018465"/>
                  </a:lnTo>
                  <a:lnTo>
                    <a:pt x="571796" y="1026833"/>
                  </a:lnTo>
                  <a:lnTo>
                    <a:pt x="526459" y="1031017"/>
                  </a:lnTo>
                  <a:lnTo>
                    <a:pt x="480973" y="1031017"/>
                  </a:lnTo>
                  <a:lnTo>
                    <a:pt x="435636" y="1026833"/>
                  </a:lnTo>
                  <a:lnTo>
                    <a:pt x="390747" y="1018465"/>
                  </a:lnTo>
                  <a:lnTo>
                    <a:pt x="346604" y="1005914"/>
                  </a:lnTo>
                  <a:lnTo>
                    <a:pt x="303507" y="989178"/>
                  </a:lnTo>
                  <a:lnTo>
                    <a:pt x="261752" y="968259"/>
                  </a:lnTo>
                  <a:lnTo>
                    <a:pt x="221640" y="943156"/>
                  </a:lnTo>
                  <a:lnTo>
                    <a:pt x="183468" y="913869"/>
                  </a:lnTo>
                  <a:lnTo>
                    <a:pt x="147535" y="880398"/>
                  </a:lnTo>
                  <a:lnTo>
                    <a:pt x="116570" y="845694"/>
                  </a:lnTo>
                  <a:lnTo>
                    <a:pt x="89249" y="808929"/>
                  </a:lnTo>
                  <a:lnTo>
                    <a:pt x="65571" y="770361"/>
                  </a:lnTo>
                  <a:lnTo>
                    <a:pt x="45535" y="730247"/>
                  </a:lnTo>
                  <a:lnTo>
                    <a:pt x="29142" y="688845"/>
                  </a:lnTo>
                  <a:lnTo>
                    <a:pt x="16392" y="646413"/>
                  </a:lnTo>
                  <a:lnTo>
                    <a:pt x="7285" y="603207"/>
                  </a:lnTo>
                  <a:lnTo>
                    <a:pt x="1821" y="559487"/>
                  </a:lnTo>
                  <a:lnTo>
                    <a:pt x="0" y="515508"/>
                  </a:lnTo>
                  <a:lnTo>
                    <a:pt x="1821" y="471530"/>
                  </a:lnTo>
                  <a:lnTo>
                    <a:pt x="7285" y="427809"/>
                  </a:lnTo>
                  <a:lnTo>
                    <a:pt x="16392" y="384604"/>
                  </a:lnTo>
                  <a:lnTo>
                    <a:pt x="29142" y="342171"/>
                  </a:lnTo>
                  <a:lnTo>
                    <a:pt x="45535" y="300769"/>
                  </a:lnTo>
                  <a:lnTo>
                    <a:pt x="65571" y="260655"/>
                  </a:lnTo>
                  <a:lnTo>
                    <a:pt x="89249" y="222087"/>
                  </a:lnTo>
                  <a:lnTo>
                    <a:pt x="116570" y="185323"/>
                  </a:lnTo>
                  <a:lnTo>
                    <a:pt x="147535" y="150619"/>
                  </a:lnTo>
                  <a:lnTo>
                    <a:pt x="183468" y="117148"/>
                  </a:lnTo>
                  <a:lnTo>
                    <a:pt x="221640" y="87861"/>
                  </a:lnTo>
                  <a:lnTo>
                    <a:pt x="261752" y="62758"/>
                  </a:lnTo>
                  <a:lnTo>
                    <a:pt x="303507" y="41838"/>
                  </a:lnTo>
                  <a:lnTo>
                    <a:pt x="346604" y="25103"/>
                  </a:lnTo>
                  <a:lnTo>
                    <a:pt x="390747" y="12551"/>
                  </a:lnTo>
                  <a:lnTo>
                    <a:pt x="435636" y="4183"/>
                  </a:lnTo>
                  <a:lnTo>
                    <a:pt x="480973" y="0"/>
                  </a:lnTo>
                  <a:lnTo>
                    <a:pt x="526459" y="0"/>
                  </a:lnTo>
                  <a:lnTo>
                    <a:pt x="571796" y="4183"/>
                  </a:lnTo>
                  <a:lnTo>
                    <a:pt x="616685" y="12551"/>
                  </a:lnTo>
                  <a:lnTo>
                    <a:pt x="660827" y="25103"/>
                  </a:lnTo>
                  <a:lnTo>
                    <a:pt x="703925" y="41838"/>
                  </a:lnTo>
                  <a:lnTo>
                    <a:pt x="745680" y="62758"/>
                  </a:lnTo>
                  <a:lnTo>
                    <a:pt x="785792" y="87861"/>
                  </a:lnTo>
                  <a:lnTo>
                    <a:pt x="823964" y="117148"/>
                  </a:lnTo>
                  <a:lnTo>
                    <a:pt x="859897" y="150619"/>
                  </a:lnTo>
                </a:path>
              </a:pathLst>
            </a:custGeom>
            <a:ln w="14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280292" y="4784658"/>
            <a:ext cx="365125" cy="398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50" spc="-5" dirty="0">
                <a:latin typeface="Arial MT"/>
                <a:cs typeface="Arial MT"/>
              </a:rPr>
              <a:t>o</a:t>
            </a:r>
            <a:r>
              <a:rPr sz="2450" spc="-50" dirty="0">
                <a:latin typeface="Arial MT"/>
                <a:cs typeface="Arial MT"/>
              </a:rPr>
              <a:t>f</a:t>
            </a:r>
            <a:r>
              <a:rPr sz="2450" spc="-5" dirty="0">
                <a:latin typeface="Arial MT"/>
                <a:cs typeface="Arial MT"/>
              </a:rPr>
              <a:t>f</a:t>
            </a:r>
            <a:endParaRPr sz="2450">
              <a:latin typeface="Arial MT"/>
              <a:cs typeface="Arial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601383" y="4480966"/>
            <a:ext cx="1022985" cy="1046480"/>
            <a:chOff x="2601383" y="4480966"/>
            <a:chExt cx="1022985" cy="1046480"/>
          </a:xfrm>
        </p:grpSpPr>
        <p:sp>
          <p:nvSpPr>
            <p:cNvPr id="43" name="object 43"/>
            <p:cNvSpPr/>
            <p:nvPr/>
          </p:nvSpPr>
          <p:spPr>
            <a:xfrm>
              <a:off x="2609003" y="4488584"/>
              <a:ext cx="1007744" cy="1031240"/>
            </a:xfrm>
            <a:custGeom>
              <a:avLst/>
              <a:gdLst/>
              <a:ahLst/>
              <a:cxnLst/>
              <a:rect l="l" t="t" r="r" b="b"/>
              <a:pathLst>
                <a:path w="1007745" h="1031239">
                  <a:moveTo>
                    <a:pt x="526460" y="0"/>
                  </a:moveTo>
                  <a:lnTo>
                    <a:pt x="480974" y="0"/>
                  </a:lnTo>
                  <a:lnTo>
                    <a:pt x="435637" y="4183"/>
                  </a:lnTo>
                  <a:lnTo>
                    <a:pt x="390748" y="12551"/>
                  </a:lnTo>
                  <a:lnTo>
                    <a:pt x="346605" y="25103"/>
                  </a:lnTo>
                  <a:lnTo>
                    <a:pt x="303508" y="41838"/>
                  </a:lnTo>
                  <a:lnTo>
                    <a:pt x="261753" y="62757"/>
                  </a:lnTo>
                  <a:lnTo>
                    <a:pt x="221640" y="87860"/>
                  </a:lnTo>
                  <a:lnTo>
                    <a:pt x="183468" y="117147"/>
                  </a:lnTo>
                  <a:lnTo>
                    <a:pt x="147535" y="150618"/>
                  </a:lnTo>
                  <a:lnTo>
                    <a:pt x="116571" y="185322"/>
                  </a:lnTo>
                  <a:lnTo>
                    <a:pt x="89249" y="222087"/>
                  </a:lnTo>
                  <a:lnTo>
                    <a:pt x="65571" y="260655"/>
                  </a:lnTo>
                  <a:lnTo>
                    <a:pt x="45535" y="300769"/>
                  </a:lnTo>
                  <a:lnTo>
                    <a:pt x="29142" y="342171"/>
                  </a:lnTo>
                  <a:lnTo>
                    <a:pt x="16392" y="384603"/>
                  </a:lnTo>
                  <a:lnTo>
                    <a:pt x="7285" y="427809"/>
                  </a:lnTo>
                  <a:lnTo>
                    <a:pt x="1821" y="471529"/>
                  </a:lnTo>
                  <a:lnTo>
                    <a:pt x="0" y="515508"/>
                  </a:lnTo>
                  <a:lnTo>
                    <a:pt x="1821" y="559486"/>
                  </a:lnTo>
                  <a:lnTo>
                    <a:pt x="7285" y="603207"/>
                  </a:lnTo>
                  <a:lnTo>
                    <a:pt x="16392" y="646412"/>
                  </a:lnTo>
                  <a:lnTo>
                    <a:pt x="29142" y="688845"/>
                  </a:lnTo>
                  <a:lnTo>
                    <a:pt x="45535" y="730247"/>
                  </a:lnTo>
                  <a:lnTo>
                    <a:pt x="65571" y="770361"/>
                  </a:lnTo>
                  <a:lnTo>
                    <a:pt x="89249" y="808929"/>
                  </a:lnTo>
                  <a:lnTo>
                    <a:pt x="116571" y="845693"/>
                  </a:lnTo>
                  <a:lnTo>
                    <a:pt x="147535" y="880397"/>
                  </a:lnTo>
                  <a:lnTo>
                    <a:pt x="183468" y="913868"/>
                  </a:lnTo>
                  <a:lnTo>
                    <a:pt x="221640" y="943155"/>
                  </a:lnTo>
                  <a:lnTo>
                    <a:pt x="261753" y="968259"/>
                  </a:lnTo>
                  <a:lnTo>
                    <a:pt x="303508" y="989178"/>
                  </a:lnTo>
                  <a:lnTo>
                    <a:pt x="346605" y="1005914"/>
                  </a:lnTo>
                  <a:lnTo>
                    <a:pt x="390748" y="1018465"/>
                  </a:lnTo>
                  <a:lnTo>
                    <a:pt x="435637" y="1026833"/>
                  </a:lnTo>
                  <a:lnTo>
                    <a:pt x="480974" y="1031017"/>
                  </a:lnTo>
                  <a:lnTo>
                    <a:pt x="526460" y="1031017"/>
                  </a:lnTo>
                  <a:lnTo>
                    <a:pt x="571796" y="1026833"/>
                  </a:lnTo>
                  <a:lnTo>
                    <a:pt x="616685" y="1018465"/>
                  </a:lnTo>
                  <a:lnTo>
                    <a:pt x="660828" y="1005914"/>
                  </a:lnTo>
                  <a:lnTo>
                    <a:pt x="703925" y="989178"/>
                  </a:lnTo>
                  <a:lnTo>
                    <a:pt x="745680" y="968259"/>
                  </a:lnTo>
                  <a:lnTo>
                    <a:pt x="785792" y="943155"/>
                  </a:lnTo>
                  <a:lnTo>
                    <a:pt x="823964" y="913868"/>
                  </a:lnTo>
                  <a:lnTo>
                    <a:pt x="859897" y="880397"/>
                  </a:lnTo>
                  <a:lnTo>
                    <a:pt x="890861" y="845693"/>
                  </a:lnTo>
                  <a:lnTo>
                    <a:pt x="918183" y="808929"/>
                  </a:lnTo>
                  <a:lnTo>
                    <a:pt x="941861" y="770361"/>
                  </a:lnTo>
                  <a:lnTo>
                    <a:pt x="961897" y="730247"/>
                  </a:lnTo>
                  <a:lnTo>
                    <a:pt x="978290" y="688845"/>
                  </a:lnTo>
                  <a:lnTo>
                    <a:pt x="991040" y="646412"/>
                  </a:lnTo>
                  <a:lnTo>
                    <a:pt x="1000147" y="603207"/>
                  </a:lnTo>
                  <a:lnTo>
                    <a:pt x="1005611" y="559486"/>
                  </a:lnTo>
                  <a:lnTo>
                    <a:pt x="1007433" y="515508"/>
                  </a:lnTo>
                  <a:lnTo>
                    <a:pt x="1005611" y="471529"/>
                  </a:lnTo>
                  <a:lnTo>
                    <a:pt x="1000147" y="427809"/>
                  </a:lnTo>
                  <a:lnTo>
                    <a:pt x="991040" y="384603"/>
                  </a:lnTo>
                  <a:lnTo>
                    <a:pt x="978290" y="342171"/>
                  </a:lnTo>
                  <a:lnTo>
                    <a:pt x="961897" y="300769"/>
                  </a:lnTo>
                  <a:lnTo>
                    <a:pt x="941861" y="260655"/>
                  </a:lnTo>
                  <a:lnTo>
                    <a:pt x="918183" y="222087"/>
                  </a:lnTo>
                  <a:lnTo>
                    <a:pt x="890861" y="185322"/>
                  </a:lnTo>
                  <a:lnTo>
                    <a:pt x="859897" y="150618"/>
                  </a:lnTo>
                  <a:lnTo>
                    <a:pt x="823964" y="117147"/>
                  </a:lnTo>
                  <a:lnTo>
                    <a:pt x="785792" y="87860"/>
                  </a:lnTo>
                  <a:lnTo>
                    <a:pt x="745680" y="62757"/>
                  </a:lnTo>
                  <a:lnTo>
                    <a:pt x="703925" y="41838"/>
                  </a:lnTo>
                  <a:lnTo>
                    <a:pt x="660828" y="25103"/>
                  </a:lnTo>
                  <a:lnTo>
                    <a:pt x="616685" y="12551"/>
                  </a:lnTo>
                  <a:lnTo>
                    <a:pt x="571796" y="4183"/>
                  </a:lnTo>
                  <a:lnTo>
                    <a:pt x="526460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09003" y="4488586"/>
              <a:ext cx="1007744" cy="1031240"/>
            </a:xfrm>
            <a:custGeom>
              <a:avLst/>
              <a:gdLst/>
              <a:ahLst/>
              <a:cxnLst/>
              <a:rect l="l" t="t" r="r" b="b"/>
              <a:pathLst>
                <a:path w="1007745" h="1031239">
                  <a:moveTo>
                    <a:pt x="859897" y="150619"/>
                  </a:moveTo>
                  <a:lnTo>
                    <a:pt x="890861" y="185323"/>
                  </a:lnTo>
                  <a:lnTo>
                    <a:pt x="918183" y="222087"/>
                  </a:lnTo>
                  <a:lnTo>
                    <a:pt x="941861" y="260655"/>
                  </a:lnTo>
                  <a:lnTo>
                    <a:pt x="961897" y="300769"/>
                  </a:lnTo>
                  <a:lnTo>
                    <a:pt x="978290" y="342171"/>
                  </a:lnTo>
                  <a:lnTo>
                    <a:pt x="991040" y="384604"/>
                  </a:lnTo>
                  <a:lnTo>
                    <a:pt x="1000147" y="427809"/>
                  </a:lnTo>
                  <a:lnTo>
                    <a:pt x="1005611" y="471530"/>
                  </a:lnTo>
                  <a:lnTo>
                    <a:pt x="1007433" y="515508"/>
                  </a:lnTo>
                  <a:lnTo>
                    <a:pt x="1005611" y="559487"/>
                  </a:lnTo>
                  <a:lnTo>
                    <a:pt x="1000147" y="603207"/>
                  </a:lnTo>
                  <a:lnTo>
                    <a:pt x="991040" y="646413"/>
                  </a:lnTo>
                  <a:lnTo>
                    <a:pt x="978290" y="688845"/>
                  </a:lnTo>
                  <a:lnTo>
                    <a:pt x="961897" y="730247"/>
                  </a:lnTo>
                  <a:lnTo>
                    <a:pt x="941861" y="770361"/>
                  </a:lnTo>
                  <a:lnTo>
                    <a:pt x="918183" y="808929"/>
                  </a:lnTo>
                  <a:lnTo>
                    <a:pt x="890861" y="845694"/>
                  </a:lnTo>
                  <a:lnTo>
                    <a:pt x="859897" y="880398"/>
                  </a:lnTo>
                  <a:lnTo>
                    <a:pt x="823964" y="913869"/>
                  </a:lnTo>
                  <a:lnTo>
                    <a:pt x="785792" y="943156"/>
                  </a:lnTo>
                  <a:lnTo>
                    <a:pt x="745679" y="968259"/>
                  </a:lnTo>
                  <a:lnTo>
                    <a:pt x="703925" y="989178"/>
                  </a:lnTo>
                  <a:lnTo>
                    <a:pt x="660827" y="1005914"/>
                  </a:lnTo>
                  <a:lnTo>
                    <a:pt x="616685" y="1018465"/>
                  </a:lnTo>
                  <a:lnTo>
                    <a:pt x="571796" y="1026833"/>
                  </a:lnTo>
                  <a:lnTo>
                    <a:pt x="526459" y="1031017"/>
                  </a:lnTo>
                  <a:lnTo>
                    <a:pt x="480973" y="1031017"/>
                  </a:lnTo>
                  <a:lnTo>
                    <a:pt x="435636" y="1026833"/>
                  </a:lnTo>
                  <a:lnTo>
                    <a:pt x="390748" y="1018465"/>
                  </a:lnTo>
                  <a:lnTo>
                    <a:pt x="346605" y="1005914"/>
                  </a:lnTo>
                  <a:lnTo>
                    <a:pt x="303507" y="989178"/>
                  </a:lnTo>
                  <a:lnTo>
                    <a:pt x="261753" y="968259"/>
                  </a:lnTo>
                  <a:lnTo>
                    <a:pt x="221640" y="943156"/>
                  </a:lnTo>
                  <a:lnTo>
                    <a:pt x="183468" y="913869"/>
                  </a:lnTo>
                  <a:lnTo>
                    <a:pt x="147535" y="880398"/>
                  </a:lnTo>
                  <a:lnTo>
                    <a:pt x="116571" y="845694"/>
                  </a:lnTo>
                  <a:lnTo>
                    <a:pt x="89249" y="808929"/>
                  </a:lnTo>
                  <a:lnTo>
                    <a:pt x="65571" y="770361"/>
                  </a:lnTo>
                  <a:lnTo>
                    <a:pt x="45535" y="730247"/>
                  </a:lnTo>
                  <a:lnTo>
                    <a:pt x="29142" y="688845"/>
                  </a:lnTo>
                  <a:lnTo>
                    <a:pt x="16392" y="646413"/>
                  </a:lnTo>
                  <a:lnTo>
                    <a:pt x="7285" y="603207"/>
                  </a:lnTo>
                  <a:lnTo>
                    <a:pt x="1821" y="559487"/>
                  </a:lnTo>
                  <a:lnTo>
                    <a:pt x="0" y="515508"/>
                  </a:lnTo>
                  <a:lnTo>
                    <a:pt x="1821" y="471530"/>
                  </a:lnTo>
                  <a:lnTo>
                    <a:pt x="7285" y="427809"/>
                  </a:lnTo>
                  <a:lnTo>
                    <a:pt x="16392" y="384604"/>
                  </a:lnTo>
                  <a:lnTo>
                    <a:pt x="29142" y="342171"/>
                  </a:lnTo>
                  <a:lnTo>
                    <a:pt x="45535" y="300769"/>
                  </a:lnTo>
                  <a:lnTo>
                    <a:pt x="65571" y="260655"/>
                  </a:lnTo>
                  <a:lnTo>
                    <a:pt x="89249" y="222087"/>
                  </a:lnTo>
                  <a:lnTo>
                    <a:pt x="116571" y="185323"/>
                  </a:lnTo>
                  <a:lnTo>
                    <a:pt x="147535" y="150619"/>
                  </a:lnTo>
                  <a:lnTo>
                    <a:pt x="183468" y="117148"/>
                  </a:lnTo>
                  <a:lnTo>
                    <a:pt x="221640" y="87861"/>
                  </a:lnTo>
                  <a:lnTo>
                    <a:pt x="261753" y="62758"/>
                  </a:lnTo>
                  <a:lnTo>
                    <a:pt x="303507" y="41838"/>
                  </a:lnTo>
                  <a:lnTo>
                    <a:pt x="346605" y="25103"/>
                  </a:lnTo>
                  <a:lnTo>
                    <a:pt x="390748" y="12551"/>
                  </a:lnTo>
                  <a:lnTo>
                    <a:pt x="435636" y="4183"/>
                  </a:lnTo>
                  <a:lnTo>
                    <a:pt x="480973" y="0"/>
                  </a:lnTo>
                  <a:lnTo>
                    <a:pt x="526459" y="0"/>
                  </a:lnTo>
                  <a:lnTo>
                    <a:pt x="571796" y="4183"/>
                  </a:lnTo>
                  <a:lnTo>
                    <a:pt x="616685" y="12551"/>
                  </a:lnTo>
                  <a:lnTo>
                    <a:pt x="660827" y="25103"/>
                  </a:lnTo>
                  <a:lnTo>
                    <a:pt x="703925" y="41838"/>
                  </a:lnTo>
                  <a:lnTo>
                    <a:pt x="745679" y="62758"/>
                  </a:lnTo>
                  <a:lnTo>
                    <a:pt x="785792" y="87861"/>
                  </a:lnTo>
                  <a:lnTo>
                    <a:pt x="823964" y="117148"/>
                  </a:lnTo>
                  <a:lnTo>
                    <a:pt x="859897" y="150619"/>
                  </a:lnTo>
                </a:path>
              </a:pathLst>
            </a:custGeom>
            <a:ln w="14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876971" y="4784658"/>
            <a:ext cx="457200" cy="398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50" spc="-10" dirty="0">
                <a:latin typeface="Arial MT"/>
                <a:cs typeface="Arial MT"/>
              </a:rPr>
              <a:t>tao</a:t>
            </a:r>
            <a:endParaRPr sz="2450">
              <a:latin typeface="Arial MT"/>
              <a:cs typeface="Arial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9052432" y="5748780"/>
            <a:ext cx="1022985" cy="1046480"/>
            <a:chOff x="9052432" y="5748780"/>
            <a:chExt cx="1022985" cy="1046480"/>
          </a:xfrm>
        </p:grpSpPr>
        <p:sp>
          <p:nvSpPr>
            <p:cNvPr id="47" name="object 47"/>
            <p:cNvSpPr/>
            <p:nvPr/>
          </p:nvSpPr>
          <p:spPr>
            <a:xfrm>
              <a:off x="9060054" y="5756398"/>
              <a:ext cx="1007744" cy="1031240"/>
            </a:xfrm>
            <a:custGeom>
              <a:avLst/>
              <a:gdLst/>
              <a:ahLst/>
              <a:cxnLst/>
              <a:rect l="l" t="t" r="r" b="b"/>
              <a:pathLst>
                <a:path w="1007745" h="1031240">
                  <a:moveTo>
                    <a:pt x="526460" y="0"/>
                  </a:moveTo>
                  <a:lnTo>
                    <a:pt x="480974" y="0"/>
                  </a:lnTo>
                  <a:lnTo>
                    <a:pt x="435637" y="4183"/>
                  </a:lnTo>
                  <a:lnTo>
                    <a:pt x="390748" y="12551"/>
                  </a:lnTo>
                  <a:lnTo>
                    <a:pt x="346605" y="25103"/>
                  </a:lnTo>
                  <a:lnTo>
                    <a:pt x="303508" y="41838"/>
                  </a:lnTo>
                  <a:lnTo>
                    <a:pt x="261753" y="62758"/>
                  </a:lnTo>
                  <a:lnTo>
                    <a:pt x="221640" y="87861"/>
                  </a:lnTo>
                  <a:lnTo>
                    <a:pt x="183468" y="117148"/>
                  </a:lnTo>
                  <a:lnTo>
                    <a:pt x="147535" y="150619"/>
                  </a:lnTo>
                  <a:lnTo>
                    <a:pt x="116571" y="185323"/>
                  </a:lnTo>
                  <a:lnTo>
                    <a:pt x="89249" y="222087"/>
                  </a:lnTo>
                  <a:lnTo>
                    <a:pt x="65571" y="260655"/>
                  </a:lnTo>
                  <a:lnTo>
                    <a:pt x="45535" y="300769"/>
                  </a:lnTo>
                  <a:lnTo>
                    <a:pt x="29142" y="342171"/>
                  </a:lnTo>
                  <a:lnTo>
                    <a:pt x="16392" y="384604"/>
                  </a:lnTo>
                  <a:lnTo>
                    <a:pt x="7285" y="427809"/>
                  </a:lnTo>
                  <a:lnTo>
                    <a:pt x="1821" y="471530"/>
                  </a:lnTo>
                  <a:lnTo>
                    <a:pt x="0" y="515508"/>
                  </a:lnTo>
                  <a:lnTo>
                    <a:pt x="1821" y="559486"/>
                  </a:lnTo>
                  <a:lnTo>
                    <a:pt x="7285" y="603207"/>
                  </a:lnTo>
                  <a:lnTo>
                    <a:pt x="16392" y="646412"/>
                  </a:lnTo>
                  <a:lnTo>
                    <a:pt x="29142" y="688845"/>
                  </a:lnTo>
                  <a:lnTo>
                    <a:pt x="45535" y="730247"/>
                  </a:lnTo>
                  <a:lnTo>
                    <a:pt x="65571" y="770361"/>
                  </a:lnTo>
                  <a:lnTo>
                    <a:pt x="89249" y="808929"/>
                  </a:lnTo>
                  <a:lnTo>
                    <a:pt x="116571" y="845693"/>
                  </a:lnTo>
                  <a:lnTo>
                    <a:pt x="147535" y="880397"/>
                  </a:lnTo>
                  <a:lnTo>
                    <a:pt x="183468" y="913868"/>
                  </a:lnTo>
                  <a:lnTo>
                    <a:pt x="221640" y="943155"/>
                  </a:lnTo>
                  <a:lnTo>
                    <a:pt x="261753" y="968258"/>
                  </a:lnTo>
                  <a:lnTo>
                    <a:pt x="303508" y="989178"/>
                  </a:lnTo>
                  <a:lnTo>
                    <a:pt x="346605" y="1005913"/>
                  </a:lnTo>
                  <a:lnTo>
                    <a:pt x="390748" y="1018465"/>
                  </a:lnTo>
                  <a:lnTo>
                    <a:pt x="435637" y="1026833"/>
                  </a:lnTo>
                  <a:lnTo>
                    <a:pt x="480974" y="1031016"/>
                  </a:lnTo>
                  <a:lnTo>
                    <a:pt x="526460" y="1031016"/>
                  </a:lnTo>
                  <a:lnTo>
                    <a:pt x="571796" y="1026833"/>
                  </a:lnTo>
                  <a:lnTo>
                    <a:pt x="616685" y="1018465"/>
                  </a:lnTo>
                  <a:lnTo>
                    <a:pt x="660828" y="1005913"/>
                  </a:lnTo>
                  <a:lnTo>
                    <a:pt x="703925" y="989178"/>
                  </a:lnTo>
                  <a:lnTo>
                    <a:pt x="745680" y="968258"/>
                  </a:lnTo>
                  <a:lnTo>
                    <a:pt x="785792" y="943155"/>
                  </a:lnTo>
                  <a:lnTo>
                    <a:pt x="823964" y="913868"/>
                  </a:lnTo>
                  <a:lnTo>
                    <a:pt x="859897" y="880397"/>
                  </a:lnTo>
                  <a:lnTo>
                    <a:pt x="890862" y="845693"/>
                  </a:lnTo>
                  <a:lnTo>
                    <a:pt x="918184" y="808929"/>
                  </a:lnTo>
                  <a:lnTo>
                    <a:pt x="941862" y="770361"/>
                  </a:lnTo>
                  <a:lnTo>
                    <a:pt x="961898" y="730247"/>
                  </a:lnTo>
                  <a:lnTo>
                    <a:pt x="978291" y="688845"/>
                  </a:lnTo>
                  <a:lnTo>
                    <a:pt x="991042" y="646412"/>
                  </a:lnTo>
                  <a:lnTo>
                    <a:pt x="1000149" y="603207"/>
                  </a:lnTo>
                  <a:lnTo>
                    <a:pt x="1005613" y="559486"/>
                  </a:lnTo>
                  <a:lnTo>
                    <a:pt x="1007435" y="515508"/>
                  </a:lnTo>
                  <a:lnTo>
                    <a:pt x="1005613" y="471530"/>
                  </a:lnTo>
                  <a:lnTo>
                    <a:pt x="1000149" y="427809"/>
                  </a:lnTo>
                  <a:lnTo>
                    <a:pt x="991042" y="384604"/>
                  </a:lnTo>
                  <a:lnTo>
                    <a:pt x="978291" y="342171"/>
                  </a:lnTo>
                  <a:lnTo>
                    <a:pt x="961898" y="300769"/>
                  </a:lnTo>
                  <a:lnTo>
                    <a:pt x="941862" y="260655"/>
                  </a:lnTo>
                  <a:lnTo>
                    <a:pt x="918184" y="222087"/>
                  </a:lnTo>
                  <a:lnTo>
                    <a:pt x="890862" y="185323"/>
                  </a:lnTo>
                  <a:lnTo>
                    <a:pt x="859897" y="150619"/>
                  </a:lnTo>
                  <a:lnTo>
                    <a:pt x="823964" y="117148"/>
                  </a:lnTo>
                  <a:lnTo>
                    <a:pt x="785792" y="87861"/>
                  </a:lnTo>
                  <a:lnTo>
                    <a:pt x="745680" y="62758"/>
                  </a:lnTo>
                  <a:lnTo>
                    <a:pt x="703925" y="41838"/>
                  </a:lnTo>
                  <a:lnTo>
                    <a:pt x="660828" y="25103"/>
                  </a:lnTo>
                  <a:lnTo>
                    <a:pt x="616685" y="12551"/>
                  </a:lnTo>
                  <a:lnTo>
                    <a:pt x="571796" y="4183"/>
                  </a:lnTo>
                  <a:lnTo>
                    <a:pt x="526460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060052" y="5756400"/>
              <a:ext cx="1007744" cy="1031240"/>
            </a:xfrm>
            <a:custGeom>
              <a:avLst/>
              <a:gdLst/>
              <a:ahLst/>
              <a:cxnLst/>
              <a:rect l="l" t="t" r="r" b="b"/>
              <a:pathLst>
                <a:path w="1007745" h="1031240">
                  <a:moveTo>
                    <a:pt x="859899" y="150619"/>
                  </a:moveTo>
                  <a:lnTo>
                    <a:pt x="890863" y="185323"/>
                  </a:lnTo>
                  <a:lnTo>
                    <a:pt x="918185" y="222087"/>
                  </a:lnTo>
                  <a:lnTo>
                    <a:pt x="941863" y="260655"/>
                  </a:lnTo>
                  <a:lnTo>
                    <a:pt x="961899" y="300769"/>
                  </a:lnTo>
                  <a:lnTo>
                    <a:pt x="978292" y="342171"/>
                  </a:lnTo>
                  <a:lnTo>
                    <a:pt x="991042" y="384604"/>
                  </a:lnTo>
                  <a:lnTo>
                    <a:pt x="1000149" y="427809"/>
                  </a:lnTo>
                  <a:lnTo>
                    <a:pt x="1005613" y="471530"/>
                  </a:lnTo>
                  <a:lnTo>
                    <a:pt x="1007435" y="515508"/>
                  </a:lnTo>
                  <a:lnTo>
                    <a:pt x="1005613" y="559487"/>
                  </a:lnTo>
                  <a:lnTo>
                    <a:pt x="1000149" y="603207"/>
                  </a:lnTo>
                  <a:lnTo>
                    <a:pt x="991042" y="646413"/>
                  </a:lnTo>
                  <a:lnTo>
                    <a:pt x="978292" y="688845"/>
                  </a:lnTo>
                  <a:lnTo>
                    <a:pt x="961899" y="730247"/>
                  </a:lnTo>
                  <a:lnTo>
                    <a:pt x="941863" y="770361"/>
                  </a:lnTo>
                  <a:lnTo>
                    <a:pt x="918185" y="808929"/>
                  </a:lnTo>
                  <a:lnTo>
                    <a:pt x="890863" y="845694"/>
                  </a:lnTo>
                  <a:lnTo>
                    <a:pt x="859899" y="880398"/>
                  </a:lnTo>
                  <a:lnTo>
                    <a:pt x="823966" y="913869"/>
                  </a:lnTo>
                  <a:lnTo>
                    <a:pt x="785794" y="943156"/>
                  </a:lnTo>
                  <a:lnTo>
                    <a:pt x="745681" y="968259"/>
                  </a:lnTo>
                  <a:lnTo>
                    <a:pt x="703927" y="989178"/>
                  </a:lnTo>
                  <a:lnTo>
                    <a:pt x="660829" y="1005914"/>
                  </a:lnTo>
                  <a:lnTo>
                    <a:pt x="616686" y="1018465"/>
                  </a:lnTo>
                  <a:lnTo>
                    <a:pt x="571797" y="1026833"/>
                  </a:lnTo>
                  <a:lnTo>
                    <a:pt x="526460" y="1031017"/>
                  </a:lnTo>
                  <a:lnTo>
                    <a:pt x="480974" y="1031017"/>
                  </a:lnTo>
                  <a:lnTo>
                    <a:pt x="435637" y="1026833"/>
                  </a:lnTo>
                  <a:lnTo>
                    <a:pt x="390748" y="1018465"/>
                  </a:lnTo>
                  <a:lnTo>
                    <a:pt x="346605" y="1005914"/>
                  </a:lnTo>
                  <a:lnTo>
                    <a:pt x="303507" y="989178"/>
                  </a:lnTo>
                  <a:lnTo>
                    <a:pt x="261753" y="968259"/>
                  </a:lnTo>
                  <a:lnTo>
                    <a:pt x="221640" y="943156"/>
                  </a:lnTo>
                  <a:lnTo>
                    <a:pt x="183468" y="913869"/>
                  </a:lnTo>
                  <a:lnTo>
                    <a:pt x="147535" y="880398"/>
                  </a:lnTo>
                  <a:lnTo>
                    <a:pt x="116570" y="845694"/>
                  </a:lnTo>
                  <a:lnTo>
                    <a:pt x="89249" y="808929"/>
                  </a:lnTo>
                  <a:lnTo>
                    <a:pt x="65571" y="770361"/>
                  </a:lnTo>
                  <a:lnTo>
                    <a:pt x="45535" y="730247"/>
                  </a:lnTo>
                  <a:lnTo>
                    <a:pt x="29142" y="688845"/>
                  </a:lnTo>
                  <a:lnTo>
                    <a:pt x="16392" y="646413"/>
                  </a:lnTo>
                  <a:lnTo>
                    <a:pt x="7285" y="603207"/>
                  </a:lnTo>
                  <a:lnTo>
                    <a:pt x="1821" y="559487"/>
                  </a:lnTo>
                  <a:lnTo>
                    <a:pt x="0" y="515508"/>
                  </a:lnTo>
                  <a:lnTo>
                    <a:pt x="1821" y="471530"/>
                  </a:lnTo>
                  <a:lnTo>
                    <a:pt x="7285" y="427809"/>
                  </a:lnTo>
                  <a:lnTo>
                    <a:pt x="16392" y="384604"/>
                  </a:lnTo>
                  <a:lnTo>
                    <a:pt x="29142" y="342171"/>
                  </a:lnTo>
                  <a:lnTo>
                    <a:pt x="45535" y="300769"/>
                  </a:lnTo>
                  <a:lnTo>
                    <a:pt x="65571" y="260655"/>
                  </a:lnTo>
                  <a:lnTo>
                    <a:pt x="89249" y="222087"/>
                  </a:lnTo>
                  <a:lnTo>
                    <a:pt x="116570" y="185323"/>
                  </a:lnTo>
                  <a:lnTo>
                    <a:pt x="147535" y="150619"/>
                  </a:lnTo>
                  <a:lnTo>
                    <a:pt x="183468" y="117148"/>
                  </a:lnTo>
                  <a:lnTo>
                    <a:pt x="221640" y="87861"/>
                  </a:lnTo>
                  <a:lnTo>
                    <a:pt x="261753" y="62758"/>
                  </a:lnTo>
                  <a:lnTo>
                    <a:pt x="303507" y="41838"/>
                  </a:lnTo>
                  <a:lnTo>
                    <a:pt x="346605" y="25103"/>
                  </a:lnTo>
                  <a:lnTo>
                    <a:pt x="390748" y="12551"/>
                  </a:lnTo>
                  <a:lnTo>
                    <a:pt x="435637" y="4183"/>
                  </a:lnTo>
                  <a:lnTo>
                    <a:pt x="480974" y="0"/>
                  </a:lnTo>
                  <a:lnTo>
                    <a:pt x="526460" y="0"/>
                  </a:lnTo>
                  <a:lnTo>
                    <a:pt x="571797" y="4183"/>
                  </a:lnTo>
                  <a:lnTo>
                    <a:pt x="616686" y="12551"/>
                  </a:lnTo>
                  <a:lnTo>
                    <a:pt x="660829" y="25103"/>
                  </a:lnTo>
                  <a:lnTo>
                    <a:pt x="703927" y="41838"/>
                  </a:lnTo>
                  <a:lnTo>
                    <a:pt x="745681" y="62758"/>
                  </a:lnTo>
                  <a:lnTo>
                    <a:pt x="785794" y="87861"/>
                  </a:lnTo>
                  <a:lnTo>
                    <a:pt x="823966" y="117148"/>
                  </a:lnTo>
                  <a:lnTo>
                    <a:pt x="859899" y="150619"/>
                  </a:lnTo>
                </a:path>
              </a:pathLst>
            </a:custGeom>
            <a:ln w="14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9277736" y="6022938"/>
            <a:ext cx="557530" cy="450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b="1" spc="-5" dirty="0">
                <a:solidFill>
                  <a:srgbClr val="951A02"/>
                </a:solidFill>
                <a:latin typeface="Arial"/>
                <a:cs typeface="Arial"/>
              </a:rPr>
              <a:t>t</a:t>
            </a:r>
            <a:r>
              <a:rPr sz="2800" b="1" spc="-10" dirty="0">
                <a:solidFill>
                  <a:srgbClr val="951A02"/>
                </a:solidFill>
                <a:latin typeface="Arial"/>
                <a:cs typeface="Arial"/>
              </a:rPr>
              <a:t>h</a:t>
            </a:r>
            <a:r>
              <a:rPr sz="2800" b="1" spc="-5" dirty="0">
                <a:solidFill>
                  <a:srgbClr val="951A02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601383" y="5748780"/>
            <a:ext cx="1022985" cy="1046480"/>
            <a:chOff x="2601383" y="5748780"/>
            <a:chExt cx="1022985" cy="1046480"/>
          </a:xfrm>
        </p:grpSpPr>
        <p:sp>
          <p:nvSpPr>
            <p:cNvPr id="51" name="object 51"/>
            <p:cNvSpPr/>
            <p:nvPr/>
          </p:nvSpPr>
          <p:spPr>
            <a:xfrm>
              <a:off x="2609003" y="5756398"/>
              <a:ext cx="1007744" cy="1031240"/>
            </a:xfrm>
            <a:custGeom>
              <a:avLst/>
              <a:gdLst/>
              <a:ahLst/>
              <a:cxnLst/>
              <a:rect l="l" t="t" r="r" b="b"/>
              <a:pathLst>
                <a:path w="1007745" h="1031240">
                  <a:moveTo>
                    <a:pt x="526460" y="0"/>
                  </a:moveTo>
                  <a:lnTo>
                    <a:pt x="480974" y="0"/>
                  </a:lnTo>
                  <a:lnTo>
                    <a:pt x="435637" y="4183"/>
                  </a:lnTo>
                  <a:lnTo>
                    <a:pt x="390748" y="12551"/>
                  </a:lnTo>
                  <a:lnTo>
                    <a:pt x="346605" y="25103"/>
                  </a:lnTo>
                  <a:lnTo>
                    <a:pt x="303508" y="41838"/>
                  </a:lnTo>
                  <a:lnTo>
                    <a:pt x="261753" y="62758"/>
                  </a:lnTo>
                  <a:lnTo>
                    <a:pt x="221640" y="87861"/>
                  </a:lnTo>
                  <a:lnTo>
                    <a:pt x="183468" y="117148"/>
                  </a:lnTo>
                  <a:lnTo>
                    <a:pt x="147535" y="150619"/>
                  </a:lnTo>
                  <a:lnTo>
                    <a:pt x="116571" y="185323"/>
                  </a:lnTo>
                  <a:lnTo>
                    <a:pt x="89249" y="222087"/>
                  </a:lnTo>
                  <a:lnTo>
                    <a:pt x="65571" y="260655"/>
                  </a:lnTo>
                  <a:lnTo>
                    <a:pt x="45535" y="300769"/>
                  </a:lnTo>
                  <a:lnTo>
                    <a:pt x="29142" y="342171"/>
                  </a:lnTo>
                  <a:lnTo>
                    <a:pt x="16392" y="384604"/>
                  </a:lnTo>
                  <a:lnTo>
                    <a:pt x="7285" y="427809"/>
                  </a:lnTo>
                  <a:lnTo>
                    <a:pt x="1821" y="471530"/>
                  </a:lnTo>
                  <a:lnTo>
                    <a:pt x="0" y="515508"/>
                  </a:lnTo>
                  <a:lnTo>
                    <a:pt x="1821" y="559486"/>
                  </a:lnTo>
                  <a:lnTo>
                    <a:pt x="7285" y="603207"/>
                  </a:lnTo>
                  <a:lnTo>
                    <a:pt x="16392" y="646412"/>
                  </a:lnTo>
                  <a:lnTo>
                    <a:pt x="29142" y="688845"/>
                  </a:lnTo>
                  <a:lnTo>
                    <a:pt x="45535" y="730247"/>
                  </a:lnTo>
                  <a:lnTo>
                    <a:pt x="65571" y="770361"/>
                  </a:lnTo>
                  <a:lnTo>
                    <a:pt x="89249" y="808929"/>
                  </a:lnTo>
                  <a:lnTo>
                    <a:pt x="116571" y="845693"/>
                  </a:lnTo>
                  <a:lnTo>
                    <a:pt x="147535" y="880397"/>
                  </a:lnTo>
                  <a:lnTo>
                    <a:pt x="183468" y="913868"/>
                  </a:lnTo>
                  <a:lnTo>
                    <a:pt x="221640" y="943155"/>
                  </a:lnTo>
                  <a:lnTo>
                    <a:pt x="261753" y="968258"/>
                  </a:lnTo>
                  <a:lnTo>
                    <a:pt x="303508" y="989178"/>
                  </a:lnTo>
                  <a:lnTo>
                    <a:pt x="346605" y="1005913"/>
                  </a:lnTo>
                  <a:lnTo>
                    <a:pt x="390748" y="1018465"/>
                  </a:lnTo>
                  <a:lnTo>
                    <a:pt x="435637" y="1026833"/>
                  </a:lnTo>
                  <a:lnTo>
                    <a:pt x="480974" y="1031016"/>
                  </a:lnTo>
                  <a:lnTo>
                    <a:pt x="526460" y="1031016"/>
                  </a:lnTo>
                  <a:lnTo>
                    <a:pt x="571796" y="1026833"/>
                  </a:lnTo>
                  <a:lnTo>
                    <a:pt x="616685" y="1018465"/>
                  </a:lnTo>
                  <a:lnTo>
                    <a:pt x="660828" y="1005913"/>
                  </a:lnTo>
                  <a:lnTo>
                    <a:pt x="703925" y="989178"/>
                  </a:lnTo>
                  <a:lnTo>
                    <a:pt x="745680" y="968258"/>
                  </a:lnTo>
                  <a:lnTo>
                    <a:pt x="785792" y="943155"/>
                  </a:lnTo>
                  <a:lnTo>
                    <a:pt x="823964" y="913868"/>
                  </a:lnTo>
                  <a:lnTo>
                    <a:pt x="859897" y="880397"/>
                  </a:lnTo>
                  <a:lnTo>
                    <a:pt x="890861" y="845693"/>
                  </a:lnTo>
                  <a:lnTo>
                    <a:pt x="918183" y="808929"/>
                  </a:lnTo>
                  <a:lnTo>
                    <a:pt x="941861" y="770361"/>
                  </a:lnTo>
                  <a:lnTo>
                    <a:pt x="961897" y="730247"/>
                  </a:lnTo>
                  <a:lnTo>
                    <a:pt x="978290" y="688845"/>
                  </a:lnTo>
                  <a:lnTo>
                    <a:pt x="991040" y="646412"/>
                  </a:lnTo>
                  <a:lnTo>
                    <a:pt x="1000147" y="603207"/>
                  </a:lnTo>
                  <a:lnTo>
                    <a:pt x="1005611" y="559486"/>
                  </a:lnTo>
                  <a:lnTo>
                    <a:pt x="1007433" y="515508"/>
                  </a:lnTo>
                  <a:lnTo>
                    <a:pt x="1005611" y="471530"/>
                  </a:lnTo>
                  <a:lnTo>
                    <a:pt x="1000147" y="427809"/>
                  </a:lnTo>
                  <a:lnTo>
                    <a:pt x="991040" y="384604"/>
                  </a:lnTo>
                  <a:lnTo>
                    <a:pt x="978290" y="342171"/>
                  </a:lnTo>
                  <a:lnTo>
                    <a:pt x="961897" y="300769"/>
                  </a:lnTo>
                  <a:lnTo>
                    <a:pt x="941861" y="260655"/>
                  </a:lnTo>
                  <a:lnTo>
                    <a:pt x="918183" y="222087"/>
                  </a:lnTo>
                  <a:lnTo>
                    <a:pt x="890861" y="185323"/>
                  </a:lnTo>
                  <a:lnTo>
                    <a:pt x="859897" y="150619"/>
                  </a:lnTo>
                  <a:lnTo>
                    <a:pt x="823964" y="117148"/>
                  </a:lnTo>
                  <a:lnTo>
                    <a:pt x="785792" y="87861"/>
                  </a:lnTo>
                  <a:lnTo>
                    <a:pt x="745680" y="62758"/>
                  </a:lnTo>
                  <a:lnTo>
                    <a:pt x="703925" y="41838"/>
                  </a:lnTo>
                  <a:lnTo>
                    <a:pt x="660828" y="25103"/>
                  </a:lnTo>
                  <a:lnTo>
                    <a:pt x="616685" y="12551"/>
                  </a:lnTo>
                  <a:lnTo>
                    <a:pt x="571796" y="4183"/>
                  </a:lnTo>
                  <a:lnTo>
                    <a:pt x="526460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609003" y="5756400"/>
              <a:ext cx="1007744" cy="1031240"/>
            </a:xfrm>
            <a:custGeom>
              <a:avLst/>
              <a:gdLst/>
              <a:ahLst/>
              <a:cxnLst/>
              <a:rect l="l" t="t" r="r" b="b"/>
              <a:pathLst>
                <a:path w="1007745" h="1031240">
                  <a:moveTo>
                    <a:pt x="859897" y="150619"/>
                  </a:moveTo>
                  <a:lnTo>
                    <a:pt x="890861" y="185323"/>
                  </a:lnTo>
                  <a:lnTo>
                    <a:pt x="918183" y="222087"/>
                  </a:lnTo>
                  <a:lnTo>
                    <a:pt x="941861" y="260655"/>
                  </a:lnTo>
                  <a:lnTo>
                    <a:pt x="961897" y="300769"/>
                  </a:lnTo>
                  <a:lnTo>
                    <a:pt x="978290" y="342171"/>
                  </a:lnTo>
                  <a:lnTo>
                    <a:pt x="991040" y="384604"/>
                  </a:lnTo>
                  <a:lnTo>
                    <a:pt x="1000147" y="427809"/>
                  </a:lnTo>
                  <a:lnTo>
                    <a:pt x="1005611" y="471530"/>
                  </a:lnTo>
                  <a:lnTo>
                    <a:pt x="1007433" y="515508"/>
                  </a:lnTo>
                  <a:lnTo>
                    <a:pt x="1005611" y="559487"/>
                  </a:lnTo>
                  <a:lnTo>
                    <a:pt x="1000147" y="603207"/>
                  </a:lnTo>
                  <a:lnTo>
                    <a:pt x="991040" y="646413"/>
                  </a:lnTo>
                  <a:lnTo>
                    <a:pt x="978290" y="688845"/>
                  </a:lnTo>
                  <a:lnTo>
                    <a:pt x="961897" y="730247"/>
                  </a:lnTo>
                  <a:lnTo>
                    <a:pt x="941861" y="770361"/>
                  </a:lnTo>
                  <a:lnTo>
                    <a:pt x="918183" y="808929"/>
                  </a:lnTo>
                  <a:lnTo>
                    <a:pt x="890861" y="845694"/>
                  </a:lnTo>
                  <a:lnTo>
                    <a:pt x="859897" y="880398"/>
                  </a:lnTo>
                  <a:lnTo>
                    <a:pt x="823964" y="913869"/>
                  </a:lnTo>
                  <a:lnTo>
                    <a:pt x="785792" y="943156"/>
                  </a:lnTo>
                  <a:lnTo>
                    <a:pt x="745679" y="968259"/>
                  </a:lnTo>
                  <a:lnTo>
                    <a:pt x="703925" y="989178"/>
                  </a:lnTo>
                  <a:lnTo>
                    <a:pt x="660827" y="1005914"/>
                  </a:lnTo>
                  <a:lnTo>
                    <a:pt x="616685" y="1018465"/>
                  </a:lnTo>
                  <a:lnTo>
                    <a:pt x="571796" y="1026833"/>
                  </a:lnTo>
                  <a:lnTo>
                    <a:pt x="526459" y="1031017"/>
                  </a:lnTo>
                  <a:lnTo>
                    <a:pt x="480973" y="1031017"/>
                  </a:lnTo>
                  <a:lnTo>
                    <a:pt x="435636" y="1026833"/>
                  </a:lnTo>
                  <a:lnTo>
                    <a:pt x="390748" y="1018465"/>
                  </a:lnTo>
                  <a:lnTo>
                    <a:pt x="346605" y="1005914"/>
                  </a:lnTo>
                  <a:lnTo>
                    <a:pt x="303507" y="989178"/>
                  </a:lnTo>
                  <a:lnTo>
                    <a:pt x="261753" y="968259"/>
                  </a:lnTo>
                  <a:lnTo>
                    <a:pt x="221640" y="943156"/>
                  </a:lnTo>
                  <a:lnTo>
                    <a:pt x="183468" y="913869"/>
                  </a:lnTo>
                  <a:lnTo>
                    <a:pt x="147535" y="880398"/>
                  </a:lnTo>
                  <a:lnTo>
                    <a:pt x="116571" y="845694"/>
                  </a:lnTo>
                  <a:lnTo>
                    <a:pt x="89249" y="808929"/>
                  </a:lnTo>
                  <a:lnTo>
                    <a:pt x="65571" y="770361"/>
                  </a:lnTo>
                  <a:lnTo>
                    <a:pt x="45535" y="730247"/>
                  </a:lnTo>
                  <a:lnTo>
                    <a:pt x="29142" y="688845"/>
                  </a:lnTo>
                  <a:lnTo>
                    <a:pt x="16392" y="646413"/>
                  </a:lnTo>
                  <a:lnTo>
                    <a:pt x="7285" y="603207"/>
                  </a:lnTo>
                  <a:lnTo>
                    <a:pt x="1821" y="559487"/>
                  </a:lnTo>
                  <a:lnTo>
                    <a:pt x="0" y="515508"/>
                  </a:lnTo>
                  <a:lnTo>
                    <a:pt x="1821" y="471530"/>
                  </a:lnTo>
                  <a:lnTo>
                    <a:pt x="7285" y="427809"/>
                  </a:lnTo>
                  <a:lnTo>
                    <a:pt x="16392" y="384604"/>
                  </a:lnTo>
                  <a:lnTo>
                    <a:pt x="29142" y="342171"/>
                  </a:lnTo>
                  <a:lnTo>
                    <a:pt x="45535" y="300769"/>
                  </a:lnTo>
                  <a:lnTo>
                    <a:pt x="65571" y="260655"/>
                  </a:lnTo>
                  <a:lnTo>
                    <a:pt x="89249" y="222087"/>
                  </a:lnTo>
                  <a:lnTo>
                    <a:pt x="116571" y="185323"/>
                  </a:lnTo>
                  <a:lnTo>
                    <a:pt x="147535" y="150619"/>
                  </a:lnTo>
                  <a:lnTo>
                    <a:pt x="183468" y="117148"/>
                  </a:lnTo>
                  <a:lnTo>
                    <a:pt x="221640" y="87861"/>
                  </a:lnTo>
                  <a:lnTo>
                    <a:pt x="261753" y="62758"/>
                  </a:lnTo>
                  <a:lnTo>
                    <a:pt x="303507" y="41838"/>
                  </a:lnTo>
                  <a:lnTo>
                    <a:pt x="346605" y="25103"/>
                  </a:lnTo>
                  <a:lnTo>
                    <a:pt x="390748" y="12551"/>
                  </a:lnTo>
                  <a:lnTo>
                    <a:pt x="435636" y="4183"/>
                  </a:lnTo>
                  <a:lnTo>
                    <a:pt x="480973" y="0"/>
                  </a:lnTo>
                  <a:lnTo>
                    <a:pt x="526459" y="0"/>
                  </a:lnTo>
                  <a:lnTo>
                    <a:pt x="571796" y="4183"/>
                  </a:lnTo>
                  <a:lnTo>
                    <a:pt x="616685" y="12551"/>
                  </a:lnTo>
                  <a:lnTo>
                    <a:pt x="660827" y="25103"/>
                  </a:lnTo>
                  <a:lnTo>
                    <a:pt x="703925" y="41838"/>
                  </a:lnTo>
                  <a:lnTo>
                    <a:pt x="745679" y="62758"/>
                  </a:lnTo>
                  <a:lnTo>
                    <a:pt x="785792" y="87861"/>
                  </a:lnTo>
                  <a:lnTo>
                    <a:pt x="823964" y="117148"/>
                  </a:lnTo>
                  <a:lnTo>
                    <a:pt x="859897" y="150619"/>
                  </a:lnTo>
                </a:path>
              </a:pathLst>
            </a:custGeom>
            <a:ln w="14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876971" y="6052471"/>
            <a:ext cx="457200" cy="398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50" spc="-10" dirty="0">
                <a:latin typeface="Arial MT"/>
                <a:cs typeface="Arial MT"/>
              </a:rPr>
              <a:t>too</a:t>
            </a:r>
            <a:endParaRPr sz="2450">
              <a:latin typeface="Arial MT"/>
              <a:cs typeface="Arial MT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966804" y="7015903"/>
            <a:ext cx="1000125" cy="1023619"/>
            <a:chOff x="5966804" y="7015903"/>
            <a:chExt cx="1000125" cy="1023619"/>
          </a:xfrm>
        </p:grpSpPr>
        <p:sp>
          <p:nvSpPr>
            <p:cNvPr id="55" name="object 55"/>
            <p:cNvSpPr/>
            <p:nvPr/>
          </p:nvSpPr>
          <p:spPr>
            <a:xfrm>
              <a:off x="5974425" y="7023521"/>
              <a:ext cx="984885" cy="1008380"/>
            </a:xfrm>
            <a:custGeom>
              <a:avLst/>
              <a:gdLst/>
              <a:ahLst/>
              <a:cxnLst/>
              <a:rect l="l" t="t" r="r" b="b"/>
              <a:pathLst>
                <a:path w="984884" h="1008379">
                  <a:moveTo>
                    <a:pt x="514386" y="0"/>
                  </a:moveTo>
                  <a:lnTo>
                    <a:pt x="469900" y="0"/>
                  </a:lnTo>
                  <a:lnTo>
                    <a:pt x="425560" y="4091"/>
                  </a:lnTo>
                  <a:lnTo>
                    <a:pt x="381658" y="12275"/>
                  </a:lnTo>
                  <a:lnTo>
                    <a:pt x="338486" y="24551"/>
                  </a:lnTo>
                  <a:lnTo>
                    <a:pt x="296335" y="40918"/>
                  </a:lnTo>
                  <a:lnTo>
                    <a:pt x="255499" y="61378"/>
                  </a:lnTo>
                  <a:lnTo>
                    <a:pt x="216268" y="85929"/>
                  </a:lnTo>
                  <a:lnTo>
                    <a:pt x="178936" y="114572"/>
                  </a:lnTo>
                  <a:lnTo>
                    <a:pt x="143793" y="147307"/>
                  </a:lnTo>
                  <a:lnTo>
                    <a:pt x="111839" y="183309"/>
                  </a:lnTo>
                  <a:lnTo>
                    <a:pt x="83879" y="221555"/>
                  </a:lnTo>
                  <a:lnTo>
                    <a:pt x="59913" y="261744"/>
                  </a:lnTo>
                  <a:lnTo>
                    <a:pt x="39942" y="303579"/>
                  </a:lnTo>
                  <a:lnTo>
                    <a:pt x="23965" y="346760"/>
                  </a:lnTo>
                  <a:lnTo>
                    <a:pt x="11982" y="390987"/>
                  </a:lnTo>
                  <a:lnTo>
                    <a:pt x="3994" y="435962"/>
                  </a:lnTo>
                  <a:lnTo>
                    <a:pt x="0" y="481386"/>
                  </a:lnTo>
                  <a:lnTo>
                    <a:pt x="0" y="526959"/>
                  </a:lnTo>
                  <a:lnTo>
                    <a:pt x="3994" y="572383"/>
                  </a:lnTo>
                  <a:lnTo>
                    <a:pt x="11982" y="617358"/>
                  </a:lnTo>
                  <a:lnTo>
                    <a:pt x="23965" y="661586"/>
                  </a:lnTo>
                  <a:lnTo>
                    <a:pt x="39942" y="704766"/>
                  </a:lnTo>
                  <a:lnTo>
                    <a:pt x="59913" y="746601"/>
                  </a:lnTo>
                  <a:lnTo>
                    <a:pt x="83879" y="786790"/>
                  </a:lnTo>
                  <a:lnTo>
                    <a:pt x="111839" y="825036"/>
                  </a:lnTo>
                  <a:lnTo>
                    <a:pt x="143793" y="861038"/>
                  </a:lnTo>
                  <a:lnTo>
                    <a:pt x="178936" y="893773"/>
                  </a:lnTo>
                  <a:lnTo>
                    <a:pt x="216268" y="922416"/>
                  </a:lnTo>
                  <a:lnTo>
                    <a:pt x="255499" y="946967"/>
                  </a:lnTo>
                  <a:lnTo>
                    <a:pt x="296335" y="967427"/>
                  </a:lnTo>
                  <a:lnTo>
                    <a:pt x="338486" y="983794"/>
                  </a:lnTo>
                  <a:lnTo>
                    <a:pt x="381658" y="996070"/>
                  </a:lnTo>
                  <a:lnTo>
                    <a:pt x="425560" y="1004254"/>
                  </a:lnTo>
                  <a:lnTo>
                    <a:pt x="469900" y="1008346"/>
                  </a:lnTo>
                  <a:lnTo>
                    <a:pt x="514386" y="1008346"/>
                  </a:lnTo>
                  <a:lnTo>
                    <a:pt x="558725" y="1004254"/>
                  </a:lnTo>
                  <a:lnTo>
                    <a:pt x="602627" y="996070"/>
                  </a:lnTo>
                  <a:lnTo>
                    <a:pt x="645799" y="983794"/>
                  </a:lnTo>
                  <a:lnTo>
                    <a:pt x="687949" y="967427"/>
                  </a:lnTo>
                  <a:lnTo>
                    <a:pt x="728786" y="946967"/>
                  </a:lnTo>
                  <a:lnTo>
                    <a:pt x="768016" y="922416"/>
                  </a:lnTo>
                  <a:lnTo>
                    <a:pt x="805349" y="893773"/>
                  </a:lnTo>
                  <a:lnTo>
                    <a:pt x="840492" y="861038"/>
                  </a:lnTo>
                  <a:lnTo>
                    <a:pt x="872445" y="825036"/>
                  </a:lnTo>
                  <a:lnTo>
                    <a:pt x="900405" y="786790"/>
                  </a:lnTo>
                  <a:lnTo>
                    <a:pt x="924370" y="746601"/>
                  </a:lnTo>
                  <a:lnTo>
                    <a:pt x="944342" y="704766"/>
                  </a:lnTo>
                  <a:lnTo>
                    <a:pt x="960318" y="661586"/>
                  </a:lnTo>
                  <a:lnTo>
                    <a:pt x="972301" y="617358"/>
                  </a:lnTo>
                  <a:lnTo>
                    <a:pt x="980290" y="572383"/>
                  </a:lnTo>
                  <a:lnTo>
                    <a:pt x="984284" y="526959"/>
                  </a:lnTo>
                  <a:lnTo>
                    <a:pt x="984284" y="481386"/>
                  </a:lnTo>
                  <a:lnTo>
                    <a:pt x="980290" y="435962"/>
                  </a:lnTo>
                  <a:lnTo>
                    <a:pt x="972301" y="390987"/>
                  </a:lnTo>
                  <a:lnTo>
                    <a:pt x="960318" y="346760"/>
                  </a:lnTo>
                  <a:lnTo>
                    <a:pt x="944342" y="303579"/>
                  </a:lnTo>
                  <a:lnTo>
                    <a:pt x="924370" y="261744"/>
                  </a:lnTo>
                  <a:lnTo>
                    <a:pt x="900405" y="221555"/>
                  </a:lnTo>
                  <a:lnTo>
                    <a:pt x="872445" y="183309"/>
                  </a:lnTo>
                  <a:lnTo>
                    <a:pt x="840492" y="147307"/>
                  </a:lnTo>
                  <a:lnTo>
                    <a:pt x="805349" y="114572"/>
                  </a:lnTo>
                  <a:lnTo>
                    <a:pt x="768016" y="85929"/>
                  </a:lnTo>
                  <a:lnTo>
                    <a:pt x="728786" y="61378"/>
                  </a:lnTo>
                  <a:lnTo>
                    <a:pt x="687949" y="40918"/>
                  </a:lnTo>
                  <a:lnTo>
                    <a:pt x="645799" y="24551"/>
                  </a:lnTo>
                  <a:lnTo>
                    <a:pt x="602627" y="12275"/>
                  </a:lnTo>
                  <a:lnTo>
                    <a:pt x="558725" y="4091"/>
                  </a:lnTo>
                  <a:lnTo>
                    <a:pt x="514386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974424" y="7023523"/>
              <a:ext cx="984885" cy="1008380"/>
            </a:xfrm>
            <a:custGeom>
              <a:avLst/>
              <a:gdLst/>
              <a:ahLst/>
              <a:cxnLst/>
              <a:rect l="l" t="t" r="r" b="b"/>
              <a:pathLst>
                <a:path w="984884" h="1008379">
                  <a:moveTo>
                    <a:pt x="840491" y="147308"/>
                  </a:moveTo>
                  <a:lnTo>
                    <a:pt x="872445" y="183310"/>
                  </a:lnTo>
                  <a:lnTo>
                    <a:pt x="900405" y="221555"/>
                  </a:lnTo>
                  <a:lnTo>
                    <a:pt x="924370" y="261745"/>
                  </a:lnTo>
                  <a:lnTo>
                    <a:pt x="944341" y="303579"/>
                  </a:lnTo>
                  <a:lnTo>
                    <a:pt x="960318" y="346760"/>
                  </a:lnTo>
                  <a:lnTo>
                    <a:pt x="972301" y="390987"/>
                  </a:lnTo>
                  <a:lnTo>
                    <a:pt x="980289" y="435962"/>
                  </a:lnTo>
                  <a:lnTo>
                    <a:pt x="984284" y="481386"/>
                  </a:lnTo>
                  <a:lnTo>
                    <a:pt x="984284" y="526960"/>
                  </a:lnTo>
                  <a:lnTo>
                    <a:pt x="980289" y="572384"/>
                  </a:lnTo>
                  <a:lnTo>
                    <a:pt x="972301" y="617359"/>
                  </a:lnTo>
                  <a:lnTo>
                    <a:pt x="960318" y="661586"/>
                  </a:lnTo>
                  <a:lnTo>
                    <a:pt x="944341" y="704767"/>
                  </a:lnTo>
                  <a:lnTo>
                    <a:pt x="924370" y="746601"/>
                  </a:lnTo>
                  <a:lnTo>
                    <a:pt x="900405" y="786791"/>
                  </a:lnTo>
                  <a:lnTo>
                    <a:pt x="872445" y="825036"/>
                  </a:lnTo>
                  <a:lnTo>
                    <a:pt x="840491" y="861038"/>
                  </a:lnTo>
                  <a:lnTo>
                    <a:pt x="805348" y="893773"/>
                  </a:lnTo>
                  <a:lnTo>
                    <a:pt x="768016" y="922417"/>
                  </a:lnTo>
                  <a:lnTo>
                    <a:pt x="728785" y="946968"/>
                  </a:lnTo>
                  <a:lnTo>
                    <a:pt x="687949" y="967427"/>
                  </a:lnTo>
                  <a:lnTo>
                    <a:pt x="645799" y="983795"/>
                  </a:lnTo>
                  <a:lnTo>
                    <a:pt x="602627" y="996071"/>
                  </a:lnTo>
                  <a:lnTo>
                    <a:pt x="558725" y="1004255"/>
                  </a:lnTo>
                  <a:lnTo>
                    <a:pt x="514385" y="1008347"/>
                  </a:lnTo>
                  <a:lnTo>
                    <a:pt x="469899" y="1008347"/>
                  </a:lnTo>
                  <a:lnTo>
                    <a:pt x="425559" y="1004255"/>
                  </a:lnTo>
                  <a:lnTo>
                    <a:pt x="381657" y="996071"/>
                  </a:lnTo>
                  <a:lnTo>
                    <a:pt x="338485" y="983795"/>
                  </a:lnTo>
                  <a:lnTo>
                    <a:pt x="296335" y="967427"/>
                  </a:lnTo>
                  <a:lnTo>
                    <a:pt x="255499" y="946968"/>
                  </a:lnTo>
                  <a:lnTo>
                    <a:pt x="216268" y="922417"/>
                  </a:lnTo>
                  <a:lnTo>
                    <a:pt x="178936" y="893773"/>
                  </a:lnTo>
                  <a:lnTo>
                    <a:pt x="143793" y="861038"/>
                  </a:lnTo>
                  <a:lnTo>
                    <a:pt x="111839" y="825036"/>
                  </a:lnTo>
                  <a:lnTo>
                    <a:pt x="83879" y="786791"/>
                  </a:lnTo>
                  <a:lnTo>
                    <a:pt x="59913" y="746601"/>
                  </a:lnTo>
                  <a:lnTo>
                    <a:pt x="39942" y="704767"/>
                  </a:lnTo>
                  <a:lnTo>
                    <a:pt x="23965" y="661586"/>
                  </a:lnTo>
                  <a:lnTo>
                    <a:pt x="11982" y="617359"/>
                  </a:lnTo>
                  <a:lnTo>
                    <a:pt x="3994" y="572384"/>
                  </a:lnTo>
                  <a:lnTo>
                    <a:pt x="0" y="526960"/>
                  </a:lnTo>
                  <a:lnTo>
                    <a:pt x="0" y="481386"/>
                  </a:lnTo>
                  <a:lnTo>
                    <a:pt x="3994" y="435962"/>
                  </a:lnTo>
                  <a:lnTo>
                    <a:pt x="11982" y="390987"/>
                  </a:lnTo>
                  <a:lnTo>
                    <a:pt x="23965" y="346760"/>
                  </a:lnTo>
                  <a:lnTo>
                    <a:pt x="39942" y="303579"/>
                  </a:lnTo>
                  <a:lnTo>
                    <a:pt x="59913" y="261745"/>
                  </a:lnTo>
                  <a:lnTo>
                    <a:pt x="83879" y="221555"/>
                  </a:lnTo>
                  <a:lnTo>
                    <a:pt x="111839" y="183310"/>
                  </a:lnTo>
                  <a:lnTo>
                    <a:pt x="143793" y="147308"/>
                  </a:lnTo>
                  <a:lnTo>
                    <a:pt x="178936" y="114573"/>
                  </a:lnTo>
                  <a:lnTo>
                    <a:pt x="216268" y="85929"/>
                  </a:lnTo>
                  <a:lnTo>
                    <a:pt x="255499" y="61378"/>
                  </a:lnTo>
                  <a:lnTo>
                    <a:pt x="296335" y="40919"/>
                  </a:lnTo>
                  <a:lnTo>
                    <a:pt x="338485" y="24551"/>
                  </a:lnTo>
                  <a:lnTo>
                    <a:pt x="381657" y="12275"/>
                  </a:lnTo>
                  <a:lnTo>
                    <a:pt x="425559" y="4091"/>
                  </a:lnTo>
                  <a:lnTo>
                    <a:pt x="469899" y="0"/>
                  </a:lnTo>
                  <a:lnTo>
                    <a:pt x="514385" y="0"/>
                  </a:lnTo>
                  <a:lnTo>
                    <a:pt x="558725" y="4091"/>
                  </a:lnTo>
                  <a:lnTo>
                    <a:pt x="602627" y="12275"/>
                  </a:lnTo>
                  <a:lnTo>
                    <a:pt x="645799" y="24551"/>
                  </a:lnTo>
                  <a:lnTo>
                    <a:pt x="687949" y="40919"/>
                  </a:lnTo>
                  <a:lnTo>
                    <a:pt x="728785" y="61378"/>
                  </a:lnTo>
                  <a:lnTo>
                    <a:pt x="768016" y="85929"/>
                  </a:lnTo>
                  <a:lnTo>
                    <a:pt x="805348" y="114573"/>
                  </a:lnTo>
                  <a:lnTo>
                    <a:pt x="840491" y="147308"/>
                  </a:lnTo>
                </a:path>
              </a:pathLst>
            </a:custGeom>
            <a:ln w="14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279137" y="7278726"/>
            <a:ext cx="360680" cy="450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b="1" spc="-10" dirty="0">
                <a:solidFill>
                  <a:srgbClr val="942606"/>
                </a:solidFill>
                <a:latin typeface="Arial"/>
                <a:cs typeface="Arial"/>
              </a:rPr>
              <a:t>of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625731" y="7015903"/>
            <a:ext cx="1000125" cy="1023619"/>
            <a:chOff x="2625731" y="7015903"/>
            <a:chExt cx="1000125" cy="1023619"/>
          </a:xfrm>
        </p:grpSpPr>
        <p:sp>
          <p:nvSpPr>
            <p:cNvPr id="59" name="object 59"/>
            <p:cNvSpPr/>
            <p:nvPr/>
          </p:nvSpPr>
          <p:spPr>
            <a:xfrm>
              <a:off x="2633352" y="7023521"/>
              <a:ext cx="984885" cy="1008380"/>
            </a:xfrm>
            <a:custGeom>
              <a:avLst/>
              <a:gdLst/>
              <a:ahLst/>
              <a:cxnLst/>
              <a:rect l="l" t="t" r="r" b="b"/>
              <a:pathLst>
                <a:path w="984885" h="1008379">
                  <a:moveTo>
                    <a:pt x="514385" y="0"/>
                  </a:moveTo>
                  <a:lnTo>
                    <a:pt x="469899" y="0"/>
                  </a:lnTo>
                  <a:lnTo>
                    <a:pt x="425559" y="4091"/>
                  </a:lnTo>
                  <a:lnTo>
                    <a:pt x="381657" y="12275"/>
                  </a:lnTo>
                  <a:lnTo>
                    <a:pt x="338485" y="24551"/>
                  </a:lnTo>
                  <a:lnTo>
                    <a:pt x="296334" y="40918"/>
                  </a:lnTo>
                  <a:lnTo>
                    <a:pt x="255498" y="61378"/>
                  </a:lnTo>
                  <a:lnTo>
                    <a:pt x="216268" y="85929"/>
                  </a:lnTo>
                  <a:lnTo>
                    <a:pt x="178935" y="114572"/>
                  </a:lnTo>
                  <a:lnTo>
                    <a:pt x="143792" y="147307"/>
                  </a:lnTo>
                  <a:lnTo>
                    <a:pt x="111838" y="183309"/>
                  </a:lnTo>
                  <a:lnTo>
                    <a:pt x="83878" y="221555"/>
                  </a:lnTo>
                  <a:lnTo>
                    <a:pt x="59913" y="261744"/>
                  </a:lnTo>
                  <a:lnTo>
                    <a:pt x="39942" y="303579"/>
                  </a:lnTo>
                  <a:lnTo>
                    <a:pt x="23965" y="346760"/>
                  </a:lnTo>
                  <a:lnTo>
                    <a:pt x="11982" y="390987"/>
                  </a:lnTo>
                  <a:lnTo>
                    <a:pt x="3994" y="435962"/>
                  </a:lnTo>
                  <a:lnTo>
                    <a:pt x="0" y="481386"/>
                  </a:lnTo>
                  <a:lnTo>
                    <a:pt x="0" y="526959"/>
                  </a:lnTo>
                  <a:lnTo>
                    <a:pt x="3994" y="572383"/>
                  </a:lnTo>
                  <a:lnTo>
                    <a:pt x="11982" y="617358"/>
                  </a:lnTo>
                  <a:lnTo>
                    <a:pt x="23965" y="661586"/>
                  </a:lnTo>
                  <a:lnTo>
                    <a:pt x="39942" y="704766"/>
                  </a:lnTo>
                  <a:lnTo>
                    <a:pt x="59913" y="746601"/>
                  </a:lnTo>
                  <a:lnTo>
                    <a:pt x="83878" y="786790"/>
                  </a:lnTo>
                  <a:lnTo>
                    <a:pt x="111838" y="825036"/>
                  </a:lnTo>
                  <a:lnTo>
                    <a:pt x="143792" y="861038"/>
                  </a:lnTo>
                  <a:lnTo>
                    <a:pt x="178935" y="893773"/>
                  </a:lnTo>
                  <a:lnTo>
                    <a:pt x="216268" y="922416"/>
                  </a:lnTo>
                  <a:lnTo>
                    <a:pt x="255498" y="946967"/>
                  </a:lnTo>
                  <a:lnTo>
                    <a:pt x="296334" y="967427"/>
                  </a:lnTo>
                  <a:lnTo>
                    <a:pt x="338485" y="983794"/>
                  </a:lnTo>
                  <a:lnTo>
                    <a:pt x="381657" y="996070"/>
                  </a:lnTo>
                  <a:lnTo>
                    <a:pt x="425559" y="1004254"/>
                  </a:lnTo>
                  <a:lnTo>
                    <a:pt x="469899" y="1008346"/>
                  </a:lnTo>
                  <a:lnTo>
                    <a:pt x="514385" y="1008346"/>
                  </a:lnTo>
                  <a:lnTo>
                    <a:pt x="558724" y="1004254"/>
                  </a:lnTo>
                  <a:lnTo>
                    <a:pt x="602626" y="996070"/>
                  </a:lnTo>
                  <a:lnTo>
                    <a:pt x="645798" y="983794"/>
                  </a:lnTo>
                  <a:lnTo>
                    <a:pt x="687949" y="967427"/>
                  </a:lnTo>
                  <a:lnTo>
                    <a:pt x="728785" y="946967"/>
                  </a:lnTo>
                  <a:lnTo>
                    <a:pt x="768015" y="922416"/>
                  </a:lnTo>
                  <a:lnTo>
                    <a:pt x="805348" y="893773"/>
                  </a:lnTo>
                  <a:lnTo>
                    <a:pt x="840491" y="861038"/>
                  </a:lnTo>
                  <a:lnTo>
                    <a:pt x="872445" y="825036"/>
                  </a:lnTo>
                  <a:lnTo>
                    <a:pt x="900404" y="786790"/>
                  </a:lnTo>
                  <a:lnTo>
                    <a:pt x="924370" y="746601"/>
                  </a:lnTo>
                  <a:lnTo>
                    <a:pt x="944341" y="704766"/>
                  </a:lnTo>
                  <a:lnTo>
                    <a:pt x="960318" y="661586"/>
                  </a:lnTo>
                  <a:lnTo>
                    <a:pt x="972301" y="617358"/>
                  </a:lnTo>
                  <a:lnTo>
                    <a:pt x="980290" y="572383"/>
                  </a:lnTo>
                  <a:lnTo>
                    <a:pt x="984284" y="526959"/>
                  </a:lnTo>
                  <a:lnTo>
                    <a:pt x="984284" y="481386"/>
                  </a:lnTo>
                  <a:lnTo>
                    <a:pt x="980290" y="435962"/>
                  </a:lnTo>
                  <a:lnTo>
                    <a:pt x="972301" y="390987"/>
                  </a:lnTo>
                  <a:lnTo>
                    <a:pt x="960318" y="346760"/>
                  </a:lnTo>
                  <a:lnTo>
                    <a:pt x="944341" y="303579"/>
                  </a:lnTo>
                  <a:lnTo>
                    <a:pt x="924370" y="261744"/>
                  </a:lnTo>
                  <a:lnTo>
                    <a:pt x="900404" y="221555"/>
                  </a:lnTo>
                  <a:lnTo>
                    <a:pt x="872445" y="183309"/>
                  </a:lnTo>
                  <a:lnTo>
                    <a:pt x="840491" y="147307"/>
                  </a:lnTo>
                  <a:lnTo>
                    <a:pt x="805348" y="114572"/>
                  </a:lnTo>
                  <a:lnTo>
                    <a:pt x="768015" y="85929"/>
                  </a:lnTo>
                  <a:lnTo>
                    <a:pt x="728785" y="61378"/>
                  </a:lnTo>
                  <a:lnTo>
                    <a:pt x="687949" y="40918"/>
                  </a:lnTo>
                  <a:lnTo>
                    <a:pt x="645798" y="24551"/>
                  </a:lnTo>
                  <a:lnTo>
                    <a:pt x="602626" y="12275"/>
                  </a:lnTo>
                  <a:lnTo>
                    <a:pt x="558724" y="4091"/>
                  </a:lnTo>
                  <a:lnTo>
                    <a:pt x="514385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633351" y="7023523"/>
              <a:ext cx="984885" cy="1008380"/>
            </a:xfrm>
            <a:custGeom>
              <a:avLst/>
              <a:gdLst/>
              <a:ahLst/>
              <a:cxnLst/>
              <a:rect l="l" t="t" r="r" b="b"/>
              <a:pathLst>
                <a:path w="984885" h="1008379">
                  <a:moveTo>
                    <a:pt x="840491" y="147308"/>
                  </a:moveTo>
                  <a:lnTo>
                    <a:pt x="872445" y="183310"/>
                  </a:lnTo>
                  <a:lnTo>
                    <a:pt x="900405" y="221555"/>
                  </a:lnTo>
                  <a:lnTo>
                    <a:pt x="924370" y="261745"/>
                  </a:lnTo>
                  <a:lnTo>
                    <a:pt x="944341" y="303579"/>
                  </a:lnTo>
                  <a:lnTo>
                    <a:pt x="960318" y="346760"/>
                  </a:lnTo>
                  <a:lnTo>
                    <a:pt x="972301" y="390987"/>
                  </a:lnTo>
                  <a:lnTo>
                    <a:pt x="980289" y="435962"/>
                  </a:lnTo>
                  <a:lnTo>
                    <a:pt x="984284" y="481386"/>
                  </a:lnTo>
                  <a:lnTo>
                    <a:pt x="984284" y="526960"/>
                  </a:lnTo>
                  <a:lnTo>
                    <a:pt x="980289" y="572384"/>
                  </a:lnTo>
                  <a:lnTo>
                    <a:pt x="972301" y="617359"/>
                  </a:lnTo>
                  <a:lnTo>
                    <a:pt x="960318" y="661586"/>
                  </a:lnTo>
                  <a:lnTo>
                    <a:pt x="944341" y="704767"/>
                  </a:lnTo>
                  <a:lnTo>
                    <a:pt x="924370" y="746601"/>
                  </a:lnTo>
                  <a:lnTo>
                    <a:pt x="900405" y="786791"/>
                  </a:lnTo>
                  <a:lnTo>
                    <a:pt x="872445" y="825036"/>
                  </a:lnTo>
                  <a:lnTo>
                    <a:pt x="840491" y="861038"/>
                  </a:lnTo>
                  <a:lnTo>
                    <a:pt x="805348" y="893773"/>
                  </a:lnTo>
                  <a:lnTo>
                    <a:pt x="768015" y="922417"/>
                  </a:lnTo>
                  <a:lnTo>
                    <a:pt x="728785" y="946968"/>
                  </a:lnTo>
                  <a:lnTo>
                    <a:pt x="687948" y="967427"/>
                  </a:lnTo>
                  <a:lnTo>
                    <a:pt x="645798" y="983795"/>
                  </a:lnTo>
                  <a:lnTo>
                    <a:pt x="602626" y="996071"/>
                  </a:lnTo>
                  <a:lnTo>
                    <a:pt x="558724" y="1004255"/>
                  </a:lnTo>
                  <a:lnTo>
                    <a:pt x="514385" y="1008347"/>
                  </a:lnTo>
                  <a:lnTo>
                    <a:pt x="469899" y="1008347"/>
                  </a:lnTo>
                  <a:lnTo>
                    <a:pt x="425559" y="1004255"/>
                  </a:lnTo>
                  <a:lnTo>
                    <a:pt x="381657" y="996071"/>
                  </a:lnTo>
                  <a:lnTo>
                    <a:pt x="338485" y="983795"/>
                  </a:lnTo>
                  <a:lnTo>
                    <a:pt x="296335" y="967427"/>
                  </a:lnTo>
                  <a:lnTo>
                    <a:pt x="255498" y="946968"/>
                  </a:lnTo>
                  <a:lnTo>
                    <a:pt x="216268" y="922417"/>
                  </a:lnTo>
                  <a:lnTo>
                    <a:pt x="178935" y="893773"/>
                  </a:lnTo>
                  <a:lnTo>
                    <a:pt x="143792" y="861038"/>
                  </a:lnTo>
                  <a:lnTo>
                    <a:pt x="111838" y="825036"/>
                  </a:lnTo>
                  <a:lnTo>
                    <a:pt x="83879" y="786791"/>
                  </a:lnTo>
                  <a:lnTo>
                    <a:pt x="59913" y="746601"/>
                  </a:lnTo>
                  <a:lnTo>
                    <a:pt x="39942" y="704767"/>
                  </a:lnTo>
                  <a:lnTo>
                    <a:pt x="23965" y="661586"/>
                  </a:lnTo>
                  <a:lnTo>
                    <a:pt x="11982" y="617359"/>
                  </a:lnTo>
                  <a:lnTo>
                    <a:pt x="3994" y="572384"/>
                  </a:lnTo>
                  <a:lnTo>
                    <a:pt x="0" y="526960"/>
                  </a:lnTo>
                  <a:lnTo>
                    <a:pt x="0" y="481386"/>
                  </a:lnTo>
                  <a:lnTo>
                    <a:pt x="3994" y="435962"/>
                  </a:lnTo>
                  <a:lnTo>
                    <a:pt x="11982" y="390987"/>
                  </a:lnTo>
                  <a:lnTo>
                    <a:pt x="23965" y="346760"/>
                  </a:lnTo>
                  <a:lnTo>
                    <a:pt x="39942" y="303579"/>
                  </a:lnTo>
                  <a:lnTo>
                    <a:pt x="59913" y="261745"/>
                  </a:lnTo>
                  <a:lnTo>
                    <a:pt x="83879" y="221555"/>
                  </a:lnTo>
                  <a:lnTo>
                    <a:pt x="111838" y="183310"/>
                  </a:lnTo>
                  <a:lnTo>
                    <a:pt x="143792" y="147308"/>
                  </a:lnTo>
                  <a:lnTo>
                    <a:pt x="178935" y="114573"/>
                  </a:lnTo>
                  <a:lnTo>
                    <a:pt x="216268" y="85929"/>
                  </a:lnTo>
                  <a:lnTo>
                    <a:pt x="255498" y="61378"/>
                  </a:lnTo>
                  <a:lnTo>
                    <a:pt x="296335" y="40919"/>
                  </a:lnTo>
                  <a:lnTo>
                    <a:pt x="338485" y="24551"/>
                  </a:lnTo>
                  <a:lnTo>
                    <a:pt x="381657" y="12275"/>
                  </a:lnTo>
                  <a:lnTo>
                    <a:pt x="425559" y="4091"/>
                  </a:lnTo>
                  <a:lnTo>
                    <a:pt x="469899" y="0"/>
                  </a:lnTo>
                  <a:lnTo>
                    <a:pt x="514385" y="0"/>
                  </a:lnTo>
                  <a:lnTo>
                    <a:pt x="558724" y="4091"/>
                  </a:lnTo>
                  <a:lnTo>
                    <a:pt x="602626" y="12275"/>
                  </a:lnTo>
                  <a:lnTo>
                    <a:pt x="645798" y="24551"/>
                  </a:lnTo>
                  <a:lnTo>
                    <a:pt x="687948" y="40919"/>
                  </a:lnTo>
                  <a:lnTo>
                    <a:pt x="728785" y="61378"/>
                  </a:lnTo>
                  <a:lnTo>
                    <a:pt x="768015" y="85929"/>
                  </a:lnTo>
                  <a:lnTo>
                    <a:pt x="805348" y="114573"/>
                  </a:lnTo>
                  <a:lnTo>
                    <a:pt x="840491" y="147308"/>
                  </a:lnTo>
                </a:path>
              </a:pathLst>
            </a:custGeom>
            <a:ln w="14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800154" y="7278726"/>
            <a:ext cx="636270" cy="450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b="1" spc="-5" dirty="0">
                <a:solidFill>
                  <a:srgbClr val="941C01"/>
                </a:solidFill>
                <a:latin typeface="Arial"/>
                <a:cs typeface="Arial"/>
              </a:rPr>
              <a:t>t</a:t>
            </a:r>
            <a:r>
              <a:rPr sz="2800" b="1" spc="-15" dirty="0">
                <a:solidFill>
                  <a:srgbClr val="941C01"/>
                </a:solidFill>
                <a:latin typeface="Arial"/>
                <a:cs typeface="Arial"/>
              </a:rPr>
              <a:t>w</a:t>
            </a:r>
            <a:r>
              <a:rPr sz="2800" b="1" spc="-5" dirty="0">
                <a:solidFill>
                  <a:srgbClr val="941C01"/>
                </a:solidFill>
                <a:latin typeface="Arial"/>
                <a:cs typeface="Arial"/>
              </a:rPr>
              <a:t>o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9052432" y="7004632"/>
            <a:ext cx="1022985" cy="1046480"/>
            <a:chOff x="9052432" y="7004632"/>
            <a:chExt cx="1022985" cy="1046480"/>
          </a:xfrm>
        </p:grpSpPr>
        <p:sp>
          <p:nvSpPr>
            <p:cNvPr id="63" name="object 63"/>
            <p:cNvSpPr/>
            <p:nvPr/>
          </p:nvSpPr>
          <p:spPr>
            <a:xfrm>
              <a:off x="9060054" y="7012250"/>
              <a:ext cx="1007744" cy="1031240"/>
            </a:xfrm>
            <a:custGeom>
              <a:avLst/>
              <a:gdLst/>
              <a:ahLst/>
              <a:cxnLst/>
              <a:rect l="l" t="t" r="r" b="b"/>
              <a:pathLst>
                <a:path w="1007745" h="1031240">
                  <a:moveTo>
                    <a:pt x="526460" y="0"/>
                  </a:moveTo>
                  <a:lnTo>
                    <a:pt x="480974" y="0"/>
                  </a:lnTo>
                  <a:lnTo>
                    <a:pt x="435637" y="4183"/>
                  </a:lnTo>
                  <a:lnTo>
                    <a:pt x="390748" y="12551"/>
                  </a:lnTo>
                  <a:lnTo>
                    <a:pt x="346605" y="25103"/>
                  </a:lnTo>
                  <a:lnTo>
                    <a:pt x="303508" y="41838"/>
                  </a:lnTo>
                  <a:lnTo>
                    <a:pt x="261753" y="62758"/>
                  </a:lnTo>
                  <a:lnTo>
                    <a:pt x="221640" y="87861"/>
                  </a:lnTo>
                  <a:lnTo>
                    <a:pt x="183468" y="117148"/>
                  </a:lnTo>
                  <a:lnTo>
                    <a:pt x="147535" y="150619"/>
                  </a:lnTo>
                  <a:lnTo>
                    <a:pt x="116571" y="185323"/>
                  </a:lnTo>
                  <a:lnTo>
                    <a:pt x="89249" y="222087"/>
                  </a:lnTo>
                  <a:lnTo>
                    <a:pt x="65571" y="260655"/>
                  </a:lnTo>
                  <a:lnTo>
                    <a:pt x="45535" y="300769"/>
                  </a:lnTo>
                  <a:lnTo>
                    <a:pt x="29142" y="342171"/>
                  </a:lnTo>
                  <a:lnTo>
                    <a:pt x="16392" y="384604"/>
                  </a:lnTo>
                  <a:lnTo>
                    <a:pt x="7285" y="427809"/>
                  </a:lnTo>
                  <a:lnTo>
                    <a:pt x="1821" y="471530"/>
                  </a:lnTo>
                  <a:lnTo>
                    <a:pt x="0" y="515508"/>
                  </a:lnTo>
                  <a:lnTo>
                    <a:pt x="1821" y="559486"/>
                  </a:lnTo>
                  <a:lnTo>
                    <a:pt x="7285" y="603207"/>
                  </a:lnTo>
                  <a:lnTo>
                    <a:pt x="16392" y="646412"/>
                  </a:lnTo>
                  <a:lnTo>
                    <a:pt x="29142" y="688845"/>
                  </a:lnTo>
                  <a:lnTo>
                    <a:pt x="45535" y="730247"/>
                  </a:lnTo>
                  <a:lnTo>
                    <a:pt x="65571" y="770360"/>
                  </a:lnTo>
                  <a:lnTo>
                    <a:pt x="89249" y="808928"/>
                  </a:lnTo>
                  <a:lnTo>
                    <a:pt x="116571" y="845693"/>
                  </a:lnTo>
                  <a:lnTo>
                    <a:pt x="147535" y="880396"/>
                  </a:lnTo>
                  <a:lnTo>
                    <a:pt x="183468" y="913867"/>
                  </a:lnTo>
                  <a:lnTo>
                    <a:pt x="221640" y="943155"/>
                  </a:lnTo>
                  <a:lnTo>
                    <a:pt x="261753" y="968258"/>
                  </a:lnTo>
                  <a:lnTo>
                    <a:pt x="303508" y="989177"/>
                  </a:lnTo>
                  <a:lnTo>
                    <a:pt x="346605" y="1005913"/>
                  </a:lnTo>
                  <a:lnTo>
                    <a:pt x="390748" y="1018465"/>
                  </a:lnTo>
                  <a:lnTo>
                    <a:pt x="435637" y="1026832"/>
                  </a:lnTo>
                  <a:lnTo>
                    <a:pt x="480974" y="1031016"/>
                  </a:lnTo>
                  <a:lnTo>
                    <a:pt x="526460" y="1031016"/>
                  </a:lnTo>
                  <a:lnTo>
                    <a:pt x="571796" y="1026832"/>
                  </a:lnTo>
                  <a:lnTo>
                    <a:pt x="616685" y="1018465"/>
                  </a:lnTo>
                  <a:lnTo>
                    <a:pt x="660828" y="1005913"/>
                  </a:lnTo>
                  <a:lnTo>
                    <a:pt x="703925" y="989177"/>
                  </a:lnTo>
                  <a:lnTo>
                    <a:pt x="745680" y="968258"/>
                  </a:lnTo>
                  <a:lnTo>
                    <a:pt x="785792" y="943155"/>
                  </a:lnTo>
                  <a:lnTo>
                    <a:pt x="823964" y="913867"/>
                  </a:lnTo>
                  <a:lnTo>
                    <a:pt x="859897" y="880396"/>
                  </a:lnTo>
                  <a:lnTo>
                    <a:pt x="890862" y="845693"/>
                  </a:lnTo>
                  <a:lnTo>
                    <a:pt x="918184" y="808928"/>
                  </a:lnTo>
                  <a:lnTo>
                    <a:pt x="941862" y="770360"/>
                  </a:lnTo>
                  <a:lnTo>
                    <a:pt x="961898" y="730247"/>
                  </a:lnTo>
                  <a:lnTo>
                    <a:pt x="978291" y="688845"/>
                  </a:lnTo>
                  <a:lnTo>
                    <a:pt x="991042" y="646412"/>
                  </a:lnTo>
                  <a:lnTo>
                    <a:pt x="1000149" y="603207"/>
                  </a:lnTo>
                  <a:lnTo>
                    <a:pt x="1005613" y="559486"/>
                  </a:lnTo>
                  <a:lnTo>
                    <a:pt x="1007435" y="515508"/>
                  </a:lnTo>
                  <a:lnTo>
                    <a:pt x="1005613" y="471530"/>
                  </a:lnTo>
                  <a:lnTo>
                    <a:pt x="1000149" y="427809"/>
                  </a:lnTo>
                  <a:lnTo>
                    <a:pt x="991042" y="384604"/>
                  </a:lnTo>
                  <a:lnTo>
                    <a:pt x="978291" y="342171"/>
                  </a:lnTo>
                  <a:lnTo>
                    <a:pt x="961898" y="300769"/>
                  </a:lnTo>
                  <a:lnTo>
                    <a:pt x="941862" y="260655"/>
                  </a:lnTo>
                  <a:lnTo>
                    <a:pt x="918184" y="222087"/>
                  </a:lnTo>
                  <a:lnTo>
                    <a:pt x="890862" y="185323"/>
                  </a:lnTo>
                  <a:lnTo>
                    <a:pt x="859897" y="150619"/>
                  </a:lnTo>
                  <a:lnTo>
                    <a:pt x="823964" y="117148"/>
                  </a:lnTo>
                  <a:lnTo>
                    <a:pt x="785792" y="87861"/>
                  </a:lnTo>
                  <a:lnTo>
                    <a:pt x="745680" y="62758"/>
                  </a:lnTo>
                  <a:lnTo>
                    <a:pt x="703925" y="41838"/>
                  </a:lnTo>
                  <a:lnTo>
                    <a:pt x="660828" y="25103"/>
                  </a:lnTo>
                  <a:lnTo>
                    <a:pt x="616685" y="12551"/>
                  </a:lnTo>
                  <a:lnTo>
                    <a:pt x="571796" y="4183"/>
                  </a:lnTo>
                  <a:lnTo>
                    <a:pt x="526460" y="0"/>
                  </a:lnTo>
                  <a:close/>
                </a:path>
              </a:pathLst>
            </a:custGeom>
            <a:solidFill>
              <a:srgbClr val="A8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060052" y="7012252"/>
              <a:ext cx="1007744" cy="1031240"/>
            </a:xfrm>
            <a:custGeom>
              <a:avLst/>
              <a:gdLst/>
              <a:ahLst/>
              <a:cxnLst/>
              <a:rect l="l" t="t" r="r" b="b"/>
              <a:pathLst>
                <a:path w="1007745" h="1031240">
                  <a:moveTo>
                    <a:pt x="859899" y="150619"/>
                  </a:moveTo>
                  <a:lnTo>
                    <a:pt x="890863" y="185323"/>
                  </a:lnTo>
                  <a:lnTo>
                    <a:pt x="918185" y="222087"/>
                  </a:lnTo>
                  <a:lnTo>
                    <a:pt x="941863" y="260655"/>
                  </a:lnTo>
                  <a:lnTo>
                    <a:pt x="961899" y="300769"/>
                  </a:lnTo>
                  <a:lnTo>
                    <a:pt x="978292" y="342171"/>
                  </a:lnTo>
                  <a:lnTo>
                    <a:pt x="991042" y="384604"/>
                  </a:lnTo>
                  <a:lnTo>
                    <a:pt x="1000149" y="427809"/>
                  </a:lnTo>
                  <a:lnTo>
                    <a:pt x="1005613" y="471530"/>
                  </a:lnTo>
                  <a:lnTo>
                    <a:pt x="1007435" y="515508"/>
                  </a:lnTo>
                  <a:lnTo>
                    <a:pt x="1005613" y="559486"/>
                  </a:lnTo>
                  <a:lnTo>
                    <a:pt x="1000149" y="603207"/>
                  </a:lnTo>
                  <a:lnTo>
                    <a:pt x="991042" y="646412"/>
                  </a:lnTo>
                  <a:lnTo>
                    <a:pt x="978292" y="688845"/>
                  </a:lnTo>
                  <a:lnTo>
                    <a:pt x="961899" y="730247"/>
                  </a:lnTo>
                  <a:lnTo>
                    <a:pt x="941863" y="770360"/>
                  </a:lnTo>
                  <a:lnTo>
                    <a:pt x="918185" y="808928"/>
                  </a:lnTo>
                  <a:lnTo>
                    <a:pt x="890863" y="845693"/>
                  </a:lnTo>
                  <a:lnTo>
                    <a:pt x="859899" y="880396"/>
                  </a:lnTo>
                  <a:lnTo>
                    <a:pt x="823966" y="913867"/>
                  </a:lnTo>
                  <a:lnTo>
                    <a:pt x="785794" y="943155"/>
                  </a:lnTo>
                  <a:lnTo>
                    <a:pt x="745681" y="968258"/>
                  </a:lnTo>
                  <a:lnTo>
                    <a:pt x="703927" y="989178"/>
                  </a:lnTo>
                  <a:lnTo>
                    <a:pt x="660829" y="1005913"/>
                  </a:lnTo>
                  <a:lnTo>
                    <a:pt x="616686" y="1018465"/>
                  </a:lnTo>
                  <a:lnTo>
                    <a:pt x="571797" y="1026833"/>
                  </a:lnTo>
                  <a:lnTo>
                    <a:pt x="526460" y="1031017"/>
                  </a:lnTo>
                  <a:lnTo>
                    <a:pt x="480974" y="1031017"/>
                  </a:lnTo>
                  <a:lnTo>
                    <a:pt x="435637" y="1026833"/>
                  </a:lnTo>
                  <a:lnTo>
                    <a:pt x="390748" y="1018465"/>
                  </a:lnTo>
                  <a:lnTo>
                    <a:pt x="346605" y="1005913"/>
                  </a:lnTo>
                  <a:lnTo>
                    <a:pt x="303507" y="989178"/>
                  </a:lnTo>
                  <a:lnTo>
                    <a:pt x="261753" y="968258"/>
                  </a:lnTo>
                  <a:lnTo>
                    <a:pt x="221640" y="943155"/>
                  </a:lnTo>
                  <a:lnTo>
                    <a:pt x="183468" y="913867"/>
                  </a:lnTo>
                  <a:lnTo>
                    <a:pt x="147535" y="880396"/>
                  </a:lnTo>
                  <a:lnTo>
                    <a:pt x="116570" y="845693"/>
                  </a:lnTo>
                  <a:lnTo>
                    <a:pt x="89249" y="808928"/>
                  </a:lnTo>
                  <a:lnTo>
                    <a:pt x="65571" y="770360"/>
                  </a:lnTo>
                  <a:lnTo>
                    <a:pt x="45535" y="730247"/>
                  </a:lnTo>
                  <a:lnTo>
                    <a:pt x="29142" y="688845"/>
                  </a:lnTo>
                  <a:lnTo>
                    <a:pt x="16392" y="646412"/>
                  </a:lnTo>
                  <a:lnTo>
                    <a:pt x="7285" y="603207"/>
                  </a:lnTo>
                  <a:lnTo>
                    <a:pt x="1821" y="559486"/>
                  </a:lnTo>
                  <a:lnTo>
                    <a:pt x="0" y="515508"/>
                  </a:lnTo>
                  <a:lnTo>
                    <a:pt x="1821" y="471530"/>
                  </a:lnTo>
                  <a:lnTo>
                    <a:pt x="7285" y="427809"/>
                  </a:lnTo>
                  <a:lnTo>
                    <a:pt x="16392" y="384604"/>
                  </a:lnTo>
                  <a:lnTo>
                    <a:pt x="29142" y="342171"/>
                  </a:lnTo>
                  <a:lnTo>
                    <a:pt x="45535" y="300769"/>
                  </a:lnTo>
                  <a:lnTo>
                    <a:pt x="65571" y="260655"/>
                  </a:lnTo>
                  <a:lnTo>
                    <a:pt x="89249" y="222087"/>
                  </a:lnTo>
                  <a:lnTo>
                    <a:pt x="116570" y="185323"/>
                  </a:lnTo>
                  <a:lnTo>
                    <a:pt x="147535" y="150619"/>
                  </a:lnTo>
                  <a:lnTo>
                    <a:pt x="183468" y="117148"/>
                  </a:lnTo>
                  <a:lnTo>
                    <a:pt x="221640" y="87861"/>
                  </a:lnTo>
                  <a:lnTo>
                    <a:pt x="261753" y="62758"/>
                  </a:lnTo>
                  <a:lnTo>
                    <a:pt x="303507" y="41838"/>
                  </a:lnTo>
                  <a:lnTo>
                    <a:pt x="346605" y="25103"/>
                  </a:lnTo>
                  <a:lnTo>
                    <a:pt x="390748" y="12551"/>
                  </a:lnTo>
                  <a:lnTo>
                    <a:pt x="435637" y="4183"/>
                  </a:lnTo>
                  <a:lnTo>
                    <a:pt x="480974" y="0"/>
                  </a:lnTo>
                  <a:lnTo>
                    <a:pt x="526460" y="0"/>
                  </a:lnTo>
                  <a:lnTo>
                    <a:pt x="571797" y="4183"/>
                  </a:lnTo>
                  <a:lnTo>
                    <a:pt x="616686" y="12551"/>
                  </a:lnTo>
                  <a:lnTo>
                    <a:pt x="660829" y="25103"/>
                  </a:lnTo>
                  <a:lnTo>
                    <a:pt x="703927" y="41838"/>
                  </a:lnTo>
                  <a:lnTo>
                    <a:pt x="745681" y="62758"/>
                  </a:lnTo>
                  <a:lnTo>
                    <a:pt x="785794" y="87861"/>
                  </a:lnTo>
                  <a:lnTo>
                    <a:pt x="823966" y="117148"/>
                  </a:lnTo>
                  <a:lnTo>
                    <a:pt x="859899" y="150619"/>
                  </a:lnTo>
                </a:path>
              </a:pathLst>
            </a:custGeom>
            <a:ln w="14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9215989" y="7308324"/>
            <a:ext cx="681355" cy="398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50" spc="-10" dirty="0">
                <a:latin typeface="Arial MT"/>
                <a:cs typeface="Arial MT"/>
              </a:rPr>
              <a:t>thaw</a:t>
            </a:r>
            <a:endParaRPr sz="2450">
              <a:latin typeface="Arial MT"/>
              <a:cs typeface="Arial MT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3609051" y="3758739"/>
            <a:ext cx="5443220" cy="3853179"/>
            <a:chOff x="3609051" y="3758739"/>
            <a:chExt cx="5443220" cy="3853179"/>
          </a:xfrm>
        </p:grpSpPr>
        <p:sp>
          <p:nvSpPr>
            <p:cNvPr id="67" name="object 67"/>
            <p:cNvSpPr/>
            <p:nvPr/>
          </p:nvSpPr>
          <p:spPr>
            <a:xfrm>
              <a:off x="3616436" y="3766124"/>
              <a:ext cx="2220595" cy="1170305"/>
            </a:xfrm>
            <a:custGeom>
              <a:avLst/>
              <a:gdLst/>
              <a:ahLst/>
              <a:cxnLst/>
              <a:rect l="l" t="t" r="r" b="b"/>
              <a:pathLst>
                <a:path w="2220595" h="1170304">
                  <a:moveTo>
                    <a:pt x="0" y="0"/>
                  </a:moveTo>
                  <a:lnTo>
                    <a:pt x="2220586" y="1169804"/>
                  </a:lnTo>
                </a:path>
              </a:pathLst>
            </a:custGeom>
            <a:ln w="1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08970" y="4889354"/>
              <a:ext cx="140001" cy="109043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3616436" y="5004095"/>
              <a:ext cx="2204085" cy="0"/>
            </a:xfrm>
            <a:custGeom>
              <a:avLst/>
              <a:gdLst/>
              <a:ahLst/>
              <a:cxnLst/>
              <a:rect l="l" t="t" r="r" b="b"/>
              <a:pathLst>
                <a:path w="2204085">
                  <a:moveTo>
                    <a:pt x="0" y="0"/>
                  </a:moveTo>
                  <a:lnTo>
                    <a:pt x="2203712" y="0"/>
                  </a:lnTo>
                </a:path>
              </a:pathLst>
            </a:custGeom>
            <a:ln w="147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12764" y="4952409"/>
              <a:ext cx="132969" cy="103370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3616436" y="5073537"/>
              <a:ext cx="2221865" cy="1198880"/>
            </a:xfrm>
            <a:custGeom>
              <a:avLst/>
              <a:gdLst/>
              <a:ahLst/>
              <a:cxnLst/>
              <a:rect l="l" t="t" r="r" b="b"/>
              <a:pathLst>
                <a:path w="2221865" h="1198879">
                  <a:moveTo>
                    <a:pt x="0" y="1198371"/>
                  </a:moveTo>
                  <a:lnTo>
                    <a:pt x="2221268" y="0"/>
                  </a:lnTo>
                </a:path>
              </a:pathLst>
            </a:custGeom>
            <a:ln w="1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09264" y="5010037"/>
              <a:ext cx="139838" cy="109867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3618135" y="5155601"/>
              <a:ext cx="2169160" cy="2372360"/>
            </a:xfrm>
            <a:custGeom>
              <a:avLst/>
              <a:gdLst/>
              <a:ahLst/>
              <a:cxnLst/>
              <a:rect l="l" t="t" r="r" b="b"/>
              <a:pathLst>
                <a:path w="2169160" h="2372359">
                  <a:moveTo>
                    <a:pt x="0" y="2372094"/>
                  </a:moveTo>
                  <a:lnTo>
                    <a:pt x="2168821" y="0"/>
                  </a:lnTo>
                </a:path>
              </a:pathLst>
            </a:custGeom>
            <a:ln w="147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46851" y="5061008"/>
              <a:ext cx="127225" cy="131862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3616436" y="5004095"/>
              <a:ext cx="2221865" cy="1198880"/>
            </a:xfrm>
            <a:custGeom>
              <a:avLst/>
              <a:gdLst/>
              <a:ahLst/>
              <a:cxnLst/>
              <a:rect l="l" t="t" r="r" b="b"/>
              <a:pathLst>
                <a:path w="2221865" h="1198879">
                  <a:moveTo>
                    <a:pt x="0" y="0"/>
                  </a:moveTo>
                  <a:lnTo>
                    <a:pt x="2221268" y="1198371"/>
                  </a:lnTo>
                </a:path>
              </a:pathLst>
            </a:custGeom>
            <a:ln w="1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09264" y="6156097"/>
              <a:ext cx="139838" cy="109869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3616436" y="6271909"/>
              <a:ext cx="2204085" cy="0"/>
            </a:xfrm>
            <a:custGeom>
              <a:avLst/>
              <a:gdLst/>
              <a:ahLst/>
              <a:cxnLst/>
              <a:rect l="l" t="t" r="r" b="b"/>
              <a:pathLst>
                <a:path w="2204085">
                  <a:moveTo>
                    <a:pt x="0" y="0"/>
                  </a:moveTo>
                  <a:lnTo>
                    <a:pt x="2203712" y="0"/>
                  </a:lnTo>
                </a:path>
              </a:pathLst>
            </a:custGeom>
            <a:ln w="147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12764" y="6220223"/>
              <a:ext cx="132969" cy="103370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3621478" y="5009493"/>
              <a:ext cx="2252980" cy="2411730"/>
            </a:xfrm>
            <a:custGeom>
              <a:avLst/>
              <a:gdLst/>
              <a:ahLst/>
              <a:cxnLst/>
              <a:rect l="l" t="t" r="r" b="b"/>
              <a:pathLst>
                <a:path w="2252979" h="2411729">
                  <a:moveTo>
                    <a:pt x="0" y="0"/>
                  </a:moveTo>
                  <a:lnTo>
                    <a:pt x="2252624" y="2411346"/>
                  </a:lnTo>
                </a:path>
              </a:pathLst>
            </a:custGeom>
            <a:ln w="147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34318" y="7383222"/>
              <a:ext cx="127834" cy="131351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3616436" y="3766124"/>
              <a:ext cx="2250440" cy="2399665"/>
            </a:xfrm>
            <a:custGeom>
              <a:avLst/>
              <a:gdLst/>
              <a:ahLst/>
              <a:cxnLst/>
              <a:rect l="l" t="t" r="r" b="b"/>
              <a:pathLst>
                <a:path w="2250440" h="2399665">
                  <a:moveTo>
                    <a:pt x="0" y="0"/>
                  </a:moveTo>
                  <a:lnTo>
                    <a:pt x="2249953" y="2399122"/>
                  </a:lnTo>
                </a:path>
              </a:pathLst>
            </a:custGeom>
            <a:ln w="147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26665" y="6127566"/>
              <a:ext cx="127942" cy="131256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3716508" y="3872830"/>
              <a:ext cx="2180590" cy="3530600"/>
            </a:xfrm>
            <a:custGeom>
              <a:avLst/>
              <a:gdLst/>
              <a:ahLst/>
              <a:cxnLst/>
              <a:rect l="l" t="t" r="r" b="b"/>
              <a:pathLst>
                <a:path w="2180590" h="3530600">
                  <a:moveTo>
                    <a:pt x="0" y="0"/>
                  </a:moveTo>
                  <a:lnTo>
                    <a:pt x="2180584" y="3530468"/>
                  </a:lnTo>
                </a:path>
              </a:pathLst>
            </a:custGeom>
            <a:ln w="147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51989" y="7372643"/>
              <a:ext cx="114576" cy="138564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3616436" y="6271909"/>
              <a:ext cx="2228850" cy="1187450"/>
            </a:xfrm>
            <a:custGeom>
              <a:avLst/>
              <a:gdLst/>
              <a:ahLst/>
              <a:cxnLst/>
              <a:rect l="l" t="t" r="r" b="b"/>
              <a:pathLst>
                <a:path w="2228850" h="1187450">
                  <a:moveTo>
                    <a:pt x="0" y="0"/>
                  </a:moveTo>
                  <a:lnTo>
                    <a:pt x="2228407" y="1187027"/>
                  </a:lnTo>
                </a:path>
              </a:pathLst>
            </a:custGeom>
            <a:ln w="1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16610" y="7412458"/>
              <a:ext cx="139926" cy="109427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3618135" y="6340878"/>
              <a:ext cx="2219325" cy="1186815"/>
            </a:xfrm>
            <a:custGeom>
              <a:avLst/>
              <a:gdLst/>
              <a:ahLst/>
              <a:cxnLst/>
              <a:rect l="l" t="t" r="r" b="b"/>
              <a:pathLst>
                <a:path w="2219325" h="1186815">
                  <a:moveTo>
                    <a:pt x="0" y="1186818"/>
                  </a:moveTo>
                  <a:lnTo>
                    <a:pt x="2219314" y="0"/>
                  </a:lnTo>
                </a:path>
              </a:pathLst>
            </a:custGeom>
            <a:ln w="1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09153" y="6277760"/>
              <a:ext cx="139900" cy="109561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3618135" y="7527696"/>
              <a:ext cx="2120900" cy="0"/>
            </a:xfrm>
            <a:custGeom>
              <a:avLst/>
              <a:gdLst/>
              <a:ahLst/>
              <a:cxnLst/>
              <a:rect l="l" t="t" r="r" b="b"/>
              <a:pathLst>
                <a:path w="2120900">
                  <a:moveTo>
                    <a:pt x="0" y="0"/>
                  </a:moveTo>
                  <a:lnTo>
                    <a:pt x="2120869" y="0"/>
                  </a:lnTo>
                </a:path>
              </a:pathLst>
            </a:custGeom>
            <a:ln w="44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16850" y="7443522"/>
              <a:ext cx="209788" cy="168349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6973853" y="3840803"/>
              <a:ext cx="1958975" cy="1163320"/>
            </a:xfrm>
            <a:custGeom>
              <a:avLst/>
              <a:gdLst/>
              <a:ahLst/>
              <a:cxnLst/>
              <a:rect l="l" t="t" r="r" b="b"/>
              <a:pathLst>
                <a:path w="1958975" h="1163320">
                  <a:moveTo>
                    <a:pt x="0" y="1163291"/>
                  </a:moveTo>
                  <a:lnTo>
                    <a:pt x="1958827" y="0"/>
                  </a:lnTo>
                </a:path>
              </a:pathLst>
            </a:custGeom>
            <a:ln w="1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902653" y="3773072"/>
              <a:ext cx="139027" cy="113199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6973853" y="5004095"/>
              <a:ext cx="1939925" cy="0"/>
            </a:xfrm>
            <a:custGeom>
              <a:avLst/>
              <a:gdLst/>
              <a:ahLst/>
              <a:cxnLst/>
              <a:rect l="l" t="t" r="r" b="b"/>
              <a:pathLst>
                <a:path w="1939925">
                  <a:moveTo>
                    <a:pt x="0" y="0"/>
                  </a:moveTo>
                  <a:lnTo>
                    <a:pt x="1939928" y="0"/>
                  </a:lnTo>
                </a:path>
              </a:pathLst>
            </a:custGeom>
            <a:ln w="147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06397" y="4952409"/>
              <a:ext cx="132969" cy="103370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6973853" y="5004095"/>
              <a:ext cx="1961514" cy="1191895"/>
            </a:xfrm>
            <a:custGeom>
              <a:avLst/>
              <a:gdLst/>
              <a:ahLst/>
              <a:cxnLst/>
              <a:rect l="l" t="t" r="r" b="b"/>
              <a:pathLst>
                <a:path w="1961515" h="1191895">
                  <a:moveTo>
                    <a:pt x="0" y="0"/>
                  </a:moveTo>
                  <a:lnTo>
                    <a:pt x="1961219" y="1191861"/>
                  </a:lnTo>
                </a:path>
              </a:pathLst>
            </a:custGeom>
            <a:ln w="1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904659" y="6150719"/>
              <a:ext cx="138792" cy="113998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6973853" y="5004095"/>
              <a:ext cx="1993264" cy="2411095"/>
            </a:xfrm>
            <a:custGeom>
              <a:avLst/>
              <a:gdLst/>
              <a:ahLst/>
              <a:cxnLst/>
              <a:rect l="l" t="t" r="r" b="b"/>
              <a:pathLst>
                <a:path w="1993265" h="2411095">
                  <a:moveTo>
                    <a:pt x="0" y="0"/>
                  </a:moveTo>
                  <a:lnTo>
                    <a:pt x="1993034" y="2410965"/>
                  </a:lnTo>
                </a:path>
              </a:pathLst>
            </a:custGeom>
            <a:ln w="147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925332" y="7379458"/>
              <a:ext cx="124226" cy="134058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6973853" y="3954434"/>
              <a:ext cx="1867535" cy="2317750"/>
            </a:xfrm>
            <a:custGeom>
              <a:avLst/>
              <a:gdLst/>
              <a:ahLst/>
              <a:cxnLst/>
              <a:rect l="l" t="t" r="r" b="b"/>
              <a:pathLst>
                <a:path w="1867534" h="2317750">
                  <a:moveTo>
                    <a:pt x="0" y="2317474"/>
                  </a:moveTo>
                  <a:lnTo>
                    <a:pt x="1867457" y="0"/>
                  </a:lnTo>
                </a:path>
              </a:pathLst>
            </a:custGeom>
            <a:ln w="147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799403" y="3855043"/>
              <a:ext cx="123431" cy="134563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6973853" y="5082925"/>
              <a:ext cx="1858010" cy="1189355"/>
            </a:xfrm>
            <a:custGeom>
              <a:avLst/>
              <a:gdLst/>
              <a:ahLst/>
              <a:cxnLst/>
              <a:rect l="l" t="t" r="r" b="b"/>
              <a:pathLst>
                <a:path w="1858009" h="1189354">
                  <a:moveTo>
                    <a:pt x="0" y="1188983"/>
                  </a:moveTo>
                  <a:lnTo>
                    <a:pt x="1857949" y="0"/>
                  </a:lnTo>
                </a:path>
              </a:pathLst>
            </a:custGeom>
            <a:ln w="147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800515" y="5011840"/>
              <a:ext cx="138214" cy="115779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6973853" y="6271909"/>
              <a:ext cx="1939925" cy="0"/>
            </a:xfrm>
            <a:custGeom>
              <a:avLst/>
              <a:gdLst/>
              <a:ahLst/>
              <a:cxnLst/>
              <a:rect l="l" t="t" r="r" b="b"/>
              <a:pathLst>
                <a:path w="1939925">
                  <a:moveTo>
                    <a:pt x="0" y="0"/>
                  </a:moveTo>
                  <a:lnTo>
                    <a:pt x="1939928" y="0"/>
                  </a:lnTo>
                </a:path>
              </a:pathLst>
            </a:custGeom>
            <a:ln w="147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06397" y="6220223"/>
              <a:ext cx="132969" cy="103370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6973853" y="6271909"/>
              <a:ext cx="1961514" cy="1180465"/>
            </a:xfrm>
            <a:custGeom>
              <a:avLst/>
              <a:gdLst/>
              <a:ahLst/>
              <a:cxnLst/>
              <a:rect l="l" t="t" r="r" b="b"/>
              <a:pathLst>
                <a:path w="1961515" h="1180465">
                  <a:moveTo>
                    <a:pt x="0" y="0"/>
                  </a:moveTo>
                  <a:lnTo>
                    <a:pt x="1960901" y="1180425"/>
                  </a:lnTo>
                </a:path>
              </a:pathLst>
            </a:custGeom>
            <a:ln w="147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904500" y="7407000"/>
              <a:ext cx="138891" cy="113670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6959208" y="3893799"/>
              <a:ext cx="2028189" cy="3634104"/>
            </a:xfrm>
            <a:custGeom>
              <a:avLst/>
              <a:gdLst/>
              <a:ahLst/>
              <a:cxnLst/>
              <a:rect l="l" t="t" r="r" b="b"/>
              <a:pathLst>
                <a:path w="2028190" h="3634104">
                  <a:moveTo>
                    <a:pt x="0" y="3633897"/>
                  </a:moveTo>
                  <a:lnTo>
                    <a:pt x="2027969" y="0"/>
                  </a:lnTo>
                </a:path>
              </a:pathLst>
            </a:custGeom>
            <a:ln w="147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941081" y="3783242"/>
              <a:ext cx="111058" cy="139521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6959208" y="5116474"/>
              <a:ext cx="2007870" cy="2411730"/>
            </a:xfrm>
            <a:custGeom>
              <a:avLst/>
              <a:gdLst/>
              <a:ahLst/>
              <a:cxnLst/>
              <a:rect l="l" t="t" r="r" b="b"/>
              <a:pathLst>
                <a:path w="2007870" h="2411729">
                  <a:moveTo>
                    <a:pt x="0" y="2411222"/>
                  </a:moveTo>
                  <a:lnTo>
                    <a:pt x="2007291" y="0"/>
                  </a:lnTo>
                </a:path>
              </a:pathLst>
            </a:custGeom>
            <a:ln w="147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925039" y="5018277"/>
              <a:ext cx="124445" cy="133916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6959208" y="6392424"/>
              <a:ext cx="1899285" cy="1135380"/>
            </a:xfrm>
            <a:custGeom>
              <a:avLst/>
              <a:gdLst/>
              <a:ahLst/>
              <a:cxnLst/>
              <a:rect l="l" t="t" r="r" b="b"/>
              <a:pathLst>
                <a:path w="1899284" h="1135379">
                  <a:moveTo>
                    <a:pt x="0" y="1135272"/>
                  </a:moveTo>
                  <a:lnTo>
                    <a:pt x="1899229" y="0"/>
                  </a:lnTo>
                </a:path>
              </a:pathLst>
            </a:custGeom>
            <a:ln w="44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1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804433" y="6285378"/>
              <a:ext cx="218178" cy="182427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6959208" y="7527696"/>
              <a:ext cx="1955164" cy="635"/>
            </a:xfrm>
            <a:custGeom>
              <a:avLst/>
              <a:gdLst/>
              <a:ahLst/>
              <a:cxnLst/>
              <a:rect l="l" t="t" r="r" b="b"/>
              <a:pathLst>
                <a:path w="1955165" h="634">
                  <a:moveTo>
                    <a:pt x="0" y="0"/>
                  </a:moveTo>
                  <a:lnTo>
                    <a:pt x="1954573" y="60"/>
                  </a:lnTo>
                </a:path>
              </a:pathLst>
            </a:custGeom>
            <a:ln w="147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906395" y="7476072"/>
              <a:ext cx="132970" cy="103370"/>
            </a:xfrm>
            <a:prstGeom prst="rect">
              <a:avLst/>
            </a:prstGeom>
          </p:spPr>
        </p:pic>
      </p:grpSp>
      <p:sp>
        <p:nvSpPr>
          <p:cNvPr id="115" name="object 115"/>
          <p:cNvSpPr txBox="1"/>
          <p:nvPr/>
        </p:nvSpPr>
        <p:spPr>
          <a:xfrm>
            <a:off x="11096762" y="2074704"/>
            <a:ext cx="1448435" cy="817880"/>
          </a:xfrm>
          <a:prstGeom prst="rect">
            <a:avLst/>
          </a:prstGeom>
          <a:solidFill>
            <a:srgbClr val="A8D6FF"/>
          </a:solidFill>
          <a:ln w="14768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580"/>
              </a:spcBef>
            </a:pPr>
            <a:r>
              <a:rPr sz="4150" spc="5" dirty="0">
                <a:latin typeface="Arial MT"/>
                <a:cs typeface="Arial MT"/>
              </a:rPr>
              <a:t>...</a:t>
            </a:r>
            <a:endParaRPr sz="4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497840"/>
            <a:ext cx="1030541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Simplification:</a:t>
            </a:r>
            <a:r>
              <a:rPr spc="35" dirty="0"/>
              <a:t> </a:t>
            </a:r>
            <a:r>
              <a:rPr spc="-30" dirty="0"/>
              <a:t>One</a:t>
            </a:r>
            <a:r>
              <a:rPr spc="75" dirty="0"/>
              <a:t> </a:t>
            </a:r>
            <a:r>
              <a:rPr spc="-10" dirty="0"/>
              <a:t>error</a:t>
            </a:r>
            <a:r>
              <a:rPr spc="120" dirty="0"/>
              <a:t> </a:t>
            </a:r>
            <a:r>
              <a:rPr spc="-5" dirty="0"/>
              <a:t>per</a:t>
            </a:r>
            <a:r>
              <a:rPr spc="30" dirty="0"/>
              <a:t> </a:t>
            </a:r>
            <a:r>
              <a:rPr spc="-10" dirty="0"/>
              <a:t>sentence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283" y="1955291"/>
            <a:ext cx="1100963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0" indent="-5461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3800" spc="-10" dirty="0">
                <a:latin typeface="Calibri"/>
                <a:cs typeface="Calibri"/>
              </a:rPr>
              <a:t>Out</a:t>
            </a:r>
            <a:r>
              <a:rPr sz="3800" spc="65" dirty="0">
                <a:latin typeface="Calibri"/>
                <a:cs typeface="Calibri"/>
              </a:rPr>
              <a:t> </a:t>
            </a:r>
            <a:r>
              <a:rPr sz="3800" spc="-5" dirty="0">
                <a:latin typeface="Calibri"/>
                <a:cs typeface="Calibri"/>
              </a:rPr>
              <a:t>of</a:t>
            </a:r>
            <a:r>
              <a:rPr sz="3800" spc="-20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all</a:t>
            </a:r>
            <a:r>
              <a:rPr sz="3800" spc="65" dirty="0">
                <a:latin typeface="Calibri"/>
                <a:cs typeface="Calibri"/>
              </a:rPr>
              <a:t> </a:t>
            </a:r>
            <a:r>
              <a:rPr sz="3800" spc="5" dirty="0">
                <a:latin typeface="Calibri"/>
                <a:cs typeface="Calibri"/>
              </a:rPr>
              <a:t>possible</a:t>
            </a:r>
            <a:r>
              <a:rPr sz="3800" spc="50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sentences</a:t>
            </a:r>
            <a:r>
              <a:rPr sz="3800" spc="55" dirty="0">
                <a:latin typeface="Calibri"/>
                <a:cs typeface="Calibri"/>
              </a:rPr>
              <a:t> </a:t>
            </a:r>
            <a:r>
              <a:rPr sz="3800" spc="10" dirty="0">
                <a:latin typeface="Calibri"/>
                <a:cs typeface="Calibri"/>
              </a:rPr>
              <a:t>with</a:t>
            </a:r>
            <a:r>
              <a:rPr sz="3800" spc="40" dirty="0">
                <a:latin typeface="Calibri"/>
                <a:cs typeface="Calibri"/>
              </a:rPr>
              <a:t> </a:t>
            </a:r>
            <a:r>
              <a:rPr sz="3800" spc="-5" dirty="0">
                <a:latin typeface="Calibri"/>
                <a:cs typeface="Calibri"/>
              </a:rPr>
              <a:t>one</a:t>
            </a:r>
            <a:r>
              <a:rPr sz="3800" spc="50" dirty="0">
                <a:latin typeface="Calibri"/>
                <a:cs typeface="Calibri"/>
              </a:rPr>
              <a:t> </a:t>
            </a:r>
            <a:r>
              <a:rPr sz="3800" spc="-15" dirty="0">
                <a:latin typeface="Calibri"/>
                <a:cs typeface="Calibri"/>
              </a:rPr>
              <a:t>word</a:t>
            </a:r>
            <a:r>
              <a:rPr sz="3800" spc="40" dirty="0">
                <a:latin typeface="Calibri"/>
                <a:cs typeface="Calibri"/>
              </a:rPr>
              <a:t> </a:t>
            </a:r>
            <a:r>
              <a:rPr sz="3800" spc="-5" dirty="0">
                <a:latin typeface="Calibri"/>
                <a:cs typeface="Calibri"/>
              </a:rPr>
              <a:t>replaced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34484" y="2544571"/>
            <a:ext cx="2208530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0">
              <a:lnSpc>
                <a:spcPct val="119800"/>
              </a:lnSpc>
              <a:spcBef>
                <a:spcPts val="100"/>
              </a:spcBef>
            </a:pPr>
            <a:r>
              <a:rPr sz="3200" spc="10" dirty="0">
                <a:solidFill>
                  <a:srgbClr val="0000FF"/>
                </a:solidFill>
                <a:latin typeface="Calibri"/>
                <a:cs typeface="Calibri"/>
              </a:rPr>
              <a:t>two</a:t>
            </a:r>
            <a:r>
              <a:rPr sz="3200" spc="-1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off</a:t>
            </a:r>
            <a:r>
              <a:rPr sz="3200" b="1" spc="15" dirty="0"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000FF"/>
                </a:solidFill>
                <a:latin typeface="Calibri"/>
                <a:cs typeface="Calibri"/>
              </a:rPr>
              <a:t>thew </a:t>
            </a:r>
            <a:r>
              <a:rPr sz="3200" spc="-7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000FF"/>
                </a:solidFill>
                <a:latin typeface="Calibri"/>
                <a:cs typeface="Calibri"/>
              </a:rPr>
              <a:t>two </a:t>
            </a:r>
            <a:r>
              <a:rPr sz="3200" spc="5" dirty="0">
                <a:solidFill>
                  <a:srgbClr val="0000FF"/>
                </a:solidFill>
                <a:latin typeface="Calibri"/>
                <a:cs typeface="Calibri"/>
              </a:rPr>
              <a:t>of </a:t>
            </a:r>
            <a:r>
              <a:rPr sz="3200" b="1" spc="-10" dirty="0">
                <a:latin typeface="Calibri"/>
                <a:cs typeface="Calibri"/>
              </a:rPr>
              <a:t>the 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too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3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000FF"/>
                </a:solidFill>
                <a:latin typeface="Calibri"/>
                <a:cs typeface="Calibri"/>
              </a:rPr>
              <a:t>thew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2483" y="2544571"/>
            <a:ext cx="2776855" cy="23622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93700" indent="-355600">
              <a:lnSpc>
                <a:spcPct val="100000"/>
              </a:lnSpc>
              <a:spcBef>
                <a:spcPts val="860"/>
              </a:spcBef>
              <a:buClr>
                <a:srgbClr val="000000"/>
              </a:buClr>
              <a:buFont typeface="Times New Roman"/>
              <a:buChar char="•"/>
              <a:tabLst>
                <a:tab pos="393065" algn="l"/>
                <a:tab pos="393700" algn="l"/>
              </a:tabLst>
            </a:pPr>
            <a:r>
              <a:rPr sz="3200" spc="15" dirty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3150" spc="22" baseline="-18518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3200" spc="15" dirty="0">
                <a:latin typeface="Calibri"/>
                <a:cs typeface="Calibri"/>
              </a:rPr>
              <a:t>,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b="1" spc="5" dirty="0">
                <a:latin typeface="Calibri"/>
                <a:cs typeface="Calibri"/>
              </a:rPr>
              <a:t>w’’</a:t>
            </a:r>
            <a:r>
              <a:rPr sz="3150" b="1" spc="7" baseline="-18518" dirty="0">
                <a:latin typeface="Calibri"/>
                <a:cs typeface="Calibri"/>
              </a:rPr>
              <a:t>2</a:t>
            </a:r>
            <a:r>
              <a:rPr sz="3200" spc="5" dirty="0">
                <a:latin typeface="Calibri"/>
                <a:cs typeface="Calibri"/>
              </a:rPr>
              <a:t>,</a:t>
            </a:r>
            <a:r>
              <a:rPr sz="3200" spc="5" dirty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3150" spc="7" baseline="-18518" dirty="0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r>
              <a:rPr sz="3200" spc="5" dirty="0">
                <a:solidFill>
                  <a:srgbClr val="0000FF"/>
                </a:solidFill>
                <a:latin typeface="Calibri"/>
                <a:cs typeface="Calibri"/>
              </a:rPr>
              <a:t>,w</a:t>
            </a:r>
            <a:r>
              <a:rPr sz="3150" spc="7" baseline="-18518" dirty="0">
                <a:solidFill>
                  <a:srgbClr val="0000FF"/>
                </a:solidFill>
                <a:latin typeface="Calibri"/>
                <a:cs typeface="Calibri"/>
              </a:rPr>
              <a:t>4</a:t>
            </a:r>
            <a:endParaRPr sz="3150" baseline="-18518">
              <a:latin typeface="Calibri"/>
              <a:cs typeface="Calibri"/>
            </a:endParaRPr>
          </a:p>
          <a:p>
            <a:pPr marL="393700" indent="-355600">
              <a:lnSpc>
                <a:spcPct val="100000"/>
              </a:lnSpc>
              <a:spcBef>
                <a:spcPts val="760"/>
              </a:spcBef>
              <a:buClr>
                <a:srgbClr val="000000"/>
              </a:buClr>
              <a:buFont typeface="Times New Roman"/>
              <a:buChar char="•"/>
              <a:tabLst>
                <a:tab pos="393065" algn="l"/>
                <a:tab pos="393700" algn="l"/>
              </a:tabLst>
            </a:pPr>
            <a:r>
              <a:rPr sz="3200" spc="10" dirty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3150" spc="15" baseline="-18518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3200" spc="10" dirty="0">
                <a:latin typeface="Calibri"/>
                <a:cs typeface="Calibri"/>
              </a:rPr>
              <a:t>,</a:t>
            </a:r>
            <a:r>
              <a:rPr sz="3200" spc="10" dirty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3150" spc="15" baseline="-18518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3200" spc="10" dirty="0">
                <a:solidFill>
                  <a:srgbClr val="0000FF"/>
                </a:solidFill>
                <a:latin typeface="Calibri"/>
                <a:cs typeface="Calibri"/>
              </a:rPr>
              <a:t>,</a:t>
            </a:r>
            <a:r>
              <a:rPr sz="3200" b="1" spc="10" dirty="0">
                <a:latin typeface="Calibri"/>
                <a:cs typeface="Calibri"/>
              </a:rPr>
              <a:t>w’</a:t>
            </a:r>
            <a:r>
              <a:rPr sz="3150" b="1" spc="15" baseline="-18518" dirty="0">
                <a:latin typeface="Calibri"/>
                <a:cs typeface="Calibri"/>
              </a:rPr>
              <a:t>3</a:t>
            </a:r>
            <a:r>
              <a:rPr sz="3200" spc="10" dirty="0">
                <a:solidFill>
                  <a:srgbClr val="0000FF"/>
                </a:solidFill>
                <a:latin typeface="Calibri"/>
                <a:cs typeface="Calibri"/>
              </a:rPr>
              <a:t>,w</a:t>
            </a:r>
            <a:r>
              <a:rPr sz="3150" spc="15" baseline="-18518" dirty="0">
                <a:solidFill>
                  <a:srgbClr val="0000FF"/>
                </a:solidFill>
                <a:latin typeface="Calibri"/>
                <a:cs typeface="Calibri"/>
              </a:rPr>
              <a:t>4</a:t>
            </a:r>
            <a:endParaRPr sz="3150" baseline="-18518">
              <a:latin typeface="Calibri"/>
              <a:cs typeface="Calibri"/>
            </a:endParaRPr>
          </a:p>
          <a:p>
            <a:pPr marL="393700" indent="-355600">
              <a:lnSpc>
                <a:spcPct val="100000"/>
              </a:lnSpc>
              <a:spcBef>
                <a:spcPts val="760"/>
              </a:spcBef>
              <a:buFont typeface="Times New Roman"/>
              <a:buChar char="•"/>
              <a:tabLst>
                <a:tab pos="393065" algn="l"/>
                <a:tab pos="393700" algn="l"/>
              </a:tabLst>
            </a:pPr>
            <a:r>
              <a:rPr sz="3200" b="1" spc="5" dirty="0">
                <a:latin typeface="Calibri"/>
                <a:cs typeface="Calibri"/>
              </a:rPr>
              <a:t>w’’’</a:t>
            </a:r>
            <a:r>
              <a:rPr sz="3150" b="1" spc="7" baseline="-18518" dirty="0">
                <a:latin typeface="Calibri"/>
                <a:cs typeface="Calibri"/>
              </a:rPr>
              <a:t>1</a:t>
            </a:r>
            <a:r>
              <a:rPr sz="3200" spc="5" dirty="0">
                <a:latin typeface="Calibri"/>
                <a:cs typeface="Calibri"/>
              </a:rPr>
              <a:t>,</a:t>
            </a:r>
            <a:r>
              <a:rPr sz="3200" spc="5" dirty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3150" spc="7" baseline="-18518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3200" spc="5" dirty="0">
                <a:solidFill>
                  <a:srgbClr val="0000FF"/>
                </a:solidFill>
                <a:latin typeface="Calibri"/>
                <a:cs typeface="Calibri"/>
              </a:rPr>
              <a:t>,w</a:t>
            </a:r>
            <a:r>
              <a:rPr sz="3150" spc="7" baseline="-18518" dirty="0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r>
              <a:rPr sz="3200" spc="5" dirty="0">
                <a:solidFill>
                  <a:srgbClr val="0000FF"/>
                </a:solidFill>
                <a:latin typeface="Calibri"/>
                <a:cs typeface="Calibri"/>
              </a:rPr>
              <a:t>,w</a:t>
            </a:r>
            <a:r>
              <a:rPr sz="3150" spc="7" baseline="-18518" dirty="0">
                <a:solidFill>
                  <a:srgbClr val="0000FF"/>
                </a:solidFill>
                <a:latin typeface="Calibri"/>
                <a:cs typeface="Calibri"/>
              </a:rPr>
              <a:t>4</a:t>
            </a:r>
            <a:endParaRPr sz="3150" baseline="-18518">
              <a:latin typeface="Calibri"/>
              <a:cs typeface="Calibri"/>
            </a:endParaRPr>
          </a:p>
          <a:p>
            <a:pPr marL="393700" indent="-355600">
              <a:lnSpc>
                <a:spcPct val="100000"/>
              </a:lnSpc>
              <a:spcBef>
                <a:spcPts val="760"/>
              </a:spcBef>
              <a:buFont typeface="Times New Roman"/>
              <a:buChar char="•"/>
              <a:tabLst>
                <a:tab pos="393065" algn="l"/>
                <a:tab pos="393700" algn="l"/>
              </a:tabLst>
            </a:pPr>
            <a:r>
              <a:rPr sz="3200" dirty="0">
                <a:latin typeface="Calibri"/>
                <a:cs typeface="Calibri"/>
              </a:rPr>
              <a:t>…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1283" y="4990592"/>
            <a:ext cx="954468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0" indent="-5461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3800" spc="-5" dirty="0">
                <a:latin typeface="Calibri"/>
                <a:cs typeface="Calibri"/>
              </a:rPr>
              <a:t>Choose</a:t>
            </a:r>
            <a:r>
              <a:rPr sz="3800" spc="145" dirty="0">
                <a:latin typeface="Calibri"/>
                <a:cs typeface="Calibri"/>
              </a:rPr>
              <a:t> </a:t>
            </a:r>
            <a:r>
              <a:rPr sz="3800" spc="5" dirty="0">
                <a:latin typeface="Calibri"/>
                <a:cs typeface="Calibri"/>
              </a:rPr>
              <a:t>the</a:t>
            </a:r>
            <a:r>
              <a:rPr sz="3800" spc="-50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sequence</a:t>
            </a:r>
            <a:r>
              <a:rPr sz="3800" spc="145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W</a:t>
            </a:r>
            <a:r>
              <a:rPr sz="3800" spc="60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that</a:t>
            </a:r>
            <a:r>
              <a:rPr sz="3800" spc="-40" dirty="0">
                <a:latin typeface="Calibri"/>
                <a:cs typeface="Calibri"/>
              </a:rPr>
              <a:t> </a:t>
            </a:r>
            <a:r>
              <a:rPr sz="3800" spc="-15" dirty="0">
                <a:latin typeface="Calibri"/>
                <a:cs typeface="Calibri"/>
              </a:rPr>
              <a:t>maximizes</a:t>
            </a:r>
            <a:r>
              <a:rPr sz="3800" spc="250" dirty="0">
                <a:latin typeface="Calibri"/>
                <a:cs typeface="Calibri"/>
              </a:rPr>
              <a:t> </a:t>
            </a:r>
            <a:r>
              <a:rPr sz="3800" spc="20" dirty="0">
                <a:latin typeface="Calibri"/>
                <a:cs typeface="Calibri"/>
              </a:rPr>
              <a:t>P(W)</a:t>
            </a:r>
            <a:endParaRPr sz="3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31571"/>
            <a:ext cx="385572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Noisy</a:t>
            </a:r>
            <a:r>
              <a:rPr spc="-40" dirty="0"/>
              <a:t> </a:t>
            </a:r>
            <a:r>
              <a:rPr spc="-20" dirty="0"/>
              <a:t>Channel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1283" y="7576312"/>
            <a:ext cx="3048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5" dirty="0">
                <a:latin typeface="Calibri"/>
                <a:cs typeface="Calibri"/>
              </a:rPr>
              <a:t>11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3710" y="934211"/>
            <a:ext cx="1420368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Noisy Channel is a probabilistic model </a:t>
            </a:r>
          </a:p>
          <a:p>
            <a:endParaRPr lang="en-US" sz="3200" dirty="0" smtClean="0"/>
          </a:p>
          <a:p>
            <a:r>
              <a:rPr lang="en-US" sz="3200" dirty="0" smtClean="0"/>
              <a:t>We see an observation x of a misspelled word</a:t>
            </a:r>
          </a:p>
          <a:p>
            <a:endParaRPr lang="en-US" sz="3200" dirty="0" smtClean="0"/>
          </a:p>
          <a:p>
            <a:r>
              <a:rPr lang="en-US" sz="3200" dirty="0" smtClean="0"/>
              <a:t>Find the correct word w</a:t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200" dirty="0" smtClean="0"/>
              <a:t>We are going to find best match for W(where W  is that word in the vocabulary which maximizes the probability) </a:t>
            </a:r>
          </a:p>
          <a:p>
            <a:endParaRPr lang="en-US" sz="3200" dirty="0"/>
          </a:p>
          <a:p>
            <a:r>
              <a:rPr lang="en-US" sz="3200" dirty="0" smtClean="0"/>
              <a:t>Now we try to model this noisy channel so that we can find the best estimate of W lets call it W'  given X . </a:t>
            </a:r>
          </a:p>
          <a:p>
            <a:endParaRPr lang="en-US" sz="3200" dirty="0"/>
          </a:p>
          <a:p>
            <a:r>
              <a:rPr lang="en-US" sz="3200" dirty="0" smtClean="0"/>
              <a:t>Or in the case of the second kind of interpretation we can think of it as modelling a decoder that will decode X  to W' .</a:t>
            </a:r>
            <a:endParaRPr lang="en-US" sz="3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894080"/>
            <a:ext cx="816927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Where</a:t>
            </a:r>
            <a:r>
              <a:rPr spc="65" dirty="0"/>
              <a:t> </a:t>
            </a:r>
            <a:r>
              <a:rPr spc="15" dirty="0"/>
              <a:t>to</a:t>
            </a:r>
            <a:r>
              <a:rPr spc="-5" dirty="0"/>
              <a:t> </a:t>
            </a:r>
            <a:r>
              <a:rPr dirty="0"/>
              <a:t>get</a:t>
            </a:r>
            <a:r>
              <a:rPr spc="-25" dirty="0"/>
              <a:t> </a:t>
            </a:r>
            <a:r>
              <a:rPr spc="-5" dirty="0"/>
              <a:t>the</a:t>
            </a:r>
            <a:r>
              <a:rPr spc="70" dirty="0"/>
              <a:t> </a:t>
            </a:r>
            <a:r>
              <a:rPr dirty="0"/>
              <a:t>probabilities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21283" y="2072449"/>
            <a:ext cx="8048625" cy="436118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558800" indent="-546100">
              <a:lnSpc>
                <a:spcPct val="100000"/>
              </a:lnSpc>
              <a:spcBef>
                <a:spcPts val="1095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3800" spc="-5" dirty="0">
                <a:latin typeface="Calibri"/>
                <a:cs typeface="Calibri"/>
              </a:rPr>
              <a:t>Language</a:t>
            </a:r>
            <a:r>
              <a:rPr sz="3800" spc="110" dirty="0">
                <a:latin typeface="Calibri"/>
                <a:cs typeface="Calibri"/>
              </a:rPr>
              <a:t> </a:t>
            </a:r>
            <a:r>
              <a:rPr sz="3800" spc="-10" dirty="0">
                <a:latin typeface="Calibri"/>
                <a:cs typeface="Calibri"/>
              </a:rPr>
              <a:t>model</a:t>
            </a:r>
            <a:endParaRPr sz="3800">
              <a:latin typeface="Calibri"/>
              <a:cs typeface="Calibri"/>
            </a:endParaRPr>
          </a:p>
          <a:p>
            <a:pPr marL="1104900" lvl="1" indent="-355600">
              <a:lnSpc>
                <a:spcPct val="100000"/>
              </a:lnSpc>
              <a:spcBef>
                <a:spcPts val="840"/>
              </a:spcBef>
              <a:buFont typeface="Times New Roman"/>
              <a:buChar char="•"/>
              <a:tabLst>
                <a:tab pos="1104265" algn="l"/>
                <a:tab pos="1104900" algn="l"/>
              </a:tabLst>
            </a:pPr>
            <a:r>
              <a:rPr sz="3200" spc="-10" dirty="0">
                <a:latin typeface="Calibri"/>
                <a:cs typeface="Calibri"/>
              </a:rPr>
              <a:t>Unigram</a:t>
            </a:r>
            <a:endParaRPr sz="3200">
              <a:latin typeface="Calibri"/>
              <a:cs typeface="Calibri"/>
            </a:endParaRPr>
          </a:p>
          <a:p>
            <a:pPr marL="1104900" lvl="1" indent="-355600">
              <a:lnSpc>
                <a:spcPct val="100000"/>
              </a:lnSpc>
              <a:spcBef>
                <a:spcPts val="760"/>
              </a:spcBef>
              <a:buFont typeface="Times New Roman"/>
              <a:buChar char="•"/>
              <a:tabLst>
                <a:tab pos="1104265" algn="l"/>
                <a:tab pos="1104900" algn="l"/>
              </a:tabLst>
            </a:pPr>
            <a:r>
              <a:rPr sz="3200" spc="-25" dirty="0">
                <a:latin typeface="Calibri"/>
                <a:cs typeface="Calibri"/>
              </a:rPr>
              <a:t>Bigram</a:t>
            </a:r>
            <a:endParaRPr sz="3200">
              <a:latin typeface="Calibri"/>
              <a:cs typeface="Calibri"/>
            </a:endParaRPr>
          </a:p>
          <a:p>
            <a:pPr marL="1104900" lvl="1" indent="-355600">
              <a:lnSpc>
                <a:spcPct val="100000"/>
              </a:lnSpc>
              <a:spcBef>
                <a:spcPts val="760"/>
              </a:spcBef>
              <a:buFont typeface="Times New Roman"/>
              <a:buChar char="•"/>
              <a:tabLst>
                <a:tab pos="1104265" algn="l"/>
                <a:tab pos="1104900" algn="l"/>
              </a:tabLst>
            </a:pPr>
            <a:r>
              <a:rPr sz="3200" spc="20" dirty="0">
                <a:latin typeface="Calibri"/>
                <a:cs typeface="Calibri"/>
              </a:rPr>
              <a:t>Etc</a:t>
            </a:r>
            <a:endParaRPr sz="3200">
              <a:latin typeface="Calibri"/>
              <a:cs typeface="Calibri"/>
            </a:endParaRPr>
          </a:p>
          <a:p>
            <a:pPr marL="558800" indent="-546100">
              <a:lnSpc>
                <a:spcPct val="100000"/>
              </a:lnSpc>
              <a:spcBef>
                <a:spcPts val="86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3800" spc="-10" dirty="0">
                <a:latin typeface="Calibri"/>
                <a:cs typeface="Calibri"/>
              </a:rPr>
              <a:t>Channel</a:t>
            </a:r>
            <a:r>
              <a:rPr sz="3800" spc="140" dirty="0">
                <a:latin typeface="Calibri"/>
                <a:cs typeface="Calibri"/>
              </a:rPr>
              <a:t> </a:t>
            </a:r>
            <a:r>
              <a:rPr sz="3800" spc="-10" dirty="0">
                <a:latin typeface="Calibri"/>
                <a:cs typeface="Calibri"/>
              </a:rPr>
              <a:t>model</a:t>
            </a:r>
            <a:endParaRPr sz="3800">
              <a:latin typeface="Calibri"/>
              <a:cs typeface="Calibri"/>
            </a:endParaRPr>
          </a:p>
          <a:p>
            <a:pPr marL="1104900" lvl="1" indent="-355600">
              <a:lnSpc>
                <a:spcPct val="100000"/>
              </a:lnSpc>
              <a:spcBef>
                <a:spcPts val="840"/>
              </a:spcBef>
              <a:buFont typeface="Times New Roman"/>
              <a:buChar char="•"/>
              <a:tabLst>
                <a:tab pos="1104265" algn="l"/>
                <a:tab pos="1104900" algn="l"/>
              </a:tabLst>
            </a:pPr>
            <a:r>
              <a:rPr sz="3200" spc="25" dirty="0">
                <a:latin typeface="Calibri"/>
                <a:cs typeface="Calibri"/>
              </a:rPr>
              <a:t>S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4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f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n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20" dirty="0">
                <a:latin typeface="Calibri"/>
                <a:cs typeface="Calibri"/>
              </a:rPr>
              <a:t>n</a:t>
            </a:r>
            <a:r>
              <a:rPr sz="3200" spc="-655" dirty="0">
                <a:latin typeface="Calibri"/>
                <a:cs typeface="Calibri"/>
              </a:rPr>
              <a:t>-­</a:t>
            </a:r>
            <a:r>
              <a:rPr sz="3200" spc="-635" dirty="0">
                <a:latin typeface="Calibri"/>
                <a:cs typeface="Calibri"/>
              </a:rPr>
              <a:t>‐</a:t>
            </a:r>
            <a:r>
              <a:rPr sz="3200" spc="10" dirty="0">
                <a:latin typeface="Calibri"/>
                <a:cs typeface="Calibri"/>
              </a:rPr>
              <a:t>w</a:t>
            </a:r>
            <a:r>
              <a:rPr sz="3200" spc="15" dirty="0">
                <a:latin typeface="Calibri"/>
                <a:cs typeface="Calibri"/>
              </a:rPr>
              <a:t>o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50" dirty="0">
                <a:latin typeface="Calibri"/>
                <a:cs typeface="Calibri"/>
              </a:rPr>
              <a:t>s</a:t>
            </a:r>
            <a:r>
              <a:rPr sz="3200" spc="20" dirty="0">
                <a:latin typeface="Calibri"/>
                <a:cs typeface="Calibri"/>
              </a:rPr>
              <a:t>p</a:t>
            </a:r>
            <a:r>
              <a:rPr sz="3200" spc="5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lli</a:t>
            </a:r>
            <a:r>
              <a:rPr sz="3200" spc="2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45" dirty="0">
                <a:latin typeface="Calibri"/>
                <a:cs typeface="Calibri"/>
              </a:rPr>
              <a:t>c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spc="-20" dirty="0">
                <a:latin typeface="Calibri"/>
                <a:cs typeface="Calibri"/>
              </a:rPr>
              <a:t>rr</a:t>
            </a:r>
            <a:r>
              <a:rPr sz="3200" spc="5" dirty="0">
                <a:latin typeface="Calibri"/>
                <a:cs typeface="Calibri"/>
              </a:rPr>
              <a:t>e</a:t>
            </a:r>
            <a:r>
              <a:rPr sz="3200" spc="45" dirty="0">
                <a:latin typeface="Calibri"/>
                <a:cs typeface="Calibri"/>
              </a:rPr>
              <a:t>c</a:t>
            </a:r>
            <a:r>
              <a:rPr sz="3200" spc="25" dirty="0">
                <a:latin typeface="Calibri"/>
                <a:cs typeface="Calibri"/>
              </a:rPr>
              <a:t>t</a:t>
            </a:r>
            <a:r>
              <a:rPr sz="3200" spc="-35" dirty="0">
                <a:latin typeface="Calibri"/>
                <a:cs typeface="Calibri"/>
              </a:rPr>
              <a:t>i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endParaRPr sz="3200">
              <a:latin typeface="Calibri"/>
              <a:cs typeface="Calibri"/>
            </a:endParaRPr>
          </a:p>
          <a:p>
            <a:pPr marL="1104900" lvl="1" indent="-355600">
              <a:lnSpc>
                <a:spcPct val="100000"/>
              </a:lnSpc>
              <a:spcBef>
                <a:spcPts val="760"/>
              </a:spcBef>
              <a:buFont typeface="Times New Roman"/>
              <a:buChar char="•"/>
              <a:tabLst>
                <a:tab pos="1104265" algn="l"/>
                <a:tab pos="1104900" algn="l"/>
              </a:tabLst>
            </a:pPr>
            <a:r>
              <a:rPr sz="3200" spc="5" dirty="0">
                <a:latin typeface="Calibri"/>
                <a:cs typeface="Calibri"/>
              </a:rPr>
              <a:t>Plus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need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probability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for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no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error,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P(w|w)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894080"/>
            <a:ext cx="603631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Probability </a:t>
            </a:r>
            <a:r>
              <a:rPr spc="-25" dirty="0"/>
              <a:t>of</a:t>
            </a:r>
            <a:r>
              <a:rPr spc="5" dirty="0"/>
              <a:t> </a:t>
            </a:r>
            <a:r>
              <a:rPr spc="-20" dirty="0"/>
              <a:t>no</a:t>
            </a:r>
            <a:r>
              <a:rPr spc="80" dirty="0"/>
              <a:t> </a:t>
            </a:r>
            <a:r>
              <a:rPr spc="-10" dirty="0"/>
              <a:t>error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21283" y="2079752"/>
            <a:ext cx="12238355" cy="516636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558800" indent="-546100">
              <a:lnSpc>
                <a:spcPct val="100000"/>
              </a:lnSpc>
              <a:spcBef>
                <a:spcPts val="10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3800" spc="-5" dirty="0">
                <a:latin typeface="Calibri"/>
                <a:cs typeface="Calibri"/>
              </a:rPr>
              <a:t>What</a:t>
            </a:r>
            <a:r>
              <a:rPr sz="3800" spc="60" dirty="0">
                <a:latin typeface="Calibri"/>
                <a:cs typeface="Calibri"/>
              </a:rPr>
              <a:t> </a:t>
            </a:r>
            <a:r>
              <a:rPr sz="3800" spc="10" dirty="0">
                <a:latin typeface="Calibri"/>
                <a:cs typeface="Calibri"/>
              </a:rPr>
              <a:t>is</a:t>
            </a:r>
            <a:r>
              <a:rPr sz="3800" spc="-50" dirty="0">
                <a:latin typeface="Calibri"/>
                <a:cs typeface="Calibri"/>
              </a:rPr>
              <a:t> </a:t>
            </a:r>
            <a:r>
              <a:rPr sz="3800" spc="10" dirty="0">
                <a:latin typeface="Calibri"/>
                <a:cs typeface="Calibri"/>
              </a:rPr>
              <a:t>the</a:t>
            </a:r>
            <a:r>
              <a:rPr sz="3800" spc="45" dirty="0">
                <a:latin typeface="Calibri"/>
                <a:cs typeface="Calibri"/>
              </a:rPr>
              <a:t> </a:t>
            </a:r>
            <a:r>
              <a:rPr sz="3800" spc="-5" dirty="0">
                <a:latin typeface="Calibri"/>
                <a:cs typeface="Calibri"/>
              </a:rPr>
              <a:t>channel</a:t>
            </a:r>
            <a:r>
              <a:rPr sz="3800" spc="165" dirty="0">
                <a:latin typeface="Calibri"/>
                <a:cs typeface="Calibri"/>
              </a:rPr>
              <a:t> </a:t>
            </a:r>
            <a:r>
              <a:rPr sz="3800" spc="5" dirty="0">
                <a:latin typeface="Calibri"/>
                <a:cs typeface="Calibri"/>
              </a:rPr>
              <a:t>probability</a:t>
            </a:r>
            <a:r>
              <a:rPr sz="3800" spc="20" dirty="0">
                <a:latin typeface="Calibri"/>
                <a:cs typeface="Calibri"/>
              </a:rPr>
              <a:t> </a:t>
            </a:r>
            <a:r>
              <a:rPr sz="3800" spc="10" dirty="0">
                <a:latin typeface="Calibri"/>
                <a:cs typeface="Calibri"/>
              </a:rPr>
              <a:t>for</a:t>
            </a:r>
            <a:r>
              <a:rPr sz="3800" spc="5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a</a:t>
            </a:r>
            <a:r>
              <a:rPr sz="3800" spc="20" dirty="0">
                <a:latin typeface="Calibri"/>
                <a:cs typeface="Calibri"/>
              </a:rPr>
              <a:t> </a:t>
            </a:r>
            <a:r>
              <a:rPr sz="3800" spc="-5" dirty="0">
                <a:latin typeface="Calibri"/>
                <a:cs typeface="Calibri"/>
              </a:rPr>
              <a:t>correctly</a:t>
            </a:r>
            <a:r>
              <a:rPr sz="3800" spc="114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typed</a:t>
            </a:r>
            <a:r>
              <a:rPr sz="3800" spc="45" dirty="0">
                <a:latin typeface="Calibri"/>
                <a:cs typeface="Calibri"/>
              </a:rPr>
              <a:t> </a:t>
            </a:r>
            <a:r>
              <a:rPr sz="3800" spc="-10" dirty="0">
                <a:latin typeface="Calibri"/>
                <a:cs typeface="Calibri"/>
              </a:rPr>
              <a:t>word?</a:t>
            </a:r>
            <a:endParaRPr sz="3800">
              <a:latin typeface="Calibri"/>
              <a:cs typeface="Calibri"/>
            </a:endParaRPr>
          </a:p>
          <a:p>
            <a:pPr marL="558800" indent="-546100">
              <a:lnSpc>
                <a:spcPct val="100000"/>
              </a:lnSpc>
              <a:spcBef>
                <a:spcPts val="9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3800" spc="5" dirty="0">
                <a:latin typeface="Calibri"/>
                <a:cs typeface="Calibri"/>
              </a:rPr>
              <a:t>P(“the”|“the”)</a:t>
            </a:r>
            <a:endParaRPr sz="3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0000"/>
              </a:buClr>
              <a:buFont typeface="Times New Roman"/>
              <a:buChar char="•"/>
            </a:pPr>
            <a:endParaRPr sz="5250">
              <a:latin typeface="Calibri"/>
              <a:cs typeface="Calibri"/>
            </a:endParaRPr>
          </a:p>
          <a:p>
            <a:pPr marL="558800" indent="-546100">
              <a:lnSpc>
                <a:spcPct val="100000"/>
              </a:lnSpc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3800" dirty="0">
                <a:latin typeface="Calibri"/>
                <a:cs typeface="Calibri"/>
              </a:rPr>
              <a:t>Obviously</a:t>
            </a:r>
            <a:r>
              <a:rPr sz="3800" spc="110" dirty="0">
                <a:latin typeface="Calibri"/>
                <a:cs typeface="Calibri"/>
              </a:rPr>
              <a:t> </a:t>
            </a:r>
            <a:r>
              <a:rPr sz="3800" spc="10" dirty="0">
                <a:latin typeface="Calibri"/>
                <a:cs typeface="Calibri"/>
              </a:rPr>
              <a:t>this</a:t>
            </a:r>
            <a:r>
              <a:rPr sz="3800" spc="-50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depends</a:t>
            </a:r>
            <a:r>
              <a:rPr sz="3800" spc="150" dirty="0">
                <a:latin typeface="Calibri"/>
                <a:cs typeface="Calibri"/>
              </a:rPr>
              <a:t> </a:t>
            </a:r>
            <a:r>
              <a:rPr sz="3800" spc="-5" dirty="0">
                <a:latin typeface="Calibri"/>
                <a:cs typeface="Calibri"/>
              </a:rPr>
              <a:t>on</a:t>
            </a:r>
            <a:r>
              <a:rPr sz="3800" spc="-65" dirty="0">
                <a:latin typeface="Calibri"/>
                <a:cs typeface="Calibri"/>
              </a:rPr>
              <a:t> </a:t>
            </a:r>
            <a:r>
              <a:rPr sz="3800" spc="5" dirty="0">
                <a:latin typeface="Calibri"/>
                <a:cs typeface="Calibri"/>
              </a:rPr>
              <a:t>the</a:t>
            </a:r>
            <a:r>
              <a:rPr sz="3800" spc="45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application</a:t>
            </a:r>
            <a:endParaRPr sz="3800">
              <a:latin typeface="Calibri"/>
              <a:cs typeface="Calibri"/>
            </a:endParaRPr>
          </a:p>
          <a:p>
            <a:pPr marL="1104900" lvl="1" indent="-355600">
              <a:lnSpc>
                <a:spcPct val="100000"/>
              </a:lnSpc>
              <a:spcBef>
                <a:spcPts val="840"/>
              </a:spcBef>
              <a:buFont typeface="Times New Roman"/>
              <a:buChar char="•"/>
              <a:tabLst>
                <a:tab pos="1104265" algn="l"/>
                <a:tab pos="1104900" algn="l"/>
              </a:tabLst>
            </a:pPr>
            <a:r>
              <a:rPr sz="3200" spc="-15" dirty="0">
                <a:latin typeface="Calibri"/>
                <a:cs typeface="Calibri"/>
              </a:rPr>
              <a:t>.90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(1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error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in </a:t>
            </a:r>
            <a:r>
              <a:rPr sz="3200" spc="-15" dirty="0">
                <a:latin typeface="Calibri"/>
                <a:cs typeface="Calibri"/>
              </a:rPr>
              <a:t>10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words)</a:t>
            </a:r>
            <a:endParaRPr sz="3200">
              <a:latin typeface="Calibri"/>
              <a:cs typeface="Calibri"/>
            </a:endParaRPr>
          </a:p>
          <a:p>
            <a:pPr marL="1104900" lvl="1" indent="-355600">
              <a:lnSpc>
                <a:spcPct val="100000"/>
              </a:lnSpc>
              <a:spcBef>
                <a:spcPts val="760"/>
              </a:spcBef>
              <a:buFont typeface="Times New Roman"/>
              <a:buChar char="•"/>
              <a:tabLst>
                <a:tab pos="1104265" algn="l"/>
                <a:tab pos="1104900" algn="l"/>
              </a:tabLst>
            </a:pPr>
            <a:r>
              <a:rPr sz="3200" spc="-15" dirty="0">
                <a:latin typeface="Calibri"/>
                <a:cs typeface="Calibri"/>
              </a:rPr>
              <a:t>.95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(1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error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in </a:t>
            </a:r>
            <a:r>
              <a:rPr sz="3200" spc="-15" dirty="0">
                <a:latin typeface="Calibri"/>
                <a:cs typeface="Calibri"/>
              </a:rPr>
              <a:t>20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words)</a:t>
            </a:r>
            <a:endParaRPr sz="3200">
              <a:latin typeface="Calibri"/>
              <a:cs typeface="Calibri"/>
            </a:endParaRPr>
          </a:p>
          <a:p>
            <a:pPr marL="1104900" lvl="1" indent="-355600">
              <a:lnSpc>
                <a:spcPct val="100000"/>
              </a:lnSpc>
              <a:spcBef>
                <a:spcPts val="760"/>
              </a:spcBef>
              <a:buFont typeface="Times New Roman"/>
              <a:buChar char="•"/>
              <a:tabLst>
                <a:tab pos="1104265" algn="l"/>
                <a:tab pos="1104900" algn="l"/>
              </a:tabLst>
            </a:pPr>
            <a:r>
              <a:rPr sz="3200" spc="-15" dirty="0">
                <a:latin typeface="Calibri"/>
                <a:cs typeface="Calibri"/>
              </a:rPr>
              <a:t>.99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(1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error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100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words)</a:t>
            </a:r>
            <a:endParaRPr sz="3200">
              <a:latin typeface="Calibri"/>
              <a:cs typeface="Calibri"/>
            </a:endParaRPr>
          </a:p>
          <a:p>
            <a:pPr marL="1193800" lvl="1" indent="-444500">
              <a:lnSpc>
                <a:spcPct val="100000"/>
              </a:lnSpc>
              <a:spcBef>
                <a:spcPts val="760"/>
              </a:spcBef>
              <a:buFont typeface="Times New Roman"/>
              <a:buChar char="•"/>
              <a:tabLst>
                <a:tab pos="1193165" algn="l"/>
                <a:tab pos="1193800" algn="l"/>
              </a:tabLst>
            </a:pPr>
            <a:r>
              <a:rPr sz="3200" spc="-15" dirty="0">
                <a:latin typeface="Calibri"/>
                <a:cs typeface="Calibri"/>
              </a:rPr>
              <a:t>.995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(1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error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in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200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words)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894080"/>
            <a:ext cx="837882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Peter</a:t>
            </a:r>
            <a:r>
              <a:rPr spc="-85" dirty="0"/>
              <a:t> </a:t>
            </a:r>
            <a:r>
              <a:rPr spc="-5" dirty="0"/>
              <a:t>Norvig’s</a:t>
            </a:r>
            <a:r>
              <a:rPr spc="90" dirty="0"/>
              <a:t> </a:t>
            </a:r>
            <a:r>
              <a:rPr dirty="0"/>
              <a:t>“thew”</a:t>
            </a:r>
            <a:r>
              <a:rPr spc="5" dirty="0"/>
              <a:t> </a:t>
            </a:r>
            <a:r>
              <a:rPr spc="-15" dirty="0"/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9440" y="2275839"/>
          <a:ext cx="13411198" cy="4137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60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1318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3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9812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32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9812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3200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x|w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9812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3200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P(x|w)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9812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3200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P(w)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9812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32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r>
                        <a:rPr sz="3150" spc="-30" baseline="23809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r>
                        <a:rPr sz="3150" spc="52" baseline="23809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P(x|w)P(w)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19812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318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1945"/>
                        </a:spcBef>
                      </a:pPr>
                      <a:r>
                        <a:rPr sz="2900" spc="-15" dirty="0">
                          <a:latin typeface="Calibri"/>
                          <a:cs typeface="Calibri"/>
                        </a:rPr>
                        <a:t>thew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24701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945"/>
                        </a:spcBef>
                      </a:pPr>
                      <a:r>
                        <a:rPr sz="2900" dirty="0">
                          <a:latin typeface="Calibri"/>
                          <a:cs typeface="Calibri"/>
                        </a:rPr>
                        <a:t>the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24701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945"/>
                        </a:spcBef>
                      </a:pPr>
                      <a:r>
                        <a:rPr sz="2900" spc="-15" dirty="0">
                          <a:latin typeface="Calibri"/>
                          <a:cs typeface="Calibri"/>
                        </a:rPr>
                        <a:t>ew|e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24701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3454"/>
                        </a:lnSpc>
                        <a:spcBef>
                          <a:spcPts val="204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0.000007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25971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3454"/>
                        </a:lnSpc>
                        <a:spcBef>
                          <a:spcPts val="204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0.02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25971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3454"/>
                        </a:lnSpc>
                        <a:spcBef>
                          <a:spcPts val="204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144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25971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030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2360"/>
                        </a:spcBef>
                      </a:pPr>
                      <a:r>
                        <a:rPr sz="2900" spc="-15" dirty="0">
                          <a:latin typeface="Calibri"/>
                          <a:cs typeface="Calibri"/>
                        </a:rPr>
                        <a:t>thew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29972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2360"/>
                        </a:spcBef>
                      </a:pPr>
                      <a:r>
                        <a:rPr sz="2900" spc="-15" dirty="0">
                          <a:latin typeface="Calibri"/>
                          <a:cs typeface="Calibri"/>
                        </a:rPr>
                        <a:t>thew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29972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3454"/>
                        </a:lnSpc>
                        <a:spcBef>
                          <a:spcPts val="2460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0.95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242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3454"/>
                        </a:lnSpc>
                        <a:spcBef>
                          <a:spcPts val="2460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0.00000009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242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3454"/>
                        </a:lnSpc>
                        <a:spcBef>
                          <a:spcPts val="2460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90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31242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318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1945"/>
                        </a:spcBef>
                      </a:pPr>
                      <a:r>
                        <a:rPr sz="2900" spc="-15" dirty="0">
                          <a:latin typeface="Calibri"/>
                          <a:cs typeface="Calibri"/>
                        </a:rPr>
                        <a:t>thew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24701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945"/>
                        </a:spcBef>
                      </a:pPr>
                      <a:r>
                        <a:rPr sz="2900" dirty="0">
                          <a:latin typeface="Calibri"/>
                          <a:cs typeface="Calibri"/>
                        </a:rPr>
                        <a:t>thaw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24701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945"/>
                        </a:spcBef>
                      </a:pPr>
                      <a:r>
                        <a:rPr sz="2900" spc="-30" dirty="0">
                          <a:latin typeface="Calibri"/>
                          <a:cs typeface="Calibri"/>
                        </a:rPr>
                        <a:t>e|a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24701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3454"/>
                        </a:lnSpc>
                        <a:spcBef>
                          <a:spcPts val="204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0.001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25971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3454"/>
                        </a:lnSpc>
                        <a:spcBef>
                          <a:spcPts val="204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0.0000007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25971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3454"/>
                        </a:lnSpc>
                        <a:spcBef>
                          <a:spcPts val="2045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0.7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25971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801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900" spc="-15" dirty="0">
                          <a:latin typeface="Calibri"/>
                          <a:cs typeface="Calibri"/>
                        </a:rPr>
                        <a:t>thew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1651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900" spc="-15" dirty="0">
                          <a:latin typeface="Calibri"/>
                          <a:cs typeface="Calibri"/>
                        </a:rPr>
                        <a:t>threw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1651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900" spc="-30" dirty="0">
                          <a:latin typeface="Calibri"/>
                          <a:cs typeface="Calibri"/>
                        </a:rPr>
                        <a:t>h|hr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1651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3454"/>
                        </a:lnSpc>
                        <a:spcBef>
                          <a:spcPts val="1400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0.000008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3454"/>
                        </a:lnSpc>
                        <a:spcBef>
                          <a:spcPts val="1400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0.000004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3454"/>
                        </a:lnSpc>
                        <a:spcBef>
                          <a:spcPts val="1400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0.03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900" spc="-15" dirty="0">
                          <a:latin typeface="Calibri"/>
                          <a:cs typeface="Calibri"/>
                        </a:rPr>
                        <a:t>thew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1447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900" spc="5" dirty="0">
                          <a:latin typeface="Calibri"/>
                          <a:cs typeface="Calibri"/>
                        </a:rPr>
                        <a:t>thwe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1447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900" spc="-10" dirty="0">
                          <a:latin typeface="Calibri"/>
                          <a:cs typeface="Calibri"/>
                        </a:rPr>
                        <a:t>ew|we</a:t>
                      </a:r>
                      <a:endParaRPr sz="2900">
                        <a:latin typeface="Calibri"/>
                        <a:cs typeface="Calibri"/>
                      </a:endParaRPr>
                    </a:p>
                  </a:txBody>
                  <a:tcPr marL="0" marR="0" marT="1447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3454"/>
                        </a:lnSpc>
                        <a:spcBef>
                          <a:spcPts val="1240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0.000003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1574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3454"/>
                        </a:lnSpc>
                        <a:spcBef>
                          <a:spcPts val="1240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0.00000004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1574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3454"/>
                        </a:lnSpc>
                        <a:spcBef>
                          <a:spcPts val="1240"/>
                        </a:spcBef>
                      </a:pPr>
                      <a:r>
                        <a:rPr sz="2900" spc="-45" dirty="0">
                          <a:latin typeface="Courier New"/>
                          <a:cs typeface="Courier New"/>
                        </a:rPr>
                        <a:t>0.0001</a:t>
                      </a:r>
                      <a:endParaRPr sz="2900">
                        <a:latin typeface="Courier New"/>
                        <a:cs typeface="Courier New"/>
                      </a:endParaRPr>
                    </a:p>
                  </a:txBody>
                  <a:tcPr marL="0" marR="0" marT="1574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85800"/>
            <a:ext cx="8458200" cy="44005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4998534"/>
            <a:ext cx="13868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Here P(w)  is the language model that tells us the probability of the word being w.</a:t>
            </a:r>
          </a:p>
          <a:p>
            <a:endParaRPr lang="en-US" sz="3200" b="1" dirty="0"/>
          </a:p>
          <a:p>
            <a:endParaRPr lang="en-US" sz="3200" b="1" dirty="0" smtClean="0"/>
          </a:p>
          <a:p>
            <a:r>
              <a:rPr lang="en-US" sz="3200" b="1" dirty="0" smtClean="0"/>
              <a:t>P(x | w)  is the noisy channel model that tells us the probability of the original text being w given x.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04423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bject 8"/>
          <p:cNvSpPr txBox="1">
            <a:spLocks noGrp="1"/>
          </p:cNvSpPr>
          <p:nvPr>
            <p:ph type="body" idx="1"/>
          </p:nvPr>
        </p:nvSpPr>
        <p:spPr>
          <a:xfrm>
            <a:off x="621283" y="2199132"/>
            <a:ext cx="13274675" cy="10810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5020"/>
              </a:lnSpc>
              <a:spcBef>
                <a:spcPts val="130"/>
              </a:spcBef>
            </a:pPr>
            <a:r>
              <a:rPr sz="4300" spc="15" dirty="0">
                <a:solidFill>
                  <a:schemeClr val="tx1"/>
                </a:solidFill>
                <a:latin typeface="Symbol"/>
                <a:cs typeface="Symbol"/>
              </a:rPr>
              <a:t></a:t>
            </a:r>
            <a:r>
              <a:rPr sz="4300" spc="-2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4300" spc="-15" dirty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r>
              <a:rPr sz="4300" spc="-25" dirty="0">
                <a:solidFill>
                  <a:schemeClr val="tx1"/>
                </a:solidFill>
                <a:latin typeface="Times New Roman"/>
                <a:cs typeface="Times New Roman"/>
              </a:rPr>
              <a:t>r</a:t>
            </a:r>
            <a:r>
              <a:rPr sz="4300" spc="15" dirty="0">
                <a:solidFill>
                  <a:schemeClr val="tx1"/>
                </a:solidFill>
                <a:latin typeface="Times New Roman"/>
                <a:cs typeface="Times New Roman"/>
              </a:rPr>
              <a:t>gm</a:t>
            </a:r>
            <a:r>
              <a:rPr sz="4300" spc="-15" dirty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r>
              <a:rPr sz="4300" spc="15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sz="4300" spc="-4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4300" i="1" spc="145" dirty="0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sz="4300" spc="280" dirty="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sz="4300" i="1" spc="15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sz="4300" i="1" spc="-1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4300" spc="5" dirty="0">
                <a:solidFill>
                  <a:schemeClr val="tx1"/>
                </a:solidFill>
                <a:latin typeface="Times New Roman"/>
                <a:cs typeface="Times New Roman"/>
              </a:rPr>
              <a:t>|</a:t>
            </a:r>
            <a:r>
              <a:rPr sz="4300" spc="-3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4300" i="1" spc="150" dirty="0">
                <a:solidFill>
                  <a:schemeClr val="tx1"/>
                </a:solidFill>
                <a:latin typeface="Times New Roman"/>
                <a:cs typeface="Times New Roman"/>
              </a:rPr>
              <a:t>w</a:t>
            </a:r>
            <a:r>
              <a:rPr sz="4300" spc="100" dirty="0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  <a:r>
              <a:rPr sz="4300" i="1" spc="145" dirty="0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sz="4300" spc="110" dirty="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sz="4300" i="1" spc="150" dirty="0">
                <a:solidFill>
                  <a:schemeClr val="tx1"/>
                </a:solidFill>
                <a:latin typeface="Times New Roman"/>
                <a:cs typeface="Times New Roman"/>
              </a:rPr>
              <a:t>w</a:t>
            </a:r>
            <a:r>
              <a:rPr sz="4300" spc="10" dirty="0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  <a:endParaRPr sz="43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865505">
              <a:lnSpc>
                <a:spcPts val="3279"/>
              </a:lnSpc>
            </a:pPr>
            <a:r>
              <a:rPr sz="2850" i="1" spc="5" dirty="0">
                <a:solidFill>
                  <a:schemeClr val="tx1"/>
                </a:solidFill>
                <a:latin typeface="Times New Roman"/>
                <a:cs typeface="Times New Roman"/>
              </a:rPr>
              <a:t>w</a:t>
            </a:r>
            <a:r>
              <a:rPr sz="2850" spc="5" dirty="0">
                <a:solidFill>
                  <a:schemeClr val="tx1"/>
                </a:solidFill>
                <a:latin typeface="Symbol"/>
                <a:cs typeface="Symbol"/>
              </a:rPr>
              <a:t></a:t>
            </a:r>
            <a:r>
              <a:rPr sz="2850" i="1" spc="5" dirty="0">
                <a:solidFill>
                  <a:schemeClr val="tx1"/>
                </a:solidFill>
                <a:latin typeface="Times New Roman"/>
                <a:cs typeface="Times New Roman"/>
              </a:rPr>
              <a:t>V</a:t>
            </a:r>
            <a:endParaRPr sz="285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1605" y="3991543"/>
            <a:ext cx="133434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i="1" spc="145" dirty="0">
                <a:latin typeface="Times New Roman"/>
                <a:cs typeface="Times New Roman"/>
              </a:rPr>
              <a:t>P</a:t>
            </a:r>
            <a:r>
              <a:rPr lang="en-IN" sz="4400" b="1" spc="110" dirty="0">
                <a:latin typeface="Times New Roman"/>
                <a:cs typeface="Times New Roman"/>
              </a:rPr>
              <a:t>(</a:t>
            </a:r>
            <a:r>
              <a:rPr lang="en-IN" sz="4400" b="1" i="1" spc="150" dirty="0">
                <a:latin typeface="Times New Roman"/>
                <a:cs typeface="Times New Roman"/>
              </a:rPr>
              <a:t>w</a:t>
            </a:r>
            <a:r>
              <a:rPr lang="en-IN" sz="4400" b="1" spc="10" dirty="0">
                <a:latin typeface="Times New Roman"/>
                <a:cs typeface="Times New Roman"/>
              </a:rPr>
              <a:t>)</a:t>
            </a:r>
            <a:endParaRPr lang="en-IN" sz="4400" b="1" dirty="0"/>
          </a:p>
        </p:txBody>
      </p:sp>
      <p:sp>
        <p:nvSpPr>
          <p:cNvPr id="6" name="Rectangle 5"/>
          <p:cNvSpPr/>
          <p:nvPr/>
        </p:nvSpPr>
        <p:spPr>
          <a:xfrm>
            <a:off x="958776" y="6172200"/>
            <a:ext cx="19928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i="1" spc="145" dirty="0">
                <a:latin typeface="Times New Roman"/>
                <a:cs typeface="Times New Roman"/>
              </a:rPr>
              <a:t>P</a:t>
            </a:r>
            <a:r>
              <a:rPr lang="en-IN" sz="4400" b="1" spc="280" dirty="0">
                <a:latin typeface="Times New Roman"/>
                <a:cs typeface="Times New Roman"/>
              </a:rPr>
              <a:t>(</a:t>
            </a:r>
            <a:r>
              <a:rPr lang="en-IN" sz="4400" b="1" i="1" spc="15" dirty="0">
                <a:latin typeface="Times New Roman"/>
                <a:cs typeface="Times New Roman"/>
              </a:rPr>
              <a:t>x</a:t>
            </a:r>
            <a:r>
              <a:rPr lang="en-IN" sz="4400" b="1" i="1" spc="-190" dirty="0">
                <a:latin typeface="Times New Roman"/>
                <a:cs typeface="Times New Roman"/>
              </a:rPr>
              <a:t> </a:t>
            </a:r>
            <a:r>
              <a:rPr lang="en-IN" sz="4400" b="1" spc="5" dirty="0">
                <a:latin typeface="Times New Roman"/>
                <a:cs typeface="Times New Roman"/>
              </a:rPr>
              <a:t>|</a:t>
            </a:r>
            <a:r>
              <a:rPr lang="en-IN" sz="4400" b="1" spc="-330" dirty="0">
                <a:latin typeface="Times New Roman"/>
                <a:cs typeface="Times New Roman"/>
              </a:rPr>
              <a:t> </a:t>
            </a:r>
            <a:r>
              <a:rPr lang="en-IN" sz="4400" b="1" i="1" spc="150" dirty="0" smtClean="0">
                <a:latin typeface="Times New Roman"/>
                <a:cs typeface="Times New Roman"/>
              </a:rPr>
              <a:t>w</a:t>
            </a:r>
            <a:r>
              <a:rPr lang="en-IN" sz="4400" b="1" spc="100" dirty="0" smtClean="0">
                <a:latin typeface="Times New Roman"/>
                <a:cs typeface="Times New Roman"/>
              </a:rPr>
              <a:t>)</a:t>
            </a:r>
            <a:endParaRPr lang="en-IN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979507" y="4053097"/>
            <a:ext cx="5887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Language Model</a:t>
            </a:r>
            <a:endParaRPr lang="en-IN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6372254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Channel  Model or Error Model 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55609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894080"/>
            <a:ext cx="584708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Candidate</a:t>
            </a:r>
            <a:r>
              <a:rPr spc="30" dirty="0"/>
              <a:t> </a:t>
            </a:r>
            <a:r>
              <a:rPr spc="-5" dirty="0"/>
              <a:t>generation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21283" y="2036037"/>
            <a:ext cx="9871075" cy="3079115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558800" indent="-546100">
              <a:lnSpc>
                <a:spcPct val="100000"/>
              </a:lnSpc>
              <a:spcBef>
                <a:spcPts val="1285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4500" spc="15" dirty="0">
                <a:latin typeface="Calibri"/>
                <a:cs typeface="Calibri"/>
              </a:rPr>
              <a:t>Words</a:t>
            </a:r>
            <a:r>
              <a:rPr sz="4500" spc="-190" dirty="0">
                <a:latin typeface="Calibri"/>
                <a:cs typeface="Calibri"/>
              </a:rPr>
              <a:t> </a:t>
            </a:r>
            <a:r>
              <a:rPr sz="4500" spc="-20" dirty="0">
                <a:latin typeface="Calibri"/>
                <a:cs typeface="Calibri"/>
              </a:rPr>
              <a:t>with</a:t>
            </a:r>
            <a:r>
              <a:rPr sz="4500" spc="5" dirty="0">
                <a:latin typeface="Calibri"/>
                <a:cs typeface="Calibri"/>
              </a:rPr>
              <a:t> </a:t>
            </a:r>
            <a:r>
              <a:rPr sz="4500" spc="-5" dirty="0">
                <a:latin typeface="Calibri"/>
                <a:cs typeface="Calibri"/>
              </a:rPr>
              <a:t>similar</a:t>
            </a:r>
            <a:r>
              <a:rPr sz="4500" spc="-100" dirty="0">
                <a:latin typeface="Calibri"/>
                <a:cs typeface="Calibri"/>
              </a:rPr>
              <a:t> </a:t>
            </a:r>
            <a:r>
              <a:rPr sz="4500" spc="-10" dirty="0">
                <a:latin typeface="Calibri"/>
                <a:cs typeface="Calibri"/>
              </a:rPr>
              <a:t>spelling</a:t>
            </a:r>
            <a:endParaRPr sz="4500">
              <a:latin typeface="Calibri"/>
              <a:cs typeface="Calibri"/>
            </a:endParaRPr>
          </a:p>
          <a:p>
            <a:pPr marL="1104900" lvl="1" indent="-355600">
              <a:lnSpc>
                <a:spcPct val="100000"/>
              </a:lnSpc>
              <a:spcBef>
                <a:spcPts val="1000"/>
              </a:spcBef>
              <a:buFont typeface="Times New Roman"/>
              <a:buChar char="•"/>
              <a:tabLst>
                <a:tab pos="1104265" algn="l"/>
                <a:tab pos="1104900" algn="l"/>
              </a:tabLst>
            </a:pPr>
            <a:r>
              <a:rPr sz="3800" spc="-20" dirty="0">
                <a:latin typeface="Calibri"/>
                <a:cs typeface="Calibri"/>
              </a:rPr>
              <a:t>Small</a:t>
            </a:r>
            <a:r>
              <a:rPr sz="3800" spc="155" dirty="0">
                <a:latin typeface="Calibri"/>
                <a:cs typeface="Calibri"/>
              </a:rPr>
              <a:t> </a:t>
            </a:r>
            <a:r>
              <a:rPr sz="3800" spc="5" dirty="0">
                <a:latin typeface="Calibri"/>
                <a:cs typeface="Calibri"/>
              </a:rPr>
              <a:t>edit</a:t>
            </a:r>
            <a:r>
              <a:rPr sz="3800" spc="-40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distance</a:t>
            </a:r>
            <a:r>
              <a:rPr sz="3800" spc="40" dirty="0">
                <a:latin typeface="Calibri"/>
                <a:cs typeface="Calibri"/>
              </a:rPr>
              <a:t> </a:t>
            </a:r>
            <a:r>
              <a:rPr sz="3800" spc="10" dirty="0">
                <a:latin typeface="Calibri"/>
                <a:cs typeface="Calibri"/>
              </a:rPr>
              <a:t>to</a:t>
            </a:r>
            <a:r>
              <a:rPr sz="3800" spc="30" dirty="0">
                <a:latin typeface="Calibri"/>
                <a:cs typeface="Calibri"/>
              </a:rPr>
              <a:t> </a:t>
            </a:r>
            <a:r>
              <a:rPr sz="3800" spc="-10" dirty="0">
                <a:latin typeface="Calibri"/>
                <a:cs typeface="Calibri"/>
              </a:rPr>
              <a:t>error</a:t>
            </a:r>
            <a:endParaRPr sz="3800">
              <a:latin typeface="Calibri"/>
              <a:cs typeface="Calibri"/>
            </a:endParaRPr>
          </a:p>
          <a:p>
            <a:pPr marL="558800" indent="-546100">
              <a:lnSpc>
                <a:spcPct val="100000"/>
              </a:lnSpc>
              <a:spcBef>
                <a:spcPts val="9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4500" spc="15" dirty="0">
                <a:latin typeface="Calibri"/>
                <a:cs typeface="Calibri"/>
              </a:rPr>
              <a:t>Words</a:t>
            </a:r>
            <a:r>
              <a:rPr sz="4500" spc="-190" dirty="0">
                <a:latin typeface="Calibri"/>
                <a:cs typeface="Calibri"/>
              </a:rPr>
              <a:t> </a:t>
            </a:r>
            <a:r>
              <a:rPr sz="4500" spc="-20" dirty="0">
                <a:latin typeface="Calibri"/>
                <a:cs typeface="Calibri"/>
              </a:rPr>
              <a:t>with</a:t>
            </a:r>
            <a:r>
              <a:rPr sz="4500" dirty="0">
                <a:latin typeface="Calibri"/>
                <a:cs typeface="Calibri"/>
              </a:rPr>
              <a:t> </a:t>
            </a:r>
            <a:r>
              <a:rPr sz="4500" spc="-5" dirty="0">
                <a:latin typeface="Calibri"/>
                <a:cs typeface="Calibri"/>
              </a:rPr>
              <a:t>similar</a:t>
            </a:r>
            <a:r>
              <a:rPr sz="4500" spc="-100" dirty="0">
                <a:latin typeface="Calibri"/>
                <a:cs typeface="Calibri"/>
              </a:rPr>
              <a:t> </a:t>
            </a:r>
            <a:r>
              <a:rPr sz="4500" spc="10" dirty="0">
                <a:latin typeface="Calibri"/>
                <a:cs typeface="Calibri"/>
              </a:rPr>
              <a:t>pronunciation</a:t>
            </a:r>
            <a:endParaRPr sz="4500">
              <a:latin typeface="Calibri"/>
              <a:cs typeface="Calibri"/>
            </a:endParaRPr>
          </a:p>
          <a:p>
            <a:pPr marL="1104900" lvl="1" indent="-355600">
              <a:lnSpc>
                <a:spcPct val="100000"/>
              </a:lnSpc>
              <a:spcBef>
                <a:spcPts val="1000"/>
              </a:spcBef>
              <a:buFont typeface="Times New Roman"/>
              <a:buChar char="•"/>
              <a:tabLst>
                <a:tab pos="1104265" algn="l"/>
                <a:tab pos="1104900" algn="l"/>
              </a:tabLst>
            </a:pPr>
            <a:r>
              <a:rPr sz="3800" spc="-20" dirty="0">
                <a:latin typeface="Calibri"/>
                <a:cs typeface="Calibri"/>
              </a:rPr>
              <a:t>Small</a:t>
            </a:r>
            <a:r>
              <a:rPr sz="3800" spc="155" dirty="0">
                <a:latin typeface="Calibri"/>
                <a:cs typeface="Calibri"/>
              </a:rPr>
              <a:t> </a:t>
            </a:r>
            <a:r>
              <a:rPr sz="3800" spc="5" dirty="0">
                <a:latin typeface="Calibri"/>
                <a:cs typeface="Calibri"/>
              </a:rPr>
              <a:t>edit</a:t>
            </a:r>
            <a:r>
              <a:rPr sz="3800" spc="-35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distance</a:t>
            </a:r>
            <a:r>
              <a:rPr sz="3800" spc="45" dirty="0">
                <a:latin typeface="Calibri"/>
                <a:cs typeface="Calibri"/>
              </a:rPr>
              <a:t> </a:t>
            </a:r>
            <a:r>
              <a:rPr sz="3800" spc="-5" dirty="0">
                <a:latin typeface="Calibri"/>
                <a:cs typeface="Calibri"/>
              </a:rPr>
              <a:t>of</a:t>
            </a:r>
            <a:r>
              <a:rPr sz="3800" spc="70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pronunciation</a:t>
            </a:r>
            <a:r>
              <a:rPr sz="3800" spc="140" dirty="0">
                <a:latin typeface="Calibri"/>
                <a:cs typeface="Calibri"/>
              </a:rPr>
              <a:t> </a:t>
            </a:r>
            <a:r>
              <a:rPr sz="3800" spc="10" dirty="0">
                <a:latin typeface="Calibri"/>
                <a:cs typeface="Calibri"/>
              </a:rPr>
              <a:t>to</a:t>
            </a:r>
            <a:r>
              <a:rPr sz="3800" spc="-70" dirty="0">
                <a:latin typeface="Calibri"/>
                <a:cs typeface="Calibri"/>
              </a:rPr>
              <a:t> </a:t>
            </a:r>
            <a:r>
              <a:rPr sz="3800" spc="-10" dirty="0">
                <a:latin typeface="Calibri"/>
                <a:cs typeface="Calibri"/>
              </a:rPr>
              <a:t>error</a:t>
            </a:r>
            <a:endParaRPr sz="3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894080"/>
            <a:ext cx="954595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Damerau-­‐Levenshtein</a:t>
            </a:r>
            <a:r>
              <a:rPr spc="-20" dirty="0"/>
              <a:t> </a:t>
            </a:r>
            <a:r>
              <a:rPr spc="5" dirty="0"/>
              <a:t>edit</a:t>
            </a:r>
            <a:r>
              <a:rPr spc="-45" dirty="0"/>
              <a:t> </a:t>
            </a:r>
            <a:r>
              <a:rPr spc="-15" dirty="0"/>
              <a:t>distance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21283" y="2079752"/>
            <a:ext cx="12437110" cy="353060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558800" indent="-546100">
              <a:lnSpc>
                <a:spcPct val="100000"/>
              </a:lnSpc>
              <a:spcBef>
                <a:spcPts val="1040"/>
              </a:spcBef>
              <a:buClr>
                <a:srgbClr val="CC0000"/>
              </a:buClr>
              <a:buFont typeface="Times New Roman"/>
              <a:buChar char="•"/>
              <a:tabLst>
                <a:tab pos="558165" algn="l"/>
                <a:tab pos="558800" algn="l"/>
              </a:tabLst>
            </a:pPr>
            <a:r>
              <a:rPr sz="3800" spc="-10" dirty="0">
                <a:latin typeface="Calibri"/>
                <a:cs typeface="Calibri"/>
              </a:rPr>
              <a:t>Minimal</a:t>
            </a:r>
            <a:r>
              <a:rPr sz="3800" spc="165" dirty="0">
                <a:latin typeface="Calibri"/>
                <a:cs typeface="Calibri"/>
              </a:rPr>
              <a:t> </a:t>
            </a:r>
            <a:r>
              <a:rPr sz="3800" spc="5" dirty="0">
                <a:latin typeface="Calibri"/>
                <a:cs typeface="Calibri"/>
              </a:rPr>
              <a:t>edit</a:t>
            </a:r>
            <a:r>
              <a:rPr sz="3800" spc="-30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distance</a:t>
            </a:r>
            <a:r>
              <a:rPr sz="3800" spc="50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between</a:t>
            </a:r>
            <a:r>
              <a:rPr sz="3800" spc="145" dirty="0">
                <a:latin typeface="Calibri"/>
                <a:cs typeface="Calibri"/>
              </a:rPr>
              <a:t> </a:t>
            </a:r>
            <a:r>
              <a:rPr sz="3800" dirty="0">
                <a:latin typeface="Calibri"/>
                <a:cs typeface="Calibri"/>
              </a:rPr>
              <a:t>two</a:t>
            </a:r>
            <a:r>
              <a:rPr sz="3800" spc="40" dirty="0">
                <a:latin typeface="Calibri"/>
                <a:cs typeface="Calibri"/>
              </a:rPr>
              <a:t> </a:t>
            </a:r>
            <a:r>
              <a:rPr sz="3800" spc="5" dirty="0">
                <a:latin typeface="Calibri"/>
                <a:cs typeface="Calibri"/>
              </a:rPr>
              <a:t>strings,</a:t>
            </a:r>
            <a:r>
              <a:rPr sz="3800" spc="-5" dirty="0">
                <a:latin typeface="Calibri"/>
                <a:cs typeface="Calibri"/>
              </a:rPr>
              <a:t> </a:t>
            </a:r>
            <a:r>
              <a:rPr sz="3800" spc="-10" dirty="0">
                <a:latin typeface="Calibri"/>
                <a:cs typeface="Calibri"/>
              </a:rPr>
              <a:t>where</a:t>
            </a:r>
            <a:r>
              <a:rPr sz="3800" spc="155" dirty="0">
                <a:latin typeface="Calibri"/>
                <a:cs typeface="Calibri"/>
              </a:rPr>
              <a:t> </a:t>
            </a:r>
            <a:r>
              <a:rPr sz="3800" spc="10" dirty="0">
                <a:latin typeface="Calibri"/>
                <a:cs typeface="Calibri"/>
              </a:rPr>
              <a:t>edits</a:t>
            </a:r>
            <a:r>
              <a:rPr sz="3800" spc="-50" dirty="0">
                <a:latin typeface="Calibri"/>
                <a:cs typeface="Calibri"/>
              </a:rPr>
              <a:t> </a:t>
            </a:r>
            <a:r>
              <a:rPr sz="3800" spc="-10" dirty="0">
                <a:latin typeface="Calibri"/>
                <a:cs typeface="Calibri"/>
              </a:rPr>
              <a:t>are:</a:t>
            </a:r>
            <a:endParaRPr sz="3800">
              <a:latin typeface="Calibri"/>
              <a:cs typeface="Calibri"/>
            </a:endParaRPr>
          </a:p>
          <a:p>
            <a:pPr marL="1104900" lvl="1" indent="-355600">
              <a:lnSpc>
                <a:spcPct val="100000"/>
              </a:lnSpc>
              <a:spcBef>
                <a:spcPts val="940"/>
              </a:spcBef>
              <a:buFont typeface="Times New Roman"/>
              <a:buChar char="•"/>
              <a:tabLst>
                <a:tab pos="1104265" algn="l"/>
                <a:tab pos="1104900" algn="l"/>
              </a:tabLst>
            </a:pPr>
            <a:r>
              <a:rPr sz="3800" spc="5" dirty="0">
                <a:latin typeface="Calibri"/>
                <a:cs typeface="Calibri"/>
              </a:rPr>
              <a:t>Insertion</a:t>
            </a:r>
            <a:endParaRPr sz="3800">
              <a:latin typeface="Calibri"/>
              <a:cs typeface="Calibri"/>
            </a:endParaRPr>
          </a:p>
          <a:p>
            <a:pPr marL="1104900" lvl="1" indent="-355600">
              <a:lnSpc>
                <a:spcPct val="100000"/>
              </a:lnSpc>
              <a:spcBef>
                <a:spcPts val="940"/>
              </a:spcBef>
              <a:buFont typeface="Times New Roman"/>
              <a:buChar char="•"/>
              <a:tabLst>
                <a:tab pos="1104265" algn="l"/>
                <a:tab pos="1104900" algn="l"/>
              </a:tabLst>
            </a:pPr>
            <a:r>
              <a:rPr sz="3800" spc="5" dirty="0">
                <a:latin typeface="Calibri"/>
                <a:cs typeface="Calibri"/>
              </a:rPr>
              <a:t>Deletion</a:t>
            </a:r>
            <a:endParaRPr sz="3800">
              <a:latin typeface="Calibri"/>
              <a:cs typeface="Calibri"/>
            </a:endParaRPr>
          </a:p>
          <a:p>
            <a:pPr marL="1104900" lvl="1" indent="-355600">
              <a:lnSpc>
                <a:spcPct val="100000"/>
              </a:lnSpc>
              <a:spcBef>
                <a:spcPts val="940"/>
              </a:spcBef>
              <a:buFont typeface="Times New Roman"/>
              <a:buChar char="•"/>
              <a:tabLst>
                <a:tab pos="1104265" algn="l"/>
                <a:tab pos="1104900" algn="l"/>
              </a:tabLst>
            </a:pPr>
            <a:r>
              <a:rPr sz="3800" spc="5" dirty="0">
                <a:latin typeface="Calibri"/>
                <a:cs typeface="Calibri"/>
              </a:rPr>
              <a:t>Substitution</a:t>
            </a:r>
            <a:endParaRPr sz="3800">
              <a:latin typeface="Calibri"/>
              <a:cs typeface="Calibri"/>
            </a:endParaRPr>
          </a:p>
          <a:p>
            <a:pPr marL="1104900" lvl="1" indent="-355600">
              <a:lnSpc>
                <a:spcPct val="100000"/>
              </a:lnSpc>
              <a:spcBef>
                <a:spcPts val="1040"/>
              </a:spcBef>
              <a:buClr>
                <a:srgbClr val="000000"/>
              </a:buClr>
              <a:buFont typeface="Times New Roman"/>
              <a:buChar char="•"/>
              <a:tabLst>
                <a:tab pos="1104265" algn="l"/>
                <a:tab pos="1104900" algn="l"/>
              </a:tabLst>
            </a:pPr>
            <a:r>
              <a:rPr sz="3800" spc="5" dirty="0">
                <a:solidFill>
                  <a:srgbClr val="0000FF"/>
                </a:solidFill>
                <a:latin typeface="Calibri"/>
                <a:cs typeface="Calibri"/>
              </a:rPr>
              <a:t>Transposition</a:t>
            </a:r>
            <a:r>
              <a:rPr sz="3800" spc="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3800" spc="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0000FF"/>
                </a:solidFill>
                <a:latin typeface="Calibri"/>
                <a:cs typeface="Calibri"/>
              </a:rPr>
              <a:t>two</a:t>
            </a:r>
            <a:r>
              <a:rPr sz="3800" spc="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800" spc="-10" dirty="0">
                <a:solidFill>
                  <a:srgbClr val="0000FF"/>
                </a:solidFill>
                <a:latin typeface="Calibri"/>
                <a:cs typeface="Calibri"/>
              </a:rPr>
              <a:t>adjacent</a:t>
            </a:r>
            <a:r>
              <a:rPr sz="3800" spc="1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800" spc="5" dirty="0">
                <a:solidFill>
                  <a:srgbClr val="0000FF"/>
                </a:solidFill>
                <a:latin typeface="Calibri"/>
                <a:cs typeface="Calibri"/>
              </a:rPr>
              <a:t>letters</a:t>
            </a:r>
            <a:endParaRPr sz="3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8900" cy="8235950"/>
            <a:chOff x="0" y="0"/>
            <a:chExt cx="88900" cy="8235950"/>
          </a:xfrm>
        </p:grpSpPr>
        <p:sp>
          <p:nvSpPr>
            <p:cNvPr id="3" name="object 3"/>
            <p:cNvSpPr/>
            <p:nvPr/>
          </p:nvSpPr>
          <p:spPr>
            <a:xfrm>
              <a:off x="6351" y="6348"/>
              <a:ext cx="76200" cy="8223250"/>
            </a:xfrm>
            <a:custGeom>
              <a:avLst/>
              <a:gdLst/>
              <a:ahLst/>
              <a:cxnLst/>
              <a:rect l="l" t="t" r="r" b="b"/>
              <a:pathLst>
                <a:path w="76200" h="8223250">
                  <a:moveTo>
                    <a:pt x="76199" y="0"/>
                  </a:moveTo>
                  <a:lnTo>
                    <a:pt x="76199" y="8223251"/>
                  </a:lnTo>
                  <a:lnTo>
                    <a:pt x="0" y="8223251"/>
                  </a:lnTo>
                  <a:lnTo>
                    <a:pt x="0" y="0"/>
                  </a:lnTo>
                  <a:lnTo>
                    <a:pt x="76199" y="0"/>
                  </a:lnTo>
                  <a:close/>
                </a:path>
              </a:pathLst>
            </a:custGeom>
            <a:solidFill>
              <a:srgbClr val="A405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00" y="6348"/>
              <a:ext cx="12700" cy="8223250"/>
            </a:xfrm>
            <a:custGeom>
              <a:avLst/>
              <a:gdLst/>
              <a:ahLst/>
              <a:cxnLst/>
              <a:rect l="l" t="t" r="r" b="b"/>
              <a:pathLst>
                <a:path w="12700" h="8223250">
                  <a:moveTo>
                    <a:pt x="12700" y="0"/>
                  </a:moveTo>
                  <a:lnTo>
                    <a:pt x="12700" y="8223252"/>
                  </a:lnTo>
                  <a:lnTo>
                    <a:pt x="0" y="8223252"/>
                  </a:lnTo>
                  <a:lnTo>
                    <a:pt x="0" y="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A400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51" y="6348"/>
              <a:ext cx="76200" cy="8223250"/>
            </a:xfrm>
            <a:custGeom>
              <a:avLst/>
              <a:gdLst/>
              <a:ahLst/>
              <a:cxnLst/>
              <a:rect l="l" t="t" r="r" b="b"/>
              <a:pathLst>
                <a:path w="76200" h="8223250">
                  <a:moveTo>
                    <a:pt x="0" y="8223252"/>
                  </a:moveTo>
                  <a:lnTo>
                    <a:pt x="0" y="0"/>
                  </a:lnTo>
                  <a:lnTo>
                    <a:pt x="76200" y="0"/>
                  </a:lnTo>
                </a:path>
              </a:pathLst>
            </a:custGeom>
            <a:ln w="12700">
              <a:solidFill>
                <a:srgbClr val="A400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28164" y="894080"/>
            <a:ext cx="893699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b="1" spc="-325" dirty="0">
                <a:latin typeface="Calibri"/>
                <a:cs typeface="Calibri"/>
              </a:rPr>
              <a:t>Non-­‐word</a:t>
            </a:r>
            <a:r>
              <a:rPr sz="5100" b="1" spc="100" dirty="0">
                <a:latin typeface="Calibri"/>
                <a:cs typeface="Calibri"/>
              </a:rPr>
              <a:t> </a:t>
            </a:r>
            <a:r>
              <a:rPr sz="5100" b="1" spc="5" dirty="0">
                <a:latin typeface="Calibri"/>
                <a:cs typeface="Calibri"/>
              </a:rPr>
              <a:t>spelling</a:t>
            </a:r>
            <a:r>
              <a:rPr sz="5100" b="1" spc="-80" dirty="0">
                <a:latin typeface="Calibri"/>
                <a:cs typeface="Calibri"/>
              </a:rPr>
              <a:t> </a:t>
            </a:r>
            <a:r>
              <a:rPr sz="5100" b="1" spc="-10" dirty="0">
                <a:latin typeface="Calibri"/>
                <a:cs typeface="Calibri"/>
              </a:rPr>
              <a:t>error</a:t>
            </a:r>
            <a:r>
              <a:rPr sz="5100" b="1" spc="130" dirty="0">
                <a:latin typeface="Calibri"/>
                <a:cs typeface="Calibri"/>
              </a:rPr>
              <a:t> </a:t>
            </a:r>
            <a:r>
              <a:rPr sz="5100" b="1" spc="-15" dirty="0">
                <a:latin typeface="Calibri"/>
                <a:cs typeface="Calibri"/>
              </a:rPr>
              <a:t>example</a:t>
            </a:r>
            <a:endParaRPr sz="51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059683" y="2783332"/>
            <a:ext cx="29210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45" dirty="0">
                <a:solidFill>
                  <a:srgbClr val="A50021"/>
                </a:solidFill>
                <a:latin typeface="Courier New"/>
                <a:cs typeface="Courier New"/>
              </a:rPr>
              <a:t>acress</a:t>
            </a:r>
            <a:endParaRPr sz="6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8164" y="528319"/>
            <a:ext cx="736600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Words</a:t>
            </a:r>
            <a:r>
              <a:rPr spc="90" dirty="0"/>
              <a:t> </a:t>
            </a:r>
            <a:r>
              <a:rPr spc="10" dirty="0"/>
              <a:t>within</a:t>
            </a:r>
            <a:r>
              <a:rPr spc="-5" dirty="0"/>
              <a:t> </a:t>
            </a:r>
            <a:r>
              <a:rPr dirty="0"/>
              <a:t>1</a:t>
            </a:r>
            <a:r>
              <a:rPr spc="-55" dirty="0"/>
              <a:t> </a:t>
            </a:r>
            <a:r>
              <a:rPr spc="-25" dirty="0"/>
              <a:t>of</a:t>
            </a:r>
            <a:r>
              <a:rPr spc="130" dirty="0"/>
              <a:t> </a:t>
            </a:r>
            <a:r>
              <a:rPr spc="35" dirty="0">
                <a:latin typeface="Courier New"/>
                <a:cs typeface="Courier New"/>
              </a:rPr>
              <a:t>acress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63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62479" y="2031999"/>
          <a:ext cx="10608944" cy="5559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1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1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3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05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21664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Error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146050" marR="212725">
                        <a:lnSpc>
                          <a:spcPts val="3800"/>
                        </a:lnSpc>
                        <a:spcBef>
                          <a:spcPts val="535"/>
                        </a:spcBef>
                      </a:pP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Candidate </a:t>
                      </a:r>
                      <a:r>
                        <a:rPr sz="3200" b="1" spc="-7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3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32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rr</a:t>
                      </a:r>
                      <a:r>
                        <a:rPr sz="3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32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3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32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3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146050" marR="356870">
                        <a:lnSpc>
                          <a:spcPts val="3800"/>
                        </a:lnSpc>
                        <a:spcBef>
                          <a:spcPts val="535"/>
                        </a:spcBef>
                      </a:pPr>
                      <a:r>
                        <a:rPr sz="3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3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32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rr</a:t>
                      </a:r>
                      <a:r>
                        <a:rPr sz="3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32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  </a:t>
                      </a:r>
                      <a:r>
                        <a:rPr sz="3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Letter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146050" marR="300990">
                        <a:lnSpc>
                          <a:spcPts val="3800"/>
                        </a:lnSpc>
                        <a:spcBef>
                          <a:spcPts val="535"/>
                        </a:spcBef>
                      </a:pPr>
                      <a:r>
                        <a:rPr sz="3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Error </a:t>
                      </a:r>
                      <a:r>
                        <a:rPr sz="3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2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3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ette</a:t>
                      </a: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A400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984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spc="-25" dirty="0">
                          <a:latin typeface="Courier New"/>
                          <a:cs typeface="Courier New"/>
                        </a:rPr>
                        <a:t>acress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spc="-25" dirty="0">
                          <a:latin typeface="Courier New"/>
                          <a:cs typeface="Courier New"/>
                        </a:rPr>
                        <a:t>actress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latin typeface="Courier New"/>
                          <a:cs typeface="Courier New"/>
                        </a:rPr>
                        <a:t>t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latin typeface="Courier New"/>
                          <a:cs typeface="Courier New"/>
                        </a:rPr>
                        <a:t>-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deletion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984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spc="-25" dirty="0">
                          <a:latin typeface="Courier New"/>
                          <a:cs typeface="Courier New"/>
                        </a:rPr>
                        <a:t>acress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spc="-25" dirty="0">
                          <a:latin typeface="Courier New"/>
                          <a:cs typeface="Courier New"/>
                        </a:rPr>
                        <a:t>cress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latin typeface="Courier New"/>
                          <a:cs typeface="Courier New"/>
                        </a:rPr>
                        <a:t>-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latin typeface="Courier New"/>
                          <a:cs typeface="Courier New"/>
                        </a:rPr>
                        <a:t>a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insertion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984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spc="-25" dirty="0">
                          <a:latin typeface="Courier New"/>
                          <a:cs typeface="Courier New"/>
                        </a:rPr>
                        <a:t>acress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spc="-25" dirty="0">
                          <a:latin typeface="Courier New"/>
                          <a:cs typeface="Courier New"/>
                        </a:rPr>
                        <a:t>caress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spc="-25" dirty="0">
                          <a:latin typeface="Courier New"/>
                          <a:cs typeface="Courier New"/>
                        </a:rPr>
                        <a:t>ca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spc="-25" dirty="0">
                          <a:latin typeface="Courier New"/>
                          <a:cs typeface="Courier New"/>
                        </a:rPr>
                        <a:t>ac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transposition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984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spc="-25" dirty="0">
                          <a:latin typeface="Courier New"/>
                          <a:cs typeface="Courier New"/>
                        </a:rPr>
                        <a:t>acress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spc="-25" dirty="0">
                          <a:latin typeface="Courier New"/>
                          <a:cs typeface="Courier New"/>
                        </a:rPr>
                        <a:t>access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latin typeface="Courier New"/>
                          <a:cs typeface="Courier New"/>
                        </a:rPr>
                        <a:t>c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latin typeface="Courier New"/>
                          <a:cs typeface="Courier New"/>
                        </a:rPr>
                        <a:t>r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spc="10" dirty="0">
                          <a:latin typeface="Calibri"/>
                          <a:cs typeface="Calibri"/>
                        </a:rPr>
                        <a:t>substitution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984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spc="-25" dirty="0">
                          <a:latin typeface="Courier New"/>
                          <a:cs typeface="Courier New"/>
                        </a:rPr>
                        <a:t>acress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spc="-25" dirty="0">
                          <a:latin typeface="Courier New"/>
                          <a:cs typeface="Courier New"/>
                        </a:rPr>
                        <a:t>across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latin typeface="Courier New"/>
                          <a:cs typeface="Courier New"/>
                        </a:rPr>
                        <a:t>o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latin typeface="Courier New"/>
                          <a:cs typeface="Courier New"/>
                        </a:rPr>
                        <a:t>e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spc="10" dirty="0">
                          <a:latin typeface="Calibri"/>
                          <a:cs typeface="Calibri"/>
                        </a:rPr>
                        <a:t>substitution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984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spc="-25" dirty="0">
                          <a:latin typeface="Courier New"/>
                          <a:cs typeface="Courier New"/>
                        </a:rPr>
                        <a:t>acress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spc="-25" dirty="0">
                          <a:latin typeface="Courier New"/>
                          <a:cs typeface="Courier New"/>
                        </a:rPr>
                        <a:t>acres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latin typeface="Courier New"/>
                          <a:cs typeface="Courier New"/>
                        </a:rPr>
                        <a:t>-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latin typeface="Courier New"/>
                          <a:cs typeface="Courier New"/>
                        </a:rPr>
                        <a:t>s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insertion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3984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spc="-25" dirty="0">
                          <a:latin typeface="Courier New"/>
                          <a:cs typeface="Courier New"/>
                        </a:rPr>
                        <a:t>acress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spc="-25" dirty="0">
                          <a:latin typeface="Courier New"/>
                          <a:cs typeface="Courier New"/>
                        </a:rPr>
                        <a:t>acres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latin typeface="Courier New"/>
                          <a:cs typeface="Courier New"/>
                        </a:rPr>
                        <a:t>-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latin typeface="Courier New"/>
                          <a:cs typeface="Courier New"/>
                        </a:rPr>
                        <a:t>s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insertion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0CB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86616D1B2B5D4EACF4EB6E2954224C" ma:contentTypeVersion="0" ma:contentTypeDescription="Create a new document." ma:contentTypeScope="" ma:versionID="33c394c3d58cfa733c62b57b48f8771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6AEEA1-408A-4364-A5A7-3AE2E939D1A2}"/>
</file>

<file path=customXml/itemProps2.xml><?xml version="1.0" encoding="utf-8"?>
<ds:datastoreItem xmlns:ds="http://schemas.openxmlformats.org/officeDocument/2006/customXml" ds:itemID="{D5C3233B-8CB8-4D00-8652-A03C05379953}"/>
</file>

<file path=customXml/itemProps3.xml><?xml version="1.0" encoding="utf-8"?>
<ds:datastoreItem xmlns:ds="http://schemas.openxmlformats.org/officeDocument/2006/customXml" ds:itemID="{65024656-8930-4C45-BFC7-18000BAF091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1390</Words>
  <Application>Microsoft Office PowerPoint</Application>
  <PresentationFormat>Custom</PresentationFormat>
  <Paragraphs>487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Arial MT</vt:lpstr>
      <vt:lpstr>Calibri</vt:lpstr>
      <vt:lpstr>Courier New</vt:lpstr>
      <vt:lpstr>Symbol</vt:lpstr>
      <vt:lpstr>Times New Roman</vt:lpstr>
      <vt:lpstr>Wingdings</vt:lpstr>
      <vt:lpstr>Office Theme</vt:lpstr>
      <vt:lpstr>PowerPoint Presentation</vt:lpstr>
      <vt:lpstr>Noisy Channel Intuition</vt:lpstr>
      <vt:lpstr>Noisy Channel</vt:lpstr>
      <vt:lpstr>PowerPoint Presentation</vt:lpstr>
      <vt:lpstr>PowerPoint Presentation</vt:lpstr>
      <vt:lpstr>Candidate generation</vt:lpstr>
      <vt:lpstr>Damerau-­‐Levenshtein edit distance</vt:lpstr>
      <vt:lpstr>PowerPoint Presentation</vt:lpstr>
      <vt:lpstr>Words within 1 of acress</vt:lpstr>
      <vt:lpstr>Candidate generation</vt:lpstr>
      <vt:lpstr>Language Model</vt:lpstr>
      <vt:lpstr>Unigram Prior probability</vt:lpstr>
      <vt:lpstr>PowerPoint Presentation</vt:lpstr>
      <vt:lpstr>STEP 3:Computing error probability: confusion  matrix</vt:lpstr>
      <vt:lpstr>Confusion matrix for spelling errors</vt:lpstr>
      <vt:lpstr>PowerPoint Presentation</vt:lpstr>
      <vt:lpstr>Step 5:Calculation for w' </vt:lpstr>
      <vt:lpstr>Channel model for acress</vt:lpstr>
      <vt:lpstr>Noisy channel probability for acress</vt:lpstr>
      <vt:lpstr>Noisy channel probability for acress</vt:lpstr>
      <vt:lpstr>Using a bigram language model</vt:lpstr>
      <vt:lpstr>Using a bigram language model</vt:lpstr>
      <vt:lpstr>PowerPoint Presentation</vt:lpstr>
      <vt:lpstr>Real-­‐word spelling errors</vt:lpstr>
      <vt:lpstr>Solving real-­‐world spelling errors</vt:lpstr>
      <vt:lpstr>Noisy channel for real-­‐word spell correction</vt:lpstr>
      <vt:lpstr>Noisy channel for real-­‐word spell correction</vt:lpstr>
      <vt:lpstr>Noisy channel for real-­‐word spell correction</vt:lpstr>
      <vt:lpstr>Simplification: One error per sentence</vt:lpstr>
      <vt:lpstr>Where to get the probabilities</vt:lpstr>
      <vt:lpstr>Probability of no error</vt:lpstr>
      <vt:lpstr>Peter Norvig’s “thew”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 Vartak</dc:creator>
  <cp:lastModifiedBy>Pooja Vartak</cp:lastModifiedBy>
  <cp:revision>8</cp:revision>
  <dcterms:created xsi:type="dcterms:W3CDTF">2023-02-22T04:22:37Z</dcterms:created>
  <dcterms:modified xsi:type="dcterms:W3CDTF">2023-02-22T06:00:07Z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0x0101007086616D1B2B5D4EACF4EB6E2954224C</vt:lpwstr>
  </property>
</Properties>
</file>