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56" r:id="rId3"/>
    <p:sldId id="261" r:id="rId4"/>
    <p:sldId id="260" r:id="rId5"/>
    <p:sldId id="257" r:id="rId6"/>
    <p:sldId id="262" r:id="rId7"/>
    <p:sldId id="263" r:id="rId8"/>
    <p:sldId id="28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57F31-22F2-1F7D-E415-DB9D264F748D}" v="17" dt="2023-03-06T05:32:51.644"/>
    <p1510:client id="{6DDA91FE-C2D2-21E9-7D99-EB905A104F00}" v="5" dt="2023-03-08T07:42:34.258"/>
    <p1510:client id="{719943EB-E645-8FBE-E5BF-62FD0F602394}" v="132" dt="2023-03-02T04:20:09.258"/>
    <p1510:client id="{8305D589-1258-4547-4F38-C99B0BC433B0}" v="88" dt="2023-03-02T07:12:47.292"/>
    <p1510:client id="{CDB3F99B-AAB9-E41A-F4D3-CE15A87EA29E}" v="45" dt="2023-03-02T07:17:25.783"/>
    <p1510:client id="{D3A72C07-DAF6-D586-1DD0-D35A9BF000F1}" v="126" dt="2023-03-02T04:30:29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Vartak" userId="S::pooja.vartak@djsce.ac.in::fb147971-3b9d-466e-b3b5-73212d1ad48d" providerId="AD" clId="Web-{8305D589-1258-4547-4F38-C99B0BC433B0}"/>
    <pc:docChg chg="addSld modSld">
      <pc:chgData name="Pooja Vartak" userId="S::pooja.vartak@djsce.ac.in::fb147971-3b9d-466e-b3b5-73212d1ad48d" providerId="AD" clId="Web-{8305D589-1258-4547-4F38-C99B0BC433B0}" dt="2023-03-02T07:12:47.292" v="90" actId="20577"/>
      <pc:docMkLst>
        <pc:docMk/>
      </pc:docMkLst>
      <pc:sldChg chg="modSp">
        <pc:chgData name="Pooja Vartak" userId="S::pooja.vartak@djsce.ac.in::fb147971-3b9d-466e-b3b5-73212d1ad48d" providerId="AD" clId="Web-{8305D589-1258-4547-4F38-C99B0BC433B0}" dt="2023-03-02T06:58:21.384" v="53" actId="20577"/>
        <pc:sldMkLst>
          <pc:docMk/>
          <pc:sldMk cId="2846149322" sldId="257"/>
        </pc:sldMkLst>
        <pc:spChg chg="mod">
          <ac:chgData name="Pooja Vartak" userId="S::pooja.vartak@djsce.ac.in::fb147971-3b9d-466e-b3b5-73212d1ad48d" providerId="AD" clId="Web-{8305D589-1258-4547-4F38-C99B0BC433B0}" dt="2023-03-02T06:58:21.384" v="53" actId="20577"/>
          <ac:spMkLst>
            <pc:docMk/>
            <pc:sldMk cId="2846149322" sldId="257"/>
            <ac:spMk id="3" creationId="{C78E8F31-694D-F1CC-B30C-6745ADBFFF2D}"/>
          </ac:spMkLst>
        </pc:spChg>
      </pc:sldChg>
      <pc:sldChg chg="modSp">
        <pc:chgData name="Pooja Vartak" userId="S::pooja.vartak@djsce.ac.in::fb147971-3b9d-466e-b3b5-73212d1ad48d" providerId="AD" clId="Web-{8305D589-1258-4547-4F38-C99B0BC433B0}" dt="2023-03-02T06:46:34.260" v="25" actId="14100"/>
        <pc:sldMkLst>
          <pc:docMk/>
          <pc:sldMk cId="1803738058" sldId="262"/>
        </pc:sldMkLst>
        <pc:spChg chg="mod">
          <ac:chgData name="Pooja Vartak" userId="S::pooja.vartak@djsce.ac.in::fb147971-3b9d-466e-b3b5-73212d1ad48d" providerId="AD" clId="Web-{8305D589-1258-4547-4F38-C99B0BC433B0}" dt="2023-03-02T06:46:34.260" v="25" actId="14100"/>
          <ac:spMkLst>
            <pc:docMk/>
            <pc:sldMk cId="1803738058" sldId="262"/>
            <ac:spMk id="3" creationId="{EA17FCA6-6F42-B75A-1EBD-C621393B6C8E}"/>
          </ac:spMkLst>
        </pc:spChg>
      </pc:sldChg>
      <pc:sldChg chg="modSp">
        <pc:chgData name="Pooja Vartak" userId="S::pooja.vartak@djsce.ac.in::fb147971-3b9d-466e-b3b5-73212d1ad48d" providerId="AD" clId="Web-{8305D589-1258-4547-4F38-C99B0BC433B0}" dt="2023-03-02T07:00:49.902" v="82" actId="20577"/>
        <pc:sldMkLst>
          <pc:docMk/>
          <pc:sldMk cId="1823041624" sldId="263"/>
        </pc:sldMkLst>
        <pc:spChg chg="mod">
          <ac:chgData name="Pooja Vartak" userId="S::pooja.vartak@djsce.ac.in::fb147971-3b9d-466e-b3b5-73212d1ad48d" providerId="AD" clId="Web-{8305D589-1258-4547-4F38-C99B0BC433B0}" dt="2023-03-02T06:48:15.715" v="35" actId="1076"/>
          <ac:spMkLst>
            <pc:docMk/>
            <pc:sldMk cId="1823041624" sldId="263"/>
            <ac:spMk id="2" creationId="{604247CA-2D40-064C-66D3-AD46BE78AC7F}"/>
          </ac:spMkLst>
        </pc:spChg>
        <pc:spChg chg="mod">
          <ac:chgData name="Pooja Vartak" userId="S::pooja.vartak@djsce.ac.in::fb147971-3b9d-466e-b3b5-73212d1ad48d" providerId="AD" clId="Web-{8305D589-1258-4547-4F38-C99B0BC433B0}" dt="2023-03-02T07:00:49.902" v="82" actId="20577"/>
          <ac:spMkLst>
            <pc:docMk/>
            <pc:sldMk cId="1823041624" sldId="263"/>
            <ac:spMk id="3" creationId="{5EBF33CB-7C9D-0D1D-088D-A4E6333BD230}"/>
          </ac:spMkLst>
        </pc:spChg>
      </pc:sldChg>
      <pc:sldChg chg="modSp">
        <pc:chgData name="Pooja Vartak" userId="S::pooja.vartak@djsce.ac.in::fb147971-3b9d-466e-b3b5-73212d1ad48d" providerId="AD" clId="Web-{8305D589-1258-4547-4F38-C99B0BC433B0}" dt="2023-03-02T07:04:13.094" v="86" actId="20577"/>
        <pc:sldMkLst>
          <pc:docMk/>
          <pc:sldMk cId="3477159451" sldId="266"/>
        </pc:sldMkLst>
        <pc:spChg chg="mod">
          <ac:chgData name="Pooja Vartak" userId="S::pooja.vartak@djsce.ac.in::fb147971-3b9d-466e-b3b5-73212d1ad48d" providerId="AD" clId="Web-{8305D589-1258-4547-4F38-C99B0BC433B0}" dt="2023-03-02T07:04:13.094" v="86" actId="20577"/>
          <ac:spMkLst>
            <pc:docMk/>
            <pc:sldMk cId="3477159451" sldId="266"/>
            <ac:spMk id="3" creationId="{85EF6C4B-4A27-C7C9-CB43-2DE190164003}"/>
          </ac:spMkLst>
        </pc:spChg>
      </pc:sldChg>
      <pc:sldChg chg="modSp">
        <pc:chgData name="Pooja Vartak" userId="S::pooja.vartak@djsce.ac.in::fb147971-3b9d-466e-b3b5-73212d1ad48d" providerId="AD" clId="Web-{8305D589-1258-4547-4F38-C99B0BC433B0}" dt="2023-03-02T07:12:47.292" v="90" actId="20577"/>
        <pc:sldMkLst>
          <pc:docMk/>
          <pc:sldMk cId="3716773037" sldId="270"/>
        </pc:sldMkLst>
        <pc:spChg chg="mod">
          <ac:chgData name="Pooja Vartak" userId="S::pooja.vartak@djsce.ac.in::fb147971-3b9d-466e-b3b5-73212d1ad48d" providerId="AD" clId="Web-{8305D589-1258-4547-4F38-C99B0BC433B0}" dt="2023-03-02T07:12:47.292" v="90" actId="20577"/>
          <ac:spMkLst>
            <pc:docMk/>
            <pc:sldMk cId="3716773037" sldId="270"/>
            <ac:spMk id="3" creationId="{79736A13-6F6C-5A16-F191-EE16D379ABC6}"/>
          </ac:spMkLst>
        </pc:spChg>
      </pc:sldChg>
      <pc:sldChg chg="delSp modSp">
        <pc:chgData name="Pooja Vartak" userId="S::pooja.vartak@djsce.ac.in::fb147971-3b9d-466e-b3b5-73212d1ad48d" providerId="AD" clId="Web-{8305D589-1258-4547-4F38-C99B0BC433B0}" dt="2023-03-02T06:49:05.106" v="38" actId="1076"/>
        <pc:sldMkLst>
          <pc:docMk/>
          <pc:sldMk cId="3452346647" sldId="271"/>
        </pc:sldMkLst>
        <pc:spChg chg="del">
          <ac:chgData name="Pooja Vartak" userId="S::pooja.vartak@djsce.ac.in::fb147971-3b9d-466e-b3b5-73212d1ad48d" providerId="AD" clId="Web-{8305D589-1258-4547-4F38-C99B0BC433B0}" dt="2023-03-02T06:48:32.840" v="37"/>
          <ac:spMkLst>
            <pc:docMk/>
            <pc:sldMk cId="3452346647" sldId="271"/>
            <ac:spMk id="2" creationId="{25CF28CE-72B0-9B05-7245-0C017FF4C34F}"/>
          </ac:spMkLst>
        </pc:spChg>
        <pc:spChg chg="mod">
          <ac:chgData name="Pooja Vartak" userId="S::pooja.vartak@djsce.ac.in::fb147971-3b9d-466e-b3b5-73212d1ad48d" providerId="AD" clId="Web-{8305D589-1258-4547-4F38-C99B0BC433B0}" dt="2023-03-02T06:49:05.106" v="38" actId="1076"/>
          <ac:spMkLst>
            <pc:docMk/>
            <pc:sldMk cId="3452346647" sldId="271"/>
            <ac:spMk id="3" creationId="{588AFFE9-EA82-33AB-4084-0FED8AA385B0}"/>
          </ac:spMkLst>
        </pc:spChg>
      </pc:sldChg>
      <pc:sldChg chg="addSp delSp modSp new mod setBg">
        <pc:chgData name="Pooja Vartak" userId="S::pooja.vartak@djsce.ac.in::fb147971-3b9d-466e-b3b5-73212d1ad48d" providerId="AD" clId="Web-{8305D589-1258-4547-4F38-C99B0BC433B0}" dt="2023-03-02T07:12:21.682" v="89"/>
        <pc:sldMkLst>
          <pc:docMk/>
          <pc:sldMk cId="2381864298" sldId="281"/>
        </pc:sldMkLst>
        <pc:spChg chg="del">
          <ac:chgData name="Pooja Vartak" userId="S::pooja.vartak@djsce.ac.in::fb147971-3b9d-466e-b3b5-73212d1ad48d" providerId="AD" clId="Web-{8305D589-1258-4547-4F38-C99B0BC433B0}" dt="2023-03-02T07:12:21.682" v="89"/>
          <ac:spMkLst>
            <pc:docMk/>
            <pc:sldMk cId="2381864298" sldId="281"/>
            <ac:spMk id="2" creationId="{9260919D-A50B-9DDB-5C00-69822A5EC3CD}"/>
          </ac:spMkLst>
        </pc:spChg>
        <pc:spChg chg="del">
          <ac:chgData name="Pooja Vartak" userId="S::pooja.vartak@djsce.ac.in::fb147971-3b9d-466e-b3b5-73212d1ad48d" providerId="AD" clId="Web-{8305D589-1258-4547-4F38-C99B0BC433B0}" dt="2023-03-02T07:12:19.166" v="88"/>
          <ac:spMkLst>
            <pc:docMk/>
            <pc:sldMk cId="2381864298" sldId="281"/>
            <ac:spMk id="3" creationId="{3D246C71-4023-06AE-306D-997EB22EA099}"/>
          </ac:spMkLst>
        </pc:spChg>
        <pc:spChg chg="add">
          <ac:chgData name="Pooja Vartak" userId="S::pooja.vartak@djsce.ac.in::fb147971-3b9d-466e-b3b5-73212d1ad48d" providerId="AD" clId="Web-{8305D589-1258-4547-4F38-C99B0BC433B0}" dt="2023-03-02T07:12:21.682" v="89"/>
          <ac:spMkLst>
            <pc:docMk/>
            <pc:sldMk cId="2381864298" sldId="281"/>
            <ac:spMk id="9" creationId="{01D0AF59-99C3-4251-AB9A-C966C6AD4400}"/>
          </ac:spMkLst>
        </pc:spChg>
        <pc:spChg chg="add">
          <ac:chgData name="Pooja Vartak" userId="S::pooja.vartak@djsce.ac.in::fb147971-3b9d-466e-b3b5-73212d1ad48d" providerId="AD" clId="Web-{8305D589-1258-4547-4F38-C99B0BC433B0}" dt="2023-03-02T07:12:21.682" v="89"/>
          <ac:spMkLst>
            <pc:docMk/>
            <pc:sldMk cId="2381864298" sldId="281"/>
            <ac:spMk id="11" creationId="{1855405F-37A2-4869-9154-F8BE3BECE6C3}"/>
          </ac:spMkLst>
        </pc:spChg>
        <pc:picChg chg="add mod ord">
          <ac:chgData name="Pooja Vartak" userId="S::pooja.vartak@djsce.ac.in::fb147971-3b9d-466e-b3b5-73212d1ad48d" providerId="AD" clId="Web-{8305D589-1258-4547-4F38-C99B0BC433B0}" dt="2023-03-02T07:12:21.682" v="89"/>
          <ac:picMkLst>
            <pc:docMk/>
            <pc:sldMk cId="2381864298" sldId="281"/>
            <ac:picMk id="4" creationId="{FBA25076-0BA5-FBF1-340A-7999B8295387}"/>
          </ac:picMkLst>
        </pc:picChg>
      </pc:sldChg>
    </pc:docChg>
  </pc:docChgLst>
  <pc:docChgLst>
    <pc:chgData name="Pooja Vartak" userId="S::pooja.vartak@djsce.ac.in::fb147971-3b9d-466e-b3b5-73212d1ad48d" providerId="AD" clId="Web-{6DDA91FE-C2D2-21E9-7D99-EB905A104F00}"/>
    <pc:docChg chg="modSld">
      <pc:chgData name="Pooja Vartak" userId="S::pooja.vartak@djsce.ac.in::fb147971-3b9d-466e-b3b5-73212d1ad48d" providerId="AD" clId="Web-{6DDA91FE-C2D2-21E9-7D99-EB905A104F00}" dt="2023-03-08T07:42:34.086" v="3" actId="1076"/>
      <pc:docMkLst>
        <pc:docMk/>
      </pc:docMkLst>
      <pc:sldChg chg="modSp">
        <pc:chgData name="Pooja Vartak" userId="S::pooja.vartak@djsce.ac.in::fb147971-3b9d-466e-b3b5-73212d1ad48d" providerId="AD" clId="Web-{6DDA91FE-C2D2-21E9-7D99-EB905A104F00}" dt="2023-03-08T07:42:34.086" v="3" actId="1076"/>
        <pc:sldMkLst>
          <pc:docMk/>
          <pc:sldMk cId="3716773037" sldId="270"/>
        </pc:sldMkLst>
        <pc:spChg chg="mod">
          <ac:chgData name="Pooja Vartak" userId="S::pooja.vartak@djsce.ac.in::fb147971-3b9d-466e-b3b5-73212d1ad48d" providerId="AD" clId="Web-{6DDA91FE-C2D2-21E9-7D99-EB905A104F00}" dt="2023-03-08T07:42:34.086" v="3" actId="1076"/>
          <ac:spMkLst>
            <pc:docMk/>
            <pc:sldMk cId="3716773037" sldId="270"/>
            <ac:spMk id="3" creationId="{79736A13-6F6C-5A16-F191-EE16D379ABC6}"/>
          </ac:spMkLst>
        </pc:spChg>
      </pc:sldChg>
    </pc:docChg>
  </pc:docChgLst>
  <pc:docChgLst>
    <pc:chgData name="Pooja Vartak" userId="S::pooja.vartak@djsce.ac.in::fb147971-3b9d-466e-b3b5-73212d1ad48d" providerId="AD" clId="Web-{CDB3F99B-AAB9-E41A-F4D3-CE15A87EA29E}"/>
    <pc:docChg chg="modSld">
      <pc:chgData name="Pooja Vartak" userId="S::pooja.vartak@djsce.ac.in::fb147971-3b9d-466e-b3b5-73212d1ad48d" providerId="AD" clId="Web-{CDB3F99B-AAB9-E41A-F4D3-CE15A87EA29E}" dt="2023-03-02T07:17:25.783" v="44" actId="20577"/>
      <pc:docMkLst>
        <pc:docMk/>
      </pc:docMkLst>
      <pc:sldChg chg="modSp">
        <pc:chgData name="Pooja Vartak" userId="S::pooja.vartak@djsce.ac.in::fb147971-3b9d-466e-b3b5-73212d1ad48d" providerId="AD" clId="Web-{CDB3F99B-AAB9-E41A-F4D3-CE15A87EA29E}" dt="2023-03-02T07:16:08.546" v="22" actId="20577"/>
        <pc:sldMkLst>
          <pc:docMk/>
          <pc:sldMk cId="3716773037" sldId="270"/>
        </pc:sldMkLst>
        <pc:spChg chg="mod">
          <ac:chgData name="Pooja Vartak" userId="S::pooja.vartak@djsce.ac.in::fb147971-3b9d-466e-b3b5-73212d1ad48d" providerId="AD" clId="Web-{CDB3F99B-AAB9-E41A-F4D3-CE15A87EA29E}" dt="2023-03-02T07:16:08.546" v="22" actId="20577"/>
          <ac:spMkLst>
            <pc:docMk/>
            <pc:sldMk cId="3716773037" sldId="270"/>
            <ac:spMk id="3" creationId="{79736A13-6F6C-5A16-F191-EE16D379ABC6}"/>
          </ac:spMkLst>
        </pc:spChg>
      </pc:sldChg>
      <pc:sldChg chg="modSp">
        <pc:chgData name="Pooja Vartak" userId="S::pooja.vartak@djsce.ac.in::fb147971-3b9d-466e-b3b5-73212d1ad48d" providerId="AD" clId="Web-{CDB3F99B-AAB9-E41A-F4D3-CE15A87EA29E}" dt="2023-03-02T07:17:25.783" v="44" actId="20577"/>
        <pc:sldMkLst>
          <pc:docMk/>
          <pc:sldMk cId="3013551172" sldId="273"/>
        </pc:sldMkLst>
        <pc:spChg chg="mod">
          <ac:chgData name="Pooja Vartak" userId="S::pooja.vartak@djsce.ac.in::fb147971-3b9d-466e-b3b5-73212d1ad48d" providerId="AD" clId="Web-{CDB3F99B-AAB9-E41A-F4D3-CE15A87EA29E}" dt="2023-03-02T07:17:25.783" v="44" actId="20577"/>
          <ac:spMkLst>
            <pc:docMk/>
            <pc:sldMk cId="3013551172" sldId="273"/>
            <ac:spMk id="3" creationId="{460D2520-0BE7-D3D1-ADBD-6A60BC069ADE}"/>
          </ac:spMkLst>
        </pc:spChg>
      </pc:sldChg>
    </pc:docChg>
  </pc:docChgLst>
  <pc:docChgLst>
    <pc:chgData name="Pooja Vartak" userId="S::pooja.vartak@djsce.ac.in::fb147971-3b9d-466e-b3b5-73212d1ad48d" providerId="AD" clId="Web-{4B757F31-22F2-1F7D-E415-DB9D264F748D}"/>
    <pc:docChg chg="modSld">
      <pc:chgData name="Pooja Vartak" userId="S::pooja.vartak@djsce.ac.in::fb147971-3b9d-466e-b3b5-73212d1ad48d" providerId="AD" clId="Web-{4B757F31-22F2-1F7D-E415-DB9D264F748D}" dt="2023-03-06T05:32:51.644" v="23" actId="20577"/>
      <pc:docMkLst>
        <pc:docMk/>
      </pc:docMkLst>
      <pc:sldChg chg="modSp">
        <pc:chgData name="Pooja Vartak" userId="S::pooja.vartak@djsce.ac.in::fb147971-3b9d-466e-b3b5-73212d1ad48d" providerId="AD" clId="Web-{4B757F31-22F2-1F7D-E415-DB9D264F748D}" dt="2023-03-06T05:32:51.644" v="23" actId="20577"/>
        <pc:sldMkLst>
          <pc:docMk/>
          <pc:sldMk cId="3716773037" sldId="270"/>
        </pc:sldMkLst>
        <pc:spChg chg="mod">
          <ac:chgData name="Pooja Vartak" userId="S::pooja.vartak@djsce.ac.in::fb147971-3b9d-466e-b3b5-73212d1ad48d" providerId="AD" clId="Web-{4B757F31-22F2-1F7D-E415-DB9D264F748D}" dt="2023-03-06T05:32:51.644" v="23" actId="20577"/>
          <ac:spMkLst>
            <pc:docMk/>
            <pc:sldMk cId="3716773037" sldId="270"/>
            <ac:spMk id="3" creationId="{79736A13-6F6C-5A16-F191-EE16D379AB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2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99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9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0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8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24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67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47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653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09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Porter Stemmer Algorithm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6C4B-4A27-C7C9-CB43-2DE190164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95" y="399090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And the condition part may also contain expressions with and, or and not, so that: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latin typeface="Calibri"/>
              <a:cs typeface="Calibri"/>
            </a:endParaRPr>
          </a:p>
          <a:p>
            <a:r>
              <a:rPr lang="en-US">
                <a:latin typeface="Consolas"/>
              </a:rPr>
              <a:t>(m&gt;1 and (*S or *T))</a:t>
            </a:r>
            <a:r>
              <a:rPr lang="en-US">
                <a:ea typeface="+mn-lt"/>
                <a:cs typeface="+mn-lt"/>
              </a:rPr>
              <a:t> : tests for a stem with m&gt;1 ending in S or T, while</a:t>
            </a:r>
            <a:endParaRPr lang="en-US"/>
          </a:p>
          <a:p>
            <a:endParaRPr lang="en-US">
              <a:latin typeface="Consolas"/>
            </a:endParaRPr>
          </a:p>
          <a:p>
            <a:r>
              <a:rPr lang="en-US">
                <a:latin typeface="Consolas"/>
              </a:rPr>
              <a:t>(*d and not (*L or *S or *Z))</a:t>
            </a:r>
            <a:r>
              <a:rPr lang="en-US">
                <a:ea typeface="+mn-lt"/>
                <a:cs typeface="+mn-lt"/>
              </a:rPr>
              <a:t> : tests for a stem ending with a double consonant other than L, S or Z.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Elaborate conditions like this are required only rarely.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715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B44D7-6855-1CE6-0DA4-57B36064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153" y="230741"/>
            <a:ext cx="11233297" cy="60436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In a set of rules written beneath each other, only one is obeyed, and this will be the one with the longest matching S1 for the given word.</a:t>
            </a:r>
          </a:p>
          <a:p>
            <a:r>
              <a:rPr lang="en-US">
                <a:ea typeface="+mn-lt"/>
                <a:cs typeface="+mn-lt"/>
              </a:rPr>
              <a:t> For example, with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SSES -&gt; SS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IES -&gt; I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SS -&gt; SS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 -&gt;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(here the conditions are all null) </a:t>
            </a:r>
            <a:r>
              <a:rPr lang="en-US" b="1">
                <a:solidFill>
                  <a:schemeClr val="accent2"/>
                </a:solidFill>
                <a:ea typeface="+mn-lt"/>
                <a:cs typeface="+mn-lt"/>
              </a:rPr>
              <a:t>CARESSES</a:t>
            </a:r>
            <a:r>
              <a:rPr lang="en-US">
                <a:ea typeface="+mn-lt"/>
                <a:cs typeface="+mn-lt"/>
              </a:rPr>
              <a:t> maps to </a:t>
            </a:r>
            <a:r>
              <a:rPr lang="en-US" b="1">
                <a:solidFill>
                  <a:schemeClr val="accent2"/>
                </a:solidFill>
                <a:ea typeface="+mn-lt"/>
                <a:cs typeface="+mn-lt"/>
              </a:rPr>
              <a:t>CARESS</a:t>
            </a:r>
            <a:r>
              <a:rPr lang="en-US">
                <a:ea typeface="+mn-lt"/>
                <a:cs typeface="+mn-lt"/>
              </a:rPr>
              <a:t> since </a:t>
            </a:r>
            <a:r>
              <a:rPr lang="en-US" b="1">
                <a:solidFill>
                  <a:schemeClr val="accent1"/>
                </a:solidFill>
                <a:ea typeface="+mn-lt"/>
                <a:cs typeface="+mn-lt"/>
              </a:rPr>
              <a:t>SSES</a:t>
            </a:r>
            <a:r>
              <a:rPr lang="en-US">
                <a:ea typeface="+mn-lt"/>
                <a:cs typeface="+mn-lt"/>
              </a:rPr>
              <a:t> is the longest match for S1. Equally </a:t>
            </a:r>
            <a:r>
              <a:rPr lang="en-US" b="1">
                <a:solidFill>
                  <a:schemeClr val="accent1"/>
                </a:solidFill>
                <a:ea typeface="+mn-lt"/>
                <a:cs typeface="+mn-lt"/>
              </a:rPr>
              <a:t>CARESS</a:t>
            </a:r>
            <a:r>
              <a:rPr lang="en-US">
                <a:ea typeface="+mn-lt"/>
                <a:cs typeface="+mn-lt"/>
              </a:rPr>
              <a:t> maps to </a:t>
            </a:r>
            <a:r>
              <a:rPr lang="en-US" b="1">
                <a:solidFill>
                  <a:schemeClr val="accent1"/>
                </a:solidFill>
                <a:ea typeface="+mn-lt"/>
                <a:cs typeface="+mn-lt"/>
              </a:rPr>
              <a:t>CARESS</a:t>
            </a:r>
            <a:r>
              <a:rPr lang="en-US">
                <a:ea typeface="+mn-lt"/>
                <a:cs typeface="+mn-lt"/>
              </a:rPr>
              <a:t> (S1=</a:t>
            </a:r>
            <a:r>
              <a:rPr lang="en-US">
                <a:latin typeface="Consolas"/>
              </a:rPr>
              <a:t>SS</a:t>
            </a:r>
            <a:r>
              <a:rPr lang="en-US">
                <a:ea typeface="+mn-lt"/>
                <a:cs typeface="+mn-lt"/>
              </a:rPr>
              <a:t>) and </a:t>
            </a:r>
            <a:r>
              <a:rPr lang="en-US" b="1">
                <a:solidFill>
                  <a:schemeClr val="accent4"/>
                </a:solidFill>
                <a:ea typeface="+mn-lt"/>
                <a:cs typeface="+mn-lt"/>
              </a:rPr>
              <a:t>CARES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to </a:t>
            </a:r>
            <a:r>
              <a:rPr lang="en-US" b="1">
                <a:solidFill>
                  <a:schemeClr val="accent4"/>
                </a:solidFill>
                <a:ea typeface="+mn-lt"/>
                <a:cs typeface="+mn-lt"/>
              </a:rPr>
              <a:t>CARE</a:t>
            </a:r>
            <a:r>
              <a:rPr lang="en-US">
                <a:ea typeface="+mn-lt"/>
                <a:cs typeface="+mn-lt"/>
              </a:rPr>
              <a:t> (S1=</a:t>
            </a:r>
            <a:r>
              <a:rPr lang="en-US">
                <a:latin typeface="Consolas"/>
              </a:rPr>
              <a:t>S</a:t>
            </a:r>
            <a:r>
              <a:rPr lang="en-US">
                <a:ea typeface="+mn-lt"/>
                <a:cs typeface="+mn-lt"/>
              </a:rPr>
              <a:t>).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In the rules below, examples of their application, successful or otherwise, are given on the right in lower case. The algorithm now follows: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335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278E-5783-0C5A-BE8F-112A3E29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/>
                <a:cs typeface="Calibri"/>
              </a:rPr>
              <a:t>Step 1a</a:t>
            </a:r>
            <a:r>
              <a:rPr lang="en-US">
                <a:latin typeface="Calibri"/>
                <a:cs typeface="Calibri"/>
              </a:rPr>
              <a:t> 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E828-F39F-71EF-D39B-4431460B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SSES -&gt; SS (Example : caresses -&gt; caress)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IES -&gt; I (Example : ponies -&gt; </a:t>
            </a:r>
            <a:r>
              <a:rPr lang="en-US" err="1">
                <a:ea typeface="+mn-lt"/>
                <a:cs typeface="+mn-lt"/>
              </a:rPr>
              <a:t>poni</a:t>
            </a:r>
            <a:r>
              <a:rPr lang="en-US">
                <a:ea typeface="+mn-lt"/>
                <a:cs typeface="+mn-lt"/>
              </a:rPr>
              <a:t> ; ties -&gt; </a:t>
            </a:r>
            <a:r>
              <a:rPr lang="en-US" err="1">
                <a:ea typeface="+mn-lt"/>
                <a:cs typeface="+mn-lt"/>
              </a:rPr>
              <a:t>ti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SS -&gt; SS (Example : caress -&gt; caress)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 -&gt; (Example : cats -&gt; cat)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706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B323-F5AE-C78E-FF67-03AB1364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Step 1b</a:t>
            </a:r>
            <a:r>
              <a:rPr lang="en-US">
                <a:ea typeface="+mj-lt"/>
                <a:cs typeface="+mj-lt"/>
              </a:rPr>
              <a:t> 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2ABE-28E5-6D4B-C5F9-57D08DE2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(m&gt;0) EED -&gt; EE (Example : feed -&gt; feed ; agreed -&gt; agree)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(</a:t>
            </a:r>
            <a:r>
              <a:rPr lang="en-US" i="1">
                <a:ea typeface="+mn-lt"/>
                <a:cs typeface="+mn-lt"/>
              </a:rPr>
              <a:t>v</a:t>
            </a:r>
            <a:r>
              <a:rPr lang="en-US">
                <a:ea typeface="+mn-lt"/>
                <a:cs typeface="+mn-lt"/>
              </a:rPr>
              <a:t>) ED -&gt; (Example : plastered -&gt; plaster ; bled -&gt; bled)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</a:t>
            </a:r>
            <a:r>
              <a:rPr lang="en-US" i="1">
                <a:ea typeface="+mn-lt"/>
                <a:cs typeface="+mn-lt"/>
              </a:rPr>
              <a:t>v</a:t>
            </a:r>
            <a:r>
              <a:rPr lang="en-US">
                <a:ea typeface="+mn-lt"/>
                <a:cs typeface="+mn-lt"/>
              </a:rPr>
              <a:t>) ING -&gt; (Example : motoring -&gt; motor ; sing -&gt; sing)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 -&gt; (Example : cats -&gt; cat)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265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834B-31D8-7A39-B84D-4F50434B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0" y="55009"/>
            <a:ext cx="11897832" cy="1325563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If the second or third of the rules in Step 1b is successful, the following is done: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6A13-6F6C-5A16-F191-EE16D379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7" y="1533230"/>
            <a:ext cx="12021879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ea typeface="+mn-lt"/>
                <a:cs typeface="+mn-lt"/>
              </a:rPr>
              <a:t>AT -&gt; ATE (Example :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ea typeface="+mn-lt"/>
                <a:cs typeface="+mn-lt"/>
              </a:rPr>
              <a:t>conflat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(ed) -&gt; conflate</a:t>
            </a:r>
            <a:r>
              <a:rPr lang="en-US" sz="2000" b="1" dirty="0">
                <a:ea typeface="+mn-lt"/>
                <a:cs typeface="+mn-lt"/>
              </a:rPr>
              <a:t>)</a:t>
            </a:r>
            <a:endParaRPr lang="en-US" sz="2000" b="1">
              <a:cs typeface="Calibri" panose="020F0502020204030204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BL -&gt; BLE (Example :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ea typeface="+mn-lt"/>
                <a:cs typeface="+mn-lt"/>
              </a:rPr>
              <a:t>troubl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(ed) -&gt; trouble</a:t>
            </a:r>
            <a:r>
              <a:rPr lang="en-US" sz="2000" b="1" dirty="0">
                <a:ea typeface="+mn-lt"/>
                <a:cs typeface="+mn-lt"/>
              </a:rPr>
              <a:t>)</a:t>
            </a:r>
          </a:p>
          <a:p>
            <a:endParaRPr lang="en-US" sz="2000" b="1" dirty="0"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IZ -&gt; IZE (Example : </a:t>
            </a:r>
            <a:r>
              <a:rPr lang="en-US" sz="2000" b="1" dirty="0" err="1">
                <a:solidFill>
                  <a:srgbClr val="FF0000"/>
                </a:solidFill>
                <a:ea typeface="+mn-lt"/>
                <a:cs typeface="+mn-lt"/>
              </a:rPr>
              <a:t>siz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(ed) -&gt; size</a:t>
            </a:r>
            <a:r>
              <a:rPr lang="en-US" sz="2000" b="1" dirty="0">
                <a:ea typeface="+mn-lt"/>
                <a:cs typeface="+mn-lt"/>
              </a:rPr>
              <a:t>)</a:t>
            </a:r>
            <a:endParaRPr lang="en-US" sz="2000" b="1" dirty="0">
              <a:cs typeface="Calibri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S -&gt; (Example : 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cats -&gt; cat</a:t>
            </a:r>
            <a:r>
              <a:rPr lang="en-US" sz="2000" b="1" dirty="0">
                <a:ea typeface="+mn-lt"/>
                <a:cs typeface="+mn-lt"/>
              </a:rPr>
              <a:t>)</a:t>
            </a:r>
            <a:endParaRPr lang="en-US" sz="2000" b="1" dirty="0">
              <a:cs typeface="Calibri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b="1" dirty="0">
                <a:latin typeface="Consolas"/>
              </a:rPr>
              <a:t>*d</a:t>
            </a:r>
            <a:r>
              <a:rPr lang="en-US" sz="2000" b="1" dirty="0">
                <a:ea typeface="+mn-lt"/>
                <a:cs typeface="+mn-lt"/>
              </a:rPr>
              <a:t> and not (</a:t>
            </a:r>
            <a:r>
              <a:rPr lang="en-US" sz="2000" b="1" dirty="0">
                <a:latin typeface="Consolas"/>
              </a:rPr>
              <a:t>*L</a:t>
            </a:r>
            <a:r>
              <a:rPr lang="en-US" sz="2000" b="1" dirty="0">
                <a:latin typeface="Consolas"/>
                <a:ea typeface="+mn-lt"/>
                <a:cs typeface="+mn-lt"/>
              </a:rPr>
              <a:t> a q a</a:t>
            </a:r>
            <a:r>
              <a:rPr lang="en-US" sz="2000" b="1" dirty="0">
                <a:ea typeface="+mn-lt"/>
                <a:cs typeface="+mn-lt"/>
              </a:rPr>
              <a:t> or </a:t>
            </a:r>
            <a:r>
              <a:rPr lang="en-US" sz="2000" b="1" dirty="0">
                <a:latin typeface="Consolas"/>
              </a:rPr>
              <a:t>*S</a:t>
            </a:r>
            <a:r>
              <a:rPr lang="en-US" sz="2000" b="1" dirty="0">
                <a:ea typeface="+mn-lt"/>
                <a:cs typeface="+mn-lt"/>
              </a:rPr>
              <a:t> or </a:t>
            </a:r>
            <a:r>
              <a:rPr lang="en-US" sz="2000" b="1" dirty="0">
                <a:latin typeface="Consolas"/>
              </a:rPr>
              <a:t>*Z</a:t>
            </a:r>
            <a:r>
              <a:rPr lang="en-US" sz="2000" b="1" dirty="0">
                <a:ea typeface="+mn-lt"/>
                <a:cs typeface="+mn-lt"/>
              </a:rPr>
              <a:t>)) -&gt; single letter </a:t>
            </a: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(Example : </a:t>
            </a:r>
            <a:r>
              <a:rPr lang="en-US" sz="2000" b="1" dirty="0" err="1">
                <a:solidFill>
                  <a:srgbClr val="FF0000"/>
                </a:solidFill>
                <a:ea typeface="+mn-lt"/>
                <a:cs typeface="+mn-lt"/>
              </a:rPr>
              <a:t>hopp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ea typeface="+mn-lt"/>
                <a:cs typeface="+mn-lt"/>
              </a:rPr>
              <a:t>ing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) -&gt; hop</a:t>
            </a:r>
            <a:r>
              <a:rPr lang="en-US" sz="2000" b="1" dirty="0">
                <a:ea typeface="+mn-lt"/>
                <a:cs typeface="+mn-lt"/>
              </a:rPr>
              <a:t> ; </a:t>
            </a:r>
            <a:r>
              <a:rPr lang="en-US" sz="2000" b="1" dirty="0" err="1">
                <a:solidFill>
                  <a:srgbClr val="FF0000"/>
                </a:solidFill>
                <a:ea typeface="+mn-lt"/>
                <a:cs typeface="+mn-lt"/>
              </a:rPr>
              <a:t>tann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(ed) -&gt; tan</a:t>
            </a:r>
            <a:r>
              <a:rPr lang="en-US" sz="2000" b="1" dirty="0">
                <a:ea typeface="+mn-lt"/>
                <a:cs typeface="+mn-lt"/>
              </a:rPr>
              <a:t> ; 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fall(</a:t>
            </a:r>
            <a:r>
              <a:rPr lang="en-US" sz="2000" b="1" dirty="0" err="1">
                <a:solidFill>
                  <a:srgbClr val="FF0000"/>
                </a:solidFill>
                <a:ea typeface="+mn-lt"/>
                <a:cs typeface="+mn-lt"/>
              </a:rPr>
              <a:t>ing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) -&gt; fall</a:t>
            </a:r>
            <a:r>
              <a:rPr lang="en-US" sz="2000" b="1" dirty="0">
                <a:ea typeface="+mn-lt"/>
                <a:cs typeface="+mn-lt"/>
              </a:rPr>
              <a:t> ; 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hiss(</a:t>
            </a:r>
            <a:r>
              <a:rPr lang="en-US" sz="2000" b="1" dirty="0" err="1">
                <a:solidFill>
                  <a:srgbClr val="FF0000"/>
                </a:solidFill>
                <a:ea typeface="+mn-lt"/>
                <a:cs typeface="+mn-lt"/>
              </a:rPr>
              <a:t>ing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) -&gt; hiss </a:t>
            </a:r>
            <a:r>
              <a:rPr lang="en-US" sz="2000" b="1" dirty="0">
                <a:ea typeface="+mn-lt"/>
                <a:cs typeface="+mn-lt"/>
              </a:rPr>
              <a:t>; 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fizz(ed) -&gt; fizz</a:t>
            </a:r>
            <a:r>
              <a:rPr lang="en-US" sz="2000" b="1" dirty="0">
                <a:ea typeface="+mn-lt"/>
                <a:cs typeface="+mn-lt"/>
              </a:rPr>
              <a:t>)</a:t>
            </a: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(m=1 and </a:t>
            </a:r>
            <a:r>
              <a:rPr lang="en-US" sz="2000" b="1" dirty="0">
                <a:latin typeface="Consolas"/>
              </a:rPr>
              <a:t>*o</a:t>
            </a:r>
            <a:r>
              <a:rPr lang="en-US" sz="2000" b="1" dirty="0">
                <a:ea typeface="+mn-lt"/>
                <a:cs typeface="+mn-lt"/>
              </a:rPr>
              <a:t>) -&gt; E (Example : 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fail(</a:t>
            </a:r>
            <a:r>
              <a:rPr lang="en-US" sz="2000" b="1" dirty="0" err="1">
                <a:solidFill>
                  <a:srgbClr val="FF0000"/>
                </a:solidFill>
                <a:ea typeface="+mn-lt"/>
                <a:cs typeface="+mn-lt"/>
              </a:rPr>
              <a:t>ing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) -&gt; fail</a:t>
            </a:r>
            <a:r>
              <a:rPr lang="en-US" sz="2000" b="1" dirty="0">
                <a:ea typeface="+mn-lt"/>
                <a:cs typeface="+mn-lt"/>
              </a:rPr>
              <a:t> ; 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fil(</a:t>
            </a:r>
            <a:r>
              <a:rPr lang="en-US" sz="2000" b="1" dirty="0" err="1">
                <a:solidFill>
                  <a:srgbClr val="FF0000"/>
                </a:solidFill>
                <a:ea typeface="+mn-lt"/>
                <a:cs typeface="+mn-lt"/>
              </a:rPr>
              <a:t>ing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) -&gt; file</a:t>
            </a:r>
            <a:r>
              <a:rPr lang="en-US" sz="2000" b="1" dirty="0">
                <a:ea typeface="+mn-lt"/>
                <a:cs typeface="+mn-lt"/>
              </a:rPr>
              <a:t>)</a:t>
            </a:r>
            <a:endParaRPr lang="en-US" sz="2000" b="1" dirty="0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7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FFE9-EA82-33AB-4084-0FED8AA3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23" y="37250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 rule to map to a single letter causes the removal of one of the double letter pair. 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-E is put back on -AT, -BL and -IZ, so that the suffixes -ATE, -BLE and -IZE can be recognized later.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 This E may be removed in step 4.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234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33B1-134B-3AA0-311A-08009234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b="1">
                <a:latin typeface="Calibri"/>
                <a:cs typeface="Calibri"/>
              </a:rPr>
              <a:t>Step 1c</a:t>
            </a:r>
            <a:r>
              <a:rPr lang="en-US">
                <a:latin typeface="Calibri"/>
                <a:cs typeface="Calibri"/>
              </a:rPr>
              <a:t> :</a:t>
            </a:r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4658-8870-5804-BD6F-723F491C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(</a:t>
            </a:r>
            <a:r>
              <a:rPr lang="en-US">
                <a:latin typeface="Consolas"/>
              </a:rPr>
              <a:t>\*v\*</a:t>
            </a:r>
            <a:r>
              <a:rPr lang="en-US">
                <a:ea typeface="+mn-lt"/>
                <a:cs typeface="+mn-lt"/>
              </a:rPr>
              <a:t>) Y -&gt; I (Example : happy -&gt; happi ; sky -&gt; sky)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Step 1 deals with plurals and past participles</a:t>
            </a:r>
            <a:r>
              <a:rPr lang="en-US">
                <a:ea typeface="+mn-lt"/>
                <a:cs typeface="+mn-lt"/>
              </a:rPr>
              <a:t>. The subsequent steps are much more straightforward.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681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7011-7112-602E-CB69-623BAEFE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428" y="-467759"/>
            <a:ext cx="10515600" cy="1325563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Step 2</a:t>
            </a:r>
            <a:r>
              <a:rPr lang="en-US">
                <a:ea typeface="+mj-lt"/>
                <a:cs typeface="+mj-lt"/>
              </a:rPr>
              <a:t> 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D2520-0BE7-D3D1-ADBD-6A60BC069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" y="833253"/>
            <a:ext cx="6484089" cy="558294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ea typeface="+mn-lt"/>
                <a:cs typeface="+mn-lt"/>
              </a:rPr>
              <a:t>(m&gt;0) ATIONAL -&gt; ATE (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Example : relational -&gt; relate</a:t>
            </a:r>
            <a:endParaRPr lang="en-US" b="1">
              <a:solidFill>
                <a:srgbClr val="FF0000"/>
              </a:solidFill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(m&gt;0) TIONAL -&gt; TION (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Example : conditional -&gt; condition ; rational -&gt; rational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(m&gt;0) ENCI -&gt; ENCE (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Example :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valenci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-&gt; valence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(m&gt;0) ANCI -&gt; ANCE (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Example :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hesitanci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-&gt; hesitance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(m&gt;0) IZER -&gt; IZE (Example : 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digitizer -&gt; digitize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(m&gt;0) ABLI -&gt; ABLE (Example :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conformabli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-&gt; conformable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(m&gt;0) ALLI -&gt; AL (Example :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radicalli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-&gt; radical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(m&gt;0) ENTLI -&gt; ENT (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differentli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-&gt; different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(m&gt;0) ELI -&gt; E (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vileli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-&gt; vile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(m&gt;0) OUSLI -&gt; OUS (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analogousli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-&gt; analogous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(m&gt;0) IZATION -&gt; IZE (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vietnamization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-&gt;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vietnamize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4472E-C56B-168B-28B3-F44A81A798BC}"/>
              </a:ext>
            </a:extLst>
          </p:cNvPr>
          <p:cNvSpPr txBox="1"/>
          <p:nvPr/>
        </p:nvSpPr>
        <p:spPr>
          <a:xfrm>
            <a:off x="6319284" y="223284"/>
            <a:ext cx="5667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b="1">
              <a:solidFill>
                <a:srgbClr val="3C484E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01355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13F9-2D7C-74DC-A570-F728D148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2:Continue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EBB0-EEE5-A8DB-4BCA-0F30124B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3C484E"/>
                </a:solidFill>
                <a:ea typeface="+mn-lt"/>
                <a:cs typeface="+mn-lt"/>
              </a:rPr>
              <a:t>(m&gt;0) ATION -&gt; ATE (predication -&gt; predicate)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3C484E"/>
                </a:solidFill>
                <a:ea typeface="+mn-lt"/>
                <a:cs typeface="+mn-lt"/>
              </a:rPr>
              <a:t>(m&gt;0) ATOR -&gt; ATE (operator -&gt; operate)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3C484E"/>
                </a:solidFill>
                <a:ea typeface="+mn-lt"/>
                <a:cs typeface="+mn-lt"/>
              </a:rPr>
              <a:t>(m&gt;0) ALISM -&gt; AL (feudalism -&gt; feudal)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3C484E"/>
                </a:solidFill>
                <a:ea typeface="+mn-lt"/>
                <a:cs typeface="+mn-lt"/>
              </a:rPr>
              <a:t>(m&gt;0) IVENESS -&gt; IVE (decisiveness -&gt; decisive)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3C484E"/>
                </a:solidFill>
                <a:ea typeface="+mn-lt"/>
                <a:cs typeface="+mn-lt"/>
              </a:rPr>
              <a:t>(m&gt;0) FULNESS -&gt; FUL (hopefulness -&gt; hopeful)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3C484E"/>
                </a:solidFill>
                <a:ea typeface="+mn-lt"/>
                <a:cs typeface="+mn-lt"/>
              </a:rPr>
              <a:t>(m&gt;0) OUSNESS -&gt; OUS (callousness -&gt; callous)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3C484E"/>
                </a:solidFill>
                <a:ea typeface="+mn-lt"/>
                <a:cs typeface="+mn-lt"/>
              </a:rPr>
              <a:t>(m&gt;0) ALITI -&gt; AL (</a:t>
            </a:r>
            <a:r>
              <a:rPr lang="en-US" b="1" err="1">
                <a:solidFill>
                  <a:srgbClr val="3C484E"/>
                </a:solidFill>
                <a:ea typeface="+mn-lt"/>
                <a:cs typeface="+mn-lt"/>
              </a:rPr>
              <a:t>formaliti</a:t>
            </a:r>
            <a:r>
              <a:rPr lang="en-US" b="1">
                <a:solidFill>
                  <a:srgbClr val="3C484E"/>
                </a:solidFill>
                <a:ea typeface="+mn-lt"/>
                <a:cs typeface="+mn-lt"/>
              </a:rPr>
              <a:t> -&gt; formal)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3C484E"/>
                </a:solidFill>
                <a:ea typeface="+mn-lt"/>
                <a:cs typeface="+mn-lt"/>
              </a:rPr>
              <a:t>(m&gt;0) IVITI -&gt; IVE (</a:t>
            </a:r>
            <a:r>
              <a:rPr lang="en-US" b="1" err="1">
                <a:solidFill>
                  <a:srgbClr val="3C484E"/>
                </a:solidFill>
                <a:ea typeface="+mn-lt"/>
                <a:cs typeface="+mn-lt"/>
              </a:rPr>
              <a:t>sensitiviti</a:t>
            </a:r>
            <a:r>
              <a:rPr lang="en-US" b="1">
                <a:solidFill>
                  <a:srgbClr val="3C484E"/>
                </a:solidFill>
                <a:ea typeface="+mn-lt"/>
                <a:cs typeface="+mn-lt"/>
              </a:rPr>
              <a:t> -&gt; sensitive)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3C484E"/>
                </a:solidFill>
                <a:ea typeface="+mn-lt"/>
                <a:cs typeface="+mn-lt"/>
              </a:rPr>
              <a:t>(m&gt;0) BILITI -&gt; BLE (</a:t>
            </a:r>
            <a:r>
              <a:rPr lang="en-US" b="1" err="1">
                <a:solidFill>
                  <a:srgbClr val="3C484E"/>
                </a:solidFill>
                <a:ea typeface="+mn-lt"/>
                <a:cs typeface="+mn-lt"/>
              </a:rPr>
              <a:t>sensibiliti</a:t>
            </a:r>
            <a:r>
              <a:rPr lang="en-US" b="1">
                <a:solidFill>
                  <a:srgbClr val="3C484E"/>
                </a:solidFill>
                <a:ea typeface="+mn-lt"/>
                <a:cs typeface="+mn-lt"/>
              </a:rPr>
              <a:t> -&gt; sensible)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6488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A1CC-A9B5-9291-24A9-7A737868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Step 2:Continue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1B16-48BC-1850-52A8-C1CA242E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test for the string S1 can be made fast by doing a program switch on the penultimate letter of the word being tested. This gives a fairly even breakdown of the possible values of the string S1. It will be seen in fact that the S1-strings in step 2 are presented here in the alphabetical order of their penultimate letter. Similar techniques may be applied in the other steps.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3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623CAA-E357-4631-97D9-8ABE75137DFF}"/>
              </a:ext>
            </a:extLst>
          </p:cNvPr>
          <p:cNvSpPr txBox="1"/>
          <p:nvPr/>
        </p:nvSpPr>
        <p:spPr>
          <a:xfrm>
            <a:off x="831097" y="582951"/>
            <a:ext cx="428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2060"/>
                </a:solidFill>
              </a:rPr>
              <a:t> Stemming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F382F-BFD2-4EE5-98DE-7D5AA3517C2D}"/>
              </a:ext>
            </a:extLst>
          </p:cNvPr>
          <p:cNvSpPr/>
          <p:nvPr/>
        </p:nvSpPr>
        <p:spPr>
          <a:xfrm>
            <a:off x="586555" y="1163574"/>
            <a:ext cx="102152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Stemming is suffix stripping operation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reducing word into its base form (Root form/stem form)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This is achieved by cutting of begging or end of the word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0113" indent="-233363">
              <a:buFont typeface="Arial" panose="020B0604020202020204" pitchFamily="34" charset="0"/>
              <a:buChar char="•"/>
              <a:tabLst>
                <a:tab pos="2232025" algn="l"/>
              </a:tabLst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170113" indent="-233363">
              <a:buFont typeface="Arial" panose="020B0604020202020204" pitchFamily="34" charset="0"/>
              <a:buChar char="•"/>
              <a:tabLst>
                <a:tab pos="2232025" algn="l"/>
              </a:tabLst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Playing-    Play</a:t>
            </a:r>
          </a:p>
          <a:p>
            <a:pPr marL="2170113" indent="-233363">
              <a:buFont typeface="Arial" panose="020B0604020202020204" pitchFamily="34" charset="0"/>
              <a:buChar char="•"/>
              <a:tabLst>
                <a:tab pos="2232025" algn="l"/>
              </a:tabLst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Boys-         Boy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Popular Algorithm is Porter Stemmer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15480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712F-71D8-F3AD-2567-13A7C209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/>
                <a:cs typeface="Calibri"/>
              </a:rPr>
              <a:t>Step 3</a:t>
            </a:r>
            <a:r>
              <a:rPr lang="en-US">
                <a:latin typeface="Calibri"/>
                <a:cs typeface="Calibri"/>
              </a:rPr>
              <a:t> 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F1F3-CE0C-A483-63F5-985490E4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(m&gt;0) ICATE -&gt; IC (Example : triplicate -&gt; </a:t>
            </a:r>
            <a:r>
              <a:rPr lang="en-US" err="1">
                <a:ea typeface="+mn-lt"/>
                <a:cs typeface="+mn-lt"/>
              </a:rPr>
              <a:t>triplic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(m&gt;0) ATIVE -&gt; (Example : formative -&gt; form)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(m&gt;0) ALIZE -&gt; AL (Example : formalize -&gt; formal)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(m&gt;0) ICITI -&gt; IC (Example : </a:t>
            </a:r>
            <a:r>
              <a:rPr lang="en-US" err="1">
                <a:ea typeface="+mn-lt"/>
                <a:cs typeface="+mn-lt"/>
              </a:rPr>
              <a:t>electriciti</a:t>
            </a:r>
            <a:r>
              <a:rPr lang="en-US">
                <a:ea typeface="+mn-lt"/>
                <a:cs typeface="+mn-lt"/>
              </a:rPr>
              <a:t> -&gt; electric))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(m&gt;0) ICAL -&gt; IC (Example : electrical -&gt; electric)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(m&gt;0) FUL -&gt; (Example : hopeful -&gt; hope)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(m&gt;0) NESS -&gt; (Example : goodness -&gt; good)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7453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ED32-C719-E219-1059-BA7E124A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/>
                <a:cs typeface="Calibri"/>
              </a:rPr>
              <a:t>Step 4</a:t>
            </a:r>
            <a:r>
              <a:rPr lang="en-US">
                <a:latin typeface="Calibri"/>
                <a:cs typeface="Calibri"/>
              </a:rPr>
              <a:t> 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84B66-92EF-3146-DDA3-FE47A8476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6707" y="1515509"/>
            <a:ext cx="6360042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(m&gt;1) AL -&gt; (Example : revival -&gt; </a:t>
            </a:r>
            <a:r>
              <a:rPr lang="en-US" err="1">
                <a:ea typeface="+mn-lt"/>
                <a:cs typeface="+mn-lt"/>
              </a:rPr>
              <a:t>reviv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(m&gt;1) ANCE -&gt; (Example : allowance -&gt; allow)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(m&gt;1) ENCE -&gt; (Example : inference -&gt; infer)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(m&gt;1) ER -&gt; (Example : airliner -&gt; </a:t>
            </a:r>
            <a:r>
              <a:rPr lang="en-US" err="1">
                <a:ea typeface="+mn-lt"/>
                <a:cs typeface="+mn-lt"/>
              </a:rPr>
              <a:t>airlin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(m&gt;1) IC -&gt; (Example : gyroscopic -&gt; </a:t>
            </a:r>
            <a:r>
              <a:rPr lang="en-US" err="1">
                <a:ea typeface="+mn-lt"/>
                <a:cs typeface="+mn-lt"/>
              </a:rPr>
              <a:t>gyroscop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(m&gt;1) ABLE -&gt; (Example : adjustable -&gt; adjust)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(m&gt;1) IBLE -&gt; (Example : defensible -&gt; </a:t>
            </a:r>
            <a:r>
              <a:rPr lang="en-US" err="1">
                <a:ea typeface="+mn-lt"/>
                <a:cs typeface="+mn-lt"/>
              </a:rPr>
              <a:t>defens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(m&gt;1) ANT -&gt; (Example : irritant -&gt; </a:t>
            </a:r>
            <a:r>
              <a:rPr lang="en-US" err="1">
                <a:ea typeface="+mn-lt"/>
                <a:cs typeface="+mn-lt"/>
              </a:rPr>
              <a:t>irrit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(m&gt;1) EMENT -&gt; (Example : replacement -&gt; </a:t>
            </a:r>
            <a:r>
              <a:rPr lang="en-US" err="1">
                <a:ea typeface="+mn-lt"/>
                <a:cs typeface="+mn-lt"/>
              </a:rPr>
              <a:t>replac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(m&gt;1) MENT -&gt; (Example : adjustment -&gt; adjust)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(m&gt;1) ENT -&gt; (Example : dependent -&gt; depend)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46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471A-3D28-C4F4-C491-A39D818F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8" y="28427"/>
            <a:ext cx="10515600" cy="1325563"/>
          </a:xfrm>
        </p:spPr>
        <p:txBody>
          <a:bodyPr/>
          <a:lstStyle/>
          <a:p>
            <a:r>
              <a:rPr lang="en-US" b="1">
                <a:latin typeface="Calibri"/>
                <a:cs typeface="Calibri"/>
              </a:rPr>
              <a:t>Step 4</a:t>
            </a:r>
            <a:r>
              <a:rPr lang="en-US">
                <a:latin typeface="Calibri"/>
                <a:cs typeface="Calibri"/>
              </a:rPr>
              <a:t> :Continued</a:t>
            </a:r>
            <a:endParaRPr lang="en-US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0D93B6BA-55E7-DF3C-CFA2-A97ED1C9708A}"/>
              </a:ext>
            </a:extLst>
          </p:cNvPr>
          <p:cNvSpPr txBox="1"/>
          <p:nvPr/>
        </p:nvSpPr>
        <p:spPr>
          <a:xfrm>
            <a:off x="170121" y="1419445"/>
            <a:ext cx="6234222" cy="452431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har char="•"/>
            </a:pPr>
            <a:r>
              <a:rPr lang="en-US" sz="2400">
                <a:cs typeface="Arial"/>
              </a:rPr>
              <a:t>(m&gt;1 and (*S or *T)) ION -&gt; (Example : adoption -&gt; adopt)​</a:t>
            </a:r>
          </a:p>
          <a:p>
            <a:pPr>
              <a:buChar char="•"/>
            </a:pPr>
            <a:r>
              <a:rPr lang="en-US" sz="2400">
                <a:cs typeface="Arial"/>
              </a:rPr>
              <a:t>(m&gt;1) OU -&gt; (Example : </a:t>
            </a:r>
            <a:r>
              <a:rPr lang="en-US" sz="2400" err="1">
                <a:cs typeface="Arial"/>
              </a:rPr>
              <a:t>homologou</a:t>
            </a:r>
            <a:r>
              <a:rPr lang="en-US" sz="2400">
                <a:cs typeface="Arial"/>
              </a:rPr>
              <a:t> -&gt; homolog)​</a:t>
            </a:r>
          </a:p>
          <a:p>
            <a:pPr>
              <a:buChar char="•"/>
            </a:pPr>
            <a:r>
              <a:rPr lang="en-US" sz="2400">
                <a:cs typeface="Arial"/>
              </a:rPr>
              <a:t>(m&gt;1) ISM -&gt; (Example : communism -&gt; </a:t>
            </a:r>
            <a:r>
              <a:rPr lang="en-US" sz="2400" err="1">
                <a:cs typeface="Arial"/>
              </a:rPr>
              <a:t>commun</a:t>
            </a:r>
            <a:r>
              <a:rPr lang="en-US" sz="2400">
                <a:cs typeface="Arial"/>
              </a:rPr>
              <a:t>)​</a:t>
            </a:r>
          </a:p>
          <a:p>
            <a:pPr>
              <a:buChar char="•"/>
            </a:pPr>
            <a:r>
              <a:rPr lang="en-US" sz="2400">
                <a:cs typeface="Arial"/>
              </a:rPr>
              <a:t>(m&gt;1) ATE -&gt; (Example : activate -&gt; </a:t>
            </a:r>
            <a:r>
              <a:rPr lang="en-US" sz="2400" err="1">
                <a:cs typeface="Arial"/>
              </a:rPr>
              <a:t>activ</a:t>
            </a:r>
            <a:r>
              <a:rPr lang="en-US" sz="2400">
                <a:cs typeface="Arial"/>
              </a:rPr>
              <a:t>)​</a:t>
            </a:r>
          </a:p>
          <a:p>
            <a:pPr>
              <a:buChar char="•"/>
            </a:pPr>
            <a:r>
              <a:rPr lang="en-US" sz="2400">
                <a:cs typeface="Arial"/>
              </a:rPr>
              <a:t>(m&gt;1) ITI -&gt; (Example : </a:t>
            </a:r>
            <a:r>
              <a:rPr lang="en-US" sz="2400" err="1">
                <a:cs typeface="Arial"/>
              </a:rPr>
              <a:t>angulariti</a:t>
            </a:r>
            <a:r>
              <a:rPr lang="en-US" sz="2400">
                <a:cs typeface="Arial"/>
              </a:rPr>
              <a:t> -&gt; angular)​</a:t>
            </a:r>
          </a:p>
          <a:p>
            <a:pPr>
              <a:buChar char="•"/>
            </a:pPr>
            <a:r>
              <a:rPr lang="en-US" sz="2400">
                <a:cs typeface="Arial"/>
              </a:rPr>
              <a:t>(m&gt;1) OUS -&gt; (Example : homologous -&gt; homolog)​</a:t>
            </a:r>
          </a:p>
          <a:p>
            <a:pPr>
              <a:buChar char="•"/>
            </a:pPr>
            <a:r>
              <a:rPr lang="en-US" sz="2400">
                <a:cs typeface="Arial"/>
              </a:rPr>
              <a:t>(m&gt;1) IVE -&gt; (Example : effective -&gt; effect)​</a:t>
            </a:r>
          </a:p>
          <a:p>
            <a:pPr>
              <a:buChar char="•"/>
            </a:pPr>
            <a:r>
              <a:rPr lang="en-US" sz="2400">
                <a:cs typeface="Arial"/>
              </a:rPr>
              <a:t>(m&gt;1) IZE -&gt; (Example : bowdlerize -&gt; </a:t>
            </a:r>
            <a:r>
              <a:rPr lang="en-US" sz="2400" err="1">
                <a:cs typeface="Arial"/>
              </a:rPr>
              <a:t>bowdler</a:t>
            </a:r>
            <a:r>
              <a:rPr lang="en-US" sz="2400">
                <a:cs typeface="Arial"/>
              </a:rPr>
              <a:t>)​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C14D3-86DE-0DB4-3976-E2D39DA92EFC}"/>
              </a:ext>
            </a:extLst>
          </p:cNvPr>
          <p:cNvSpPr txBox="1"/>
          <p:nvPr/>
        </p:nvSpPr>
        <p:spPr>
          <a:xfrm>
            <a:off x="116958" y="6097772"/>
            <a:ext cx="121973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>
                <a:cs typeface="Arial"/>
              </a:rPr>
              <a:t>The suffixes are now removed. All that remains is a little tidying up.​​</a:t>
            </a: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6765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F772-235B-3748-A018-C3875E96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/>
                <a:cs typeface="Calibri"/>
              </a:rPr>
              <a:t>Step 5a</a:t>
            </a:r>
            <a:r>
              <a:rPr lang="en-US">
                <a:latin typeface="Calibri"/>
                <a:cs typeface="Calibri"/>
              </a:rPr>
              <a:t> 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D9E6-87FA-91C6-3315-666749C68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(m&gt;1) E -&gt; (Example : probate -&gt; </a:t>
            </a:r>
            <a:r>
              <a:rPr lang="en-US" err="1">
                <a:ea typeface="+mn-lt"/>
                <a:cs typeface="+mn-lt"/>
              </a:rPr>
              <a:t>probat</a:t>
            </a:r>
            <a:r>
              <a:rPr lang="en-US">
                <a:ea typeface="+mn-lt"/>
                <a:cs typeface="+mn-lt"/>
              </a:rPr>
              <a:t> ; rate -&gt; rate)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(m=1 and not *o) E -&gt; (Example : cease -&gt; </a:t>
            </a:r>
            <a:r>
              <a:rPr lang="en-US" err="1">
                <a:ea typeface="+mn-lt"/>
                <a:cs typeface="+mn-lt"/>
              </a:rPr>
              <a:t>ceas</a:t>
            </a:r>
            <a:r>
              <a:rPr lang="en-US">
                <a:ea typeface="+mn-lt"/>
                <a:cs typeface="+mn-lt"/>
              </a:rPr>
              <a:t>)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37347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4B6B-BAD3-D837-DF34-E9E13D9D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/>
                <a:cs typeface="Calibri"/>
              </a:rPr>
              <a:t>Step 5b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5FA2-DAFB-289A-43F7-D5240A75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(m &gt; 1 and </a:t>
            </a:r>
            <a:r>
              <a:rPr lang="en-US">
                <a:latin typeface="Consolas"/>
              </a:rPr>
              <a:t>*d</a:t>
            </a:r>
            <a:r>
              <a:rPr lang="en-US">
                <a:ea typeface="+mn-lt"/>
                <a:cs typeface="+mn-lt"/>
              </a:rPr>
              <a:t> and </a:t>
            </a:r>
            <a:r>
              <a:rPr lang="en-US">
                <a:latin typeface="Consolas"/>
              </a:rPr>
              <a:t>*L</a:t>
            </a:r>
            <a:r>
              <a:rPr lang="en-US">
                <a:ea typeface="+mn-lt"/>
                <a:cs typeface="+mn-lt"/>
              </a:rPr>
              <a:t>) -&gt; single letter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(Example : </a:t>
            </a:r>
            <a:r>
              <a:rPr lang="en-US" err="1">
                <a:ea typeface="+mn-lt"/>
                <a:cs typeface="+mn-lt"/>
              </a:rPr>
              <a:t>controll</a:t>
            </a:r>
            <a:r>
              <a:rPr lang="en-US">
                <a:ea typeface="+mn-lt"/>
                <a:cs typeface="+mn-lt"/>
              </a:rPr>
              <a:t> -&gt; control ; roll -&gt; roll)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8764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6744-70D1-488A-A23C-51EC72F0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Porter Stemmer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ABF6B-731D-4490-8F09-C1A84EF71F06}"/>
              </a:ext>
            </a:extLst>
          </p:cNvPr>
          <p:cNvSpPr/>
          <p:nvPr/>
        </p:nvSpPr>
        <p:spPr>
          <a:xfrm>
            <a:off x="1066800" y="2014194"/>
            <a:ext cx="9742714" cy="45243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– Five sets of rules, applied in order</a:t>
            </a:r>
          </a:p>
          <a:p>
            <a:endParaRPr lang="en-US" sz="3200">
              <a:latin typeface="Times New Roman"/>
              <a:cs typeface="Times New Roman"/>
            </a:endParaRPr>
          </a:p>
          <a:p>
            <a:pPr marL="407988" indent="-407988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– Within each set, if more than one of the rules can apply, only the one with the longest matching suffix (S1) is followed</a:t>
            </a:r>
          </a:p>
          <a:p>
            <a:pPr marL="407988" indent="-407988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:  easy to see understand, easy to implement. </a:t>
            </a:r>
          </a:p>
          <a:p>
            <a:endParaRPr lang="en-US" sz="3200"/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6821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4B34-125A-5375-D9F8-5DE18CAE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5" y="249939"/>
            <a:ext cx="10515600" cy="395215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b="1">
                <a:ea typeface="+mj-lt"/>
                <a:cs typeface="+mj-lt"/>
              </a:rPr>
              <a:t>Algorithm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8F31-694D-F1CC-B30C-6745ADBF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63" y="868695"/>
            <a:ext cx="11950995" cy="594622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r>
              <a:rPr lang="en-US" sz="3200" b="1">
                <a:solidFill>
                  <a:srgbClr val="FF0000"/>
                </a:solidFill>
                <a:ea typeface="+mn-lt"/>
                <a:cs typeface="+mn-lt"/>
              </a:rPr>
              <a:t>Few definitions.</a:t>
            </a:r>
            <a:endParaRPr lang="en-US" sz="3200">
              <a:solidFill>
                <a:srgbClr val="000000"/>
              </a:solidFill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Consonant-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it  is a letter other than A, E, I, O or U, and other than Y preceded by a consonant.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So, in TOY the consonants are T and Y, and in SYZYGY they are S, Z and G.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If a letter is not a consonant it is a vowel.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614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4DDC-01C2-9329-5E4D-20D77346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9" y="1846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Algorithm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7FCA6-6F42-B75A-1EBD-C621393B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93" y="1444625"/>
            <a:ext cx="10515600" cy="531712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A consonant will be denoted by c, a vowel by v.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 list ccc... of length greater than 0 will be denoted by C,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and a list </a:t>
            </a:r>
            <a:r>
              <a:rPr lang="en-US" err="1">
                <a:cs typeface="Calibri"/>
              </a:rPr>
              <a:t>vvv</a:t>
            </a:r>
            <a:r>
              <a:rPr lang="en-US">
                <a:cs typeface="Calibri"/>
              </a:rPr>
              <a:t>... of length greater than 0 will be denoted by V. 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Any word, or part of a word, therefore, has one of the four forms: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CVCV ... C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CVCV ... V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VCVC ... C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VCVC ... V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373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47CA-2D40-064C-66D3-AD46BE78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" y="-131061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F33CB-7C9D-0D1D-088D-A4E6333B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9" y="824393"/>
            <a:ext cx="10515600" cy="521080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These may all be represented by the single form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 sz="3300">
                <a:ea typeface="+mn-lt"/>
                <a:cs typeface="+mn-lt"/>
              </a:rPr>
              <a:t>[C]VCVC ... [V]</a:t>
            </a:r>
            <a:br>
              <a:rPr lang="en-US" sz="3300">
                <a:ea typeface="+mn-lt"/>
                <a:cs typeface="+mn-lt"/>
              </a:rPr>
            </a:br>
            <a:br>
              <a:rPr lang="en-US" sz="3300">
                <a:ea typeface="+mn-lt"/>
                <a:cs typeface="+mn-lt"/>
              </a:rPr>
            </a:br>
            <a:r>
              <a:rPr lang="en-US" sz="3300">
                <a:ea typeface="+mn-lt"/>
                <a:cs typeface="+mn-lt"/>
              </a:rPr>
              <a:t>where the square brackets denote arbitrary presence of their contents.</a:t>
            </a:r>
            <a:endParaRPr lang="en-US"/>
          </a:p>
          <a:p>
            <a:endParaRPr lang="en-US" sz="3300">
              <a:ea typeface="+mn-lt"/>
              <a:cs typeface="+mn-lt"/>
            </a:endParaRPr>
          </a:p>
          <a:p>
            <a:r>
              <a:rPr lang="en-US" sz="3300">
                <a:ea typeface="+mn-lt"/>
                <a:cs typeface="+mn-lt"/>
              </a:rPr>
              <a:t> Using ($</a:t>
            </a:r>
            <a:r>
              <a:rPr lang="en-US" sz="3300" err="1">
                <a:ea typeface="+mn-lt"/>
                <a:cs typeface="+mn-lt"/>
              </a:rPr>
              <a:t>VC^m</a:t>
            </a:r>
            <a:r>
              <a:rPr lang="en-US" sz="3300">
                <a:ea typeface="+mn-lt"/>
                <a:cs typeface="+mn-lt"/>
              </a:rPr>
              <a:t>$) to denote VC repeated m times, this may again be written as</a:t>
            </a:r>
            <a:br>
              <a:rPr lang="en-US" sz="3300">
                <a:ea typeface="+mn-lt"/>
                <a:cs typeface="+mn-lt"/>
              </a:rPr>
            </a:br>
            <a:br>
              <a:rPr lang="en-US" sz="3300">
                <a:ea typeface="+mn-lt"/>
                <a:cs typeface="+mn-lt"/>
              </a:rPr>
            </a:br>
            <a:r>
              <a:rPr lang="en-US" sz="3300">
                <a:ea typeface="+mn-lt"/>
                <a:cs typeface="+mn-lt"/>
              </a:rPr>
              <a:t>[C]($ VC^m $)[V]</a:t>
            </a:r>
            <a:br>
              <a:rPr lang="en-US" sz="3300">
                <a:ea typeface="+mn-lt"/>
                <a:cs typeface="+mn-lt"/>
              </a:rPr>
            </a:br>
            <a:br>
              <a:rPr lang="en-US" sz="3300">
                <a:ea typeface="+mn-lt"/>
                <a:cs typeface="+mn-lt"/>
              </a:rPr>
            </a:br>
            <a:r>
              <a:rPr lang="en-US" sz="3300">
                <a:ea typeface="+mn-lt"/>
                <a:cs typeface="+mn-lt"/>
              </a:rPr>
              <a:t>m will be called the measure of any word or word part when represented in this form.</a:t>
            </a:r>
          </a:p>
          <a:p>
            <a:endParaRPr lang="en-US" sz="3300">
              <a:ea typeface="+mn-lt"/>
              <a:cs typeface="+mn-lt"/>
            </a:endParaRPr>
          </a:p>
          <a:p>
            <a:r>
              <a:rPr lang="en-US" sz="3300">
                <a:ea typeface="+mn-lt"/>
                <a:cs typeface="+mn-lt"/>
              </a:rPr>
              <a:t> The case m = 0 covers the null word. Here are some examples:</a:t>
            </a:r>
            <a:br>
              <a:rPr lang="en-US" sz="3300">
                <a:ea typeface="+mn-lt"/>
                <a:cs typeface="+mn-lt"/>
              </a:rPr>
            </a:br>
            <a:r>
              <a:rPr lang="en-US" sz="3300" b="1">
                <a:solidFill>
                  <a:srgbClr val="FF0000"/>
                </a:solidFill>
                <a:ea typeface="+mn-lt"/>
                <a:cs typeface="+mn-lt"/>
              </a:rPr>
              <a:t>(m is no of VC pairs)</a:t>
            </a:r>
          </a:p>
          <a:p>
            <a:r>
              <a:rPr lang="en-US" sz="3300">
                <a:ea typeface="+mn-lt"/>
                <a:cs typeface="+mn-lt"/>
              </a:rPr>
              <a:t>m=0 TR, EE, TREE, Y, BY.</a:t>
            </a:r>
            <a:endParaRPr lang="en-US" sz="3300">
              <a:cs typeface="Calibri"/>
            </a:endParaRPr>
          </a:p>
          <a:p>
            <a:r>
              <a:rPr lang="en-US" sz="3300">
                <a:ea typeface="+mn-lt"/>
                <a:cs typeface="+mn-lt"/>
              </a:rPr>
              <a:t>m=1 TROUBLE, OATS, TREES, IVY.</a:t>
            </a:r>
            <a:endParaRPr lang="en-US" sz="3300">
              <a:cs typeface="Calibri"/>
            </a:endParaRPr>
          </a:p>
          <a:p>
            <a:r>
              <a:rPr lang="en-US" sz="3300">
                <a:ea typeface="+mn-lt"/>
                <a:cs typeface="+mn-lt"/>
              </a:rPr>
              <a:t>m=2 TROUBLES, PRIVATE, OATEN, ORRERY.</a:t>
            </a:r>
            <a:endParaRPr lang="en-US" sz="3300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04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BA25076-0BA5-FBF1-340A-7999B8295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146" y="643467"/>
            <a:ext cx="891370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6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A82F-D381-ECEC-62F5-D86B62F8B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81" y="647183"/>
            <a:ext cx="10515600" cy="60791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rules for removing a suffix will be given in the form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 sz="3200" b="1">
                <a:solidFill>
                  <a:srgbClr val="FF0000"/>
                </a:solidFill>
                <a:ea typeface="+mn-lt"/>
                <a:cs typeface="+mn-lt"/>
              </a:rPr>
              <a:t>(condition) S1 -&gt; S2</a:t>
            </a:r>
            <a:br>
              <a:rPr lang="en-US" sz="3200" b="1">
                <a:solidFill>
                  <a:srgbClr val="FF0000"/>
                </a:solidFill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This means that if a word ends with the suffix S1, and the stem before S1 satisfies the given condition, S1 is replaced by S2. The condition is usually given in terms of m,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e.g.</a:t>
            </a:r>
            <a:r>
              <a:rPr lang="en-US" sz="3200" b="1">
                <a:solidFill>
                  <a:srgbClr val="FF0000"/>
                </a:solidFill>
                <a:ea typeface="+mn-lt"/>
                <a:cs typeface="+mn-lt"/>
              </a:rPr>
              <a:t>(m &gt; 1) EMENT -&gt;</a:t>
            </a:r>
            <a:br>
              <a:rPr lang="en-US" sz="3200" b="1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Here S1 is 'EMENT' and S2 is null. 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This would map REPLACEMENT to REPLAC, since REPLAC is a word part for which m = 2.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484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2783-A8A8-6B38-FE7A-E42BDADC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The 'condition' part may also contain the following: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28C1-BA6F-2DB7-F59C-23589204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latin typeface="Consolas"/>
              </a:rPr>
              <a:t>*S</a:t>
            </a:r>
            <a:r>
              <a:rPr lang="en-US">
                <a:ea typeface="+mn-lt"/>
                <a:cs typeface="+mn-lt"/>
              </a:rPr>
              <a:t> - the stem ends with S (and similarly for the other letters).</a:t>
            </a:r>
            <a:endParaRPr lang="en-US">
              <a:cs typeface="Calibri" panose="020F0502020204030204"/>
            </a:endParaRP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onsolas"/>
              </a:rPr>
              <a:t>*v*</a:t>
            </a:r>
            <a:r>
              <a:rPr lang="en-US">
                <a:ea typeface="+mn-lt"/>
                <a:cs typeface="+mn-lt"/>
              </a:rPr>
              <a:t> - the stem contains a vowel.</a:t>
            </a:r>
            <a:endParaRPr lang="en-US"/>
          </a:p>
          <a:p>
            <a:endParaRPr lang="en-US">
              <a:latin typeface="Consolas"/>
            </a:endParaRPr>
          </a:p>
          <a:p>
            <a:r>
              <a:rPr lang="en-US">
                <a:latin typeface="Consolas"/>
              </a:rPr>
              <a:t>m=2</a:t>
            </a:r>
            <a:r>
              <a:rPr lang="en-US">
                <a:ea typeface="+mn-lt"/>
                <a:cs typeface="+mn-lt"/>
              </a:rPr>
              <a:t> TROUBLES, PRIVATE, OATEN, ORRERY.</a:t>
            </a:r>
          </a:p>
          <a:p>
            <a:endParaRPr lang="en-US">
              <a:latin typeface="Consolas"/>
            </a:endParaRPr>
          </a:p>
          <a:p>
            <a:r>
              <a:rPr lang="en-US">
                <a:latin typeface="Consolas"/>
              </a:rPr>
              <a:t>*d</a:t>
            </a:r>
            <a:r>
              <a:rPr lang="en-US">
                <a:ea typeface="+mn-lt"/>
                <a:cs typeface="+mn-lt"/>
              </a:rPr>
              <a:t> - the stem ends with a double consonant (e.g. -TT, -SS).</a:t>
            </a:r>
            <a:endParaRPr lang="en-US">
              <a:cs typeface="Calibri"/>
            </a:endParaRPr>
          </a:p>
          <a:p>
            <a:endParaRPr lang="en-US">
              <a:latin typeface="Consolas"/>
            </a:endParaRPr>
          </a:p>
          <a:p>
            <a:r>
              <a:rPr lang="en-US">
                <a:latin typeface="Consolas"/>
              </a:rPr>
              <a:t>*o</a:t>
            </a:r>
            <a:r>
              <a:rPr lang="en-US">
                <a:ea typeface="+mn-lt"/>
                <a:cs typeface="+mn-lt"/>
              </a:rPr>
              <a:t> - the stem ends cvc, where the second c is not W, X or Y (e.g. -WIL, -HOP).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60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6616D1B2B5D4EACF4EB6E2954224C" ma:contentTypeVersion="0" ma:contentTypeDescription="Create a new document." ma:contentTypeScope="" ma:versionID="33c394c3d58cfa733c62b57b48f8771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0CCE28-6E04-4794-8835-7E87CE8376C0}"/>
</file>

<file path=customXml/itemProps2.xml><?xml version="1.0" encoding="utf-8"?>
<ds:datastoreItem xmlns:ds="http://schemas.openxmlformats.org/officeDocument/2006/customXml" ds:itemID="{190A0A7D-FF61-469E-A791-1A5743FF7379}"/>
</file>

<file path=customXml/itemProps3.xml><?xml version="1.0" encoding="utf-8"?>
<ds:datastoreItem xmlns:ds="http://schemas.openxmlformats.org/officeDocument/2006/customXml" ds:itemID="{18188D5E-95B0-4747-B0D9-595E3D6E263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Porter Stemmer Algorithm </vt:lpstr>
      <vt:lpstr>PowerPoint Presentation</vt:lpstr>
      <vt:lpstr>Porter Stemmer</vt:lpstr>
      <vt:lpstr>Algorithm</vt:lpstr>
      <vt:lpstr>Algorithm</vt:lpstr>
      <vt:lpstr>Algorithm</vt:lpstr>
      <vt:lpstr>PowerPoint Presentation</vt:lpstr>
      <vt:lpstr>PowerPoint Presentation</vt:lpstr>
      <vt:lpstr>The 'condition' part may also contain the following:</vt:lpstr>
      <vt:lpstr>PowerPoint Presentation</vt:lpstr>
      <vt:lpstr>PowerPoint Presentation</vt:lpstr>
      <vt:lpstr>Step 1a :</vt:lpstr>
      <vt:lpstr>Step 1b :</vt:lpstr>
      <vt:lpstr>If the second or third of the rules in Step 1b is successful, the following is done:</vt:lpstr>
      <vt:lpstr>PowerPoint Presentation</vt:lpstr>
      <vt:lpstr>Step 1c : </vt:lpstr>
      <vt:lpstr>Step 2 :</vt:lpstr>
      <vt:lpstr>Step 2:Continue </vt:lpstr>
      <vt:lpstr>Step 2:Continue </vt:lpstr>
      <vt:lpstr>Step 3 :</vt:lpstr>
      <vt:lpstr>Step 4 :</vt:lpstr>
      <vt:lpstr>Step 4 :Continued</vt:lpstr>
      <vt:lpstr>Step 5a :</vt:lpstr>
      <vt:lpstr>Step 5b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Vartak</dc:creator>
  <cp:revision>15</cp:revision>
  <dcterms:created xsi:type="dcterms:W3CDTF">2023-03-02T04:10:59Z</dcterms:created>
  <dcterms:modified xsi:type="dcterms:W3CDTF">2023-03-08T07:42:42Z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0x0101007086616D1B2B5D4EACF4EB6E2954224C</vt:lpwstr>
  </property>
</Properties>
</file>