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09D1C3-5E05-B6DD-B732-97EF158BFD8D}" v="282" dt="2023-04-14T01:25:24.71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Relationship Id="rId30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ja Vartak" userId="S::pooja.vartak@djsce.ac.in::fb147971-3b9d-466e-b3b5-73212d1ad48d" providerId="AD" clId="Web-{8409D1C3-5E05-B6DD-B732-97EF158BFD8D}"/>
    <pc:docChg chg="delSld modSld">
      <pc:chgData name="Pooja Vartak" userId="S::pooja.vartak@djsce.ac.in::fb147971-3b9d-466e-b3b5-73212d1ad48d" providerId="AD" clId="Web-{8409D1C3-5E05-B6DD-B732-97EF158BFD8D}" dt="2023-04-14T01:25:24.718" v="156" actId="20577"/>
      <pc:docMkLst>
        <pc:docMk/>
      </pc:docMkLst>
      <pc:sldChg chg="del">
        <pc:chgData name="Pooja Vartak" userId="S::pooja.vartak@djsce.ac.in::fb147971-3b9d-466e-b3b5-73212d1ad48d" providerId="AD" clId="Web-{8409D1C3-5E05-B6DD-B732-97EF158BFD8D}" dt="2023-04-14T00:57:47.583" v="0"/>
        <pc:sldMkLst>
          <pc:docMk/>
          <pc:sldMk cId="0" sldId="259"/>
        </pc:sldMkLst>
      </pc:sldChg>
      <pc:sldChg chg="del">
        <pc:chgData name="Pooja Vartak" userId="S::pooja.vartak@djsce.ac.in::fb147971-3b9d-466e-b3b5-73212d1ad48d" providerId="AD" clId="Web-{8409D1C3-5E05-B6DD-B732-97EF158BFD8D}" dt="2023-04-14T01:12:14.628" v="1"/>
        <pc:sldMkLst>
          <pc:docMk/>
          <pc:sldMk cId="0" sldId="261"/>
        </pc:sldMkLst>
      </pc:sldChg>
      <pc:sldChg chg="del">
        <pc:chgData name="Pooja Vartak" userId="S::pooja.vartak@djsce.ac.in::fb147971-3b9d-466e-b3b5-73212d1ad48d" providerId="AD" clId="Web-{8409D1C3-5E05-B6DD-B732-97EF158BFD8D}" dt="2023-04-14T01:12:16.909" v="2"/>
        <pc:sldMkLst>
          <pc:docMk/>
          <pc:sldMk cId="0" sldId="262"/>
        </pc:sldMkLst>
      </pc:sldChg>
      <pc:sldChg chg="modSp">
        <pc:chgData name="Pooja Vartak" userId="S::pooja.vartak@djsce.ac.in::fb147971-3b9d-466e-b3b5-73212d1ad48d" providerId="AD" clId="Web-{8409D1C3-5E05-B6DD-B732-97EF158BFD8D}" dt="2023-04-14T01:18:37.922" v="74" actId="20577"/>
        <pc:sldMkLst>
          <pc:docMk/>
          <pc:sldMk cId="0" sldId="268"/>
        </pc:sldMkLst>
        <pc:spChg chg="mod">
          <ac:chgData name="Pooja Vartak" userId="S::pooja.vartak@djsce.ac.in::fb147971-3b9d-466e-b3b5-73212d1ad48d" providerId="AD" clId="Web-{8409D1C3-5E05-B6DD-B732-97EF158BFD8D}" dt="2023-04-14T01:18:37.922" v="74" actId="20577"/>
          <ac:spMkLst>
            <pc:docMk/>
            <pc:sldMk cId="0" sldId="268"/>
            <ac:spMk id="2" creationId="{00000000-0000-0000-0000-000000000000}"/>
          </ac:spMkLst>
        </pc:spChg>
      </pc:sldChg>
      <pc:sldChg chg="modSp">
        <pc:chgData name="Pooja Vartak" userId="S::pooja.vartak@djsce.ac.in::fb147971-3b9d-466e-b3b5-73212d1ad48d" providerId="AD" clId="Web-{8409D1C3-5E05-B6DD-B732-97EF158BFD8D}" dt="2023-04-14T01:19:22.158" v="100" actId="20577"/>
        <pc:sldMkLst>
          <pc:docMk/>
          <pc:sldMk cId="0" sldId="269"/>
        </pc:sldMkLst>
        <pc:spChg chg="mod">
          <ac:chgData name="Pooja Vartak" userId="S::pooja.vartak@djsce.ac.in::fb147971-3b9d-466e-b3b5-73212d1ad48d" providerId="AD" clId="Web-{8409D1C3-5E05-B6DD-B732-97EF158BFD8D}" dt="2023-04-14T01:19:22.158" v="100" actId="20577"/>
          <ac:spMkLst>
            <pc:docMk/>
            <pc:sldMk cId="0" sldId="269"/>
            <ac:spMk id="2" creationId="{00000000-0000-0000-0000-000000000000}"/>
          </ac:spMkLst>
        </pc:spChg>
      </pc:sldChg>
      <pc:sldChg chg="addSp delSp modSp">
        <pc:chgData name="Pooja Vartak" userId="S::pooja.vartak@djsce.ac.in::fb147971-3b9d-466e-b3b5-73212d1ad48d" providerId="AD" clId="Web-{8409D1C3-5E05-B6DD-B732-97EF158BFD8D}" dt="2023-04-14T01:25:24.718" v="156" actId="20577"/>
        <pc:sldMkLst>
          <pc:docMk/>
          <pc:sldMk cId="0" sldId="270"/>
        </pc:sldMkLst>
        <pc:spChg chg="mod">
          <ac:chgData name="Pooja Vartak" userId="S::pooja.vartak@djsce.ac.in::fb147971-3b9d-466e-b3b5-73212d1ad48d" providerId="AD" clId="Web-{8409D1C3-5E05-B6DD-B732-97EF158BFD8D}" dt="2023-04-14T01:25:24.718" v="156" actId="20577"/>
          <ac:spMkLst>
            <pc:docMk/>
            <pc:sldMk cId="0" sldId="270"/>
            <ac:spMk id="2" creationId="{00000000-0000-0000-0000-000000000000}"/>
          </ac:spMkLst>
        </pc:spChg>
        <pc:picChg chg="add del mod">
          <ac:chgData name="Pooja Vartak" userId="S::pooja.vartak@djsce.ac.in::fb147971-3b9d-466e-b3b5-73212d1ad48d" providerId="AD" clId="Web-{8409D1C3-5E05-B6DD-B732-97EF158BFD8D}" dt="2023-04-14T01:23:54.042" v="113"/>
          <ac:picMkLst>
            <pc:docMk/>
            <pc:sldMk cId="0" sldId="270"/>
            <ac:picMk id="6" creationId="{5B6E6102-D9BC-C05F-C4EC-E63B8C6755E3}"/>
          </ac:picMkLst>
        </pc:picChg>
        <pc:picChg chg="add del mod">
          <ac:chgData name="Pooja Vartak" userId="S::pooja.vartak@djsce.ac.in::fb147971-3b9d-466e-b3b5-73212d1ad48d" providerId="AD" clId="Web-{8409D1C3-5E05-B6DD-B732-97EF158BFD8D}" dt="2023-04-14T01:25:10.061" v="148"/>
          <ac:picMkLst>
            <pc:docMk/>
            <pc:sldMk cId="0" sldId="270"/>
            <ac:picMk id="7" creationId="{ADB16189-8C54-C6D3-1240-6DF24345C01C}"/>
          </ac:picMkLst>
        </pc:picChg>
      </pc:sldChg>
    </pc:docChg>
  </pc:docChgLst>
  <pc:docChgLst>
    <pc:chgData clId="Web-{8409D1C3-5E05-B6DD-B732-97EF158BFD8D}"/>
    <pc:docChg chg="delSld">
      <pc:chgData name="" userId="" providerId="" clId="Web-{8409D1C3-5E05-B6DD-B732-97EF158BFD8D}" dt="2023-04-14T00:57:43.114" v="1"/>
      <pc:docMkLst>
        <pc:docMk/>
      </pc:docMkLst>
      <pc:sldChg chg="del">
        <pc:chgData name="" userId="" providerId="" clId="Web-{8409D1C3-5E05-B6DD-B732-97EF158BFD8D}" dt="2023-04-14T00:57:38.505" v="0"/>
        <pc:sldMkLst>
          <pc:docMk/>
          <pc:sldMk cId="0" sldId="257"/>
        </pc:sldMkLst>
      </pc:sldChg>
      <pc:sldChg chg="del">
        <pc:chgData name="" userId="" providerId="" clId="Web-{8409D1C3-5E05-B6DD-B732-97EF158BFD8D}" dt="2023-04-14T00:57:43.114" v="1"/>
        <pc:sldMkLst>
          <pc:docMk/>
          <pc:sldMk cId="0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87" y="69850"/>
            <a:ext cx="9013888" cy="669131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5087" y="69850"/>
            <a:ext cx="9014460" cy="6691630"/>
          </a:xfrm>
          <a:custGeom>
            <a:avLst/>
            <a:gdLst/>
            <a:ahLst/>
            <a:cxnLst/>
            <a:rect l="l" t="t" r="r" b="b"/>
            <a:pathLst>
              <a:path w="9014460" h="6691630">
                <a:moveTo>
                  <a:pt x="0" y="329819"/>
                </a:moveTo>
                <a:lnTo>
                  <a:pt x="3576" y="281088"/>
                </a:lnTo>
                <a:lnTo>
                  <a:pt x="13964" y="234576"/>
                </a:lnTo>
                <a:lnTo>
                  <a:pt x="30653" y="190791"/>
                </a:lnTo>
                <a:lnTo>
                  <a:pt x="53135" y="150245"/>
                </a:lnTo>
                <a:lnTo>
                  <a:pt x="80898" y="113448"/>
                </a:lnTo>
                <a:lnTo>
                  <a:pt x="113432" y="80911"/>
                </a:lnTo>
                <a:lnTo>
                  <a:pt x="150228" y="53144"/>
                </a:lnTo>
                <a:lnTo>
                  <a:pt x="190774" y="30660"/>
                </a:lnTo>
                <a:lnTo>
                  <a:pt x="234562" y="13967"/>
                </a:lnTo>
                <a:lnTo>
                  <a:pt x="281080" y="3576"/>
                </a:lnTo>
                <a:lnTo>
                  <a:pt x="329819" y="0"/>
                </a:lnTo>
                <a:lnTo>
                  <a:pt x="8684069" y="0"/>
                </a:lnTo>
                <a:lnTo>
                  <a:pt x="8732799" y="3576"/>
                </a:lnTo>
                <a:lnTo>
                  <a:pt x="8779312" y="13967"/>
                </a:lnTo>
                <a:lnTo>
                  <a:pt x="8823097" y="30660"/>
                </a:lnTo>
                <a:lnTo>
                  <a:pt x="8863643" y="53144"/>
                </a:lnTo>
                <a:lnTo>
                  <a:pt x="8900440" y="80911"/>
                </a:lnTo>
                <a:lnTo>
                  <a:pt x="8932977" y="113448"/>
                </a:lnTo>
                <a:lnTo>
                  <a:pt x="8960743" y="150245"/>
                </a:lnTo>
                <a:lnTo>
                  <a:pt x="8983228" y="190791"/>
                </a:lnTo>
                <a:lnTo>
                  <a:pt x="8999921" y="234576"/>
                </a:lnTo>
                <a:lnTo>
                  <a:pt x="9010311" y="281088"/>
                </a:lnTo>
                <a:lnTo>
                  <a:pt x="9013888" y="329819"/>
                </a:lnTo>
                <a:lnTo>
                  <a:pt x="9013888" y="6361493"/>
                </a:lnTo>
                <a:lnTo>
                  <a:pt x="9010311" y="6410232"/>
                </a:lnTo>
                <a:lnTo>
                  <a:pt x="8999921" y="6456750"/>
                </a:lnTo>
                <a:lnTo>
                  <a:pt x="8983228" y="6500537"/>
                </a:lnTo>
                <a:lnTo>
                  <a:pt x="8960743" y="6541084"/>
                </a:lnTo>
                <a:lnTo>
                  <a:pt x="8932977" y="6577879"/>
                </a:lnTo>
                <a:lnTo>
                  <a:pt x="8900440" y="6610414"/>
                </a:lnTo>
                <a:lnTo>
                  <a:pt x="8863643" y="6638177"/>
                </a:lnTo>
                <a:lnTo>
                  <a:pt x="8823097" y="6660658"/>
                </a:lnTo>
                <a:lnTo>
                  <a:pt x="8779312" y="6677348"/>
                </a:lnTo>
                <a:lnTo>
                  <a:pt x="8732799" y="6687736"/>
                </a:lnTo>
                <a:lnTo>
                  <a:pt x="8684069" y="6691312"/>
                </a:lnTo>
                <a:lnTo>
                  <a:pt x="329819" y="6691312"/>
                </a:lnTo>
                <a:lnTo>
                  <a:pt x="281080" y="6687736"/>
                </a:lnTo>
                <a:lnTo>
                  <a:pt x="234562" y="6677348"/>
                </a:lnTo>
                <a:lnTo>
                  <a:pt x="190774" y="6660658"/>
                </a:lnTo>
                <a:lnTo>
                  <a:pt x="150228" y="6638177"/>
                </a:lnTo>
                <a:lnTo>
                  <a:pt x="113432" y="6610414"/>
                </a:lnTo>
                <a:lnTo>
                  <a:pt x="80898" y="6577879"/>
                </a:lnTo>
                <a:lnTo>
                  <a:pt x="53135" y="6541084"/>
                </a:lnTo>
                <a:lnTo>
                  <a:pt x="30653" y="6500537"/>
                </a:lnTo>
                <a:lnTo>
                  <a:pt x="13964" y="6456750"/>
                </a:lnTo>
                <a:lnTo>
                  <a:pt x="3576" y="6410232"/>
                </a:lnTo>
                <a:lnTo>
                  <a:pt x="0" y="6361493"/>
                </a:lnTo>
                <a:lnTo>
                  <a:pt x="0" y="32981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3500" y="1397000"/>
            <a:ext cx="9020175" cy="120650"/>
          </a:xfrm>
          <a:custGeom>
            <a:avLst/>
            <a:gdLst/>
            <a:ahLst/>
            <a:cxnLst/>
            <a:rect l="l" t="t" r="r" b="b"/>
            <a:pathLst>
              <a:path w="9020175" h="120650">
                <a:moveTo>
                  <a:pt x="9020175" y="0"/>
                </a:moveTo>
                <a:lnTo>
                  <a:pt x="0" y="0"/>
                </a:lnTo>
                <a:lnTo>
                  <a:pt x="0" y="120650"/>
                </a:lnTo>
                <a:lnTo>
                  <a:pt x="9020175" y="120650"/>
                </a:lnTo>
                <a:lnTo>
                  <a:pt x="9020175" y="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3500" y="2976626"/>
            <a:ext cx="9020175" cy="111125"/>
          </a:xfrm>
          <a:custGeom>
            <a:avLst/>
            <a:gdLst/>
            <a:ahLst/>
            <a:cxnLst/>
            <a:rect l="l" t="t" r="r" b="b"/>
            <a:pathLst>
              <a:path w="9020175" h="111125">
                <a:moveTo>
                  <a:pt x="9020175" y="0"/>
                </a:moveTo>
                <a:lnTo>
                  <a:pt x="0" y="0"/>
                </a:lnTo>
                <a:lnTo>
                  <a:pt x="0" y="111125"/>
                </a:lnTo>
                <a:lnTo>
                  <a:pt x="9020175" y="111125"/>
                </a:lnTo>
                <a:lnTo>
                  <a:pt x="9020175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325" y="1517650"/>
            <a:ext cx="9023350" cy="1459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696363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Se</a:t>
            </a:r>
            <a:r>
              <a:rPr spc="-20" dirty="0"/>
              <a:t>m</a:t>
            </a:r>
            <a:r>
              <a:rPr dirty="0"/>
              <a:t>antic</a:t>
            </a:r>
            <a:r>
              <a:rPr spc="-100" dirty="0"/>
              <a:t> </a:t>
            </a:r>
            <a:r>
              <a:rPr spc="-10" dirty="0"/>
              <a:t>A</a:t>
            </a:r>
            <a:r>
              <a:rPr dirty="0"/>
              <a:t>nalysis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696363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Se</a:t>
            </a:r>
            <a:r>
              <a:rPr spc="-20" dirty="0"/>
              <a:t>m</a:t>
            </a:r>
            <a:r>
              <a:rPr dirty="0"/>
              <a:t>antic</a:t>
            </a:r>
            <a:r>
              <a:rPr spc="-100" dirty="0"/>
              <a:t> </a:t>
            </a:r>
            <a:r>
              <a:rPr spc="-10" dirty="0"/>
              <a:t>A</a:t>
            </a:r>
            <a:r>
              <a:rPr dirty="0"/>
              <a:t>nalysis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696363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Se</a:t>
            </a:r>
            <a:r>
              <a:rPr spc="-20" dirty="0"/>
              <a:t>m</a:t>
            </a:r>
            <a:r>
              <a:rPr dirty="0"/>
              <a:t>antic</a:t>
            </a:r>
            <a:r>
              <a:rPr spc="-100" dirty="0"/>
              <a:t> </a:t>
            </a:r>
            <a:r>
              <a:rPr spc="-10" dirty="0"/>
              <a:t>A</a:t>
            </a:r>
            <a:r>
              <a:rPr dirty="0"/>
              <a:t>nalysis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696363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Se</a:t>
            </a:r>
            <a:r>
              <a:rPr spc="-20" dirty="0"/>
              <a:t>m</a:t>
            </a:r>
            <a:r>
              <a:rPr dirty="0"/>
              <a:t>antic</a:t>
            </a:r>
            <a:r>
              <a:rPr spc="-100" dirty="0"/>
              <a:t> </a:t>
            </a:r>
            <a:r>
              <a:rPr spc="-10" dirty="0"/>
              <a:t>A</a:t>
            </a:r>
            <a:r>
              <a:rPr dirty="0"/>
              <a:t>nalysis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696363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Se</a:t>
            </a:r>
            <a:r>
              <a:rPr spc="-20" dirty="0"/>
              <a:t>m</a:t>
            </a:r>
            <a:r>
              <a:rPr dirty="0"/>
              <a:t>antic</a:t>
            </a:r>
            <a:r>
              <a:rPr spc="-100" dirty="0"/>
              <a:t> </a:t>
            </a:r>
            <a:r>
              <a:rPr spc="-10" dirty="0"/>
              <a:t>A</a:t>
            </a:r>
            <a:r>
              <a:rPr dirty="0"/>
              <a:t>nalysis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3500" y="69850"/>
            <a:ext cx="9013825" cy="6692900"/>
          </a:xfrm>
          <a:custGeom>
            <a:avLst/>
            <a:gdLst/>
            <a:ahLst/>
            <a:cxnLst/>
            <a:rect l="l" t="t" r="r" b="b"/>
            <a:pathLst>
              <a:path w="9013825" h="6692900">
                <a:moveTo>
                  <a:pt x="0" y="329946"/>
                </a:moveTo>
                <a:lnTo>
                  <a:pt x="3576" y="281184"/>
                </a:lnTo>
                <a:lnTo>
                  <a:pt x="13967" y="234645"/>
                </a:lnTo>
                <a:lnTo>
                  <a:pt x="30661" y="190840"/>
                </a:lnTo>
                <a:lnTo>
                  <a:pt x="53148" y="150277"/>
                </a:lnTo>
                <a:lnTo>
                  <a:pt x="80918" y="113468"/>
                </a:lnTo>
                <a:lnTo>
                  <a:pt x="113460" y="80923"/>
                </a:lnTo>
                <a:lnTo>
                  <a:pt x="150264" y="53151"/>
                </a:lnTo>
                <a:lnTo>
                  <a:pt x="190820" y="30662"/>
                </a:lnTo>
                <a:lnTo>
                  <a:pt x="234617" y="13967"/>
                </a:lnTo>
                <a:lnTo>
                  <a:pt x="281146" y="3576"/>
                </a:lnTo>
                <a:lnTo>
                  <a:pt x="329895" y="0"/>
                </a:lnTo>
                <a:lnTo>
                  <a:pt x="8683879" y="0"/>
                </a:lnTo>
                <a:lnTo>
                  <a:pt x="8732640" y="3576"/>
                </a:lnTo>
                <a:lnTo>
                  <a:pt x="8779179" y="13967"/>
                </a:lnTo>
                <a:lnTo>
                  <a:pt x="8822984" y="30662"/>
                </a:lnTo>
                <a:lnTo>
                  <a:pt x="8863547" y="53151"/>
                </a:lnTo>
                <a:lnTo>
                  <a:pt x="8900356" y="80923"/>
                </a:lnTo>
                <a:lnTo>
                  <a:pt x="8932901" y="113468"/>
                </a:lnTo>
                <a:lnTo>
                  <a:pt x="8960673" y="150277"/>
                </a:lnTo>
                <a:lnTo>
                  <a:pt x="8983162" y="190840"/>
                </a:lnTo>
                <a:lnTo>
                  <a:pt x="8999857" y="234645"/>
                </a:lnTo>
                <a:lnTo>
                  <a:pt x="9010248" y="281184"/>
                </a:lnTo>
                <a:lnTo>
                  <a:pt x="9013825" y="329946"/>
                </a:lnTo>
                <a:lnTo>
                  <a:pt x="9013825" y="6363004"/>
                </a:lnTo>
                <a:lnTo>
                  <a:pt x="9010248" y="6411753"/>
                </a:lnTo>
                <a:lnTo>
                  <a:pt x="8999857" y="6458282"/>
                </a:lnTo>
                <a:lnTo>
                  <a:pt x="8983162" y="6502079"/>
                </a:lnTo>
                <a:lnTo>
                  <a:pt x="8960673" y="6542634"/>
                </a:lnTo>
                <a:lnTo>
                  <a:pt x="8932901" y="6579438"/>
                </a:lnTo>
                <a:lnTo>
                  <a:pt x="8900356" y="6611980"/>
                </a:lnTo>
                <a:lnTo>
                  <a:pt x="8863547" y="6639750"/>
                </a:lnTo>
                <a:lnTo>
                  <a:pt x="8822984" y="6662237"/>
                </a:lnTo>
                <a:lnTo>
                  <a:pt x="8779179" y="6678931"/>
                </a:lnTo>
                <a:lnTo>
                  <a:pt x="8732640" y="6689321"/>
                </a:lnTo>
                <a:lnTo>
                  <a:pt x="8683879" y="6692898"/>
                </a:lnTo>
                <a:lnTo>
                  <a:pt x="329895" y="6692898"/>
                </a:lnTo>
                <a:lnTo>
                  <a:pt x="281146" y="6689321"/>
                </a:lnTo>
                <a:lnTo>
                  <a:pt x="234617" y="6678931"/>
                </a:lnTo>
                <a:lnTo>
                  <a:pt x="190820" y="6662237"/>
                </a:lnTo>
                <a:lnTo>
                  <a:pt x="150264" y="6639750"/>
                </a:lnTo>
                <a:lnTo>
                  <a:pt x="113460" y="6611980"/>
                </a:lnTo>
                <a:lnTo>
                  <a:pt x="80918" y="6579438"/>
                </a:lnTo>
                <a:lnTo>
                  <a:pt x="53148" y="6542634"/>
                </a:lnTo>
                <a:lnTo>
                  <a:pt x="30661" y="6502079"/>
                </a:lnTo>
                <a:lnTo>
                  <a:pt x="13967" y="6458282"/>
                </a:lnTo>
                <a:lnTo>
                  <a:pt x="3576" y="6411753"/>
                </a:lnTo>
                <a:lnTo>
                  <a:pt x="0" y="6363004"/>
                </a:lnTo>
                <a:lnTo>
                  <a:pt x="0" y="32994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7946" y="2704581"/>
            <a:ext cx="2843529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13250" y="3041650"/>
            <a:ext cx="3676650" cy="3257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93444" y="6296263"/>
            <a:ext cx="1405889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696363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Se</a:t>
            </a:r>
            <a:r>
              <a:rPr spc="-20" dirty="0"/>
              <a:t>m</a:t>
            </a:r>
            <a:r>
              <a:rPr dirty="0"/>
              <a:t>antic</a:t>
            </a:r>
            <a:r>
              <a:rPr spc="-100" dirty="0"/>
              <a:t> </a:t>
            </a:r>
            <a:r>
              <a:rPr spc="-10" dirty="0"/>
              <a:t>A</a:t>
            </a:r>
            <a:r>
              <a:rPr dirty="0"/>
              <a:t>nalysis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83463" y="6329836"/>
            <a:ext cx="180975" cy="227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rfixia.nl/k/n133/news/view/1440/15/semantic-attachment.html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394" y="3187064"/>
            <a:ext cx="5522595" cy="122428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5"/>
              </a:spcBef>
              <a:tabLst>
                <a:tab pos="459105" algn="l"/>
              </a:tabLst>
            </a:pPr>
            <a:r>
              <a:rPr sz="2600" i="1" spc="-295" dirty="0">
                <a:solidFill>
                  <a:srgbClr val="696363"/>
                </a:solidFill>
                <a:latin typeface="Times New Roman"/>
                <a:cs typeface="Times New Roman"/>
              </a:rPr>
              <a:t>An</a:t>
            </a:r>
            <a:r>
              <a:rPr sz="2600" i="1" spc="-29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2600" i="1" spc="-225" dirty="0">
                <a:solidFill>
                  <a:srgbClr val="696363"/>
                </a:solidFill>
                <a:latin typeface="Times New Roman"/>
                <a:cs typeface="Times New Roman"/>
              </a:rPr>
              <a:t>Introduction</a:t>
            </a:r>
            <a:r>
              <a:rPr sz="2600" i="1" spc="-22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2600" i="1" spc="-200" dirty="0">
                <a:solidFill>
                  <a:srgbClr val="696363"/>
                </a:solidFill>
                <a:latin typeface="Times New Roman"/>
                <a:cs typeface="Times New Roman"/>
              </a:rPr>
              <a:t>to </a:t>
            </a:r>
            <a:r>
              <a:rPr sz="2600" i="1" spc="-210" dirty="0">
                <a:solidFill>
                  <a:srgbClr val="696363"/>
                </a:solidFill>
                <a:latin typeface="Times New Roman"/>
                <a:cs typeface="Times New Roman"/>
              </a:rPr>
              <a:t>Natural </a:t>
            </a:r>
            <a:r>
              <a:rPr sz="2600" i="1" spc="-305" dirty="0">
                <a:solidFill>
                  <a:srgbClr val="696363"/>
                </a:solidFill>
                <a:latin typeface="Times New Roman"/>
                <a:cs typeface="Times New Roman"/>
              </a:rPr>
              <a:t>Language</a:t>
            </a:r>
            <a:r>
              <a:rPr sz="2600" i="1" spc="-30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2600" i="1" spc="-295" dirty="0">
                <a:solidFill>
                  <a:srgbClr val="696363"/>
                </a:solidFill>
                <a:latin typeface="Times New Roman"/>
                <a:cs typeface="Times New Roman"/>
              </a:rPr>
              <a:t>Processing, </a:t>
            </a:r>
            <a:r>
              <a:rPr sz="2600" i="1" spc="-29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2600" i="1" spc="-245" dirty="0">
                <a:solidFill>
                  <a:srgbClr val="696363"/>
                </a:solidFill>
                <a:latin typeface="Times New Roman"/>
                <a:cs typeface="Times New Roman"/>
              </a:rPr>
              <a:t>Computational</a:t>
            </a:r>
            <a:r>
              <a:rPr sz="2600" i="1" spc="-4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2600" i="1" spc="-225" dirty="0">
                <a:solidFill>
                  <a:srgbClr val="696363"/>
                </a:solidFill>
                <a:latin typeface="Times New Roman"/>
                <a:cs typeface="Times New Roman"/>
              </a:rPr>
              <a:t>Linguistics,</a:t>
            </a:r>
            <a:r>
              <a:rPr sz="2600" i="1" spc="-295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2600" i="1" spc="-254" dirty="0">
                <a:solidFill>
                  <a:srgbClr val="696363"/>
                </a:solidFill>
                <a:latin typeface="Times New Roman"/>
                <a:cs typeface="Times New Roman"/>
              </a:rPr>
              <a:t>and</a:t>
            </a:r>
            <a:r>
              <a:rPr sz="2600" i="1" spc="-4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2600" i="1" spc="-300" dirty="0">
                <a:solidFill>
                  <a:srgbClr val="696363"/>
                </a:solidFill>
                <a:latin typeface="Times New Roman"/>
                <a:cs typeface="Times New Roman"/>
              </a:rPr>
              <a:t>Speech</a:t>
            </a:r>
            <a:r>
              <a:rPr sz="2600" i="1" spc="-65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2600" i="1" spc="-229" dirty="0">
                <a:solidFill>
                  <a:srgbClr val="696363"/>
                </a:solidFill>
                <a:latin typeface="Times New Roman"/>
                <a:cs typeface="Times New Roman"/>
              </a:rPr>
              <a:t>Recognition, </a:t>
            </a:r>
            <a:r>
              <a:rPr sz="2600" i="1" spc="-635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2600" spc="-229" dirty="0">
                <a:solidFill>
                  <a:srgbClr val="696363"/>
                </a:solidFill>
                <a:latin typeface="Times New Roman"/>
                <a:cs typeface="Times New Roman"/>
              </a:rPr>
              <a:t>b</a:t>
            </a:r>
            <a:r>
              <a:rPr sz="2600" spc="-175" dirty="0">
                <a:solidFill>
                  <a:srgbClr val="696363"/>
                </a:solidFill>
                <a:latin typeface="Times New Roman"/>
                <a:cs typeface="Times New Roman"/>
              </a:rPr>
              <a:t>y</a:t>
            </a:r>
            <a:r>
              <a:rPr sz="2600" dirty="0">
                <a:solidFill>
                  <a:srgbClr val="696363"/>
                </a:solidFill>
                <a:latin typeface="Times New Roman"/>
                <a:cs typeface="Times New Roman"/>
              </a:rPr>
              <a:t>	</a:t>
            </a:r>
            <a:r>
              <a:rPr sz="2600" spc="-130" dirty="0">
                <a:solidFill>
                  <a:srgbClr val="696363"/>
                </a:solidFill>
                <a:latin typeface="Times New Roman"/>
                <a:cs typeface="Times New Roman"/>
              </a:rPr>
              <a:t>Daniel</a:t>
            </a:r>
            <a:r>
              <a:rPr sz="2600" spc="-85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2600" spc="-140" dirty="0">
                <a:solidFill>
                  <a:srgbClr val="696363"/>
                </a:solidFill>
                <a:latin typeface="Times New Roman"/>
                <a:cs typeface="Times New Roman"/>
              </a:rPr>
              <a:t>Jura</a:t>
            </a:r>
            <a:r>
              <a:rPr sz="2600" spc="-125" dirty="0">
                <a:solidFill>
                  <a:srgbClr val="696363"/>
                </a:solidFill>
                <a:latin typeface="Times New Roman"/>
                <a:cs typeface="Times New Roman"/>
              </a:rPr>
              <a:t>f</a:t>
            </a:r>
            <a:r>
              <a:rPr sz="2600" spc="-190" dirty="0">
                <a:solidFill>
                  <a:srgbClr val="696363"/>
                </a:solidFill>
                <a:latin typeface="Times New Roman"/>
                <a:cs typeface="Times New Roman"/>
              </a:rPr>
              <a:t>sky</a:t>
            </a:r>
            <a:r>
              <a:rPr sz="2600" spc="-75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solidFill>
                  <a:srgbClr val="696363"/>
                </a:solidFill>
                <a:latin typeface="Times New Roman"/>
                <a:cs typeface="Times New Roman"/>
              </a:rPr>
              <a:t>and</a:t>
            </a:r>
            <a:r>
              <a:rPr sz="2600" spc="7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2600" spc="-225" dirty="0">
                <a:solidFill>
                  <a:srgbClr val="696363"/>
                </a:solidFill>
                <a:latin typeface="Times New Roman"/>
                <a:cs typeface="Times New Roman"/>
              </a:rPr>
              <a:t>J</a:t>
            </a:r>
            <a:r>
              <a:rPr sz="2600" spc="-180" dirty="0">
                <a:solidFill>
                  <a:srgbClr val="696363"/>
                </a:solidFill>
                <a:latin typeface="Times New Roman"/>
                <a:cs typeface="Times New Roman"/>
              </a:rPr>
              <a:t>ame</a:t>
            </a:r>
            <a:r>
              <a:rPr sz="2600" spc="-125" dirty="0">
                <a:solidFill>
                  <a:srgbClr val="696363"/>
                </a:solidFill>
                <a:latin typeface="Times New Roman"/>
                <a:cs typeface="Times New Roman"/>
              </a:rPr>
              <a:t>s</a:t>
            </a:r>
            <a:r>
              <a:rPr sz="2600" spc="-85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696363"/>
                </a:solidFill>
                <a:latin typeface="Times New Roman"/>
                <a:cs typeface="Times New Roman"/>
              </a:rPr>
              <a:t>H.</a:t>
            </a:r>
            <a:r>
              <a:rPr sz="2600" spc="-18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2600" spc="-190" dirty="0">
                <a:solidFill>
                  <a:srgbClr val="696363"/>
                </a:solidFill>
                <a:latin typeface="Times New Roman"/>
                <a:cs typeface="Times New Roman"/>
              </a:rPr>
              <a:t>Ma</a:t>
            </a:r>
            <a:r>
              <a:rPr sz="2600" spc="-10" dirty="0">
                <a:solidFill>
                  <a:srgbClr val="696363"/>
                </a:solidFill>
                <a:latin typeface="Times New Roman"/>
                <a:cs typeface="Times New Roman"/>
              </a:rPr>
              <a:t>r</a:t>
            </a:r>
            <a:r>
              <a:rPr sz="2600" spc="-65" dirty="0">
                <a:solidFill>
                  <a:srgbClr val="696363"/>
                </a:solidFill>
                <a:latin typeface="Times New Roman"/>
                <a:cs typeface="Times New Roman"/>
              </a:rPr>
              <a:t>tin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1517650"/>
            <a:ext cx="9020175" cy="1459230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34988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755"/>
              </a:spcBef>
            </a:pPr>
            <a:r>
              <a:rPr sz="4400" spc="-6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Semantic</a:t>
            </a:r>
            <a:r>
              <a:rPr sz="440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400" spc="-6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Analysis</a:t>
            </a:r>
            <a:endParaRPr sz="4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354" y="334563"/>
            <a:ext cx="7492365" cy="5767605"/>
          </a:xfrm>
          <a:prstGeom prst="rect">
            <a:avLst/>
          </a:prstGeom>
        </p:spPr>
        <p:txBody>
          <a:bodyPr vert="horz" wrap="square" lIns="0" tIns="88265" rIns="0" bIns="0" rtlCol="0" anchor="t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u="heavy" spc="-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Cano</a:t>
            </a:r>
            <a:r>
              <a:rPr sz="260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00" u="heavy" spc="-1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ica</a:t>
            </a:r>
            <a:r>
              <a:rPr sz="2600" u="heavy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2600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-2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2600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600" u="heavy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600" u="heavy" spc="-1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ms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05" dirty="0">
                <a:latin typeface="Times New Roman"/>
                <a:cs typeface="Times New Roman"/>
              </a:rPr>
              <a:t>Contrasting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"one-to-many"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problem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sentence 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ambiguously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mapping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more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than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one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knowledge 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ep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esen</a:t>
            </a:r>
            <a:r>
              <a:rPr sz="2600" spc="-75" dirty="0">
                <a:latin typeface="Times New Roman"/>
                <a:cs typeface="Times New Roman"/>
              </a:rPr>
              <a:t>t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tio</a:t>
            </a:r>
            <a:r>
              <a:rPr sz="2600" spc="-114" dirty="0">
                <a:latin typeface="Times New Roman"/>
                <a:cs typeface="Times New Roman"/>
              </a:rPr>
              <a:t>n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i="1" spc="-110" dirty="0">
                <a:latin typeface="Times New Roman"/>
                <a:cs typeface="Times New Roman"/>
              </a:rPr>
              <a:t>i.e</a:t>
            </a:r>
            <a:r>
              <a:rPr sz="2600" i="1" spc="-80" dirty="0">
                <a:latin typeface="Times New Roman"/>
                <a:cs typeface="Times New Roman"/>
              </a:rPr>
              <a:t>.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h</a:t>
            </a:r>
            <a:r>
              <a:rPr sz="2600" spc="-254" dirty="0">
                <a:latin typeface="Times New Roman"/>
                <a:cs typeface="Times New Roman"/>
              </a:rPr>
              <a:t>a</a:t>
            </a:r>
            <a:r>
              <a:rPr sz="2600" spc="-170" dirty="0">
                <a:latin typeface="Times New Roman"/>
                <a:cs typeface="Times New Roman"/>
              </a:rPr>
              <a:t>ving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</a:t>
            </a:r>
            <a:r>
              <a:rPr sz="2600" spc="-200" dirty="0">
                <a:latin typeface="Times New Roman"/>
                <a:cs typeface="Times New Roman"/>
              </a:rPr>
              <a:t>e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95" dirty="0">
                <a:latin typeface="Times New Roman"/>
                <a:cs typeface="Times New Roman"/>
              </a:rPr>
              <a:t>eral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-150" dirty="0">
                <a:latin typeface="Times New Roman"/>
                <a:cs typeface="Times New Roman"/>
              </a:rPr>
              <a:t>ssi</a:t>
            </a:r>
            <a:r>
              <a:rPr sz="2600" spc="-245" dirty="0">
                <a:latin typeface="Times New Roman"/>
                <a:cs typeface="Times New Roman"/>
              </a:rPr>
              <a:t>b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mea</a:t>
            </a:r>
            <a:r>
              <a:rPr sz="2600" spc="-140" dirty="0">
                <a:latin typeface="Times New Roman"/>
                <a:cs typeface="Times New Roman"/>
              </a:rPr>
              <a:t>n</a:t>
            </a:r>
            <a:r>
              <a:rPr sz="2600" spc="-165" dirty="0">
                <a:latin typeface="Times New Roman"/>
                <a:cs typeface="Times New Roman"/>
              </a:rPr>
              <a:t>ings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its 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5" dirty="0">
                <a:latin typeface="Times New Roman"/>
                <a:cs typeface="Times New Roman"/>
              </a:rPr>
              <a:t>o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15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p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-120" dirty="0">
                <a:latin typeface="Times New Roman"/>
                <a:cs typeface="Times New Roman"/>
              </a:rPr>
              <a:t>o</a:t>
            </a:r>
            <a:r>
              <a:rPr sz="2600" spc="-165" dirty="0">
                <a:latin typeface="Times New Roman"/>
                <a:cs typeface="Times New Roman"/>
              </a:rPr>
              <a:t>b</a:t>
            </a:r>
            <a:r>
              <a:rPr sz="2600" spc="-85" dirty="0">
                <a:latin typeface="Times New Roman"/>
                <a:cs typeface="Times New Roman"/>
              </a:rPr>
              <a:t>lem:</a:t>
            </a:r>
            <a:endParaRPr sz="2600">
              <a:latin typeface="Times New Roman"/>
              <a:cs typeface="Times New Roman"/>
            </a:endParaRPr>
          </a:p>
          <a:p>
            <a:pPr marL="285115" marR="181610">
              <a:lnSpc>
                <a:spcPct val="100000"/>
              </a:lnSpc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"many-to-one"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problem,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where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multiple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sentences 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should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have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65" dirty="0">
                <a:latin typeface="Times New Roman"/>
                <a:cs typeface="Times New Roman"/>
              </a:rPr>
              <a:t>same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meaning,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hence,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map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same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representation.</a:t>
            </a:r>
            <a:endParaRPr sz="2600">
              <a:latin typeface="Times New Roman"/>
              <a:cs typeface="Times New Roman"/>
            </a:endParaRPr>
          </a:p>
          <a:p>
            <a:pPr marL="285115" marR="181610">
              <a:tabLst>
                <a:tab pos="285750" algn="l"/>
              </a:tabLst>
            </a:pPr>
            <a:r>
              <a:rPr lang="en-US" sz="2600" spc="-75">
                <a:latin typeface="Times New Roman"/>
                <a:cs typeface="Times New Roman"/>
              </a:rPr>
              <a:t>Example:-</a:t>
            </a:r>
            <a:endParaRPr lang="en-US" sz="2600" spc="-75" dirty="0">
              <a:latin typeface="Times New Roman"/>
              <a:cs typeface="Times New Roman"/>
            </a:endParaRPr>
          </a:p>
          <a:p>
            <a:pPr marL="285115" marR="181610">
              <a:tabLst>
                <a:tab pos="285750" algn="l"/>
              </a:tabLst>
            </a:pPr>
            <a:r>
              <a:rPr lang="en-US" sz="2600" spc="-75">
                <a:latin typeface="Times New Roman"/>
                <a:cs typeface="Times New Roman"/>
              </a:rPr>
              <a:t>Does Kingfisher serve Hyderabad?</a:t>
            </a:r>
            <a:endParaRPr lang="en-US" sz="2600" spc="-75" dirty="0">
              <a:latin typeface="Times New Roman"/>
              <a:cs typeface="Times New Roman"/>
            </a:endParaRPr>
          </a:p>
          <a:p>
            <a:pPr marL="285115" marR="181610">
              <a:tabLst>
                <a:tab pos="285750" algn="l"/>
              </a:tabLst>
            </a:pPr>
            <a:r>
              <a:rPr lang="en-US" sz="2600" spc="-75" dirty="0">
                <a:latin typeface="Times New Roman"/>
                <a:cs typeface="Times New Roman"/>
              </a:rPr>
              <a:t>Does Kingfisher offer a flight to Hyderabad?</a:t>
            </a:r>
            <a:endParaRPr lang="en-US" dirty="0"/>
          </a:p>
          <a:p>
            <a:pPr marL="285115" marR="181610">
              <a:tabLst>
                <a:tab pos="285750" algn="l"/>
              </a:tabLst>
            </a:pPr>
            <a:r>
              <a:rPr lang="en-US" sz="2600" spc="-75" dirty="0">
                <a:latin typeface="Times New Roman"/>
                <a:cs typeface="Times New Roman"/>
              </a:rPr>
              <a:t>Does Kingfisher have a flight  Hyderabad?</a:t>
            </a:r>
            <a:endParaRPr lang="en-US" dirty="0"/>
          </a:p>
          <a:p>
            <a:pPr marL="285115" marR="181610">
              <a:tabLst>
                <a:tab pos="285750" algn="l"/>
              </a:tabLst>
            </a:pPr>
            <a:endParaRPr lang="en-US" sz="2600" spc="-75" dirty="0">
              <a:latin typeface="Times New Roman"/>
              <a:cs typeface="Times New Roman"/>
            </a:endParaRPr>
          </a:p>
          <a:p>
            <a:pPr marL="360045">
              <a:tabLst>
                <a:tab pos="285750" algn="l"/>
              </a:tabLst>
            </a:pPr>
            <a:endParaRPr lang="en-US"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Se</a:t>
            </a:r>
            <a:r>
              <a:rPr spc="-20" dirty="0"/>
              <a:t>m</a:t>
            </a:r>
            <a:r>
              <a:rPr dirty="0"/>
              <a:t>antic</a:t>
            </a:r>
            <a:r>
              <a:rPr spc="-100" dirty="0"/>
              <a:t> </a:t>
            </a:r>
            <a:r>
              <a:rPr spc="-10" dirty="0"/>
              <a:t>A</a:t>
            </a:r>
            <a:r>
              <a:rPr dirty="0"/>
              <a:t>nalysis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0124" y="6329836"/>
            <a:ext cx="29019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69367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i="0" spc="-4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Syntax-Driven</a:t>
            </a:r>
            <a:r>
              <a:rPr b="0" i="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b="0" i="0" spc="-6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Semantic</a:t>
            </a:r>
            <a:r>
              <a:rPr b="0" i="0" spc="-1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b="0" i="0" spc="-6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4492973"/>
            <a:ext cx="7689850" cy="136715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5750" indent="-273685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05" dirty="0">
                <a:latin typeface="Times New Roman"/>
                <a:cs typeface="Times New Roman"/>
              </a:rPr>
              <a:t>What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does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mean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26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25" dirty="0">
                <a:solidFill>
                  <a:srgbClr val="FF0000"/>
                </a:solidFill>
                <a:latin typeface="Times New Roman"/>
                <a:cs typeface="Times New Roman"/>
              </a:rPr>
              <a:t>syntactic</a:t>
            </a:r>
            <a:r>
              <a:rPr sz="26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95" dirty="0">
                <a:solidFill>
                  <a:srgbClr val="FF0000"/>
                </a:solidFill>
                <a:latin typeface="Times New Roman"/>
                <a:cs typeface="Times New Roman"/>
              </a:rPr>
              <a:t>constituents</a:t>
            </a:r>
            <a:r>
              <a:rPr sz="26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have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meaning?</a:t>
            </a:r>
            <a:endParaRPr sz="2600">
              <a:latin typeface="Times New Roman"/>
              <a:cs typeface="Times New Roman"/>
            </a:endParaRPr>
          </a:p>
          <a:p>
            <a:pPr marL="285750" marR="440055" indent="-273685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65" dirty="0">
                <a:latin typeface="Times New Roman"/>
                <a:cs typeface="Times New Roman"/>
              </a:rPr>
              <a:t>Wh</a:t>
            </a:r>
            <a:r>
              <a:rPr sz="2600" spc="-130" dirty="0">
                <a:latin typeface="Times New Roman"/>
                <a:cs typeface="Times New Roman"/>
              </a:rPr>
              <a:t>a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40" dirty="0">
                <a:latin typeface="Times New Roman"/>
                <a:cs typeface="Times New Roman"/>
              </a:rPr>
              <a:t>hese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mea</a:t>
            </a:r>
            <a:r>
              <a:rPr sz="2600" spc="-145" dirty="0">
                <a:latin typeface="Times New Roman"/>
                <a:cs typeface="Times New Roman"/>
              </a:rPr>
              <a:t>n</a:t>
            </a:r>
            <a:r>
              <a:rPr sz="2600" spc="-140" dirty="0">
                <a:latin typeface="Times New Roman"/>
                <a:cs typeface="Times New Roman"/>
              </a:rPr>
              <a:t>in</a:t>
            </a:r>
            <a:r>
              <a:rPr sz="2600" spc="-190" dirty="0">
                <a:latin typeface="Times New Roman"/>
                <a:cs typeface="Times New Roman"/>
              </a:rPr>
              <a:t>g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h</a:t>
            </a:r>
            <a:r>
              <a:rPr sz="2600" spc="-250" dirty="0">
                <a:latin typeface="Times New Roman"/>
                <a:cs typeface="Times New Roman"/>
              </a:rPr>
              <a:t>a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be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li</a:t>
            </a:r>
            <a:r>
              <a:rPr sz="2600" spc="-220" dirty="0">
                <a:latin typeface="Times New Roman"/>
                <a:cs typeface="Times New Roman"/>
              </a:rPr>
              <a:t>k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so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195" dirty="0">
                <a:latin typeface="Times New Roman"/>
                <a:cs typeface="Times New Roman"/>
              </a:rPr>
              <a:t>h</a:t>
            </a:r>
            <a:r>
              <a:rPr sz="2600" spc="-200" dirty="0">
                <a:latin typeface="Times New Roman"/>
                <a:cs typeface="Times New Roman"/>
              </a:rPr>
              <a:t>a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th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a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be 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40" dirty="0">
                <a:latin typeface="Times New Roman"/>
                <a:cs typeface="Times New Roman"/>
              </a:rPr>
              <a:t>mp</a:t>
            </a:r>
            <a:r>
              <a:rPr sz="2600" spc="-120" dirty="0">
                <a:latin typeface="Times New Roman"/>
                <a:cs typeface="Times New Roman"/>
              </a:rPr>
              <a:t>o</a:t>
            </a:r>
            <a:r>
              <a:rPr sz="2600" spc="-135" dirty="0">
                <a:latin typeface="Times New Roman"/>
                <a:cs typeface="Times New Roman"/>
              </a:rPr>
              <a:t>sed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larg</a:t>
            </a:r>
            <a:r>
              <a:rPr sz="2600" spc="-140" dirty="0">
                <a:latin typeface="Times New Roman"/>
                <a:cs typeface="Times New Roman"/>
              </a:rPr>
              <a:t>e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meanin</a:t>
            </a:r>
            <a:r>
              <a:rPr sz="2600" spc="-160" dirty="0">
                <a:latin typeface="Times New Roman"/>
                <a:cs typeface="Times New Roman"/>
              </a:rPr>
              <a:t>g</a:t>
            </a:r>
            <a:r>
              <a:rPr sz="2600" spc="-270" dirty="0">
                <a:latin typeface="Times New Roman"/>
                <a:cs typeface="Times New Roman"/>
              </a:rPr>
              <a:t>s?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312" y="2365628"/>
            <a:ext cx="7849234" cy="111125"/>
          </a:xfrm>
          <a:custGeom>
            <a:avLst/>
            <a:gdLst/>
            <a:ahLst/>
            <a:cxnLst/>
            <a:rect l="l" t="t" r="r" b="b"/>
            <a:pathLst>
              <a:path w="7849234" h="111125">
                <a:moveTo>
                  <a:pt x="1223962" y="55372"/>
                </a:moveTo>
                <a:lnTo>
                  <a:pt x="1133665" y="2667"/>
                </a:lnTo>
                <a:lnTo>
                  <a:pt x="1129220" y="0"/>
                </a:lnTo>
                <a:lnTo>
                  <a:pt x="1123378" y="1524"/>
                </a:lnTo>
                <a:lnTo>
                  <a:pt x="1120711" y="6096"/>
                </a:lnTo>
                <a:lnTo>
                  <a:pt x="1118044" y="10541"/>
                </a:lnTo>
                <a:lnTo>
                  <a:pt x="1119568" y="16383"/>
                </a:lnTo>
                <a:lnTo>
                  <a:pt x="1170063" y="45847"/>
                </a:lnTo>
                <a:lnTo>
                  <a:pt x="0" y="45720"/>
                </a:lnTo>
                <a:lnTo>
                  <a:pt x="0" y="64770"/>
                </a:lnTo>
                <a:lnTo>
                  <a:pt x="1169847" y="64897"/>
                </a:lnTo>
                <a:lnTo>
                  <a:pt x="1119568" y="94234"/>
                </a:lnTo>
                <a:lnTo>
                  <a:pt x="1118044" y="100076"/>
                </a:lnTo>
                <a:lnTo>
                  <a:pt x="1120711" y="104521"/>
                </a:lnTo>
                <a:lnTo>
                  <a:pt x="1123378" y="109093"/>
                </a:lnTo>
                <a:lnTo>
                  <a:pt x="1129220" y="110617"/>
                </a:lnTo>
                <a:lnTo>
                  <a:pt x="1133665" y="107950"/>
                </a:lnTo>
                <a:lnTo>
                  <a:pt x="1207592" y="64897"/>
                </a:lnTo>
                <a:lnTo>
                  <a:pt x="1223962" y="55372"/>
                </a:lnTo>
                <a:close/>
              </a:path>
              <a:path w="7849234" h="111125">
                <a:moveTo>
                  <a:pt x="4680013" y="55372"/>
                </a:moveTo>
                <a:lnTo>
                  <a:pt x="4585144" y="0"/>
                </a:lnTo>
                <a:lnTo>
                  <a:pt x="4579302" y="1524"/>
                </a:lnTo>
                <a:lnTo>
                  <a:pt x="4576635" y="6096"/>
                </a:lnTo>
                <a:lnTo>
                  <a:pt x="4573968" y="10541"/>
                </a:lnTo>
                <a:lnTo>
                  <a:pt x="4575492" y="16383"/>
                </a:lnTo>
                <a:lnTo>
                  <a:pt x="4625987" y="45847"/>
                </a:lnTo>
                <a:lnTo>
                  <a:pt x="3095688" y="45720"/>
                </a:lnTo>
                <a:lnTo>
                  <a:pt x="3095688" y="64770"/>
                </a:lnTo>
                <a:lnTo>
                  <a:pt x="4625784" y="64897"/>
                </a:lnTo>
                <a:lnTo>
                  <a:pt x="4575492" y="94234"/>
                </a:lnTo>
                <a:lnTo>
                  <a:pt x="4573968" y="100076"/>
                </a:lnTo>
                <a:lnTo>
                  <a:pt x="4576635" y="104521"/>
                </a:lnTo>
                <a:lnTo>
                  <a:pt x="4579302" y="109093"/>
                </a:lnTo>
                <a:lnTo>
                  <a:pt x="4585144" y="110617"/>
                </a:lnTo>
                <a:lnTo>
                  <a:pt x="4663656" y="64897"/>
                </a:lnTo>
                <a:lnTo>
                  <a:pt x="4680013" y="55372"/>
                </a:lnTo>
                <a:close/>
              </a:path>
              <a:path w="7849234" h="111125">
                <a:moveTo>
                  <a:pt x="7848663" y="55372"/>
                </a:moveTo>
                <a:lnTo>
                  <a:pt x="7753794" y="0"/>
                </a:lnTo>
                <a:lnTo>
                  <a:pt x="7747952" y="1524"/>
                </a:lnTo>
                <a:lnTo>
                  <a:pt x="7745285" y="6096"/>
                </a:lnTo>
                <a:lnTo>
                  <a:pt x="7742618" y="10541"/>
                </a:lnTo>
                <a:lnTo>
                  <a:pt x="7744142" y="16383"/>
                </a:lnTo>
                <a:lnTo>
                  <a:pt x="7794638" y="45847"/>
                </a:lnTo>
                <a:lnTo>
                  <a:pt x="6624637" y="45720"/>
                </a:lnTo>
                <a:lnTo>
                  <a:pt x="6624637" y="64770"/>
                </a:lnTo>
                <a:lnTo>
                  <a:pt x="7794422" y="64897"/>
                </a:lnTo>
                <a:lnTo>
                  <a:pt x="7744142" y="94234"/>
                </a:lnTo>
                <a:lnTo>
                  <a:pt x="7742618" y="100076"/>
                </a:lnTo>
                <a:lnTo>
                  <a:pt x="7745285" y="104521"/>
                </a:lnTo>
                <a:lnTo>
                  <a:pt x="7747952" y="109093"/>
                </a:lnTo>
                <a:lnTo>
                  <a:pt x="7753794" y="110617"/>
                </a:lnTo>
                <a:lnTo>
                  <a:pt x="7832306" y="64897"/>
                </a:lnTo>
                <a:lnTo>
                  <a:pt x="7848663" y="55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8540" y="2084958"/>
            <a:ext cx="6337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Input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Se</a:t>
            </a:r>
            <a:r>
              <a:rPr spc="-20" dirty="0"/>
              <a:t>m</a:t>
            </a:r>
            <a:r>
              <a:rPr dirty="0"/>
              <a:t>antic</a:t>
            </a:r>
            <a:r>
              <a:rPr spc="-100" dirty="0"/>
              <a:t> </a:t>
            </a:r>
            <a:r>
              <a:rPr spc="-10" dirty="0"/>
              <a:t>A</a:t>
            </a:r>
            <a:r>
              <a:rPr dirty="0"/>
              <a:t>nalysis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14750" y="2013585"/>
            <a:ext cx="11766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Parse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spc="-50" dirty="0">
                <a:latin typeface="Times New Roman"/>
                <a:cs typeface="Times New Roman"/>
              </a:rPr>
              <a:t>Tree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72959" y="2084958"/>
            <a:ext cx="1675764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Output 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Meaning 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Rep</a:t>
            </a:r>
            <a:r>
              <a:rPr sz="2000" b="1" spc="-35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esent</a:t>
            </a: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2275" y="1989137"/>
            <a:ext cx="1871980" cy="935355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imes New Roman"/>
              <a:cs typeface="Times New Roman"/>
            </a:endParaRPr>
          </a:p>
          <a:p>
            <a:pPr marL="52324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Times New Roman"/>
                <a:cs typeface="Times New Roman"/>
              </a:rPr>
              <a:t>Parser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8326" y="1989137"/>
            <a:ext cx="1871980" cy="935355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182245" rIns="0" bIns="0" rtlCol="0">
            <a:spAutoFit/>
          </a:bodyPr>
          <a:lstStyle/>
          <a:p>
            <a:pPr marL="501015" marR="407034" indent="-48895">
              <a:lnSpc>
                <a:spcPct val="100000"/>
              </a:lnSpc>
              <a:spcBef>
                <a:spcPts val="1435"/>
              </a:spcBef>
            </a:pPr>
            <a:r>
              <a:rPr sz="2000" b="1" dirty="0">
                <a:latin typeface="Times New Roman"/>
                <a:cs typeface="Times New Roman"/>
              </a:rPr>
              <a:t>Semantic  Analysis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69367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i="0" spc="-4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Syntax-Driven</a:t>
            </a:r>
            <a:r>
              <a:rPr b="0" i="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b="0" i="0" spc="-6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Semantic</a:t>
            </a:r>
            <a:r>
              <a:rPr b="0" i="0" spc="-1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b="0" i="0" spc="-6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Analysis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32507" y="1889428"/>
            <a:ext cx="7193280" cy="2408555"/>
            <a:chOff x="932507" y="1889428"/>
            <a:chExt cx="7193280" cy="24085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507" y="1889428"/>
              <a:ext cx="7192981" cy="23675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42987" y="3789426"/>
              <a:ext cx="3601085" cy="503555"/>
            </a:xfrm>
            <a:custGeom>
              <a:avLst/>
              <a:gdLst/>
              <a:ahLst/>
              <a:cxnLst/>
              <a:rect l="l" t="t" r="r" b="b"/>
              <a:pathLst>
                <a:path w="3601085" h="503554">
                  <a:moveTo>
                    <a:pt x="1800288" y="0"/>
                  </a:moveTo>
                  <a:lnTo>
                    <a:pt x="1722194" y="232"/>
                  </a:lnTo>
                  <a:lnTo>
                    <a:pt x="1644951" y="923"/>
                  </a:lnTo>
                  <a:lnTo>
                    <a:pt x="1568624" y="2063"/>
                  </a:lnTo>
                  <a:lnTo>
                    <a:pt x="1493283" y="3643"/>
                  </a:lnTo>
                  <a:lnTo>
                    <a:pt x="1418994" y="5654"/>
                  </a:lnTo>
                  <a:lnTo>
                    <a:pt x="1345825" y="8085"/>
                  </a:lnTo>
                  <a:lnTo>
                    <a:pt x="1273844" y="10927"/>
                  </a:lnTo>
                  <a:lnTo>
                    <a:pt x="1203118" y="14172"/>
                  </a:lnTo>
                  <a:lnTo>
                    <a:pt x="1133714" y="17809"/>
                  </a:lnTo>
                  <a:lnTo>
                    <a:pt x="1065701" y="21829"/>
                  </a:lnTo>
                  <a:lnTo>
                    <a:pt x="999146" y="26223"/>
                  </a:lnTo>
                  <a:lnTo>
                    <a:pt x="934116" y="30981"/>
                  </a:lnTo>
                  <a:lnTo>
                    <a:pt x="870678" y="36094"/>
                  </a:lnTo>
                  <a:lnTo>
                    <a:pt x="808902" y="41552"/>
                  </a:lnTo>
                  <a:lnTo>
                    <a:pt x="748853" y="47346"/>
                  </a:lnTo>
                  <a:lnTo>
                    <a:pt x="690599" y="53466"/>
                  </a:lnTo>
                  <a:lnTo>
                    <a:pt x="634209" y="59903"/>
                  </a:lnTo>
                  <a:lnTo>
                    <a:pt x="579749" y="66648"/>
                  </a:lnTo>
                  <a:lnTo>
                    <a:pt x="527288" y="73691"/>
                  </a:lnTo>
                  <a:lnTo>
                    <a:pt x="476892" y="81023"/>
                  </a:lnTo>
                  <a:lnTo>
                    <a:pt x="428629" y="88634"/>
                  </a:lnTo>
                  <a:lnTo>
                    <a:pt x="382567" y="96514"/>
                  </a:lnTo>
                  <a:lnTo>
                    <a:pt x="338774" y="104655"/>
                  </a:lnTo>
                  <a:lnTo>
                    <a:pt x="297316" y="113047"/>
                  </a:lnTo>
                  <a:lnTo>
                    <a:pt x="258262" y="121680"/>
                  </a:lnTo>
                  <a:lnTo>
                    <a:pt x="187633" y="139633"/>
                  </a:lnTo>
                  <a:lnTo>
                    <a:pt x="127429" y="158439"/>
                  </a:lnTo>
                  <a:lnTo>
                    <a:pt x="78190" y="178021"/>
                  </a:lnTo>
                  <a:lnTo>
                    <a:pt x="40455" y="198305"/>
                  </a:lnTo>
                  <a:lnTo>
                    <a:pt x="6608" y="229880"/>
                  </a:lnTo>
                  <a:lnTo>
                    <a:pt x="0" y="251587"/>
                  </a:lnTo>
                  <a:lnTo>
                    <a:pt x="1663" y="262499"/>
                  </a:lnTo>
                  <a:lnTo>
                    <a:pt x="26071" y="294487"/>
                  </a:lnTo>
                  <a:lnTo>
                    <a:pt x="78190" y="325152"/>
                  </a:lnTo>
                  <a:lnTo>
                    <a:pt x="127429" y="344734"/>
                  </a:lnTo>
                  <a:lnTo>
                    <a:pt x="187633" y="363540"/>
                  </a:lnTo>
                  <a:lnTo>
                    <a:pt x="258262" y="381493"/>
                  </a:lnTo>
                  <a:lnTo>
                    <a:pt x="297316" y="390126"/>
                  </a:lnTo>
                  <a:lnTo>
                    <a:pt x="338774" y="398518"/>
                  </a:lnTo>
                  <a:lnTo>
                    <a:pt x="382567" y="406659"/>
                  </a:lnTo>
                  <a:lnTo>
                    <a:pt x="428629" y="414539"/>
                  </a:lnTo>
                  <a:lnTo>
                    <a:pt x="476892" y="422150"/>
                  </a:lnTo>
                  <a:lnTo>
                    <a:pt x="527288" y="429482"/>
                  </a:lnTo>
                  <a:lnTo>
                    <a:pt x="579749" y="436525"/>
                  </a:lnTo>
                  <a:lnTo>
                    <a:pt x="634209" y="443270"/>
                  </a:lnTo>
                  <a:lnTo>
                    <a:pt x="690599" y="449707"/>
                  </a:lnTo>
                  <a:lnTo>
                    <a:pt x="748853" y="455827"/>
                  </a:lnTo>
                  <a:lnTo>
                    <a:pt x="808902" y="461621"/>
                  </a:lnTo>
                  <a:lnTo>
                    <a:pt x="870678" y="467079"/>
                  </a:lnTo>
                  <a:lnTo>
                    <a:pt x="934116" y="472192"/>
                  </a:lnTo>
                  <a:lnTo>
                    <a:pt x="999146" y="476950"/>
                  </a:lnTo>
                  <a:lnTo>
                    <a:pt x="1065701" y="481344"/>
                  </a:lnTo>
                  <a:lnTo>
                    <a:pt x="1133714" y="485364"/>
                  </a:lnTo>
                  <a:lnTo>
                    <a:pt x="1203118" y="489001"/>
                  </a:lnTo>
                  <a:lnTo>
                    <a:pt x="1273844" y="492246"/>
                  </a:lnTo>
                  <a:lnTo>
                    <a:pt x="1345825" y="495088"/>
                  </a:lnTo>
                  <a:lnTo>
                    <a:pt x="1418994" y="497519"/>
                  </a:lnTo>
                  <a:lnTo>
                    <a:pt x="1493283" y="499530"/>
                  </a:lnTo>
                  <a:lnTo>
                    <a:pt x="1568624" y="501110"/>
                  </a:lnTo>
                  <a:lnTo>
                    <a:pt x="1644951" y="502250"/>
                  </a:lnTo>
                  <a:lnTo>
                    <a:pt x="1722194" y="502941"/>
                  </a:lnTo>
                  <a:lnTo>
                    <a:pt x="1800288" y="503174"/>
                  </a:lnTo>
                  <a:lnTo>
                    <a:pt x="1878372" y="502941"/>
                  </a:lnTo>
                  <a:lnTo>
                    <a:pt x="1955607" y="502250"/>
                  </a:lnTo>
                  <a:lnTo>
                    <a:pt x="2031925" y="501110"/>
                  </a:lnTo>
                  <a:lnTo>
                    <a:pt x="2107259" y="499530"/>
                  </a:lnTo>
                  <a:lnTo>
                    <a:pt x="2181541" y="497519"/>
                  </a:lnTo>
                  <a:lnTo>
                    <a:pt x="2254704" y="495088"/>
                  </a:lnTo>
                  <a:lnTo>
                    <a:pt x="2326680" y="492246"/>
                  </a:lnTo>
                  <a:lnTo>
                    <a:pt x="2397401" y="489001"/>
                  </a:lnTo>
                  <a:lnTo>
                    <a:pt x="2466800" y="485364"/>
                  </a:lnTo>
                  <a:lnTo>
                    <a:pt x="2534810" y="481344"/>
                  </a:lnTo>
                  <a:lnTo>
                    <a:pt x="2601362" y="476950"/>
                  </a:lnTo>
                  <a:lnTo>
                    <a:pt x="2666389" y="472192"/>
                  </a:lnTo>
                  <a:lnTo>
                    <a:pt x="2729824" y="467079"/>
                  </a:lnTo>
                  <a:lnTo>
                    <a:pt x="2791599" y="461621"/>
                  </a:lnTo>
                  <a:lnTo>
                    <a:pt x="2851646" y="455827"/>
                  </a:lnTo>
                  <a:lnTo>
                    <a:pt x="2909899" y="449707"/>
                  </a:lnTo>
                  <a:lnTo>
                    <a:pt x="2966288" y="443270"/>
                  </a:lnTo>
                  <a:lnTo>
                    <a:pt x="3020748" y="436525"/>
                  </a:lnTo>
                  <a:lnTo>
                    <a:pt x="3073209" y="429482"/>
                  </a:lnTo>
                  <a:lnTo>
                    <a:pt x="3123605" y="422150"/>
                  </a:lnTo>
                  <a:lnTo>
                    <a:pt x="3171868" y="414539"/>
                  </a:lnTo>
                  <a:lnTo>
                    <a:pt x="3217931" y="406659"/>
                  </a:lnTo>
                  <a:lnTo>
                    <a:pt x="3261725" y="398518"/>
                  </a:lnTo>
                  <a:lnTo>
                    <a:pt x="3303184" y="390126"/>
                  </a:lnTo>
                  <a:lnTo>
                    <a:pt x="3342239" y="381493"/>
                  </a:lnTo>
                  <a:lnTo>
                    <a:pt x="3412869" y="363540"/>
                  </a:lnTo>
                  <a:lnTo>
                    <a:pt x="3473076" y="344734"/>
                  </a:lnTo>
                  <a:lnTo>
                    <a:pt x="3522318" y="325152"/>
                  </a:lnTo>
                  <a:lnTo>
                    <a:pt x="3560054" y="304868"/>
                  </a:lnTo>
                  <a:lnTo>
                    <a:pt x="3593904" y="273293"/>
                  </a:lnTo>
                  <a:lnTo>
                    <a:pt x="3600513" y="251587"/>
                  </a:lnTo>
                  <a:lnTo>
                    <a:pt x="3598850" y="240674"/>
                  </a:lnTo>
                  <a:lnTo>
                    <a:pt x="3574439" y="208686"/>
                  </a:lnTo>
                  <a:lnTo>
                    <a:pt x="3522318" y="178021"/>
                  </a:lnTo>
                  <a:lnTo>
                    <a:pt x="3473076" y="158439"/>
                  </a:lnTo>
                  <a:lnTo>
                    <a:pt x="3412869" y="139633"/>
                  </a:lnTo>
                  <a:lnTo>
                    <a:pt x="3342239" y="121680"/>
                  </a:lnTo>
                  <a:lnTo>
                    <a:pt x="3303184" y="113047"/>
                  </a:lnTo>
                  <a:lnTo>
                    <a:pt x="3261725" y="104655"/>
                  </a:lnTo>
                  <a:lnTo>
                    <a:pt x="3217931" y="96514"/>
                  </a:lnTo>
                  <a:lnTo>
                    <a:pt x="3171868" y="88634"/>
                  </a:lnTo>
                  <a:lnTo>
                    <a:pt x="3123605" y="81023"/>
                  </a:lnTo>
                  <a:lnTo>
                    <a:pt x="3073209" y="73691"/>
                  </a:lnTo>
                  <a:lnTo>
                    <a:pt x="3020748" y="66648"/>
                  </a:lnTo>
                  <a:lnTo>
                    <a:pt x="2966288" y="59903"/>
                  </a:lnTo>
                  <a:lnTo>
                    <a:pt x="2909899" y="53466"/>
                  </a:lnTo>
                  <a:lnTo>
                    <a:pt x="2851646" y="47346"/>
                  </a:lnTo>
                  <a:lnTo>
                    <a:pt x="2791599" y="41552"/>
                  </a:lnTo>
                  <a:lnTo>
                    <a:pt x="2729824" y="36094"/>
                  </a:lnTo>
                  <a:lnTo>
                    <a:pt x="2666389" y="30981"/>
                  </a:lnTo>
                  <a:lnTo>
                    <a:pt x="2601362" y="26223"/>
                  </a:lnTo>
                  <a:lnTo>
                    <a:pt x="2534810" y="21829"/>
                  </a:lnTo>
                  <a:lnTo>
                    <a:pt x="2466800" y="17809"/>
                  </a:lnTo>
                  <a:lnTo>
                    <a:pt x="2397401" y="14172"/>
                  </a:lnTo>
                  <a:lnTo>
                    <a:pt x="2326680" y="10927"/>
                  </a:lnTo>
                  <a:lnTo>
                    <a:pt x="2254704" y="8085"/>
                  </a:lnTo>
                  <a:lnTo>
                    <a:pt x="2181541" y="5654"/>
                  </a:lnTo>
                  <a:lnTo>
                    <a:pt x="2107259" y="3643"/>
                  </a:lnTo>
                  <a:lnTo>
                    <a:pt x="2031925" y="2063"/>
                  </a:lnTo>
                  <a:lnTo>
                    <a:pt x="1955607" y="923"/>
                  </a:lnTo>
                  <a:lnTo>
                    <a:pt x="1878372" y="232"/>
                  </a:lnTo>
                  <a:lnTo>
                    <a:pt x="1800288" y="0"/>
                  </a:lnTo>
                  <a:close/>
                </a:path>
              </a:pathLst>
            </a:custGeom>
            <a:solidFill>
              <a:srgbClr val="D24717">
                <a:alpha val="1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2987" y="3789426"/>
              <a:ext cx="3601085" cy="503555"/>
            </a:xfrm>
            <a:custGeom>
              <a:avLst/>
              <a:gdLst/>
              <a:ahLst/>
              <a:cxnLst/>
              <a:rect l="l" t="t" r="r" b="b"/>
              <a:pathLst>
                <a:path w="3601085" h="503554">
                  <a:moveTo>
                    <a:pt x="0" y="251587"/>
                  </a:moveTo>
                  <a:lnTo>
                    <a:pt x="26071" y="208686"/>
                  </a:lnTo>
                  <a:lnTo>
                    <a:pt x="78190" y="178021"/>
                  </a:lnTo>
                  <a:lnTo>
                    <a:pt x="127429" y="158439"/>
                  </a:lnTo>
                  <a:lnTo>
                    <a:pt x="187633" y="139633"/>
                  </a:lnTo>
                  <a:lnTo>
                    <a:pt x="258262" y="121680"/>
                  </a:lnTo>
                  <a:lnTo>
                    <a:pt x="297316" y="113047"/>
                  </a:lnTo>
                  <a:lnTo>
                    <a:pt x="338774" y="104655"/>
                  </a:lnTo>
                  <a:lnTo>
                    <a:pt x="382567" y="96514"/>
                  </a:lnTo>
                  <a:lnTo>
                    <a:pt x="428629" y="88634"/>
                  </a:lnTo>
                  <a:lnTo>
                    <a:pt x="476892" y="81023"/>
                  </a:lnTo>
                  <a:lnTo>
                    <a:pt x="527288" y="73691"/>
                  </a:lnTo>
                  <a:lnTo>
                    <a:pt x="579749" y="66648"/>
                  </a:lnTo>
                  <a:lnTo>
                    <a:pt x="634209" y="59903"/>
                  </a:lnTo>
                  <a:lnTo>
                    <a:pt x="690599" y="53466"/>
                  </a:lnTo>
                  <a:lnTo>
                    <a:pt x="748853" y="47346"/>
                  </a:lnTo>
                  <a:lnTo>
                    <a:pt x="808902" y="41552"/>
                  </a:lnTo>
                  <a:lnTo>
                    <a:pt x="870678" y="36094"/>
                  </a:lnTo>
                  <a:lnTo>
                    <a:pt x="934116" y="30981"/>
                  </a:lnTo>
                  <a:lnTo>
                    <a:pt x="999146" y="26223"/>
                  </a:lnTo>
                  <a:lnTo>
                    <a:pt x="1065701" y="21829"/>
                  </a:lnTo>
                  <a:lnTo>
                    <a:pt x="1133714" y="17809"/>
                  </a:lnTo>
                  <a:lnTo>
                    <a:pt x="1203118" y="14172"/>
                  </a:lnTo>
                  <a:lnTo>
                    <a:pt x="1273844" y="10927"/>
                  </a:lnTo>
                  <a:lnTo>
                    <a:pt x="1345825" y="8085"/>
                  </a:lnTo>
                  <a:lnTo>
                    <a:pt x="1418994" y="5654"/>
                  </a:lnTo>
                  <a:lnTo>
                    <a:pt x="1493283" y="3643"/>
                  </a:lnTo>
                  <a:lnTo>
                    <a:pt x="1568624" y="2063"/>
                  </a:lnTo>
                  <a:lnTo>
                    <a:pt x="1644951" y="923"/>
                  </a:lnTo>
                  <a:lnTo>
                    <a:pt x="1722194" y="232"/>
                  </a:lnTo>
                  <a:lnTo>
                    <a:pt x="1800288" y="0"/>
                  </a:lnTo>
                  <a:lnTo>
                    <a:pt x="1878372" y="232"/>
                  </a:lnTo>
                  <a:lnTo>
                    <a:pt x="1955607" y="923"/>
                  </a:lnTo>
                  <a:lnTo>
                    <a:pt x="2031925" y="2063"/>
                  </a:lnTo>
                  <a:lnTo>
                    <a:pt x="2107259" y="3643"/>
                  </a:lnTo>
                  <a:lnTo>
                    <a:pt x="2181541" y="5654"/>
                  </a:lnTo>
                  <a:lnTo>
                    <a:pt x="2254704" y="8085"/>
                  </a:lnTo>
                  <a:lnTo>
                    <a:pt x="2326680" y="10927"/>
                  </a:lnTo>
                  <a:lnTo>
                    <a:pt x="2397401" y="14172"/>
                  </a:lnTo>
                  <a:lnTo>
                    <a:pt x="2466800" y="17809"/>
                  </a:lnTo>
                  <a:lnTo>
                    <a:pt x="2534810" y="21829"/>
                  </a:lnTo>
                  <a:lnTo>
                    <a:pt x="2601362" y="26223"/>
                  </a:lnTo>
                  <a:lnTo>
                    <a:pt x="2666389" y="30981"/>
                  </a:lnTo>
                  <a:lnTo>
                    <a:pt x="2729824" y="36094"/>
                  </a:lnTo>
                  <a:lnTo>
                    <a:pt x="2791599" y="41552"/>
                  </a:lnTo>
                  <a:lnTo>
                    <a:pt x="2851646" y="47346"/>
                  </a:lnTo>
                  <a:lnTo>
                    <a:pt x="2909899" y="53466"/>
                  </a:lnTo>
                  <a:lnTo>
                    <a:pt x="2966288" y="59903"/>
                  </a:lnTo>
                  <a:lnTo>
                    <a:pt x="3020748" y="66648"/>
                  </a:lnTo>
                  <a:lnTo>
                    <a:pt x="3073209" y="73691"/>
                  </a:lnTo>
                  <a:lnTo>
                    <a:pt x="3123605" y="81023"/>
                  </a:lnTo>
                  <a:lnTo>
                    <a:pt x="3171868" y="88634"/>
                  </a:lnTo>
                  <a:lnTo>
                    <a:pt x="3217931" y="96514"/>
                  </a:lnTo>
                  <a:lnTo>
                    <a:pt x="3261725" y="104655"/>
                  </a:lnTo>
                  <a:lnTo>
                    <a:pt x="3303184" y="113047"/>
                  </a:lnTo>
                  <a:lnTo>
                    <a:pt x="3342239" y="121680"/>
                  </a:lnTo>
                  <a:lnTo>
                    <a:pt x="3412869" y="139633"/>
                  </a:lnTo>
                  <a:lnTo>
                    <a:pt x="3473076" y="158439"/>
                  </a:lnTo>
                  <a:lnTo>
                    <a:pt x="3522318" y="178021"/>
                  </a:lnTo>
                  <a:lnTo>
                    <a:pt x="3560054" y="198305"/>
                  </a:lnTo>
                  <a:lnTo>
                    <a:pt x="3593904" y="229880"/>
                  </a:lnTo>
                  <a:lnTo>
                    <a:pt x="3600513" y="251587"/>
                  </a:lnTo>
                  <a:lnTo>
                    <a:pt x="3598850" y="262499"/>
                  </a:lnTo>
                  <a:lnTo>
                    <a:pt x="3574439" y="294487"/>
                  </a:lnTo>
                  <a:lnTo>
                    <a:pt x="3522318" y="325152"/>
                  </a:lnTo>
                  <a:lnTo>
                    <a:pt x="3473076" y="344734"/>
                  </a:lnTo>
                  <a:lnTo>
                    <a:pt x="3412869" y="363540"/>
                  </a:lnTo>
                  <a:lnTo>
                    <a:pt x="3342239" y="381493"/>
                  </a:lnTo>
                  <a:lnTo>
                    <a:pt x="3303184" y="390126"/>
                  </a:lnTo>
                  <a:lnTo>
                    <a:pt x="3261725" y="398518"/>
                  </a:lnTo>
                  <a:lnTo>
                    <a:pt x="3217931" y="406659"/>
                  </a:lnTo>
                  <a:lnTo>
                    <a:pt x="3171868" y="414539"/>
                  </a:lnTo>
                  <a:lnTo>
                    <a:pt x="3123605" y="422150"/>
                  </a:lnTo>
                  <a:lnTo>
                    <a:pt x="3073209" y="429482"/>
                  </a:lnTo>
                  <a:lnTo>
                    <a:pt x="3020748" y="436525"/>
                  </a:lnTo>
                  <a:lnTo>
                    <a:pt x="2966288" y="443270"/>
                  </a:lnTo>
                  <a:lnTo>
                    <a:pt x="2909899" y="449707"/>
                  </a:lnTo>
                  <a:lnTo>
                    <a:pt x="2851646" y="455827"/>
                  </a:lnTo>
                  <a:lnTo>
                    <a:pt x="2791599" y="461621"/>
                  </a:lnTo>
                  <a:lnTo>
                    <a:pt x="2729824" y="467079"/>
                  </a:lnTo>
                  <a:lnTo>
                    <a:pt x="2666389" y="472192"/>
                  </a:lnTo>
                  <a:lnTo>
                    <a:pt x="2601362" y="476950"/>
                  </a:lnTo>
                  <a:lnTo>
                    <a:pt x="2534810" y="481344"/>
                  </a:lnTo>
                  <a:lnTo>
                    <a:pt x="2466800" y="485364"/>
                  </a:lnTo>
                  <a:lnTo>
                    <a:pt x="2397401" y="489001"/>
                  </a:lnTo>
                  <a:lnTo>
                    <a:pt x="2326680" y="492246"/>
                  </a:lnTo>
                  <a:lnTo>
                    <a:pt x="2254704" y="495088"/>
                  </a:lnTo>
                  <a:lnTo>
                    <a:pt x="2181541" y="497519"/>
                  </a:lnTo>
                  <a:lnTo>
                    <a:pt x="2107259" y="499530"/>
                  </a:lnTo>
                  <a:lnTo>
                    <a:pt x="2031925" y="501110"/>
                  </a:lnTo>
                  <a:lnTo>
                    <a:pt x="1955607" y="502250"/>
                  </a:lnTo>
                  <a:lnTo>
                    <a:pt x="1878372" y="502941"/>
                  </a:lnTo>
                  <a:lnTo>
                    <a:pt x="1800288" y="503174"/>
                  </a:lnTo>
                  <a:lnTo>
                    <a:pt x="1722194" y="502941"/>
                  </a:lnTo>
                  <a:lnTo>
                    <a:pt x="1644951" y="502250"/>
                  </a:lnTo>
                  <a:lnTo>
                    <a:pt x="1568624" y="501110"/>
                  </a:lnTo>
                  <a:lnTo>
                    <a:pt x="1493283" y="499530"/>
                  </a:lnTo>
                  <a:lnTo>
                    <a:pt x="1418994" y="497519"/>
                  </a:lnTo>
                  <a:lnTo>
                    <a:pt x="1345825" y="495088"/>
                  </a:lnTo>
                  <a:lnTo>
                    <a:pt x="1273844" y="492246"/>
                  </a:lnTo>
                  <a:lnTo>
                    <a:pt x="1203118" y="489001"/>
                  </a:lnTo>
                  <a:lnTo>
                    <a:pt x="1133714" y="485364"/>
                  </a:lnTo>
                  <a:lnTo>
                    <a:pt x="1065701" y="481344"/>
                  </a:lnTo>
                  <a:lnTo>
                    <a:pt x="999146" y="476950"/>
                  </a:lnTo>
                  <a:lnTo>
                    <a:pt x="934116" y="472192"/>
                  </a:lnTo>
                  <a:lnTo>
                    <a:pt x="870678" y="467079"/>
                  </a:lnTo>
                  <a:lnTo>
                    <a:pt x="808902" y="461621"/>
                  </a:lnTo>
                  <a:lnTo>
                    <a:pt x="748853" y="455827"/>
                  </a:lnTo>
                  <a:lnTo>
                    <a:pt x="690599" y="449707"/>
                  </a:lnTo>
                  <a:lnTo>
                    <a:pt x="634209" y="443270"/>
                  </a:lnTo>
                  <a:lnTo>
                    <a:pt x="579749" y="436525"/>
                  </a:lnTo>
                  <a:lnTo>
                    <a:pt x="527288" y="429482"/>
                  </a:lnTo>
                  <a:lnTo>
                    <a:pt x="476892" y="422150"/>
                  </a:lnTo>
                  <a:lnTo>
                    <a:pt x="428629" y="414539"/>
                  </a:lnTo>
                  <a:lnTo>
                    <a:pt x="382567" y="406659"/>
                  </a:lnTo>
                  <a:lnTo>
                    <a:pt x="338774" y="398518"/>
                  </a:lnTo>
                  <a:lnTo>
                    <a:pt x="297316" y="390126"/>
                  </a:lnTo>
                  <a:lnTo>
                    <a:pt x="258262" y="381493"/>
                  </a:lnTo>
                  <a:lnTo>
                    <a:pt x="187633" y="363540"/>
                  </a:lnTo>
                  <a:lnTo>
                    <a:pt x="127429" y="344734"/>
                  </a:lnTo>
                  <a:lnTo>
                    <a:pt x="78190" y="325152"/>
                  </a:lnTo>
                  <a:lnTo>
                    <a:pt x="40455" y="304868"/>
                  </a:lnTo>
                  <a:lnTo>
                    <a:pt x="6608" y="273293"/>
                  </a:lnTo>
                  <a:lnTo>
                    <a:pt x="0" y="2515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4492973"/>
            <a:ext cx="7689850" cy="136715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10" dirty="0">
                <a:latin typeface="Times New Roman"/>
                <a:cs typeface="Times New Roman"/>
              </a:rPr>
              <a:t>What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does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mean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26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25" dirty="0">
                <a:solidFill>
                  <a:srgbClr val="FF0000"/>
                </a:solidFill>
                <a:latin typeface="Times New Roman"/>
                <a:cs typeface="Times New Roman"/>
              </a:rPr>
              <a:t>syntactic</a:t>
            </a:r>
            <a:r>
              <a:rPr sz="26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95" dirty="0">
                <a:solidFill>
                  <a:srgbClr val="FF0000"/>
                </a:solidFill>
                <a:latin typeface="Times New Roman"/>
                <a:cs typeface="Times New Roman"/>
              </a:rPr>
              <a:t>constituents</a:t>
            </a:r>
            <a:r>
              <a:rPr sz="26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have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meaning?</a:t>
            </a:r>
            <a:endParaRPr sz="2600">
              <a:latin typeface="Times New Roman"/>
              <a:cs typeface="Times New Roman"/>
            </a:endParaRPr>
          </a:p>
          <a:p>
            <a:pPr marL="285115" marR="440690" indent="-27305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65" dirty="0">
                <a:latin typeface="Times New Roman"/>
                <a:cs typeface="Times New Roman"/>
              </a:rPr>
              <a:t>Wh</a:t>
            </a:r>
            <a:r>
              <a:rPr sz="2600" spc="-135" dirty="0">
                <a:latin typeface="Times New Roman"/>
                <a:cs typeface="Times New Roman"/>
              </a:rPr>
              <a:t>a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40" dirty="0">
                <a:latin typeface="Times New Roman"/>
                <a:cs typeface="Times New Roman"/>
              </a:rPr>
              <a:t>hese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mea</a:t>
            </a:r>
            <a:r>
              <a:rPr sz="2600" spc="-145" dirty="0">
                <a:latin typeface="Times New Roman"/>
                <a:cs typeface="Times New Roman"/>
              </a:rPr>
              <a:t>n</a:t>
            </a:r>
            <a:r>
              <a:rPr sz="2600" spc="-140" dirty="0">
                <a:latin typeface="Times New Roman"/>
                <a:cs typeface="Times New Roman"/>
              </a:rPr>
              <a:t>in</a:t>
            </a:r>
            <a:r>
              <a:rPr sz="2600" spc="-190" dirty="0">
                <a:latin typeface="Times New Roman"/>
                <a:cs typeface="Times New Roman"/>
              </a:rPr>
              <a:t>g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h</a:t>
            </a:r>
            <a:r>
              <a:rPr sz="2600" spc="-250" dirty="0">
                <a:latin typeface="Times New Roman"/>
                <a:cs typeface="Times New Roman"/>
              </a:rPr>
              <a:t>a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be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li</a:t>
            </a:r>
            <a:r>
              <a:rPr sz="2600" spc="-220" dirty="0">
                <a:latin typeface="Times New Roman"/>
                <a:cs typeface="Times New Roman"/>
              </a:rPr>
              <a:t>k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so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195" dirty="0">
                <a:latin typeface="Times New Roman"/>
                <a:cs typeface="Times New Roman"/>
              </a:rPr>
              <a:t>h</a:t>
            </a:r>
            <a:r>
              <a:rPr sz="2600" spc="-200" dirty="0">
                <a:latin typeface="Times New Roman"/>
                <a:cs typeface="Times New Roman"/>
              </a:rPr>
              <a:t>a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th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a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be 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40" dirty="0">
                <a:latin typeface="Times New Roman"/>
                <a:cs typeface="Times New Roman"/>
              </a:rPr>
              <a:t>mp</a:t>
            </a:r>
            <a:r>
              <a:rPr sz="2600" spc="-120" dirty="0">
                <a:latin typeface="Times New Roman"/>
                <a:cs typeface="Times New Roman"/>
              </a:rPr>
              <a:t>o</a:t>
            </a:r>
            <a:r>
              <a:rPr sz="2600" spc="-135" dirty="0">
                <a:latin typeface="Times New Roman"/>
                <a:cs typeface="Times New Roman"/>
              </a:rPr>
              <a:t>sed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larg</a:t>
            </a:r>
            <a:r>
              <a:rPr sz="2600" spc="-140" dirty="0">
                <a:latin typeface="Times New Roman"/>
                <a:cs typeface="Times New Roman"/>
              </a:rPr>
              <a:t>e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meanin</a:t>
            </a:r>
            <a:r>
              <a:rPr sz="2600" spc="-160" dirty="0">
                <a:latin typeface="Times New Roman"/>
                <a:cs typeface="Times New Roman"/>
              </a:rPr>
              <a:t>g</a:t>
            </a:r>
            <a:r>
              <a:rPr sz="2600" spc="-270" dirty="0">
                <a:latin typeface="Times New Roman"/>
                <a:cs typeface="Times New Roman"/>
              </a:rPr>
              <a:t>s?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Se</a:t>
            </a:r>
            <a:r>
              <a:rPr spc="-20" dirty="0"/>
              <a:t>m</a:t>
            </a:r>
            <a:r>
              <a:rPr dirty="0"/>
              <a:t>antic</a:t>
            </a:r>
            <a:r>
              <a:rPr spc="-100" dirty="0"/>
              <a:t> </a:t>
            </a:r>
            <a:r>
              <a:rPr spc="-10" dirty="0"/>
              <a:t>A</a:t>
            </a:r>
            <a:r>
              <a:rPr dirty="0"/>
              <a:t>nalysis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449820" cy="426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306705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60" dirty="0">
                <a:latin typeface="Times New Roman"/>
                <a:cs typeface="Times New Roman"/>
              </a:rPr>
              <a:t>Using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parse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tree,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semantic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analyzer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produces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semantic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ep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esen</a:t>
            </a:r>
            <a:r>
              <a:rPr sz="2600" spc="-75" dirty="0">
                <a:latin typeface="Times New Roman"/>
                <a:cs typeface="Times New Roman"/>
              </a:rPr>
              <a:t>t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80" dirty="0">
                <a:latin typeface="Times New Roman"/>
                <a:cs typeface="Times New Roman"/>
              </a:rPr>
              <a:t>tion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-85" dirty="0">
                <a:latin typeface="Times New Roman"/>
                <a:cs typeface="Times New Roman"/>
              </a:rPr>
              <a:t>ll</a:t>
            </a:r>
            <a:r>
              <a:rPr sz="2600" spc="-225" dirty="0">
                <a:latin typeface="Times New Roman"/>
                <a:cs typeface="Times New Roman"/>
              </a:rPr>
              <a:t>o</a:t>
            </a:r>
            <a:r>
              <a:rPr sz="2600" spc="-150" dirty="0">
                <a:latin typeface="Times New Roman"/>
                <a:cs typeface="Times New Roman"/>
              </a:rPr>
              <a:t>wing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ste</a:t>
            </a:r>
            <a:r>
              <a:rPr sz="2600" spc="-130" dirty="0">
                <a:latin typeface="Times New Roman"/>
                <a:cs typeface="Times New Roman"/>
              </a:rPr>
              <a:t>p</a:t>
            </a:r>
            <a:r>
              <a:rPr sz="2600" spc="-80" dirty="0">
                <a:latin typeface="Times New Roman"/>
                <a:cs typeface="Times New Roman"/>
              </a:rPr>
              <a:t>s:</a:t>
            </a:r>
            <a:endParaRPr sz="2600">
              <a:latin typeface="Times New Roman"/>
              <a:cs typeface="Times New Roman"/>
            </a:endParaRPr>
          </a:p>
          <a:p>
            <a:pPr marL="560705" marR="73660" lvl="1" indent="-228600">
              <a:lnSpc>
                <a:spcPct val="100000"/>
              </a:lnSpc>
              <a:spcBef>
                <a:spcPts val="430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1340" algn="l"/>
                <a:tab pos="2178685" algn="l"/>
                <a:tab pos="4173220" algn="l"/>
                <a:tab pos="6248400" algn="l"/>
              </a:tabLst>
            </a:pPr>
            <a:r>
              <a:rPr sz="2400" spc="-120" dirty="0">
                <a:latin typeface="Times New Roman"/>
                <a:cs typeface="Times New Roman"/>
              </a:rPr>
              <a:t>Fi</a:t>
            </a:r>
            <a:r>
              <a:rPr sz="2400" spc="-40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st,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it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et</a:t>
            </a:r>
            <a:r>
              <a:rPr sz="2400" spc="30" dirty="0">
                <a:latin typeface="Times New Roman"/>
                <a:cs typeface="Times New Roman"/>
              </a:rPr>
              <a:t>r</a:t>
            </a:r>
            <a:r>
              <a:rPr sz="2400" spc="-114" dirty="0">
                <a:latin typeface="Times New Roman"/>
                <a:cs typeface="Times New Roman"/>
              </a:rPr>
              <a:t>i</a:t>
            </a:r>
            <a:r>
              <a:rPr sz="2400" spc="-260" dirty="0">
                <a:latin typeface="Times New Roman"/>
                <a:cs typeface="Times New Roman"/>
              </a:rPr>
              <a:t>v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9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0" dirty="0">
                <a:solidFill>
                  <a:srgbClr val="FF0000"/>
                </a:solidFill>
                <a:latin typeface="Times New Roman"/>
                <a:cs typeface="Times New Roman"/>
              </a:rPr>
              <a:t>mean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spc="-150" dirty="0">
                <a:solidFill>
                  <a:srgbClr val="FF0000"/>
                </a:solidFill>
                <a:latin typeface="Times New Roman"/>
                <a:cs typeface="Times New Roman"/>
              </a:rPr>
              <a:t>ng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-65" dirty="0">
                <a:solidFill>
                  <a:srgbClr val="FF0000"/>
                </a:solidFill>
                <a:latin typeface="Times New Roman"/>
                <a:cs typeface="Times New Roman"/>
              </a:rPr>
              <a:t>epr</a:t>
            </a:r>
            <a:r>
              <a:rPr sz="2400" spc="-105" dirty="0">
                <a:solidFill>
                  <a:srgbClr val="FF0000"/>
                </a:solidFill>
                <a:latin typeface="Times New Roman"/>
                <a:cs typeface="Times New Roman"/>
              </a:rPr>
              <a:t>esent</a:t>
            </a:r>
            <a:r>
              <a:rPr sz="2400" spc="-14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tion</a:t>
            </a:r>
            <a:r>
              <a:rPr sz="24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f</a:t>
            </a:r>
            <a:r>
              <a:rPr sz="2400" spc="-100" dirty="0">
                <a:latin typeface="Times New Roman"/>
                <a:cs typeface="Times New Roman"/>
              </a:rPr>
              <a:t>r</a:t>
            </a:r>
            <a:r>
              <a:rPr sz="2400" spc="-125" dirty="0">
                <a:latin typeface="Times New Roman"/>
                <a:cs typeface="Times New Roman"/>
              </a:rPr>
              <a:t>om</a:t>
            </a:r>
            <a:r>
              <a:rPr sz="2400" spc="-70" dirty="0">
                <a:latin typeface="Times New Roman"/>
                <a:cs typeface="Times New Roman"/>
              </a:rPr>
              <a:t> 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su</a:t>
            </a:r>
            <a:r>
              <a:rPr sz="2400" spc="-120" dirty="0">
                <a:latin typeface="Times New Roman"/>
                <a:cs typeface="Times New Roman"/>
              </a:rPr>
              <a:t>b</a:t>
            </a:r>
            <a:r>
              <a:rPr sz="2400" spc="-50" dirty="0">
                <a:latin typeface="Times New Roman"/>
                <a:cs typeface="Times New Roman"/>
              </a:rPr>
              <a:t>-</a:t>
            </a:r>
            <a:r>
              <a:rPr sz="2400" spc="2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75" dirty="0">
                <a:latin typeface="Times New Roman"/>
                <a:cs typeface="Times New Roman"/>
              </a:rPr>
              <a:t>ee  </a:t>
            </a:r>
            <a:r>
              <a:rPr sz="2400" spc="-80" dirty="0">
                <a:latin typeface="Times New Roman"/>
                <a:cs typeface="Times New Roman"/>
              </a:rPr>
              <a:t>co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20" dirty="0">
                <a:latin typeface="Times New Roman"/>
                <a:cs typeface="Times New Roman"/>
              </a:rPr>
              <a:t>es</a:t>
            </a:r>
            <a:r>
              <a:rPr sz="2400" spc="-140" dirty="0">
                <a:latin typeface="Times New Roman"/>
                <a:cs typeface="Times New Roman"/>
              </a:rPr>
              <a:t>p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ndi</a:t>
            </a:r>
            <a:r>
              <a:rPr sz="2400" spc="-120" dirty="0">
                <a:latin typeface="Times New Roman"/>
                <a:cs typeface="Times New Roman"/>
              </a:rPr>
              <a:t>n</a:t>
            </a:r>
            <a:r>
              <a:rPr sz="2400" spc="-200" dirty="0">
                <a:latin typeface="Times New Roman"/>
                <a:cs typeface="Times New Roman"/>
              </a:rPr>
              <a:t>g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54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400" spc="-65" dirty="0">
                <a:solidFill>
                  <a:srgbClr val="FF0000"/>
                </a:solidFill>
                <a:latin typeface="Times New Roman"/>
                <a:cs typeface="Times New Roman"/>
              </a:rPr>
              <a:t>erb</a:t>
            </a:r>
            <a:r>
              <a:rPr sz="2400" u="heavy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400" spc="250" dirty="0">
                <a:latin typeface="Times New Roman"/>
                <a:cs typeface="Times New Roman"/>
              </a:rPr>
              <a:t>.</a:t>
            </a:r>
            <a:r>
              <a:rPr sz="2400" spc="-145" dirty="0">
                <a:latin typeface="Times New Roman"/>
                <a:cs typeface="Times New Roman"/>
              </a:rPr>
              <a:t>T</a:t>
            </a:r>
            <a:r>
              <a:rPr sz="2400" spc="-114" dirty="0">
                <a:latin typeface="Times New Roman"/>
                <a:cs typeface="Times New Roman"/>
              </a:rPr>
              <a:t>h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-50" dirty="0">
                <a:latin typeface="Times New Roman"/>
                <a:cs typeface="Times New Roman"/>
              </a:rPr>
              <a:t>r</a:t>
            </a:r>
            <a:r>
              <a:rPr sz="2400" spc="-150" dirty="0">
                <a:latin typeface="Times New Roman"/>
                <a:cs typeface="Times New Roman"/>
              </a:rPr>
              <a:t>o</a:t>
            </a:r>
            <a:r>
              <a:rPr sz="2400" spc="-105" dirty="0">
                <a:latin typeface="Times New Roman"/>
                <a:cs typeface="Times New Roman"/>
              </a:rPr>
              <a:t>g</a:t>
            </a:r>
            <a:r>
              <a:rPr sz="2400" spc="-85" dirty="0">
                <a:latin typeface="Times New Roman"/>
                <a:cs typeface="Times New Roman"/>
              </a:rPr>
              <a:t>ra</a:t>
            </a:r>
            <a:r>
              <a:rPr sz="2400" spc="-155" dirty="0">
                <a:latin typeface="Times New Roman"/>
                <a:cs typeface="Times New Roman"/>
              </a:rPr>
              <a:t>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t</a:t>
            </a:r>
            <a:r>
              <a:rPr sz="2400" spc="-180" dirty="0">
                <a:latin typeface="Times New Roman"/>
                <a:cs typeface="Times New Roman"/>
              </a:rPr>
              <a:t>ha</a:t>
            </a:r>
            <a:r>
              <a:rPr sz="2400" spc="30" dirty="0">
                <a:latin typeface="Times New Roman"/>
                <a:cs typeface="Times New Roman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inte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-50" dirty="0">
                <a:latin typeface="Times New Roman"/>
                <a:cs typeface="Times New Roman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ets  the </a:t>
            </a:r>
            <a:r>
              <a:rPr sz="2400" spc="-100" dirty="0">
                <a:latin typeface="Times New Roman"/>
                <a:cs typeface="Times New Roman"/>
              </a:rPr>
              <a:t>parse </a:t>
            </a:r>
            <a:r>
              <a:rPr sz="2400" spc="-40" dirty="0">
                <a:latin typeface="Times New Roman"/>
                <a:cs typeface="Times New Roman"/>
              </a:rPr>
              <a:t>tree </a:t>
            </a:r>
            <a:r>
              <a:rPr sz="2400" spc="-105" dirty="0">
                <a:latin typeface="Times New Roman"/>
                <a:cs typeface="Times New Roman"/>
              </a:rPr>
              <a:t>must </a:t>
            </a:r>
            <a:r>
              <a:rPr sz="2400" spc="-190" dirty="0">
                <a:latin typeface="Times New Roman"/>
                <a:cs typeface="Times New Roman"/>
              </a:rPr>
              <a:t>have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knowledge </a:t>
            </a:r>
            <a:r>
              <a:rPr sz="2400" spc="-75" dirty="0">
                <a:latin typeface="Times New Roman"/>
                <a:cs typeface="Times New Roman"/>
              </a:rPr>
              <a:t>that </a:t>
            </a:r>
            <a:r>
              <a:rPr sz="2400" spc="-45" dirty="0">
                <a:latin typeface="Times New Roman"/>
                <a:cs typeface="Times New Roman"/>
              </a:rPr>
              <a:t>it </a:t>
            </a:r>
            <a:r>
              <a:rPr sz="2400" spc="-150" dirty="0">
                <a:latin typeface="Times New Roman"/>
                <a:cs typeface="Times New Roman"/>
              </a:rPr>
              <a:t>is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114" dirty="0">
                <a:latin typeface="Times New Roman"/>
                <a:cs typeface="Times New Roman"/>
              </a:rPr>
              <a:t>verb </a:t>
            </a:r>
            <a:r>
              <a:rPr sz="2400" spc="-135" dirty="0">
                <a:latin typeface="Times New Roman"/>
                <a:cs typeface="Times New Roman"/>
              </a:rPr>
              <a:t>whose 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template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will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define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meaning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representation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	</a:t>
            </a:r>
            <a:r>
              <a:rPr sz="2400" spc="-60" dirty="0">
                <a:latin typeface="Times New Roman"/>
                <a:cs typeface="Times New Roman"/>
              </a:rPr>
              <a:t>th </a:t>
            </a:r>
            <a:r>
              <a:rPr sz="2400" spc="-120" dirty="0">
                <a:latin typeface="Times New Roman"/>
                <a:cs typeface="Times New Roman"/>
              </a:rPr>
              <a:t>whole 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sen</a:t>
            </a:r>
            <a:r>
              <a:rPr sz="2400" spc="-80" dirty="0">
                <a:latin typeface="Times New Roman"/>
                <a:cs typeface="Times New Roman"/>
              </a:rPr>
              <a:t>tenc</a:t>
            </a:r>
            <a:r>
              <a:rPr sz="2400" spc="-140" dirty="0">
                <a:latin typeface="Times New Roman"/>
                <a:cs typeface="Times New Roman"/>
              </a:rPr>
              <a:t>e</a:t>
            </a:r>
            <a:r>
              <a:rPr sz="2400" spc="100" dirty="0">
                <a:latin typeface="Times New Roman"/>
                <a:cs typeface="Times New Roman"/>
              </a:rPr>
              <a:t>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</a:t>
            </a:r>
            <a:r>
              <a:rPr sz="2400" spc="-140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45" dirty="0">
                <a:latin typeface="Times New Roman"/>
                <a:cs typeface="Times New Roman"/>
              </a:rPr>
              <a:t>ab</a:t>
            </a:r>
            <a:r>
              <a:rPr sz="2400" spc="-140" dirty="0">
                <a:latin typeface="Times New Roman"/>
                <a:cs typeface="Times New Roman"/>
              </a:rPr>
              <a:t>o</a:t>
            </a:r>
            <a:r>
              <a:rPr sz="2400" spc="-35" dirty="0">
                <a:latin typeface="Times New Roman"/>
                <a:cs typeface="Times New Roman"/>
              </a:rPr>
              <a:t>ut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p</a:t>
            </a:r>
            <a:r>
              <a:rPr sz="2400" spc="-100" dirty="0">
                <a:latin typeface="Times New Roman"/>
                <a:cs typeface="Times New Roman"/>
              </a:rPr>
              <a:t>o</a:t>
            </a:r>
            <a:r>
              <a:rPr sz="2400" spc="-150" dirty="0">
                <a:latin typeface="Times New Roman"/>
                <a:cs typeface="Times New Roman"/>
              </a:rPr>
              <a:t>si</a:t>
            </a:r>
            <a:r>
              <a:rPr sz="2400" spc="-75" dirty="0">
                <a:latin typeface="Times New Roman"/>
                <a:cs typeface="Times New Roman"/>
              </a:rPr>
              <a:t>tion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ar</a:t>
            </a:r>
            <a:r>
              <a:rPr sz="2400" spc="-160" dirty="0">
                <a:latin typeface="Times New Roman"/>
                <a:cs typeface="Times New Roman"/>
              </a:rPr>
              <a:t>g</a:t>
            </a:r>
            <a:r>
              <a:rPr sz="2400" spc="-125" dirty="0">
                <a:latin typeface="Times New Roman"/>
                <a:cs typeface="Times New Roman"/>
              </a:rPr>
              <a:t>um</a:t>
            </a:r>
            <a:r>
              <a:rPr sz="2400" spc="-90" dirty="0">
                <a:latin typeface="Times New Roman"/>
                <a:cs typeface="Times New Roman"/>
              </a:rPr>
              <a:t>ents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</a:t>
            </a:r>
            <a:r>
              <a:rPr sz="2400" spc="-140" dirty="0">
                <a:latin typeface="Times New Roman"/>
                <a:cs typeface="Times New Roman"/>
              </a:rPr>
              <a:t>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their 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20" dirty="0">
                <a:latin typeface="Times New Roman"/>
                <a:cs typeface="Times New Roman"/>
              </a:rPr>
              <a:t>ole</a:t>
            </a:r>
            <a:r>
              <a:rPr sz="2400" spc="-160" dirty="0">
                <a:latin typeface="Times New Roman"/>
                <a:cs typeface="Times New Roman"/>
              </a:rPr>
              <a:t>s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560705" lvl="1" indent="-229235">
              <a:lnSpc>
                <a:spcPct val="100000"/>
              </a:lnSpc>
              <a:spcBef>
                <a:spcPts val="400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1340" algn="l"/>
                <a:tab pos="7207250" algn="l"/>
              </a:tabLst>
            </a:pPr>
            <a:r>
              <a:rPr sz="2400" spc="-75" dirty="0">
                <a:latin typeface="Times New Roman"/>
                <a:cs typeface="Times New Roman"/>
              </a:rPr>
              <a:t>It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t</a:t>
            </a:r>
            <a:r>
              <a:rPr sz="2400" spc="-114" dirty="0">
                <a:latin typeface="Times New Roman"/>
                <a:cs typeface="Times New Roman"/>
              </a:rPr>
              <a:t>hen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i</a:t>
            </a:r>
            <a:r>
              <a:rPr sz="2400" spc="-135" dirty="0">
                <a:latin typeface="Times New Roman"/>
                <a:cs typeface="Times New Roman"/>
              </a:rPr>
              <a:t>d</a:t>
            </a:r>
            <a:r>
              <a:rPr sz="2400" spc="-105" dirty="0">
                <a:latin typeface="Times New Roman"/>
                <a:cs typeface="Times New Roman"/>
              </a:rPr>
              <a:t>entifies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m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125" dirty="0">
                <a:latin typeface="Times New Roman"/>
                <a:cs typeface="Times New Roman"/>
              </a:rPr>
              <a:t>ani</a:t>
            </a:r>
            <a:r>
              <a:rPr sz="2400" spc="-150" dirty="0">
                <a:latin typeface="Times New Roman"/>
                <a:cs typeface="Times New Roman"/>
              </a:rPr>
              <a:t>n</a:t>
            </a:r>
            <a:r>
              <a:rPr sz="2400" spc="-200" dirty="0">
                <a:latin typeface="Times New Roman"/>
                <a:cs typeface="Times New Roman"/>
              </a:rPr>
              <a:t>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ep</a:t>
            </a:r>
            <a:r>
              <a:rPr sz="2400" spc="-70" dirty="0">
                <a:latin typeface="Times New Roman"/>
                <a:cs typeface="Times New Roman"/>
              </a:rPr>
              <a:t>r</a:t>
            </a:r>
            <a:r>
              <a:rPr sz="2400" spc="-105" dirty="0">
                <a:latin typeface="Times New Roman"/>
                <a:cs typeface="Times New Roman"/>
              </a:rPr>
              <a:t>esent</a:t>
            </a:r>
            <a:r>
              <a:rPr sz="2400" spc="-14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tion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co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14" dirty="0">
                <a:latin typeface="Times New Roman"/>
                <a:cs typeface="Times New Roman"/>
              </a:rPr>
              <a:t>esp</a:t>
            </a:r>
            <a:r>
              <a:rPr sz="2400" spc="-125" dirty="0">
                <a:latin typeface="Times New Roman"/>
                <a:cs typeface="Times New Roman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nd</a:t>
            </a:r>
            <a:r>
              <a:rPr sz="2400" spc="-140" dirty="0">
                <a:latin typeface="Times New Roman"/>
                <a:cs typeface="Times New Roman"/>
              </a:rPr>
              <a:t>ing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  <a:p>
            <a:pPr marL="560705">
              <a:lnSpc>
                <a:spcPct val="100000"/>
              </a:lnSpc>
            </a:pP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5" dirty="0">
                <a:solidFill>
                  <a:srgbClr val="FF0000"/>
                </a:solidFill>
                <a:latin typeface="Times New Roman"/>
                <a:cs typeface="Times New Roman"/>
              </a:rPr>
              <a:t>noun</a:t>
            </a:r>
            <a:r>
              <a:rPr sz="24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p</a:t>
            </a:r>
            <a:r>
              <a:rPr sz="2400" spc="-120" dirty="0">
                <a:latin typeface="Times New Roman"/>
                <a:cs typeface="Times New Roman"/>
              </a:rPr>
              <a:t>hra</a:t>
            </a:r>
            <a:r>
              <a:rPr sz="2400" spc="-114" dirty="0">
                <a:latin typeface="Times New Roman"/>
                <a:cs typeface="Times New Roman"/>
              </a:rPr>
              <a:t>s</a:t>
            </a:r>
            <a:r>
              <a:rPr sz="2400" spc="-145" dirty="0">
                <a:latin typeface="Times New Roman"/>
                <a:cs typeface="Times New Roman"/>
              </a:rPr>
              <a:t>e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560705" marR="15875" lvl="1" indent="-228600">
              <a:lnSpc>
                <a:spcPct val="100000"/>
              </a:lnSpc>
              <a:spcBef>
                <a:spcPts val="405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1340" algn="l"/>
              </a:tabLst>
            </a:pPr>
            <a:r>
              <a:rPr sz="2400" spc="-155" dirty="0">
                <a:latin typeface="Times New Roman"/>
                <a:cs typeface="Times New Roman"/>
              </a:rPr>
              <a:t>Finally,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it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associate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bind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meaning</a:t>
            </a:r>
            <a:r>
              <a:rPr sz="2400" spc="-80" dirty="0">
                <a:latin typeface="Times New Roman"/>
                <a:cs typeface="Times New Roman"/>
              </a:rPr>
              <a:t> representation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noun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phrase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Se</a:t>
            </a:r>
            <a:r>
              <a:rPr spc="-20" dirty="0"/>
              <a:t>m</a:t>
            </a:r>
            <a:r>
              <a:rPr dirty="0"/>
              <a:t>antic</a:t>
            </a:r>
            <a:r>
              <a:rPr spc="-100" dirty="0"/>
              <a:t> </a:t>
            </a:r>
            <a:r>
              <a:rPr spc="-10" dirty="0"/>
              <a:t>A</a:t>
            </a:r>
            <a:r>
              <a:rPr dirty="0"/>
              <a:t>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4627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i="0" spc="-6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Semantic</a:t>
            </a:r>
            <a:r>
              <a:rPr b="0" i="0" spc="-5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b="0" i="0" spc="-9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Attachment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Se</a:t>
            </a:r>
            <a:r>
              <a:rPr spc="-20" dirty="0"/>
              <a:t>m</a:t>
            </a:r>
            <a:r>
              <a:rPr dirty="0"/>
              <a:t>antic</a:t>
            </a:r>
            <a:r>
              <a:rPr spc="-100" dirty="0"/>
              <a:t> </a:t>
            </a:r>
            <a:r>
              <a:rPr spc="-10" dirty="0"/>
              <a:t>A</a:t>
            </a:r>
            <a:r>
              <a:rPr dirty="0"/>
              <a:t>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0744" y="1404874"/>
            <a:ext cx="7359650" cy="429514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97815" marR="17780" indent="-273050">
              <a:lnSpc>
                <a:spcPct val="90000"/>
              </a:lnSpc>
              <a:spcBef>
                <a:spcPts val="41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98450" algn="l"/>
                <a:tab pos="1816735" algn="l"/>
              </a:tabLst>
            </a:pPr>
            <a:r>
              <a:rPr sz="26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Semantic</a:t>
            </a:r>
            <a:r>
              <a:rPr sz="26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attachment</a:t>
            </a:r>
            <a:r>
              <a:rPr sz="26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instructions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specify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how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compute	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meaning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representation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construction 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f</a:t>
            </a:r>
            <a:r>
              <a:rPr sz="2600" spc="-110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om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50" dirty="0">
                <a:latin typeface="Times New Roman"/>
                <a:cs typeface="Times New Roman"/>
              </a:rPr>
              <a:t>meaning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its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co</a:t>
            </a:r>
            <a:r>
              <a:rPr sz="2600" spc="-14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stit</a:t>
            </a:r>
            <a:r>
              <a:rPr sz="2600" spc="-114" dirty="0">
                <a:latin typeface="Times New Roman"/>
                <a:cs typeface="Times New Roman"/>
              </a:rPr>
              <a:t>u</a:t>
            </a:r>
            <a:r>
              <a:rPr sz="2600" spc="-60" dirty="0">
                <a:latin typeface="Times New Roman"/>
                <a:cs typeface="Times New Roman"/>
              </a:rPr>
              <a:t>ent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pa</a:t>
            </a:r>
            <a:r>
              <a:rPr sz="2600" spc="15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t</a:t>
            </a:r>
            <a:r>
              <a:rPr sz="2600" spc="-150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97815" marR="636905" indent="-273050">
              <a:lnSpc>
                <a:spcPts val="2810"/>
              </a:lnSpc>
              <a:spcBef>
                <a:spcPts val="64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98450" algn="l"/>
                <a:tab pos="2770505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Semantic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attachment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instructions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mapping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5" dirty="0">
                <a:latin typeface="Times New Roman"/>
                <a:cs typeface="Times New Roman"/>
              </a:rPr>
              <a:t>o</a:t>
            </a:r>
            <a:r>
              <a:rPr sz="2600" spc="-135" dirty="0">
                <a:latin typeface="Times New Roman"/>
                <a:cs typeface="Times New Roman"/>
              </a:rPr>
              <a:t>mp</a:t>
            </a:r>
            <a:r>
              <a:rPr sz="2600" spc="-120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ne</a:t>
            </a:r>
            <a:r>
              <a:rPr sz="2600" spc="-45" dirty="0">
                <a:latin typeface="Times New Roman"/>
                <a:cs typeface="Times New Roman"/>
              </a:rPr>
              <a:t>n</a:t>
            </a:r>
            <a:r>
              <a:rPr sz="2600" spc="-40" dirty="0">
                <a:latin typeface="Times New Roman"/>
                <a:cs typeface="Times New Roman"/>
              </a:rPr>
              <a:t>t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ule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seman</a:t>
            </a:r>
            <a:r>
              <a:rPr sz="2600" spc="-85" dirty="0">
                <a:latin typeface="Times New Roman"/>
                <a:cs typeface="Times New Roman"/>
              </a:rPr>
              <a:t>t</a:t>
            </a:r>
            <a:r>
              <a:rPr sz="2600" spc="-140" dirty="0">
                <a:latin typeface="Times New Roman"/>
                <a:cs typeface="Times New Roman"/>
              </a:rPr>
              <a:t>ic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2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20" dirty="0">
                <a:latin typeface="Times New Roman"/>
                <a:cs typeface="Times New Roman"/>
              </a:rPr>
              <a:t>ese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-140" dirty="0">
                <a:latin typeface="Times New Roman"/>
                <a:cs typeface="Times New Roman"/>
              </a:rPr>
              <a:t>a</a:t>
            </a:r>
            <a:r>
              <a:rPr sz="2600" spc="-75" dirty="0">
                <a:latin typeface="Times New Roman"/>
                <a:cs typeface="Times New Roman"/>
              </a:rPr>
              <a:t>tion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D24717"/>
              </a:buClr>
              <a:buFont typeface="Segoe UI Symbol"/>
              <a:buChar char="⚫"/>
            </a:pPr>
            <a:endParaRPr sz="2450">
              <a:latin typeface="Times New Roman"/>
              <a:cs typeface="Times New Roman"/>
            </a:endParaRPr>
          </a:p>
          <a:p>
            <a:pPr marL="539115">
              <a:lnSpc>
                <a:spcPct val="100000"/>
              </a:lnSpc>
              <a:tabLst>
                <a:tab pos="2467610" algn="l"/>
              </a:tabLst>
            </a:pPr>
            <a:r>
              <a:rPr sz="2400" b="1" i="1" dirty="0">
                <a:latin typeface="Times New Roman"/>
                <a:cs typeface="Times New Roman"/>
              </a:rPr>
              <a:t>A</a:t>
            </a:r>
            <a:r>
              <a:rPr sz="2400" b="1" i="1" spc="-1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→ </a:t>
            </a:r>
            <a:r>
              <a:rPr sz="2400" dirty="0">
                <a:latin typeface="Symbol"/>
                <a:cs typeface="Symbol"/>
              </a:rPr>
              <a:t></a:t>
            </a:r>
            <a:r>
              <a:rPr sz="2400" b="1" baseline="-20833" dirty="0">
                <a:latin typeface="Times New Roman"/>
                <a:cs typeface="Times New Roman"/>
              </a:rPr>
              <a:t>1</a:t>
            </a:r>
            <a:r>
              <a:rPr sz="2400" b="1" spc="284" baseline="-20833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…</a:t>
            </a:r>
            <a:r>
              <a:rPr sz="2400" dirty="0">
                <a:latin typeface="Symbol"/>
                <a:cs typeface="Symbol"/>
              </a:rPr>
              <a:t></a:t>
            </a:r>
            <a:r>
              <a:rPr sz="2400" b="1" i="1" baseline="-20833" dirty="0">
                <a:latin typeface="Times New Roman"/>
                <a:cs typeface="Times New Roman"/>
              </a:rPr>
              <a:t>n	</a:t>
            </a:r>
            <a:r>
              <a:rPr sz="2400" b="1" dirty="0">
                <a:latin typeface="Times New Roman"/>
                <a:cs typeface="Times New Roman"/>
              </a:rPr>
              <a:t>{</a:t>
            </a:r>
            <a:r>
              <a:rPr sz="2400" b="1" i="1" dirty="0">
                <a:latin typeface="Times New Roman"/>
                <a:cs typeface="Times New Roman"/>
              </a:rPr>
              <a:t>f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dirty="0">
                <a:latin typeface="Symbol"/>
                <a:cs typeface="Symbol"/>
              </a:rPr>
              <a:t></a:t>
            </a:r>
            <a:r>
              <a:rPr sz="2400" b="1" i="1" baseline="-20833" dirty="0">
                <a:latin typeface="Times New Roman"/>
                <a:cs typeface="Times New Roman"/>
              </a:rPr>
              <a:t>j</a:t>
            </a:r>
            <a:r>
              <a:rPr sz="2400" b="1" i="1" dirty="0">
                <a:latin typeface="Times New Roman"/>
                <a:cs typeface="Times New Roman"/>
              </a:rPr>
              <a:t>.sem,</a:t>
            </a:r>
            <a:r>
              <a:rPr sz="2400" b="1" i="1" spc="-5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…</a:t>
            </a:r>
            <a:r>
              <a:rPr sz="2400" dirty="0">
                <a:latin typeface="Symbol"/>
                <a:cs typeface="Symbol"/>
              </a:rPr>
              <a:t></a:t>
            </a:r>
            <a:r>
              <a:rPr sz="2400" b="1" i="1" baseline="-20833" dirty="0">
                <a:latin typeface="Times New Roman"/>
                <a:cs typeface="Times New Roman"/>
              </a:rPr>
              <a:t>k</a:t>
            </a:r>
            <a:r>
              <a:rPr sz="2400" b="1" i="1" dirty="0">
                <a:latin typeface="Times New Roman"/>
                <a:cs typeface="Times New Roman"/>
              </a:rPr>
              <a:t>.sem</a:t>
            </a:r>
            <a:r>
              <a:rPr sz="2400" b="1" dirty="0">
                <a:latin typeface="Times New Roman"/>
                <a:cs typeface="Times New Roman"/>
              </a:rPr>
              <a:t>)}</a:t>
            </a:r>
            <a:endParaRPr sz="2400">
              <a:latin typeface="Times New Roman"/>
              <a:cs typeface="Times New Roman"/>
            </a:endParaRPr>
          </a:p>
          <a:p>
            <a:pPr marL="297815" marR="180340" indent="-273050">
              <a:lnSpc>
                <a:spcPct val="90000"/>
              </a:lnSpc>
              <a:spcBef>
                <a:spcPts val="168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98450" algn="l"/>
                <a:tab pos="1317625" algn="l"/>
                <a:tab pos="2903220" algn="l"/>
                <a:tab pos="5812790" algn="l"/>
                <a:tab pos="694690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text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appearing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{…}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specifies</a:t>
            </a:r>
            <a:r>
              <a:rPr sz="2600" spc="-80" dirty="0">
                <a:latin typeface="Times New Roman"/>
                <a:cs typeface="Times New Roman"/>
              </a:rPr>
              <a:t> that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meaning 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ep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esen</a:t>
            </a:r>
            <a:r>
              <a:rPr sz="2600" spc="-75" dirty="0">
                <a:latin typeface="Times New Roman"/>
                <a:cs typeface="Times New Roman"/>
              </a:rPr>
              <a:t>t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80" dirty="0">
                <a:latin typeface="Times New Roman"/>
                <a:cs typeface="Times New Roman"/>
              </a:rPr>
              <a:t>tion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assign</a:t>
            </a:r>
            <a:r>
              <a:rPr sz="2600" spc="-185" dirty="0">
                <a:latin typeface="Times New Roman"/>
                <a:cs typeface="Times New Roman"/>
              </a:rPr>
              <a:t>e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05" dirty="0">
                <a:latin typeface="Times New Roman"/>
                <a:cs typeface="Times New Roman"/>
              </a:rPr>
              <a:t>ns</a:t>
            </a:r>
            <a:r>
              <a:rPr sz="2600" spc="-75" dirty="0">
                <a:latin typeface="Times New Roman"/>
                <a:cs typeface="Times New Roman"/>
              </a:rPr>
              <a:t>t</a:t>
            </a:r>
            <a:r>
              <a:rPr sz="2600" spc="90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uc</a:t>
            </a:r>
            <a:r>
              <a:rPr sz="2600" spc="-80" dirty="0">
                <a:latin typeface="Times New Roman"/>
                <a:cs typeface="Times New Roman"/>
              </a:rPr>
              <a:t>tion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spc="-335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(</a:t>
            </a:r>
            <a:r>
              <a:rPr sz="2600" spc="-35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ep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esen</a:t>
            </a:r>
            <a:r>
              <a:rPr sz="2600" spc="-75" dirty="0">
                <a:latin typeface="Times New Roman"/>
                <a:cs typeface="Times New Roman"/>
              </a:rPr>
              <a:t>t</a:t>
            </a:r>
            <a:r>
              <a:rPr sz="2600" spc="-105" dirty="0">
                <a:latin typeface="Times New Roman"/>
                <a:cs typeface="Times New Roman"/>
              </a:rPr>
              <a:t>ed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65" dirty="0">
                <a:latin typeface="Times New Roman"/>
                <a:cs typeface="Times New Roman"/>
              </a:rPr>
              <a:t>as  </a:t>
            </a:r>
            <a:r>
              <a:rPr sz="2600" spc="-135" dirty="0">
                <a:latin typeface="Times New Roman"/>
                <a:cs typeface="Times New Roman"/>
              </a:rPr>
              <a:t>A.sem</a:t>
            </a:r>
            <a:r>
              <a:rPr sz="2600" spc="-85" dirty="0">
                <a:latin typeface="Times New Roman"/>
                <a:cs typeface="Times New Roman"/>
              </a:rPr>
              <a:t>)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u</a:t>
            </a:r>
            <a:r>
              <a:rPr sz="2600" spc="-140" dirty="0">
                <a:latin typeface="Times New Roman"/>
                <a:cs typeface="Times New Roman"/>
              </a:rPr>
              <a:t>nc</a:t>
            </a:r>
            <a:r>
              <a:rPr sz="2600" spc="-80" dirty="0">
                <a:latin typeface="Times New Roman"/>
                <a:cs typeface="Times New Roman"/>
              </a:rPr>
              <a:t>tion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seman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140" dirty="0">
                <a:latin typeface="Times New Roman"/>
                <a:cs typeface="Times New Roman"/>
              </a:rPr>
              <a:t>ic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145" dirty="0">
                <a:latin typeface="Times New Roman"/>
                <a:cs typeface="Times New Roman"/>
              </a:rPr>
              <a:t>c</a:t>
            </a:r>
            <a:r>
              <a:rPr sz="2600" spc="-100" dirty="0">
                <a:latin typeface="Times New Roman"/>
                <a:cs typeface="Times New Roman"/>
              </a:rPr>
              <a:t>hment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265" dirty="0">
                <a:latin typeface="Times New Roman"/>
                <a:cs typeface="Times New Roman"/>
              </a:rPr>
              <a:t> </a:t>
            </a:r>
            <a:r>
              <a:rPr sz="2600" spc="-305" dirty="0">
                <a:latin typeface="Times New Roman"/>
                <a:cs typeface="Times New Roman"/>
              </a:rPr>
              <a:t>A</a:t>
            </a:r>
            <a:r>
              <a:rPr sz="2600" spc="-140" dirty="0">
                <a:latin typeface="Times New Roman"/>
                <a:cs typeface="Times New Roman"/>
              </a:rPr>
              <a:t>’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s  </a:t>
            </a:r>
            <a:r>
              <a:rPr sz="2600" spc="-85" dirty="0">
                <a:latin typeface="Times New Roman"/>
                <a:cs typeface="Times New Roman"/>
              </a:rPr>
              <a:t>constituents.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5524" y="6314947"/>
            <a:ext cx="7147559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95"/>
              </a:lnSpc>
              <a:spcBef>
                <a:spcPts val="100"/>
              </a:spcBef>
            </a:pPr>
            <a:r>
              <a:rPr sz="1400" b="1" spc="5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  <a:p>
            <a:pPr marL="735965">
              <a:lnSpc>
                <a:spcPts val="1495"/>
              </a:lnSpc>
            </a:pPr>
            <a:r>
              <a:rPr sz="1400" b="1" spc="-5" dirty="0">
                <a:solidFill>
                  <a:srgbClr val="696363"/>
                </a:solidFill>
                <a:latin typeface="Times New Roman"/>
                <a:cs typeface="Times New Roman"/>
              </a:rPr>
              <a:t>Source</a:t>
            </a:r>
            <a:r>
              <a:rPr sz="1400" b="1" spc="-2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:</a:t>
            </a:r>
            <a:r>
              <a:rPr sz="1400" b="1" spc="-15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b="1" u="sng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2"/>
              </a:rPr>
              <a:t>http://www.garfixia.nl/k/n133/news/view/1440/15/semantic-attachment.html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1433830"/>
            <a:ext cx="7473315" cy="4667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26034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50" dirty="0">
                <a:solidFill>
                  <a:srgbClr val="FF0000"/>
                </a:solidFill>
                <a:latin typeface="Times New Roman"/>
                <a:cs typeface="Times New Roman"/>
              </a:rPr>
              <a:t>Semantic</a:t>
            </a:r>
            <a:r>
              <a:rPr sz="26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FF0000"/>
                </a:solidFill>
                <a:latin typeface="Times New Roman"/>
                <a:cs typeface="Times New Roman"/>
              </a:rPr>
              <a:t>attachment</a:t>
            </a:r>
            <a:r>
              <a:rPr sz="26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process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creating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semantics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sentence </a:t>
            </a:r>
            <a:r>
              <a:rPr sz="2600" spc="-200" dirty="0">
                <a:latin typeface="Times New Roman"/>
                <a:cs typeface="Times New Roman"/>
              </a:rPr>
              <a:t>by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attaching </a:t>
            </a:r>
            <a:r>
              <a:rPr sz="2600" spc="-135" dirty="0">
                <a:latin typeface="Times New Roman"/>
                <a:cs typeface="Times New Roman"/>
              </a:rPr>
              <a:t>pieces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135" dirty="0">
                <a:latin typeface="Times New Roman"/>
                <a:cs typeface="Times New Roman"/>
              </a:rPr>
              <a:t>semantics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35" dirty="0">
                <a:latin typeface="Times New Roman"/>
                <a:cs typeface="Times New Roman"/>
              </a:rPr>
              <a:t>syntax 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t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270" dirty="0">
                <a:latin typeface="Times New Roman"/>
                <a:cs typeface="Times New Roman"/>
              </a:rPr>
              <a:t>.</a:t>
            </a: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-170" dirty="0">
                <a:latin typeface="Times New Roman"/>
                <a:cs typeface="Times New Roman"/>
              </a:rPr>
              <a:t>b</a:t>
            </a:r>
            <a:r>
              <a:rPr sz="2600" spc="-90" dirty="0">
                <a:latin typeface="Times New Roman"/>
                <a:cs typeface="Times New Roman"/>
              </a:rPr>
              <a:t>le</a:t>
            </a:r>
            <a:r>
              <a:rPr sz="2600" spc="-180" dirty="0">
                <a:latin typeface="Times New Roman"/>
                <a:cs typeface="Times New Roman"/>
              </a:rPr>
              <a:t>m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lie</a:t>
            </a:r>
            <a:r>
              <a:rPr sz="2600" spc="-145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c</a:t>
            </a:r>
            <a:r>
              <a:rPr sz="2600" spc="-135" dirty="0">
                <a:latin typeface="Times New Roman"/>
                <a:cs typeface="Times New Roman"/>
              </a:rPr>
              <a:t>om</a:t>
            </a:r>
            <a:r>
              <a:rPr sz="2600" spc="-120" dirty="0">
                <a:latin typeface="Times New Roman"/>
                <a:cs typeface="Times New Roman"/>
              </a:rPr>
              <a:t>p</a:t>
            </a:r>
            <a:r>
              <a:rPr sz="2600" spc="-100" dirty="0">
                <a:latin typeface="Times New Roman"/>
                <a:cs typeface="Times New Roman"/>
              </a:rPr>
              <a:t>ositio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5115" marR="514984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10" dirty="0">
                <a:latin typeface="Times New Roman"/>
                <a:cs typeface="Times New Roman"/>
              </a:rPr>
              <a:t>sentence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representation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consists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set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i="1" spc="-235" dirty="0">
                <a:latin typeface="Times New Roman"/>
                <a:cs typeface="Times New Roman"/>
              </a:rPr>
              <a:t>predications</a:t>
            </a:r>
            <a:r>
              <a:rPr sz="2600" spc="-235" dirty="0">
                <a:latin typeface="Times New Roman"/>
                <a:cs typeface="Times New Roman"/>
              </a:rPr>
              <a:t>: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25" dirty="0">
                <a:latin typeface="Times New Roman"/>
                <a:cs typeface="Times New Roman"/>
              </a:rPr>
              <a:t>el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tio</a:t>
            </a:r>
            <a:r>
              <a:rPr sz="2600" spc="-114" dirty="0">
                <a:latin typeface="Times New Roman"/>
                <a:cs typeface="Times New Roman"/>
              </a:rPr>
              <a:t>n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bet</a:t>
            </a:r>
            <a:r>
              <a:rPr sz="2600" spc="-225" dirty="0">
                <a:latin typeface="Times New Roman"/>
                <a:cs typeface="Times New Roman"/>
              </a:rPr>
              <a:t>w</a:t>
            </a:r>
            <a:r>
              <a:rPr sz="2600" spc="-105" dirty="0">
                <a:latin typeface="Times New Roman"/>
                <a:cs typeface="Times New Roman"/>
              </a:rPr>
              <a:t>een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obje</a:t>
            </a:r>
            <a:r>
              <a:rPr sz="2600" spc="-145" dirty="0">
                <a:latin typeface="Times New Roman"/>
                <a:cs typeface="Times New Roman"/>
              </a:rPr>
              <a:t>c</a:t>
            </a:r>
            <a:r>
              <a:rPr sz="2600" spc="-80" dirty="0">
                <a:latin typeface="Times New Roman"/>
                <a:cs typeface="Times New Roman"/>
              </a:rPr>
              <a:t>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-175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e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65" dirty="0">
                <a:latin typeface="Times New Roman"/>
                <a:cs typeface="Times New Roman"/>
              </a:rPr>
              <a:t>en</a:t>
            </a:r>
            <a:r>
              <a:rPr sz="2600" spc="-50" dirty="0">
                <a:latin typeface="Times New Roman"/>
                <a:cs typeface="Times New Roman"/>
              </a:rPr>
              <a:t>t</a:t>
            </a:r>
            <a:r>
              <a:rPr sz="2600" spc="-250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75" dirty="0">
                <a:latin typeface="Times New Roman"/>
                <a:cs typeface="Times New Roman"/>
              </a:rPr>
              <a:t>Exam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229" dirty="0">
                <a:latin typeface="Times New Roman"/>
                <a:cs typeface="Times New Roman"/>
              </a:rPr>
              <a:t>J</a:t>
            </a:r>
            <a:r>
              <a:rPr sz="2600" spc="-125" dirty="0">
                <a:latin typeface="Times New Roman"/>
                <a:cs typeface="Times New Roman"/>
              </a:rPr>
              <a:t>ohn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walks</a:t>
            </a:r>
            <a:endParaRPr sz="2600">
              <a:latin typeface="Times New Roman"/>
              <a:cs typeface="Times New Roman"/>
            </a:endParaRPr>
          </a:p>
          <a:p>
            <a:pPr marL="1148715">
              <a:lnSpc>
                <a:spcPts val="2050"/>
              </a:lnSpc>
              <a:spcBef>
                <a:spcPts val="515"/>
              </a:spcBef>
            </a:pPr>
            <a:r>
              <a:rPr sz="2000" b="1" spc="-210" dirty="0">
                <a:latin typeface="Yu Gothic UI"/>
                <a:cs typeface="Yu Gothic UI"/>
              </a:rPr>
              <a:t>∃</a:t>
            </a:r>
            <a:r>
              <a:rPr sz="2000" b="1" spc="-210" dirty="0">
                <a:latin typeface="Times New Roman"/>
                <a:cs typeface="Times New Roman"/>
              </a:rPr>
              <a:t>e1,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o1 isa(e1,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Walk)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819" dirty="0">
                <a:latin typeface="Yu Gothic UI"/>
                <a:cs typeface="Yu Gothic UI"/>
              </a:rPr>
              <a:t>𝖠</a:t>
            </a:r>
            <a:r>
              <a:rPr sz="2000" b="1" spc="-75" dirty="0">
                <a:latin typeface="Yu Gothic UI"/>
                <a:cs typeface="Yu Gothic UI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subject(e1,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o1)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819" dirty="0">
                <a:latin typeface="Yu Gothic UI"/>
                <a:cs typeface="Yu Gothic UI"/>
              </a:rPr>
              <a:t>𝖠</a:t>
            </a:r>
            <a:r>
              <a:rPr sz="2000" b="1" spc="-80" dirty="0">
                <a:latin typeface="Yu Gothic UI"/>
                <a:cs typeface="Yu Gothic UI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name(o1,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"John")</a:t>
            </a:r>
            <a:endParaRPr sz="2000">
              <a:latin typeface="Times New Roman"/>
              <a:cs typeface="Times New Roman"/>
            </a:endParaRPr>
          </a:p>
          <a:p>
            <a:pPr marL="285750">
              <a:lnSpc>
                <a:spcPts val="2050"/>
              </a:lnSpc>
            </a:pPr>
            <a:r>
              <a:rPr sz="2000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28575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+--NP</a:t>
            </a:r>
            <a:endParaRPr sz="2000">
              <a:latin typeface="Times New Roman"/>
              <a:cs typeface="Times New Roman"/>
            </a:endParaRPr>
          </a:p>
          <a:p>
            <a:pPr marL="285750">
              <a:lnSpc>
                <a:spcPct val="100000"/>
              </a:lnSpc>
              <a:tabLst>
                <a:tab pos="590550" algn="l"/>
              </a:tabLst>
            </a:pPr>
            <a:r>
              <a:rPr sz="2000" dirty="0">
                <a:latin typeface="Times New Roman"/>
                <a:cs typeface="Times New Roman"/>
              </a:rPr>
              <a:t>|	+--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proper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noun: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John</a:t>
            </a:r>
            <a:endParaRPr sz="2000">
              <a:latin typeface="Times New Roman"/>
              <a:cs typeface="Times New Roman"/>
            </a:endParaRPr>
          </a:p>
          <a:p>
            <a:pPr marL="28575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|</a:t>
            </a:r>
            <a:endParaRPr sz="2000">
              <a:latin typeface="Times New Roman"/>
              <a:cs typeface="Times New Roman"/>
            </a:endParaRPr>
          </a:p>
          <a:p>
            <a:pPr marL="2857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+--VP</a:t>
            </a:r>
            <a:endParaRPr sz="2000">
              <a:latin typeface="Times New Roman"/>
              <a:cs typeface="Times New Roman"/>
            </a:endParaRPr>
          </a:p>
          <a:p>
            <a:pPr marL="60261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+--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verb: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walks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235407"/>
            <a:ext cx="7543165" cy="5777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85115" marR="114935" indent="-273050">
              <a:lnSpc>
                <a:spcPct val="102200"/>
              </a:lnSpc>
              <a:spcBef>
                <a:spcPts val="20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285750" algn="l"/>
              </a:tabLst>
            </a:pPr>
            <a:r>
              <a:rPr sz="3200" b="1" spc="40" dirty="0">
                <a:latin typeface="Times New Roman"/>
                <a:cs typeface="Times New Roman"/>
              </a:rPr>
              <a:t>Model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spc="15" dirty="0">
                <a:latin typeface="Times New Roman"/>
                <a:cs typeface="Times New Roman"/>
              </a:rPr>
              <a:t>t</a:t>
            </a:r>
            <a:r>
              <a:rPr sz="3200" b="1" spc="20" dirty="0">
                <a:latin typeface="Times New Roman"/>
                <a:cs typeface="Times New Roman"/>
              </a:rPr>
              <a:t>h</a:t>
            </a:r>
            <a:r>
              <a:rPr sz="3200" b="1" spc="40" dirty="0">
                <a:latin typeface="Times New Roman"/>
                <a:cs typeface="Times New Roman"/>
              </a:rPr>
              <a:t>eor</a:t>
            </a:r>
            <a:r>
              <a:rPr sz="3200" b="1" spc="30" dirty="0">
                <a:latin typeface="Times New Roman"/>
                <a:cs typeface="Times New Roman"/>
              </a:rPr>
              <a:t>e</a:t>
            </a:r>
            <a:r>
              <a:rPr sz="3200" b="1" spc="40" dirty="0">
                <a:latin typeface="Times New Roman"/>
                <a:cs typeface="Times New Roman"/>
              </a:rPr>
              <a:t>ti</a:t>
            </a:r>
            <a:r>
              <a:rPr sz="3200" b="1" spc="70" dirty="0">
                <a:latin typeface="Times New Roman"/>
                <a:cs typeface="Times New Roman"/>
              </a:rPr>
              <a:t>c</a:t>
            </a:r>
            <a:r>
              <a:rPr sz="3200" b="1" spc="-85" dirty="0">
                <a:latin typeface="Times New Roman"/>
                <a:cs typeface="Times New Roman"/>
              </a:rPr>
              <a:t> </a:t>
            </a:r>
            <a:r>
              <a:rPr sz="3200" b="1" spc="-65" dirty="0">
                <a:latin typeface="Times New Roman"/>
                <a:cs typeface="Times New Roman"/>
              </a:rPr>
              <a:t>sema</a:t>
            </a:r>
            <a:r>
              <a:rPr sz="3200" b="1" spc="20" dirty="0">
                <a:latin typeface="Times New Roman"/>
                <a:cs typeface="Times New Roman"/>
              </a:rPr>
              <a:t>ntics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25" dirty="0">
                <a:latin typeface="Times New Roman"/>
                <a:cs typeface="Times New Roman"/>
              </a:rPr>
              <a:t>el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75" dirty="0">
                <a:latin typeface="Times New Roman"/>
                <a:cs typeface="Times New Roman"/>
              </a:rPr>
              <a:t>tion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be</a:t>
            </a:r>
            <a:r>
              <a:rPr sz="2600" spc="-55" dirty="0">
                <a:latin typeface="Times New Roman"/>
                <a:cs typeface="Times New Roman"/>
              </a:rPr>
              <a:t>t</a:t>
            </a:r>
            <a:r>
              <a:rPr sz="2600" spc="-235" dirty="0">
                <a:latin typeface="Times New Roman"/>
                <a:cs typeface="Times New Roman"/>
              </a:rPr>
              <a:t>w</a:t>
            </a:r>
            <a:r>
              <a:rPr sz="2600" spc="-85" dirty="0">
                <a:latin typeface="Times New Roman"/>
                <a:cs typeface="Times New Roman"/>
              </a:rPr>
              <a:t>een  </a:t>
            </a:r>
            <a:r>
              <a:rPr sz="2600" spc="-185" dirty="0">
                <a:latin typeface="Times New Roman"/>
                <a:cs typeface="Times New Roman"/>
              </a:rPr>
              <a:t>Lang</a:t>
            </a:r>
            <a:r>
              <a:rPr sz="2600" spc="-195" dirty="0">
                <a:latin typeface="Times New Roman"/>
                <a:cs typeface="Times New Roman"/>
              </a:rPr>
              <a:t>u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35" dirty="0">
                <a:latin typeface="Times New Roman"/>
                <a:cs typeface="Times New Roman"/>
              </a:rPr>
              <a:t>g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25" dirty="0">
                <a:latin typeface="Times New Roman"/>
                <a:cs typeface="Times New Roman"/>
              </a:rPr>
              <a:t>&amp;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40" dirty="0">
                <a:latin typeface="Times New Roman"/>
                <a:cs typeface="Times New Roman"/>
              </a:rPr>
              <a:t>w</a:t>
            </a:r>
            <a:r>
              <a:rPr sz="2600" spc="-75" dirty="0">
                <a:latin typeface="Times New Roman"/>
                <a:cs typeface="Times New Roman"/>
              </a:rPr>
              <a:t>orld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29" dirty="0">
                <a:latin typeface="Times New Roman"/>
                <a:cs typeface="Times New Roman"/>
              </a:rPr>
              <a:t>v</a:t>
            </a:r>
            <a:r>
              <a:rPr sz="2600" spc="-165" dirty="0">
                <a:latin typeface="Times New Roman"/>
                <a:cs typeface="Times New Roman"/>
              </a:rPr>
              <a:t>ia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set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425" dirty="0">
                <a:latin typeface="Times New Roman"/>
                <a:cs typeface="Times New Roman"/>
              </a:rPr>
              <a:t>&amp;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ma</a:t>
            </a:r>
            <a:r>
              <a:rPr sz="2600" spc="-150" dirty="0">
                <a:latin typeface="Times New Roman"/>
                <a:cs typeface="Times New Roman"/>
              </a:rPr>
              <a:t>p</a:t>
            </a:r>
            <a:r>
              <a:rPr sz="2600" spc="-135" dirty="0">
                <a:latin typeface="Times New Roman"/>
                <a:cs typeface="Times New Roman"/>
              </a:rPr>
              <a:t>pin</a:t>
            </a:r>
            <a:r>
              <a:rPr sz="2600" spc="-175" dirty="0">
                <a:latin typeface="Times New Roman"/>
                <a:cs typeface="Times New Roman"/>
              </a:rPr>
              <a:t>g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265" dirty="0">
                <a:latin typeface="Times New Roman"/>
                <a:cs typeface="Times New Roman"/>
              </a:rPr>
              <a:t>M</a:t>
            </a:r>
            <a:r>
              <a:rPr sz="2600" spc="-160" dirty="0">
                <a:latin typeface="Times New Roman"/>
                <a:cs typeface="Times New Roman"/>
              </a:rPr>
              <a:t>o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spe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ifical</a:t>
            </a:r>
            <a:r>
              <a:rPr sz="2600" spc="-180" dirty="0">
                <a:latin typeface="Times New Roman"/>
                <a:cs typeface="Times New Roman"/>
              </a:rPr>
              <a:t>l</a:t>
            </a:r>
            <a:r>
              <a:rPr sz="2600" spc="-490" dirty="0">
                <a:latin typeface="Times New Roman"/>
                <a:cs typeface="Times New Roman"/>
              </a:rPr>
              <a:t>y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mo</a:t>
            </a:r>
            <a:r>
              <a:rPr sz="2600" spc="-120" dirty="0">
                <a:latin typeface="Times New Roman"/>
                <a:cs typeface="Times New Roman"/>
              </a:rPr>
              <a:t>d</a:t>
            </a:r>
            <a:r>
              <a:rPr sz="2600" spc="-100" dirty="0">
                <a:latin typeface="Times New Roman"/>
                <a:cs typeface="Times New Roman"/>
              </a:rPr>
              <a:t>el</a:t>
            </a:r>
            <a:endParaRPr sz="2600">
              <a:latin typeface="Times New Roman"/>
              <a:cs typeface="Times New Roman"/>
            </a:endParaRPr>
          </a:p>
          <a:p>
            <a:pPr marL="629285" lvl="1" indent="-297815">
              <a:lnSpc>
                <a:spcPct val="100000"/>
              </a:lnSpc>
              <a:spcBef>
                <a:spcPts val="430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629285" algn="l"/>
                <a:tab pos="629920" algn="l"/>
              </a:tabLst>
            </a:pPr>
            <a:r>
              <a:rPr sz="2400" dirty="0">
                <a:latin typeface="Times New Roman"/>
                <a:cs typeface="Times New Roman"/>
              </a:rPr>
              <a:t>1.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Co</a:t>
            </a:r>
            <a:r>
              <a:rPr sz="2400" spc="-95" dirty="0">
                <a:latin typeface="Times New Roman"/>
                <a:cs typeface="Times New Roman"/>
              </a:rPr>
              <a:t>n</a:t>
            </a:r>
            <a:r>
              <a:rPr sz="2400" spc="-150" dirty="0">
                <a:latin typeface="Times New Roman"/>
                <a:cs typeface="Times New Roman"/>
              </a:rPr>
              <a:t>si</a:t>
            </a:r>
            <a:r>
              <a:rPr sz="2400" spc="-114" dirty="0">
                <a:latin typeface="Times New Roman"/>
                <a:cs typeface="Times New Roman"/>
              </a:rPr>
              <a:t>sts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80" dirty="0">
                <a:latin typeface="Times New Roman"/>
                <a:cs typeface="Times New Roman"/>
              </a:rPr>
              <a:t>s</a:t>
            </a:r>
            <a:r>
              <a:rPr sz="2400" spc="-30" dirty="0">
                <a:latin typeface="Times New Roman"/>
                <a:cs typeface="Times New Roman"/>
              </a:rPr>
              <a:t>et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(the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d</a:t>
            </a:r>
            <a:r>
              <a:rPr sz="2400" spc="-100" dirty="0">
                <a:latin typeface="Times New Roman"/>
                <a:cs typeface="Times New Roman"/>
              </a:rPr>
              <a:t>o</a:t>
            </a:r>
            <a:r>
              <a:rPr sz="2400" spc="-145" dirty="0">
                <a:latin typeface="Times New Roman"/>
                <a:cs typeface="Times New Roman"/>
              </a:rPr>
              <a:t>mai</a:t>
            </a:r>
            <a:r>
              <a:rPr sz="2400" spc="-135" dirty="0">
                <a:latin typeface="Times New Roman"/>
                <a:cs typeface="Times New Roman"/>
              </a:rPr>
              <a:t>n</a:t>
            </a:r>
            <a:r>
              <a:rPr sz="2400" spc="-50" dirty="0">
                <a:latin typeface="Times New Roman"/>
                <a:cs typeface="Times New Roman"/>
              </a:rPr>
              <a:t>)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560705" lvl="1" indent="-229235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1340" algn="l"/>
              </a:tabLst>
            </a:pPr>
            <a:r>
              <a:rPr sz="2400" dirty="0">
                <a:latin typeface="Times New Roman"/>
                <a:cs typeface="Times New Roman"/>
              </a:rPr>
              <a:t>2.</a:t>
            </a:r>
            <a:r>
              <a:rPr sz="2400" spc="-340" dirty="0">
                <a:latin typeface="Times New Roman"/>
                <a:cs typeface="Times New Roman"/>
              </a:rPr>
              <a:t> </a:t>
            </a:r>
            <a:r>
              <a:rPr sz="2400" spc="-31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set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40" dirty="0">
                <a:latin typeface="Times New Roman"/>
                <a:cs typeface="Times New Roman"/>
              </a:rPr>
              <a:t>v</a:t>
            </a:r>
            <a:r>
              <a:rPr sz="2400" spc="-1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r</a:t>
            </a:r>
            <a:r>
              <a:rPr sz="2400" spc="-130" dirty="0">
                <a:latin typeface="Times New Roman"/>
                <a:cs typeface="Times New Roman"/>
              </a:rPr>
              <a:t>ia</a:t>
            </a:r>
            <a:r>
              <a:rPr sz="2400" spc="-210" dirty="0">
                <a:latin typeface="Times New Roman"/>
                <a:cs typeface="Times New Roman"/>
              </a:rPr>
              <a:t>b</a:t>
            </a:r>
            <a:r>
              <a:rPr sz="2400" spc="-80" dirty="0">
                <a:latin typeface="Times New Roman"/>
                <a:cs typeface="Times New Roman"/>
              </a:rPr>
              <a:t>les</a:t>
            </a:r>
            <a:r>
              <a:rPr sz="2400" spc="75" dirty="0">
                <a:latin typeface="Times New Roman"/>
                <a:cs typeface="Times New Roman"/>
              </a:rPr>
              <a:t>,</a:t>
            </a:r>
            <a:r>
              <a:rPr sz="2400" spc="-505" dirty="0">
                <a:latin typeface="Times New Roman"/>
                <a:cs typeface="Times New Roman"/>
              </a:rPr>
              <a:t>V</a:t>
            </a:r>
            <a:r>
              <a:rPr sz="2400" spc="30" dirty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560705" lvl="1" indent="-229235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1340" algn="l"/>
              </a:tabLst>
            </a:pPr>
            <a:r>
              <a:rPr sz="2400" dirty="0">
                <a:latin typeface="Times New Roman"/>
                <a:cs typeface="Times New Roman"/>
              </a:rPr>
              <a:t>3.</a:t>
            </a:r>
            <a:r>
              <a:rPr sz="2400" spc="-340" dirty="0">
                <a:latin typeface="Times New Roman"/>
                <a:cs typeface="Times New Roman"/>
              </a:rPr>
              <a:t> </a:t>
            </a:r>
            <a:r>
              <a:rPr sz="2400" spc="-31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fu</a:t>
            </a:r>
            <a:r>
              <a:rPr sz="2400" spc="-140" dirty="0">
                <a:latin typeface="Times New Roman"/>
                <a:cs typeface="Times New Roman"/>
              </a:rPr>
              <a:t>n</a:t>
            </a:r>
            <a:r>
              <a:rPr sz="2400" spc="-90" dirty="0">
                <a:latin typeface="Times New Roman"/>
                <a:cs typeface="Times New Roman"/>
              </a:rPr>
              <a:t>ction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40" dirty="0">
                <a:latin typeface="Times New Roman"/>
                <a:cs typeface="Times New Roman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(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inte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-50" dirty="0">
                <a:latin typeface="Times New Roman"/>
                <a:cs typeface="Times New Roman"/>
              </a:rPr>
              <a:t>r</a:t>
            </a:r>
            <a:r>
              <a:rPr sz="2400" spc="-80" dirty="0">
                <a:latin typeface="Times New Roman"/>
                <a:cs typeface="Times New Roman"/>
              </a:rPr>
              <a:t>et</a:t>
            </a:r>
            <a:r>
              <a:rPr sz="2400" spc="-13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functio</a:t>
            </a:r>
            <a:r>
              <a:rPr sz="2400" spc="-114" dirty="0">
                <a:latin typeface="Times New Roman"/>
                <a:cs typeface="Times New Roman"/>
              </a:rPr>
              <a:t>n</a:t>
            </a:r>
            <a:r>
              <a:rPr sz="2400" spc="-5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560705" lvl="1" indent="-229235">
              <a:lnSpc>
                <a:spcPct val="100000"/>
              </a:lnSpc>
              <a:spcBef>
                <a:spcPts val="400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1340" algn="l"/>
              </a:tabLst>
            </a:pPr>
            <a:r>
              <a:rPr sz="2400" dirty="0">
                <a:latin typeface="Times New Roman"/>
                <a:cs typeface="Times New Roman"/>
              </a:rPr>
              <a:t>4.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240" dirty="0">
                <a:latin typeface="Times New Roman"/>
                <a:cs typeface="Times New Roman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assigns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each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individual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constant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member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D;</a:t>
            </a:r>
            <a:endParaRPr sz="2400">
              <a:latin typeface="Times New Roman"/>
              <a:cs typeface="Times New Roman"/>
            </a:endParaRPr>
          </a:p>
          <a:p>
            <a:pPr marL="560705" marR="5080" lvl="1" indent="-228600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1340" algn="l"/>
              </a:tabLst>
            </a:pPr>
            <a:r>
              <a:rPr sz="2400" dirty="0">
                <a:latin typeface="Times New Roman"/>
                <a:cs typeface="Times New Roman"/>
              </a:rPr>
              <a:t>5. </a:t>
            </a:r>
            <a:r>
              <a:rPr sz="2400" spc="-185" dirty="0">
                <a:latin typeface="Times New Roman"/>
                <a:cs typeface="Times New Roman"/>
              </a:rPr>
              <a:t>Assigns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135" dirty="0">
                <a:latin typeface="Times New Roman"/>
                <a:cs typeface="Times New Roman"/>
              </a:rPr>
              <a:t>each </a:t>
            </a:r>
            <a:r>
              <a:rPr sz="2400" spc="-105" dirty="0">
                <a:latin typeface="Times New Roman"/>
                <a:cs typeface="Times New Roman"/>
              </a:rPr>
              <a:t>one-place </a:t>
            </a:r>
            <a:r>
              <a:rPr sz="2400" spc="-95" dirty="0">
                <a:latin typeface="Times New Roman"/>
                <a:cs typeface="Times New Roman"/>
              </a:rPr>
              <a:t>predicate </a:t>
            </a:r>
            <a:r>
              <a:rPr sz="2400" spc="-75" dirty="0">
                <a:latin typeface="Times New Roman"/>
                <a:cs typeface="Times New Roman"/>
              </a:rPr>
              <a:t>(arity 1) </a:t>
            </a:r>
            <a:r>
              <a:rPr sz="2400" spc="-190" dirty="0">
                <a:latin typeface="Times New Roman"/>
                <a:cs typeface="Times New Roman"/>
              </a:rPr>
              <a:t>a </a:t>
            </a:r>
            <a:r>
              <a:rPr sz="2400" spc="-110" dirty="0">
                <a:latin typeface="Times New Roman"/>
                <a:cs typeface="Times New Roman"/>
              </a:rPr>
              <a:t>subset </a:t>
            </a:r>
            <a:r>
              <a:rPr sz="2400" spc="-140" dirty="0">
                <a:latin typeface="Times New Roman"/>
                <a:cs typeface="Times New Roman"/>
              </a:rPr>
              <a:t>of </a:t>
            </a:r>
            <a:r>
              <a:rPr sz="2400" spc="-50" dirty="0">
                <a:latin typeface="Times New Roman"/>
                <a:cs typeface="Times New Roman"/>
              </a:rPr>
              <a:t>D;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each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2-place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predicate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(eg,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eat)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subset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x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D,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  <a:p>
            <a:pPr marL="560705" marR="627380" lvl="1" indent="-228600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629285" algn="l"/>
                <a:tab pos="629920" algn="l"/>
              </a:tabLst>
            </a:pPr>
            <a:r>
              <a:rPr dirty="0"/>
              <a:t>	</a:t>
            </a:r>
            <a:r>
              <a:rPr sz="2400" spc="-20" dirty="0">
                <a:latin typeface="Times New Roman"/>
                <a:cs typeface="Times New Roman"/>
              </a:rPr>
              <a:t>Our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lambda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calculus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version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merely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makes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use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lambda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fu</a:t>
            </a:r>
            <a:r>
              <a:rPr sz="2400" spc="-140" dirty="0">
                <a:latin typeface="Times New Roman"/>
                <a:cs typeface="Times New Roman"/>
              </a:rPr>
              <a:t>n</a:t>
            </a:r>
            <a:r>
              <a:rPr sz="2400" spc="-80" dirty="0">
                <a:latin typeface="Times New Roman"/>
                <a:cs typeface="Times New Roman"/>
              </a:rPr>
              <a:t>ctio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se</a:t>
            </a:r>
            <a:r>
              <a:rPr sz="2400" spc="20" dirty="0">
                <a:latin typeface="Times New Roman"/>
                <a:cs typeface="Times New Roman"/>
              </a:rPr>
              <a:t>r</a:t>
            </a:r>
            <a:r>
              <a:rPr sz="2400" spc="-254" dirty="0">
                <a:latin typeface="Times New Roman"/>
                <a:cs typeface="Times New Roman"/>
              </a:rPr>
              <a:t>v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4" dirty="0">
                <a:latin typeface="Times New Roman"/>
                <a:cs typeface="Times New Roman"/>
              </a:rPr>
              <a:t>a</a:t>
            </a:r>
            <a:r>
              <a:rPr sz="2400" spc="-175" dirty="0">
                <a:latin typeface="Times New Roman"/>
                <a:cs typeface="Times New Roman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these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fu</a:t>
            </a:r>
            <a:r>
              <a:rPr sz="2400" spc="-140" dirty="0">
                <a:latin typeface="Times New Roman"/>
                <a:cs typeface="Times New Roman"/>
              </a:rPr>
              <a:t>n</a:t>
            </a:r>
            <a:r>
              <a:rPr sz="2400" spc="-80" dirty="0">
                <a:latin typeface="Times New Roman"/>
                <a:cs typeface="Times New Roman"/>
              </a:rPr>
              <a:t>ctio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229" dirty="0">
                <a:latin typeface="Times New Roman"/>
                <a:cs typeface="Times New Roman"/>
              </a:rPr>
              <a:t>s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560705" marR="401320" lvl="1" indent="-228600">
              <a:lnSpc>
                <a:spcPct val="98800"/>
              </a:lnSpc>
              <a:spcBef>
                <a:spcPts val="500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1340" algn="l"/>
              </a:tabLst>
            </a:pPr>
            <a:r>
              <a:rPr sz="2400" b="1" spc="-105" dirty="0">
                <a:latin typeface="Times New Roman"/>
                <a:cs typeface="Times New Roman"/>
              </a:rPr>
              <a:t>Lambda </a:t>
            </a:r>
            <a:r>
              <a:rPr sz="2400" b="1" spc="5" dirty="0">
                <a:latin typeface="Times New Roman"/>
                <a:cs typeface="Times New Roman"/>
              </a:rPr>
              <a:t>calculus (also </a:t>
            </a:r>
            <a:r>
              <a:rPr sz="2400" b="1" spc="25" dirty="0">
                <a:latin typeface="Times New Roman"/>
                <a:cs typeface="Times New Roman"/>
              </a:rPr>
              <a:t>written </a:t>
            </a:r>
            <a:r>
              <a:rPr sz="2400" b="1" spc="-80" dirty="0">
                <a:latin typeface="Times New Roman"/>
                <a:cs typeface="Times New Roman"/>
              </a:rPr>
              <a:t>as </a:t>
            </a:r>
            <a:r>
              <a:rPr sz="2400" b="1" spc="15" dirty="0">
                <a:latin typeface="Times New Roman"/>
                <a:cs typeface="Times New Roman"/>
              </a:rPr>
              <a:t>λ-calculus) </a:t>
            </a:r>
            <a:r>
              <a:rPr sz="2400" b="1" spc="-15" dirty="0">
                <a:latin typeface="Times New Roman"/>
                <a:cs typeface="Times New Roman"/>
              </a:rPr>
              <a:t>is </a:t>
            </a:r>
            <a:r>
              <a:rPr sz="2400" b="1" spc="-105" dirty="0">
                <a:latin typeface="Times New Roman"/>
                <a:cs typeface="Times New Roman"/>
              </a:rPr>
              <a:t>a 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formal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system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25" dirty="0">
                <a:latin typeface="Times New Roman"/>
                <a:cs typeface="Times New Roman"/>
              </a:rPr>
              <a:t>in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mathematical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55" dirty="0">
                <a:latin typeface="Times New Roman"/>
                <a:cs typeface="Times New Roman"/>
              </a:rPr>
              <a:t>logic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for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Times New Roman"/>
                <a:cs typeface="Times New Roman"/>
              </a:rPr>
              <a:t>expressing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15" dirty="0">
                <a:latin typeface="Times New Roman"/>
                <a:cs typeface="Times New Roman"/>
              </a:rPr>
              <a:t>computation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based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50" dirty="0">
                <a:latin typeface="Times New Roman"/>
                <a:cs typeface="Times New Roman"/>
              </a:rPr>
              <a:t>on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25" dirty="0">
                <a:latin typeface="Times New Roman"/>
                <a:cs typeface="Times New Roman"/>
              </a:rPr>
              <a:t>function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abstraction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2033" y="5986983"/>
            <a:ext cx="50101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Times New Roman"/>
                <a:cs typeface="Times New Roman"/>
              </a:rPr>
              <a:t>application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using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35" dirty="0">
                <a:latin typeface="Times New Roman"/>
                <a:cs typeface="Times New Roman"/>
              </a:rPr>
              <a:t>variable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20" dirty="0">
                <a:latin typeface="Times New Roman"/>
                <a:cs typeface="Times New Roman"/>
              </a:rPr>
              <a:t>binding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and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substitution.(Wiki)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8572" y="6314947"/>
            <a:ext cx="2266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336" y="1290015"/>
            <a:ext cx="266001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45" dirty="0">
                <a:latin typeface="Times New Roman"/>
                <a:cs typeface="Times New Roman"/>
              </a:rPr>
              <a:t>&lt;na</a:t>
            </a:r>
            <a:r>
              <a:rPr sz="2600" spc="-80" dirty="0">
                <a:latin typeface="Times New Roman"/>
                <a:cs typeface="Times New Roman"/>
              </a:rPr>
              <a:t>m</a:t>
            </a:r>
            <a:r>
              <a:rPr sz="2600" spc="-75" dirty="0">
                <a:latin typeface="Times New Roman"/>
                <a:cs typeface="Times New Roman"/>
              </a:rPr>
              <a:t>e(</a:t>
            </a:r>
            <a:r>
              <a:rPr sz="2600" spc="-490" dirty="0">
                <a:latin typeface="Times New Roman"/>
                <a:cs typeface="Times New Roman"/>
              </a:rPr>
              <a:t>y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"</a:t>
            </a:r>
            <a:r>
              <a:rPr sz="2600" spc="-130" dirty="0">
                <a:latin typeface="Times New Roman"/>
                <a:cs typeface="Times New Roman"/>
              </a:rPr>
              <a:t>J</a:t>
            </a:r>
            <a:r>
              <a:rPr sz="2600" spc="-125" dirty="0">
                <a:latin typeface="Times New Roman"/>
                <a:cs typeface="Times New Roman"/>
              </a:rPr>
              <a:t>oh</a:t>
            </a:r>
            <a:r>
              <a:rPr sz="2600" spc="-140" dirty="0">
                <a:latin typeface="Times New Roman"/>
                <a:cs typeface="Times New Roman"/>
              </a:rPr>
              <a:t>n</a:t>
            </a:r>
            <a:r>
              <a:rPr sz="2600" spc="30" dirty="0">
                <a:latin typeface="Times New Roman"/>
                <a:cs typeface="Times New Roman"/>
              </a:rPr>
              <a:t>")&gt;)}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336" y="1695957"/>
            <a:ext cx="7325359" cy="2404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70" dirty="0">
                <a:latin typeface="Times New Roman"/>
                <a:cs typeface="Times New Roman"/>
              </a:rPr>
              <a:t>+</a:t>
            </a:r>
            <a:r>
              <a:rPr sz="2600" spc="-55" dirty="0">
                <a:latin typeface="Times New Roman"/>
                <a:cs typeface="Times New Roman"/>
              </a:rPr>
              <a:t>--</a:t>
            </a:r>
            <a:r>
              <a:rPr sz="2600" spc="-145" dirty="0">
                <a:latin typeface="Times New Roman"/>
                <a:cs typeface="Times New Roman"/>
              </a:rPr>
              <a:t>NP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{S</a:t>
            </a:r>
            <a:r>
              <a:rPr sz="2600" spc="-150" dirty="0">
                <a:latin typeface="Times New Roman"/>
                <a:cs typeface="Times New Roman"/>
              </a:rPr>
              <a:t>em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40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80" dirty="0">
                <a:latin typeface="Times New Roman"/>
                <a:cs typeface="Times New Roman"/>
              </a:rPr>
              <a:t>.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125" dirty="0">
                <a:latin typeface="Times New Roman"/>
                <a:cs typeface="Times New Roman"/>
              </a:rPr>
              <a:t>em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mbria"/>
                <a:cs typeface="Cambria"/>
              </a:rPr>
              <a:t>λ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nam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-55" dirty="0">
                <a:latin typeface="Times New Roman"/>
                <a:cs typeface="Times New Roman"/>
              </a:rPr>
              <a:t>(</a:t>
            </a:r>
            <a:r>
              <a:rPr sz="2600" spc="-484" dirty="0">
                <a:latin typeface="Times New Roman"/>
                <a:cs typeface="Times New Roman"/>
              </a:rPr>
              <a:t>y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"</a:t>
            </a:r>
            <a:r>
              <a:rPr sz="2600" spc="-130" dirty="0">
                <a:latin typeface="Times New Roman"/>
                <a:cs typeface="Times New Roman"/>
              </a:rPr>
              <a:t>J</a:t>
            </a:r>
            <a:r>
              <a:rPr sz="2600" spc="-125" dirty="0">
                <a:latin typeface="Times New Roman"/>
                <a:cs typeface="Times New Roman"/>
              </a:rPr>
              <a:t>oh</a:t>
            </a:r>
            <a:r>
              <a:rPr sz="2600" spc="-140" dirty="0">
                <a:latin typeface="Times New Roman"/>
                <a:cs typeface="Times New Roman"/>
              </a:rPr>
              <a:t>n</a:t>
            </a:r>
            <a:r>
              <a:rPr sz="2600" spc="-25" dirty="0">
                <a:latin typeface="Times New Roman"/>
                <a:cs typeface="Times New Roman"/>
              </a:rPr>
              <a:t>")}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085"/>
              </a:lnSpc>
              <a:tabLst>
                <a:tab pos="474345" algn="l"/>
              </a:tabLst>
            </a:pPr>
            <a:r>
              <a:rPr sz="2600" spc="770" dirty="0">
                <a:latin typeface="Times New Roman"/>
                <a:cs typeface="Times New Roman"/>
              </a:rPr>
              <a:t>|	</a:t>
            </a:r>
            <a:r>
              <a:rPr sz="2600" spc="275" dirty="0">
                <a:latin typeface="Times New Roman"/>
                <a:cs typeface="Times New Roman"/>
              </a:rPr>
              <a:t>+</a:t>
            </a:r>
            <a:r>
              <a:rPr sz="2600" spc="-55" dirty="0">
                <a:latin typeface="Times New Roman"/>
                <a:cs typeface="Times New Roman"/>
              </a:rPr>
              <a:t>--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40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229" dirty="0">
                <a:latin typeface="Times New Roman"/>
                <a:cs typeface="Times New Roman"/>
              </a:rPr>
              <a:t>J</a:t>
            </a:r>
            <a:r>
              <a:rPr sz="2600" spc="-125" dirty="0">
                <a:latin typeface="Times New Roman"/>
                <a:cs typeface="Times New Roman"/>
              </a:rPr>
              <a:t>ohn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{S</a:t>
            </a:r>
            <a:r>
              <a:rPr sz="2600" spc="-150" dirty="0">
                <a:latin typeface="Times New Roman"/>
                <a:cs typeface="Times New Roman"/>
              </a:rPr>
              <a:t>em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mbria"/>
                <a:cs typeface="Cambria"/>
              </a:rPr>
              <a:t>λ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nam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-55" dirty="0">
                <a:latin typeface="Times New Roman"/>
                <a:cs typeface="Times New Roman"/>
              </a:rPr>
              <a:t>(</a:t>
            </a:r>
            <a:r>
              <a:rPr sz="2600" spc="-484" dirty="0">
                <a:latin typeface="Times New Roman"/>
                <a:cs typeface="Times New Roman"/>
              </a:rPr>
              <a:t>y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"</a:t>
            </a:r>
            <a:r>
              <a:rPr sz="2600" spc="-130" dirty="0">
                <a:latin typeface="Times New Roman"/>
                <a:cs typeface="Times New Roman"/>
              </a:rPr>
              <a:t>J</a:t>
            </a:r>
            <a:r>
              <a:rPr sz="2600" spc="-125" dirty="0">
                <a:latin typeface="Times New Roman"/>
                <a:cs typeface="Times New Roman"/>
              </a:rPr>
              <a:t>oh</a:t>
            </a:r>
            <a:r>
              <a:rPr sz="2600" spc="-140" dirty="0">
                <a:latin typeface="Times New Roman"/>
                <a:cs typeface="Times New Roman"/>
              </a:rPr>
              <a:t>n</a:t>
            </a:r>
            <a:r>
              <a:rPr sz="2600" spc="-25" dirty="0">
                <a:latin typeface="Times New Roman"/>
                <a:cs typeface="Times New Roman"/>
              </a:rPr>
              <a:t>")}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085"/>
              </a:lnSpc>
            </a:pPr>
            <a:r>
              <a:rPr sz="2600" spc="770" dirty="0">
                <a:latin typeface="Times New Roman"/>
                <a:cs typeface="Times New Roman"/>
              </a:rPr>
              <a:t>|</a:t>
            </a:r>
            <a:endParaRPr sz="2600">
              <a:latin typeface="Times New Roman"/>
              <a:cs typeface="Times New Roman"/>
            </a:endParaRPr>
          </a:p>
          <a:p>
            <a:pPr marL="12700" marR="429895">
              <a:lnSpc>
                <a:spcPts val="3050"/>
              </a:lnSpc>
              <a:spcBef>
                <a:spcPts val="229"/>
              </a:spcBef>
            </a:pPr>
            <a:r>
              <a:rPr sz="2600" spc="270" dirty="0">
                <a:latin typeface="Times New Roman"/>
                <a:cs typeface="Times New Roman"/>
              </a:rPr>
              <a:t>+</a:t>
            </a:r>
            <a:r>
              <a:rPr sz="2600" spc="-55" dirty="0">
                <a:latin typeface="Times New Roman"/>
                <a:cs typeface="Times New Roman"/>
              </a:rPr>
              <a:t>--</a:t>
            </a:r>
            <a:r>
              <a:rPr sz="2600" spc="-275" dirty="0">
                <a:latin typeface="Times New Roman"/>
                <a:cs typeface="Times New Roman"/>
              </a:rPr>
              <a:t>V</a:t>
            </a:r>
            <a:r>
              <a:rPr sz="2600" spc="-210" dirty="0">
                <a:latin typeface="Times New Roman"/>
                <a:cs typeface="Times New Roman"/>
              </a:rPr>
              <a:t>P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{</a:t>
            </a:r>
            <a:r>
              <a:rPr sz="2600" spc="-210" dirty="0">
                <a:latin typeface="Times New Roman"/>
                <a:cs typeface="Times New Roman"/>
              </a:rPr>
              <a:t>S</a:t>
            </a:r>
            <a:r>
              <a:rPr sz="2600" spc="-125" dirty="0">
                <a:latin typeface="Times New Roman"/>
                <a:cs typeface="Times New Roman"/>
              </a:rPr>
              <a:t>em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35" dirty="0">
                <a:latin typeface="Times New Roman"/>
                <a:cs typeface="Times New Roman"/>
              </a:rPr>
              <a:t>er</a:t>
            </a:r>
            <a:r>
              <a:rPr sz="2600" spc="-295" dirty="0">
                <a:latin typeface="Times New Roman"/>
                <a:cs typeface="Times New Roman"/>
              </a:rPr>
              <a:t>b</a:t>
            </a:r>
            <a:r>
              <a:rPr sz="2600" spc="-80" dirty="0">
                <a:latin typeface="Times New Roman"/>
                <a:cs typeface="Times New Roman"/>
              </a:rPr>
              <a:t>.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125" dirty="0">
                <a:latin typeface="Times New Roman"/>
                <a:cs typeface="Times New Roman"/>
              </a:rPr>
              <a:t>em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mbria"/>
                <a:cs typeface="Cambria"/>
              </a:rPr>
              <a:t>λ</a:t>
            </a:r>
            <a:r>
              <a:rPr sz="2600" dirty="0">
                <a:latin typeface="Times New Roman"/>
                <a:cs typeface="Times New Roman"/>
              </a:rPr>
              <a:t>x</a:t>
            </a:r>
            <a:r>
              <a:rPr sz="2600" spc="-10" dirty="0">
                <a:latin typeface="Times New Roman"/>
                <a:cs typeface="Times New Roman"/>
              </a:rPr>
              <a:t>,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isa(</a:t>
            </a:r>
            <a:r>
              <a:rPr sz="2600" spc="-210" dirty="0">
                <a:latin typeface="Times New Roman"/>
                <a:cs typeface="Times New Roman"/>
              </a:rPr>
              <a:t>e</a:t>
            </a:r>
            <a:r>
              <a:rPr sz="2600" spc="260" dirty="0">
                <a:latin typeface="Times New Roman"/>
                <a:cs typeface="Times New Roman"/>
              </a:rPr>
              <a:t>,</a:t>
            </a:r>
            <a:r>
              <a:rPr sz="2600" spc="-335" dirty="0">
                <a:latin typeface="Times New Roman"/>
                <a:cs typeface="Times New Roman"/>
              </a:rPr>
              <a:t>W</a:t>
            </a:r>
            <a:r>
              <a:rPr sz="2600" spc="-140" dirty="0">
                <a:latin typeface="Times New Roman"/>
                <a:cs typeface="Times New Roman"/>
              </a:rPr>
              <a:t>alk</a:t>
            </a:r>
            <a:r>
              <a:rPr sz="2600" spc="-110" dirty="0">
                <a:latin typeface="Times New Roman"/>
                <a:cs typeface="Times New Roman"/>
              </a:rPr>
              <a:t>)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Cambria Math"/>
                <a:cs typeface="Cambria Math"/>
              </a:rPr>
              <a:t>𝖠</a:t>
            </a:r>
            <a:r>
              <a:rPr sz="2600" spc="15" dirty="0">
                <a:latin typeface="Cambria Math"/>
                <a:cs typeface="Cambria Math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subje</a:t>
            </a:r>
            <a:r>
              <a:rPr sz="2600" spc="-160" dirty="0">
                <a:latin typeface="Times New Roman"/>
                <a:cs typeface="Times New Roman"/>
              </a:rPr>
              <a:t>c</a:t>
            </a:r>
            <a:r>
              <a:rPr sz="2600" spc="-35" dirty="0">
                <a:latin typeface="Times New Roman"/>
                <a:cs typeface="Times New Roman"/>
              </a:rPr>
              <a:t>t(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,  </a:t>
            </a:r>
            <a:r>
              <a:rPr sz="2600" spc="-55" dirty="0">
                <a:latin typeface="Times New Roman"/>
                <a:cs typeface="Times New Roman"/>
              </a:rPr>
              <a:t>x)}</a:t>
            </a:r>
            <a:endParaRPr sz="2600">
              <a:latin typeface="Times New Roman"/>
              <a:cs typeface="Times New Roman"/>
            </a:endParaRPr>
          </a:p>
          <a:p>
            <a:pPr marL="385445">
              <a:lnSpc>
                <a:spcPts val="3100"/>
              </a:lnSpc>
            </a:pPr>
            <a:r>
              <a:rPr sz="2600" spc="275" dirty="0">
                <a:latin typeface="Times New Roman"/>
                <a:cs typeface="Times New Roman"/>
              </a:rPr>
              <a:t>+</a:t>
            </a:r>
            <a:r>
              <a:rPr sz="2600" spc="-55" dirty="0">
                <a:latin typeface="Times New Roman"/>
                <a:cs typeface="Times New Roman"/>
              </a:rPr>
              <a:t>--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45" dirty="0">
                <a:latin typeface="Times New Roman"/>
                <a:cs typeface="Times New Roman"/>
              </a:rPr>
              <a:t>erb: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w</a:t>
            </a:r>
            <a:r>
              <a:rPr sz="2600" spc="-175" dirty="0">
                <a:latin typeface="Times New Roman"/>
                <a:cs typeface="Times New Roman"/>
              </a:rPr>
              <a:t>alk</a:t>
            </a:r>
            <a:r>
              <a:rPr sz="2600" spc="-160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{</a:t>
            </a:r>
            <a:r>
              <a:rPr sz="2600" spc="-204" dirty="0">
                <a:latin typeface="Times New Roman"/>
                <a:cs typeface="Times New Roman"/>
              </a:rPr>
              <a:t>S</a:t>
            </a:r>
            <a:r>
              <a:rPr sz="2600" spc="-125" dirty="0">
                <a:latin typeface="Times New Roman"/>
                <a:cs typeface="Times New Roman"/>
              </a:rPr>
              <a:t>em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mbria"/>
                <a:cs typeface="Cambria"/>
              </a:rPr>
              <a:t>λ</a:t>
            </a:r>
            <a:r>
              <a:rPr sz="2600" dirty="0">
                <a:latin typeface="Times New Roman"/>
                <a:cs typeface="Times New Roman"/>
              </a:rPr>
              <a:t>x</a:t>
            </a:r>
            <a:r>
              <a:rPr sz="2600" spc="-10" dirty="0">
                <a:latin typeface="Times New Roman"/>
                <a:cs typeface="Times New Roman"/>
              </a:rPr>
              <a:t>,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isa(</a:t>
            </a:r>
            <a:r>
              <a:rPr sz="2600" spc="-210" dirty="0">
                <a:latin typeface="Times New Roman"/>
                <a:cs typeface="Times New Roman"/>
              </a:rPr>
              <a:t>e</a:t>
            </a:r>
            <a:r>
              <a:rPr sz="2600" spc="260" dirty="0">
                <a:latin typeface="Times New Roman"/>
                <a:cs typeface="Times New Roman"/>
              </a:rPr>
              <a:t>,</a:t>
            </a:r>
            <a:r>
              <a:rPr sz="2600" spc="-335" dirty="0">
                <a:latin typeface="Times New Roman"/>
                <a:cs typeface="Times New Roman"/>
              </a:rPr>
              <a:t>W</a:t>
            </a:r>
            <a:r>
              <a:rPr sz="2600" spc="-140" dirty="0">
                <a:latin typeface="Times New Roman"/>
                <a:cs typeface="Times New Roman"/>
              </a:rPr>
              <a:t>alk</a:t>
            </a:r>
            <a:r>
              <a:rPr sz="2600" spc="-110" dirty="0">
                <a:latin typeface="Times New Roman"/>
                <a:cs typeface="Times New Roman"/>
              </a:rPr>
              <a:t>)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Cambria Math"/>
                <a:cs typeface="Cambria Math"/>
              </a:rPr>
              <a:t>𝖠</a:t>
            </a:r>
            <a:r>
              <a:rPr sz="2600" spc="15" dirty="0">
                <a:latin typeface="Cambria Math"/>
                <a:cs typeface="Cambria Math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subje</a:t>
            </a:r>
            <a:r>
              <a:rPr sz="2600" spc="-160" dirty="0">
                <a:latin typeface="Times New Roman"/>
                <a:cs typeface="Times New Roman"/>
              </a:rPr>
              <a:t>c</a:t>
            </a:r>
            <a:r>
              <a:rPr sz="2600" spc="-35" dirty="0">
                <a:latin typeface="Times New Roman"/>
                <a:cs typeface="Times New Roman"/>
              </a:rPr>
              <a:t>t(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x)}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5524" y="6314947"/>
            <a:ext cx="2393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97048" y="0"/>
            <a:ext cx="2713355" cy="1096010"/>
            <a:chOff x="2297048" y="0"/>
            <a:chExt cx="2713355" cy="1096010"/>
          </a:xfrm>
        </p:grpSpPr>
        <p:sp>
          <p:nvSpPr>
            <p:cNvPr id="7" name="object 7"/>
            <p:cNvSpPr/>
            <p:nvPr/>
          </p:nvSpPr>
          <p:spPr>
            <a:xfrm>
              <a:off x="2303398" y="1"/>
              <a:ext cx="2700655" cy="1083310"/>
            </a:xfrm>
            <a:custGeom>
              <a:avLst/>
              <a:gdLst/>
              <a:ahLst/>
              <a:cxnLst/>
              <a:rect l="l" t="t" r="r" b="b"/>
              <a:pathLst>
                <a:path w="2700654" h="1083310">
                  <a:moveTo>
                    <a:pt x="1490047" y="0"/>
                  </a:moveTo>
                  <a:lnTo>
                    <a:pt x="1436356" y="179"/>
                  </a:lnTo>
                  <a:lnTo>
                    <a:pt x="1382733" y="1090"/>
                  </a:lnTo>
                  <a:lnTo>
                    <a:pt x="1329260" y="2732"/>
                  </a:lnTo>
                  <a:lnTo>
                    <a:pt x="1276020" y="5105"/>
                  </a:lnTo>
                  <a:lnTo>
                    <a:pt x="1223097" y="8209"/>
                  </a:lnTo>
                  <a:lnTo>
                    <a:pt x="1170574" y="12043"/>
                  </a:lnTo>
                  <a:lnTo>
                    <a:pt x="1118533" y="16607"/>
                  </a:lnTo>
                  <a:lnTo>
                    <a:pt x="1067058" y="21901"/>
                  </a:lnTo>
                  <a:lnTo>
                    <a:pt x="1016232" y="27925"/>
                  </a:lnTo>
                  <a:lnTo>
                    <a:pt x="966139" y="34678"/>
                  </a:lnTo>
                  <a:lnTo>
                    <a:pt x="916860" y="42161"/>
                  </a:lnTo>
                  <a:lnTo>
                    <a:pt x="868480" y="50372"/>
                  </a:lnTo>
                  <a:lnTo>
                    <a:pt x="821082" y="59312"/>
                  </a:lnTo>
                  <a:lnTo>
                    <a:pt x="774749" y="68980"/>
                  </a:lnTo>
                  <a:lnTo>
                    <a:pt x="729563" y="79377"/>
                  </a:lnTo>
                  <a:lnTo>
                    <a:pt x="685609" y="90501"/>
                  </a:lnTo>
                  <a:lnTo>
                    <a:pt x="642969" y="102353"/>
                  </a:lnTo>
                  <a:lnTo>
                    <a:pt x="601726" y="114933"/>
                  </a:lnTo>
                  <a:lnTo>
                    <a:pt x="545129" y="134285"/>
                  </a:lnTo>
                  <a:lnTo>
                    <a:pt x="493542" y="154505"/>
                  </a:lnTo>
                  <a:lnTo>
                    <a:pt x="446961" y="175513"/>
                  </a:lnTo>
                  <a:lnTo>
                    <a:pt x="405385" y="197228"/>
                  </a:lnTo>
                  <a:lnTo>
                    <a:pt x="368810" y="219569"/>
                  </a:lnTo>
                  <a:lnTo>
                    <a:pt x="337234" y="242457"/>
                  </a:lnTo>
                  <a:lnTo>
                    <a:pt x="289066" y="289548"/>
                  </a:lnTo>
                  <a:lnTo>
                    <a:pt x="260857" y="337859"/>
                  </a:lnTo>
                  <a:lnTo>
                    <a:pt x="252587" y="386745"/>
                  </a:lnTo>
                  <a:lnTo>
                    <a:pt x="255921" y="411202"/>
                  </a:lnTo>
                  <a:lnTo>
                    <a:pt x="277515" y="459743"/>
                  </a:lnTo>
                  <a:lnTo>
                    <a:pt x="318990" y="507249"/>
                  </a:lnTo>
                  <a:lnTo>
                    <a:pt x="380324" y="553077"/>
                  </a:lnTo>
                  <a:lnTo>
                    <a:pt x="418431" y="575161"/>
                  </a:lnTo>
                  <a:lnTo>
                    <a:pt x="461494" y="596583"/>
                  </a:lnTo>
                  <a:lnTo>
                    <a:pt x="509511" y="617264"/>
                  </a:lnTo>
                  <a:lnTo>
                    <a:pt x="562479" y="637123"/>
                  </a:lnTo>
                  <a:lnTo>
                    <a:pt x="620394" y="656080"/>
                  </a:lnTo>
                  <a:lnTo>
                    <a:pt x="0" y="1083054"/>
                  </a:lnTo>
                  <a:lnTo>
                    <a:pt x="1010412" y="736344"/>
                  </a:lnTo>
                  <a:lnTo>
                    <a:pt x="1061949" y="742564"/>
                  </a:lnTo>
                  <a:lnTo>
                    <a:pt x="1113978" y="748018"/>
                  </a:lnTo>
                  <a:lnTo>
                    <a:pt x="1166423" y="752712"/>
                  </a:lnTo>
                  <a:lnTo>
                    <a:pt x="1219208" y="756650"/>
                  </a:lnTo>
                  <a:lnTo>
                    <a:pt x="1272256" y="759838"/>
                  </a:lnTo>
                  <a:lnTo>
                    <a:pt x="1325490" y="762281"/>
                  </a:lnTo>
                  <a:lnTo>
                    <a:pt x="1378834" y="763983"/>
                  </a:lnTo>
                  <a:lnTo>
                    <a:pt x="1432212" y="764950"/>
                  </a:lnTo>
                  <a:lnTo>
                    <a:pt x="1485547" y="765187"/>
                  </a:lnTo>
                  <a:lnTo>
                    <a:pt x="1538763" y="764698"/>
                  </a:lnTo>
                  <a:lnTo>
                    <a:pt x="1591783" y="763489"/>
                  </a:lnTo>
                  <a:lnTo>
                    <a:pt x="1644531" y="761564"/>
                  </a:lnTo>
                  <a:lnTo>
                    <a:pt x="1696931" y="758929"/>
                  </a:lnTo>
                  <a:lnTo>
                    <a:pt x="1748906" y="755588"/>
                  </a:lnTo>
                  <a:lnTo>
                    <a:pt x="1800380" y="751547"/>
                  </a:lnTo>
                  <a:lnTo>
                    <a:pt x="1851276" y="746811"/>
                  </a:lnTo>
                  <a:lnTo>
                    <a:pt x="1901518" y="741384"/>
                  </a:lnTo>
                  <a:lnTo>
                    <a:pt x="1951030" y="735271"/>
                  </a:lnTo>
                  <a:lnTo>
                    <a:pt x="1999735" y="728479"/>
                  </a:lnTo>
                  <a:lnTo>
                    <a:pt x="2047556" y="721010"/>
                  </a:lnTo>
                  <a:lnTo>
                    <a:pt x="2094417" y="712871"/>
                  </a:lnTo>
                  <a:lnTo>
                    <a:pt x="2140242" y="704067"/>
                  </a:lnTo>
                  <a:lnTo>
                    <a:pt x="2184955" y="694602"/>
                  </a:lnTo>
                  <a:lnTo>
                    <a:pt x="2228478" y="684482"/>
                  </a:lnTo>
                  <a:lnTo>
                    <a:pt x="2270736" y="673711"/>
                  </a:lnTo>
                  <a:lnTo>
                    <a:pt x="2311653" y="662295"/>
                  </a:lnTo>
                  <a:lnTo>
                    <a:pt x="2351151" y="650238"/>
                  </a:lnTo>
                  <a:lnTo>
                    <a:pt x="2407747" y="630886"/>
                  </a:lnTo>
                  <a:lnTo>
                    <a:pt x="2459334" y="610666"/>
                  </a:lnTo>
                  <a:lnTo>
                    <a:pt x="2505915" y="589658"/>
                  </a:lnTo>
                  <a:lnTo>
                    <a:pt x="2547491" y="567943"/>
                  </a:lnTo>
                  <a:lnTo>
                    <a:pt x="2584066" y="545602"/>
                  </a:lnTo>
                  <a:lnTo>
                    <a:pt x="2615642" y="522714"/>
                  </a:lnTo>
                  <a:lnTo>
                    <a:pt x="2663810" y="475622"/>
                  </a:lnTo>
                  <a:lnTo>
                    <a:pt x="2692019" y="427312"/>
                  </a:lnTo>
                  <a:lnTo>
                    <a:pt x="2700289" y="378426"/>
                  </a:lnTo>
                  <a:lnTo>
                    <a:pt x="2696955" y="353969"/>
                  </a:lnTo>
                  <a:lnTo>
                    <a:pt x="2675361" y="305428"/>
                  </a:lnTo>
                  <a:lnTo>
                    <a:pt x="2633886" y="257921"/>
                  </a:lnTo>
                  <a:lnTo>
                    <a:pt x="2572552" y="212093"/>
                  </a:lnTo>
                  <a:lnTo>
                    <a:pt x="2534445" y="190010"/>
                  </a:lnTo>
                  <a:lnTo>
                    <a:pt x="2491382" y="168587"/>
                  </a:lnTo>
                  <a:lnTo>
                    <a:pt x="2443365" y="147906"/>
                  </a:lnTo>
                  <a:lnTo>
                    <a:pt x="2390397" y="128047"/>
                  </a:lnTo>
                  <a:lnTo>
                    <a:pt x="2332481" y="109091"/>
                  </a:lnTo>
                  <a:lnTo>
                    <a:pt x="2290371" y="96799"/>
                  </a:lnTo>
                  <a:lnTo>
                    <a:pt x="2246915" y="85242"/>
                  </a:lnTo>
                  <a:lnTo>
                    <a:pt x="2202195" y="74421"/>
                  </a:lnTo>
                  <a:lnTo>
                    <a:pt x="2156296" y="64335"/>
                  </a:lnTo>
                  <a:lnTo>
                    <a:pt x="2109299" y="54984"/>
                  </a:lnTo>
                  <a:lnTo>
                    <a:pt x="2061289" y="46367"/>
                  </a:lnTo>
                  <a:lnTo>
                    <a:pt x="2012348" y="38485"/>
                  </a:lnTo>
                  <a:lnTo>
                    <a:pt x="1962560" y="31337"/>
                  </a:lnTo>
                  <a:lnTo>
                    <a:pt x="1912007" y="24923"/>
                  </a:lnTo>
                  <a:lnTo>
                    <a:pt x="1860773" y="19242"/>
                  </a:lnTo>
                  <a:lnTo>
                    <a:pt x="1808941" y="14295"/>
                  </a:lnTo>
                  <a:lnTo>
                    <a:pt x="1756594" y="10081"/>
                  </a:lnTo>
                  <a:lnTo>
                    <a:pt x="1703816" y="6600"/>
                  </a:lnTo>
                  <a:lnTo>
                    <a:pt x="1650689" y="3852"/>
                  </a:lnTo>
                  <a:lnTo>
                    <a:pt x="1597296" y="1835"/>
                  </a:lnTo>
                  <a:lnTo>
                    <a:pt x="1543721" y="552"/>
                  </a:lnTo>
                  <a:lnTo>
                    <a:pt x="1490047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398" y="1"/>
              <a:ext cx="2700655" cy="1083310"/>
            </a:xfrm>
            <a:custGeom>
              <a:avLst/>
              <a:gdLst/>
              <a:ahLst/>
              <a:cxnLst/>
              <a:rect l="l" t="t" r="r" b="b"/>
              <a:pathLst>
                <a:path w="2700654" h="1083310">
                  <a:moveTo>
                    <a:pt x="0" y="1083054"/>
                  </a:moveTo>
                  <a:lnTo>
                    <a:pt x="620394" y="656080"/>
                  </a:lnTo>
                  <a:lnTo>
                    <a:pt x="562479" y="637123"/>
                  </a:lnTo>
                  <a:lnTo>
                    <a:pt x="509511" y="617264"/>
                  </a:lnTo>
                  <a:lnTo>
                    <a:pt x="461494" y="596583"/>
                  </a:lnTo>
                  <a:lnTo>
                    <a:pt x="418431" y="575161"/>
                  </a:lnTo>
                  <a:lnTo>
                    <a:pt x="380324" y="553077"/>
                  </a:lnTo>
                  <a:lnTo>
                    <a:pt x="347176" y="530413"/>
                  </a:lnTo>
                  <a:lnTo>
                    <a:pt x="295768" y="483666"/>
                  </a:lnTo>
                  <a:lnTo>
                    <a:pt x="264231" y="435561"/>
                  </a:lnTo>
                  <a:lnTo>
                    <a:pt x="252587" y="386745"/>
                  </a:lnTo>
                  <a:lnTo>
                    <a:pt x="254231" y="362270"/>
                  </a:lnTo>
                  <a:lnTo>
                    <a:pt x="272468" y="313592"/>
                  </a:lnTo>
                  <a:lnTo>
                    <a:pt x="310653" y="265810"/>
                  </a:lnTo>
                  <a:lnTo>
                    <a:pt x="368810" y="219569"/>
                  </a:lnTo>
                  <a:lnTo>
                    <a:pt x="405385" y="197228"/>
                  </a:lnTo>
                  <a:lnTo>
                    <a:pt x="446961" y="175513"/>
                  </a:lnTo>
                  <a:lnTo>
                    <a:pt x="493542" y="154505"/>
                  </a:lnTo>
                  <a:lnTo>
                    <a:pt x="545129" y="134285"/>
                  </a:lnTo>
                  <a:lnTo>
                    <a:pt x="601726" y="114933"/>
                  </a:lnTo>
                  <a:lnTo>
                    <a:pt x="642969" y="102353"/>
                  </a:lnTo>
                  <a:lnTo>
                    <a:pt x="685609" y="90501"/>
                  </a:lnTo>
                  <a:lnTo>
                    <a:pt x="729563" y="79377"/>
                  </a:lnTo>
                  <a:lnTo>
                    <a:pt x="774749" y="68980"/>
                  </a:lnTo>
                  <a:lnTo>
                    <a:pt x="821082" y="59312"/>
                  </a:lnTo>
                  <a:lnTo>
                    <a:pt x="868480" y="50372"/>
                  </a:lnTo>
                  <a:lnTo>
                    <a:pt x="916860" y="42161"/>
                  </a:lnTo>
                  <a:lnTo>
                    <a:pt x="966139" y="34678"/>
                  </a:lnTo>
                  <a:lnTo>
                    <a:pt x="1016232" y="27925"/>
                  </a:lnTo>
                  <a:lnTo>
                    <a:pt x="1067058" y="21901"/>
                  </a:lnTo>
                  <a:lnTo>
                    <a:pt x="1118533" y="16607"/>
                  </a:lnTo>
                  <a:lnTo>
                    <a:pt x="1170574" y="12043"/>
                  </a:lnTo>
                  <a:lnTo>
                    <a:pt x="1223097" y="8209"/>
                  </a:lnTo>
                  <a:lnTo>
                    <a:pt x="1276020" y="5105"/>
                  </a:lnTo>
                  <a:lnTo>
                    <a:pt x="1329260" y="2732"/>
                  </a:lnTo>
                  <a:lnTo>
                    <a:pt x="1382733" y="1090"/>
                  </a:lnTo>
                  <a:lnTo>
                    <a:pt x="1436356" y="179"/>
                  </a:lnTo>
                  <a:lnTo>
                    <a:pt x="1490047" y="0"/>
                  </a:lnTo>
                  <a:lnTo>
                    <a:pt x="1543721" y="552"/>
                  </a:lnTo>
                  <a:lnTo>
                    <a:pt x="1597296" y="1835"/>
                  </a:lnTo>
                  <a:lnTo>
                    <a:pt x="1650689" y="3852"/>
                  </a:lnTo>
                  <a:lnTo>
                    <a:pt x="1703816" y="6600"/>
                  </a:lnTo>
                  <a:lnTo>
                    <a:pt x="1756594" y="10081"/>
                  </a:lnTo>
                  <a:lnTo>
                    <a:pt x="1808941" y="14295"/>
                  </a:lnTo>
                  <a:lnTo>
                    <a:pt x="1860773" y="19242"/>
                  </a:lnTo>
                  <a:lnTo>
                    <a:pt x="1912007" y="24923"/>
                  </a:lnTo>
                  <a:lnTo>
                    <a:pt x="1962560" y="31337"/>
                  </a:lnTo>
                  <a:lnTo>
                    <a:pt x="2012348" y="38485"/>
                  </a:lnTo>
                  <a:lnTo>
                    <a:pt x="2061289" y="46367"/>
                  </a:lnTo>
                  <a:lnTo>
                    <a:pt x="2109299" y="54984"/>
                  </a:lnTo>
                  <a:lnTo>
                    <a:pt x="2156296" y="64335"/>
                  </a:lnTo>
                  <a:lnTo>
                    <a:pt x="2202195" y="74421"/>
                  </a:lnTo>
                  <a:lnTo>
                    <a:pt x="2246915" y="85242"/>
                  </a:lnTo>
                  <a:lnTo>
                    <a:pt x="2290371" y="96799"/>
                  </a:lnTo>
                  <a:lnTo>
                    <a:pt x="2332481" y="109091"/>
                  </a:lnTo>
                  <a:lnTo>
                    <a:pt x="2390397" y="128047"/>
                  </a:lnTo>
                  <a:lnTo>
                    <a:pt x="2443365" y="147906"/>
                  </a:lnTo>
                  <a:lnTo>
                    <a:pt x="2491382" y="168587"/>
                  </a:lnTo>
                  <a:lnTo>
                    <a:pt x="2534445" y="190010"/>
                  </a:lnTo>
                  <a:lnTo>
                    <a:pt x="2572552" y="212093"/>
                  </a:lnTo>
                  <a:lnTo>
                    <a:pt x="2605700" y="234757"/>
                  </a:lnTo>
                  <a:lnTo>
                    <a:pt x="2657108" y="281505"/>
                  </a:lnTo>
                  <a:lnTo>
                    <a:pt x="2688645" y="329609"/>
                  </a:lnTo>
                  <a:lnTo>
                    <a:pt x="2700289" y="378426"/>
                  </a:lnTo>
                  <a:lnTo>
                    <a:pt x="2698645" y="402901"/>
                  </a:lnTo>
                  <a:lnTo>
                    <a:pt x="2680408" y="451579"/>
                  </a:lnTo>
                  <a:lnTo>
                    <a:pt x="2642223" y="499361"/>
                  </a:lnTo>
                  <a:lnTo>
                    <a:pt x="2584066" y="545602"/>
                  </a:lnTo>
                  <a:lnTo>
                    <a:pt x="2547491" y="567943"/>
                  </a:lnTo>
                  <a:lnTo>
                    <a:pt x="2505915" y="589658"/>
                  </a:lnTo>
                  <a:lnTo>
                    <a:pt x="2459334" y="610666"/>
                  </a:lnTo>
                  <a:lnTo>
                    <a:pt x="2407747" y="630886"/>
                  </a:lnTo>
                  <a:lnTo>
                    <a:pt x="2351151" y="650238"/>
                  </a:lnTo>
                  <a:lnTo>
                    <a:pt x="2311653" y="662295"/>
                  </a:lnTo>
                  <a:lnTo>
                    <a:pt x="2270736" y="673711"/>
                  </a:lnTo>
                  <a:lnTo>
                    <a:pt x="2228478" y="684482"/>
                  </a:lnTo>
                  <a:lnTo>
                    <a:pt x="2184955" y="694602"/>
                  </a:lnTo>
                  <a:lnTo>
                    <a:pt x="2140242" y="704067"/>
                  </a:lnTo>
                  <a:lnTo>
                    <a:pt x="2094417" y="712871"/>
                  </a:lnTo>
                  <a:lnTo>
                    <a:pt x="2047556" y="721010"/>
                  </a:lnTo>
                  <a:lnTo>
                    <a:pt x="1999735" y="728479"/>
                  </a:lnTo>
                  <a:lnTo>
                    <a:pt x="1951030" y="735271"/>
                  </a:lnTo>
                  <a:lnTo>
                    <a:pt x="1901518" y="741384"/>
                  </a:lnTo>
                  <a:lnTo>
                    <a:pt x="1851276" y="746811"/>
                  </a:lnTo>
                  <a:lnTo>
                    <a:pt x="1800380" y="751547"/>
                  </a:lnTo>
                  <a:lnTo>
                    <a:pt x="1748906" y="755588"/>
                  </a:lnTo>
                  <a:lnTo>
                    <a:pt x="1696931" y="758929"/>
                  </a:lnTo>
                  <a:lnTo>
                    <a:pt x="1644531" y="761564"/>
                  </a:lnTo>
                  <a:lnTo>
                    <a:pt x="1591783" y="763489"/>
                  </a:lnTo>
                  <a:lnTo>
                    <a:pt x="1538763" y="764698"/>
                  </a:lnTo>
                  <a:lnTo>
                    <a:pt x="1485547" y="765187"/>
                  </a:lnTo>
                  <a:lnTo>
                    <a:pt x="1432212" y="764950"/>
                  </a:lnTo>
                  <a:lnTo>
                    <a:pt x="1378834" y="763983"/>
                  </a:lnTo>
                  <a:lnTo>
                    <a:pt x="1325490" y="762281"/>
                  </a:lnTo>
                  <a:lnTo>
                    <a:pt x="1272256" y="759838"/>
                  </a:lnTo>
                  <a:lnTo>
                    <a:pt x="1219208" y="756650"/>
                  </a:lnTo>
                  <a:lnTo>
                    <a:pt x="1166423" y="752712"/>
                  </a:lnTo>
                  <a:lnTo>
                    <a:pt x="1113978" y="748018"/>
                  </a:lnTo>
                  <a:lnTo>
                    <a:pt x="1061949" y="742564"/>
                  </a:lnTo>
                  <a:lnTo>
                    <a:pt x="1010412" y="736344"/>
                  </a:lnTo>
                  <a:lnTo>
                    <a:pt x="0" y="1083054"/>
                  </a:lnTo>
                  <a:close/>
                </a:path>
              </a:pathLst>
            </a:custGeom>
            <a:ln w="12700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18540" y="144221"/>
            <a:ext cx="7139305" cy="1181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51840" algn="ctr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verb</a:t>
            </a:r>
            <a:r>
              <a:rPr sz="24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node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365" dirty="0">
                <a:latin typeface="Times New Roman"/>
                <a:cs typeface="Times New Roman"/>
              </a:rPr>
              <a:t>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{S</a:t>
            </a:r>
            <a:r>
              <a:rPr sz="2600" spc="-150" dirty="0">
                <a:latin typeface="Times New Roman"/>
                <a:cs typeface="Times New Roman"/>
              </a:rPr>
              <a:t>em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380" dirty="0">
                <a:latin typeface="Times New Roman"/>
                <a:cs typeface="Times New Roman"/>
              </a:rPr>
              <a:t> </a:t>
            </a:r>
            <a:r>
              <a:rPr sz="2600" spc="-340" dirty="0">
                <a:latin typeface="Times New Roman"/>
                <a:cs typeface="Times New Roman"/>
              </a:rPr>
              <a:t>V</a:t>
            </a:r>
            <a:r>
              <a:rPr sz="2600" spc="-585" dirty="0">
                <a:latin typeface="Times New Roman"/>
                <a:cs typeface="Times New Roman"/>
              </a:rPr>
              <a:t>P</a:t>
            </a:r>
            <a:r>
              <a:rPr sz="2600" spc="-80" dirty="0">
                <a:latin typeface="Times New Roman"/>
                <a:cs typeface="Times New Roman"/>
              </a:rPr>
              <a:t>.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110" dirty="0">
                <a:latin typeface="Times New Roman"/>
                <a:cs typeface="Times New Roman"/>
              </a:rPr>
              <a:t>em(N</a:t>
            </a:r>
            <a:r>
              <a:rPr sz="2600" spc="-580" dirty="0">
                <a:latin typeface="Times New Roman"/>
                <a:cs typeface="Times New Roman"/>
              </a:rPr>
              <a:t>P</a:t>
            </a:r>
            <a:r>
              <a:rPr sz="2600" spc="-80" dirty="0">
                <a:latin typeface="Times New Roman"/>
                <a:cs typeface="Times New Roman"/>
              </a:rPr>
              <a:t>.sem)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mbria"/>
                <a:cs typeface="Cambria"/>
              </a:rPr>
              <a:t>λ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isa(</a:t>
            </a:r>
            <a:r>
              <a:rPr sz="2600" spc="-210" dirty="0">
                <a:latin typeface="Times New Roman"/>
                <a:cs typeface="Times New Roman"/>
              </a:rPr>
              <a:t>e</a:t>
            </a:r>
            <a:r>
              <a:rPr sz="2600" spc="260" dirty="0">
                <a:latin typeface="Times New Roman"/>
                <a:cs typeface="Times New Roman"/>
              </a:rPr>
              <a:t>,</a:t>
            </a:r>
            <a:r>
              <a:rPr sz="2600" spc="-335" dirty="0">
                <a:latin typeface="Times New Roman"/>
                <a:cs typeface="Times New Roman"/>
              </a:rPr>
              <a:t>W</a:t>
            </a:r>
            <a:r>
              <a:rPr sz="2600" spc="-140" dirty="0">
                <a:latin typeface="Times New Roman"/>
                <a:cs typeface="Times New Roman"/>
              </a:rPr>
              <a:t>alk</a:t>
            </a:r>
            <a:r>
              <a:rPr sz="2600" spc="-110" dirty="0">
                <a:latin typeface="Times New Roman"/>
                <a:cs typeface="Times New Roman"/>
              </a:rPr>
              <a:t>)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Cambria Math"/>
                <a:cs typeface="Cambria Math"/>
              </a:rPr>
              <a:t>𝖠</a:t>
            </a:r>
            <a:r>
              <a:rPr sz="2600" spc="15" dirty="0">
                <a:latin typeface="Cambria Math"/>
                <a:cs typeface="Cambria Math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subje</a:t>
            </a:r>
            <a:r>
              <a:rPr sz="2600" spc="-160" dirty="0">
                <a:latin typeface="Times New Roman"/>
                <a:cs typeface="Times New Roman"/>
              </a:rPr>
              <a:t>c</a:t>
            </a:r>
            <a:r>
              <a:rPr sz="2600" spc="-35" dirty="0">
                <a:latin typeface="Times New Roman"/>
                <a:cs typeface="Times New Roman"/>
              </a:rPr>
              <a:t>t(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449573" y="1262078"/>
            <a:ext cx="2713355" cy="586105"/>
            <a:chOff x="3449573" y="1262078"/>
            <a:chExt cx="2713355" cy="586105"/>
          </a:xfrm>
        </p:grpSpPr>
        <p:sp>
          <p:nvSpPr>
            <p:cNvPr id="11" name="object 11"/>
            <p:cNvSpPr/>
            <p:nvPr/>
          </p:nvSpPr>
          <p:spPr>
            <a:xfrm>
              <a:off x="3455923" y="1268428"/>
              <a:ext cx="2700655" cy="573405"/>
            </a:xfrm>
            <a:custGeom>
              <a:avLst/>
              <a:gdLst/>
              <a:ahLst/>
              <a:cxnLst/>
              <a:rect l="l" t="t" r="r" b="b"/>
              <a:pathLst>
                <a:path w="2700654" h="573405">
                  <a:moveTo>
                    <a:pt x="1518470" y="107"/>
                  </a:moveTo>
                  <a:lnTo>
                    <a:pt x="1463198" y="0"/>
                  </a:lnTo>
                  <a:lnTo>
                    <a:pt x="1407954" y="303"/>
                  </a:lnTo>
                  <a:lnTo>
                    <a:pt x="1352827" y="1016"/>
                  </a:lnTo>
                  <a:lnTo>
                    <a:pt x="1297909" y="2140"/>
                  </a:lnTo>
                  <a:lnTo>
                    <a:pt x="1243290" y="3673"/>
                  </a:lnTo>
                  <a:lnTo>
                    <a:pt x="1189060" y="5617"/>
                  </a:lnTo>
                  <a:lnTo>
                    <a:pt x="1135312" y="7970"/>
                  </a:lnTo>
                  <a:lnTo>
                    <a:pt x="1082134" y="10733"/>
                  </a:lnTo>
                  <a:lnTo>
                    <a:pt x="1029618" y="13906"/>
                  </a:lnTo>
                  <a:lnTo>
                    <a:pt x="977855" y="17489"/>
                  </a:lnTo>
                  <a:lnTo>
                    <a:pt x="926935" y="21481"/>
                  </a:lnTo>
                  <a:lnTo>
                    <a:pt x="876949" y="25882"/>
                  </a:lnTo>
                  <a:lnTo>
                    <a:pt x="827988" y="30692"/>
                  </a:lnTo>
                  <a:lnTo>
                    <a:pt x="780142" y="35912"/>
                  </a:lnTo>
                  <a:lnTo>
                    <a:pt x="733502" y="41541"/>
                  </a:lnTo>
                  <a:lnTo>
                    <a:pt x="688159" y="47578"/>
                  </a:lnTo>
                  <a:lnTo>
                    <a:pt x="644203" y="54025"/>
                  </a:lnTo>
                  <a:lnTo>
                    <a:pt x="601726" y="60880"/>
                  </a:lnTo>
                  <a:lnTo>
                    <a:pt x="540232" y="72063"/>
                  </a:lnTo>
                  <a:lnTo>
                    <a:pt x="484700" y="83789"/>
                  </a:lnTo>
                  <a:lnTo>
                    <a:pt x="435126" y="96002"/>
                  </a:lnTo>
                  <a:lnTo>
                    <a:pt x="391507" y="108648"/>
                  </a:lnTo>
                  <a:lnTo>
                    <a:pt x="353838" y="121670"/>
                  </a:lnTo>
                  <a:lnTo>
                    <a:pt x="296338" y="148623"/>
                  </a:lnTo>
                  <a:lnTo>
                    <a:pt x="262597" y="176418"/>
                  </a:lnTo>
                  <a:lnTo>
                    <a:pt x="252587" y="204612"/>
                  </a:lnTo>
                  <a:lnTo>
                    <a:pt x="256471" y="218721"/>
                  </a:lnTo>
                  <a:lnTo>
                    <a:pt x="303638" y="260425"/>
                  </a:lnTo>
                  <a:lnTo>
                    <a:pt x="364642" y="287158"/>
                  </a:lnTo>
                  <a:lnTo>
                    <a:pt x="404000" y="300037"/>
                  </a:lnTo>
                  <a:lnTo>
                    <a:pt x="449258" y="312517"/>
                  </a:lnTo>
                  <a:lnTo>
                    <a:pt x="500413" y="324543"/>
                  </a:lnTo>
                  <a:lnTo>
                    <a:pt x="557459" y="336060"/>
                  </a:lnTo>
                  <a:lnTo>
                    <a:pt x="620395" y="347011"/>
                  </a:lnTo>
                  <a:lnTo>
                    <a:pt x="0" y="572944"/>
                  </a:lnTo>
                  <a:lnTo>
                    <a:pt x="1010412" y="389556"/>
                  </a:lnTo>
                  <a:lnTo>
                    <a:pt x="1061949" y="392839"/>
                  </a:lnTo>
                  <a:lnTo>
                    <a:pt x="1113978" y="395717"/>
                  </a:lnTo>
                  <a:lnTo>
                    <a:pt x="1166423" y="398194"/>
                  </a:lnTo>
                  <a:lnTo>
                    <a:pt x="1219208" y="400273"/>
                  </a:lnTo>
                  <a:lnTo>
                    <a:pt x="1272256" y="401955"/>
                  </a:lnTo>
                  <a:lnTo>
                    <a:pt x="1325490" y="403243"/>
                  </a:lnTo>
                  <a:lnTo>
                    <a:pt x="1378834" y="404141"/>
                  </a:lnTo>
                  <a:lnTo>
                    <a:pt x="1432212" y="404650"/>
                  </a:lnTo>
                  <a:lnTo>
                    <a:pt x="1485547" y="404773"/>
                  </a:lnTo>
                  <a:lnTo>
                    <a:pt x="1538763" y="404512"/>
                  </a:lnTo>
                  <a:lnTo>
                    <a:pt x="1591783" y="403872"/>
                  </a:lnTo>
                  <a:lnTo>
                    <a:pt x="1644531" y="402853"/>
                  </a:lnTo>
                  <a:lnTo>
                    <a:pt x="1696931" y="401458"/>
                  </a:lnTo>
                  <a:lnTo>
                    <a:pt x="1748906" y="399691"/>
                  </a:lnTo>
                  <a:lnTo>
                    <a:pt x="1800380" y="397553"/>
                  </a:lnTo>
                  <a:lnTo>
                    <a:pt x="1851276" y="395048"/>
                  </a:lnTo>
                  <a:lnTo>
                    <a:pt x="1901518" y="392178"/>
                  </a:lnTo>
                  <a:lnTo>
                    <a:pt x="1951030" y="388945"/>
                  </a:lnTo>
                  <a:lnTo>
                    <a:pt x="1999735" y="385352"/>
                  </a:lnTo>
                  <a:lnTo>
                    <a:pt x="2047556" y="381402"/>
                  </a:lnTo>
                  <a:lnTo>
                    <a:pt x="2094417" y="377097"/>
                  </a:lnTo>
                  <a:lnTo>
                    <a:pt x="2140242" y="372440"/>
                  </a:lnTo>
                  <a:lnTo>
                    <a:pt x="2184955" y="367433"/>
                  </a:lnTo>
                  <a:lnTo>
                    <a:pt x="2228478" y="362080"/>
                  </a:lnTo>
                  <a:lnTo>
                    <a:pt x="2270736" y="356382"/>
                  </a:lnTo>
                  <a:lnTo>
                    <a:pt x="2311653" y="350342"/>
                  </a:lnTo>
                  <a:lnTo>
                    <a:pt x="2351151" y="343963"/>
                  </a:lnTo>
                  <a:lnTo>
                    <a:pt x="2412644" y="332780"/>
                  </a:lnTo>
                  <a:lnTo>
                    <a:pt x="2468176" y="321054"/>
                  </a:lnTo>
                  <a:lnTo>
                    <a:pt x="2517750" y="308840"/>
                  </a:lnTo>
                  <a:lnTo>
                    <a:pt x="2561369" y="296195"/>
                  </a:lnTo>
                  <a:lnTo>
                    <a:pt x="2599038" y="283172"/>
                  </a:lnTo>
                  <a:lnTo>
                    <a:pt x="2656538" y="256216"/>
                  </a:lnTo>
                  <a:lnTo>
                    <a:pt x="2690279" y="228416"/>
                  </a:lnTo>
                  <a:lnTo>
                    <a:pt x="2700289" y="200215"/>
                  </a:lnTo>
                  <a:lnTo>
                    <a:pt x="2696405" y="186102"/>
                  </a:lnTo>
                  <a:lnTo>
                    <a:pt x="2649238" y="144378"/>
                  </a:lnTo>
                  <a:lnTo>
                    <a:pt x="2588234" y="117627"/>
                  </a:lnTo>
                  <a:lnTo>
                    <a:pt x="2548876" y="104737"/>
                  </a:lnTo>
                  <a:lnTo>
                    <a:pt x="2503618" y="92244"/>
                  </a:lnTo>
                  <a:lnTo>
                    <a:pt x="2452463" y="80205"/>
                  </a:lnTo>
                  <a:lnTo>
                    <a:pt x="2395417" y="68673"/>
                  </a:lnTo>
                  <a:lnTo>
                    <a:pt x="2332481" y="57705"/>
                  </a:lnTo>
                  <a:lnTo>
                    <a:pt x="2289112" y="51019"/>
                  </a:lnTo>
                  <a:lnTo>
                    <a:pt x="2244319" y="44746"/>
                  </a:lnTo>
                  <a:lnTo>
                    <a:pt x="2198192" y="38884"/>
                  </a:lnTo>
                  <a:lnTo>
                    <a:pt x="2150822" y="33433"/>
                  </a:lnTo>
                  <a:lnTo>
                    <a:pt x="2102300" y="28395"/>
                  </a:lnTo>
                  <a:lnTo>
                    <a:pt x="2052718" y="23768"/>
                  </a:lnTo>
                  <a:lnTo>
                    <a:pt x="2002164" y="19552"/>
                  </a:lnTo>
                  <a:lnTo>
                    <a:pt x="1950731" y="15747"/>
                  </a:lnTo>
                  <a:lnTo>
                    <a:pt x="1898508" y="12354"/>
                  </a:lnTo>
                  <a:lnTo>
                    <a:pt x="1845587" y="9372"/>
                  </a:lnTo>
                  <a:lnTo>
                    <a:pt x="1792058" y="6801"/>
                  </a:lnTo>
                  <a:lnTo>
                    <a:pt x="1738012" y="4640"/>
                  </a:lnTo>
                  <a:lnTo>
                    <a:pt x="1683539" y="2891"/>
                  </a:lnTo>
                  <a:lnTo>
                    <a:pt x="1628731" y="1552"/>
                  </a:lnTo>
                  <a:lnTo>
                    <a:pt x="1573677" y="624"/>
                  </a:lnTo>
                  <a:lnTo>
                    <a:pt x="1518470" y="107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55923" y="1268428"/>
              <a:ext cx="2700655" cy="573405"/>
            </a:xfrm>
            <a:custGeom>
              <a:avLst/>
              <a:gdLst/>
              <a:ahLst/>
              <a:cxnLst/>
              <a:rect l="l" t="t" r="r" b="b"/>
              <a:pathLst>
                <a:path w="2700654" h="573405">
                  <a:moveTo>
                    <a:pt x="0" y="572944"/>
                  </a:moveTo>
                  <a:lnTo>
                    <a:pt x="620395" y="347011"/>
                  </a:lnTo>
                  <a:lnTo>
                    <a:pt x="557459" y="336060"/>
                  </a:lnTo>
                  <a:lnTo>
                    <a:pt x="500413" y="324543"/>
                  </a:lnTo>
                  <a:lnTo>
                    <a:pt x="449258" y="312517"/>
                  </a:lnTo>
                  <a:lnTo>
                    <a:pt x="404000" y="300037"/>
                  </a:lnTo>
                  <a:lnTo>
                    <a:pt x="364642" y="287158"/>
                  </a:lnTo>
                  <a:lnTo>
                    <a:pt x="303638" y="260425"/>
                  </a:lnTo>
                  <a:lnTo>
                    <a:pt x="266277" y="232762"/>
                  </a:lnTo>
                  <a:lnTo>
                    <a:pt x="252587" y="204612"/>
                  </a:lnTo>
                  <a:lnTo>
                    <a:pt x="254628" y="190493"/>
                  </a:lnTo>
                  <a:lnTo>
                    <a:pt x="296338" y="148623"/>
                  </a:lnTo>
                  <a:lnTo>
                    <a:pt x="353838" y="121670"/>
                  </a:lnTo>
                  <a:lnTo>
                    <a:pt x="391507" y="108648"/>
                  </a:lnTo>
                  <a:lnTo>
                    <a:pt x="435126" y="96002"/>
                  </a:lnTo>
                  <a:lnTo>
                    <a:pt x="484700" y="83789"/>
                  </a:lnTo>
                  <a:lnTo>
                    <a:pt x="540232" y="72063"/>
                  </a:lnTo>
                  <a:lnTo>
                    <a:pt x="601726" y="60880"/>
                  </a:lnTo>
                  <a:lnTo>
                    <a:pt x="644203" y="54025"/>
                  </a:lnTo>
                  <a:lnTo>
                    <a:pt x="688159" y="47578"/>
                  </a:lnTo>
                  <a:lnTo>
                    <a:pt x="733502" y="41541"/>
                  </a:lnTo>
                  <a:lnTo>
                    <a:pt x="780142" y="35912"/>
                  </a:lnTo>
                  <a:lnTo>
                    <a:pt x="827988" y="30692"/>
                  </a:lnTo>
                  <a:lnTo>
                    <a:pt x="876949" y="25882"/>
                  </a:lnTo>
                  <a:lnTo>
                    <a:pt x="926935" y="21481"/>
                  </a:lnTo>
                  <a:lnTo>
                    <a:pt x="977855" y="17489"/>
                  </a:lnTo>
                  <a:lnTo>
                    <a:pt x="1029618" y="13906"/>
                  </a:lnTo>
                  <a:lnTo>
                    <a:pt x="1082134" y="10733"/>
                  </a:lnTo>
                  <a:lnTo>
                    <a:pt x="1135312" y="7970"/>
                  </a:lnTo>
                  <a:lnTo>
                    <a:pt x="1189060" y="5617"/>
                  </a:lnTo>
                  <a:lnTo>
                    <a:pt x="1243290" y="3673"/>
                  </a:lnTo>
                  <a:lnTo>
                    <a:pt x="1297909" y="2140"/>
                  </a:lnTo>
                  <a:lnTo>
                    <a:pt x="1352827" y="1016"/>
                  </a:lnTo>
                  <a:lnTo>
                    <a:pt x="1407954" y="303"/>
                  </a:lnTo>
                  <a:lnTo>
                    <a:pt x="1463198" y="0"/>
                  </a:lnTo>
                  <a:lnTo>
                    <a:pt x="1518470" y="107"/>
                  </a:lnTo>
                  <a:lnTo>
                    <a:pt x="1573677" y="624"/>
                  </a:lnTo>
                  <a:lnTo>
                    <a:pt x="1628731" y="1552"/>
                  </a:lnTo>
                  <a:lnTo>
                    <a:pt x="1683539" y="2891"/>
                  </a:lnTo>
                  <a:lnTo>
                    <a:pt x="1738012" y="4640"/>
                  </a:lnTo>
                  <a:lnTo>
                    <a:pt x="1792058" y="6801"/>
                  </a:lnTo>
                  <a:lnTo>
                    <a:pt x="1845587" y="9372"/>
                  </a:lnTo>
                  <a:lnTo>
                    <a:pt x="1898508" y="12354"/>
                  </a:lnTo>
                  <a:lnTo>
                    <a:pt x="1950731" y="15747"/>
                  </a:lnTo>
                  <a:lnTo>
                    <a:pt x="2002164" y="19552"/>
                  </a:lnTo>
                  <a:lnTo>
                    <a:pt x="2052718" y="23768"/>
                  </a:lnTo>
                  <a:lnTo>
                    <a:pt x="2102300" y="28395"/>
                  </a:lnTo>
                  <a:lnTo>
                    <a:pt x="2150822" y="33433"/>
                  </a:lnTo>
                  <a:lnTo>
                    <a:pt x="2198192" y="38884"/>
                  </a:lnTo>
                  <a:lnTo>
                    <a:pt x="2244319" y="44746"/>
                  </a:lnTo>
                  <a:lnTo>
                    <a:pt x="2289112" y="51019"/>
                  </a:lnTo>
                  <a:lnTo>
                    <a:pt x="2332481" y="57705"/>
                  </a:lnTo>
                  <a:lnTo>
                    <a:pt x="2395417" y="68673"/>
                  </a:lnTo>
                  <a:lnTo>
                    <a:pt x="2452463" y="80205"/>
                  </a:lnTo>
                  <a:lnTo>
                    <a:pt x="2503618" y="92244"/>
                  </a:lnTo>
                  <a:lnTo>
                    <a:pt x="2548876" y="104737"/>
                  </a:lnTo>
                  <a:lnTo>
                    <a:pt x="2588234" y="117627"/>
                  </a:lnTo>
                  <a:lnTo>
                    <a:pt x="2649238" y="144378"/>
                  </a:lnTo>
                  <a:lnTo>
                    <a:pt x="2686599" y="172055"/>
                  </a:lnTo>
                  <a:lnTo>
                    <a:pt x="2700289" y="200215"/>
                  </a:lnTo>
                  <a:lnTo>
                    <a:pt x="2698248" y="214338"/>
                  </a:lnTo>
                  <a:lnTo>
                    <a:pt x="2656538" y="256216"/>
                  </a:lnTo>
                  <a:lnTo>
                    <a:pt x="2599038" y="283172"/>
                  </a:lnTo>
                  <a:lnTo>
                    <a:pt x="2561369" y="296195"/>
                  </a:lnTo>
                  <a:lnTo>
                    <a:pt x="2517750" y="308840"/>
                  </a:lnTo>
                  <a:lnTo>
                    <a:pt x="2468176" y="321054"/>
                  </a:lnTo>
                  <a:lnTo>
                    <a:pt x="2412644" y="332780"/>
                  </a:lnTo>
                  <a:lnTo>
                    <a:pt x="2351151" y="343963"/>
                  </a:lnTo>
                  <a:lnTo>
                    <a:pt x="2311653" y="350342"/>
                  </a:lnTo>
                  <a:lnTo>
                    <a:pt x="2270736" y="356382"/>
                  </a:lnTo>
                  <a:lnTo>
                    <a:pt x="2228478" y="362080"/>
                  </a:lnTo>
                  <a:lnTo>
                    <a:pt x="2184955" y="367433"/>
                  </a:lnTo>
                  <a:lnTo>
                    <a:pt x="2140242" y="372440"/>
                  </a:lnTo>
                  <a:lnTo>
                    <a:pt x="2094417" y="377097"/>
                  </a:lnTo>
                  <a:lnTo>
                    <a:pt x="2047556" y="381402"/>
                  </a:lnTo>
                  <a:lnTo>
                    <a:pt x="1999735" y="385352"/>
                  </a:lnTo>
                  <a:lnTo>
                    <a:pt x="1951030" y="388945"/>
                  </a:lnTo>
                  <a:lnTo>
                    <a:pt x="1901518" y="392178"/>
                  </a:lnTo>
                  <a:lnTo>
                    <a:pt x="1851276" y="395048"/>
                  </a:lnTo>
                  <a:lnTo>
                    <a:pt x="1800380" y="397553"/>
                  </a:lnTo>
                  <a:lnTo>
                    <a:pt x="1748906" y="399691"/>
                  </a:lnTo>
                  <a:lnTo>
                    <a:pt x="1696931" y="401458"/>
                  </a:lnTo>
                  <a:lnTo>
                    <a:pt x="1644531" y="402853"/>
                  </a:lnTo>
                  <a:lnTo>
                    <a:pt x="1591783" y="403872"/>
                  </a:lnTo>
                  <a:lnTo>
                    <a:pt x="1538763" y="404512"/>
                  </a:lnTo>
                  <a:lnTo>
                    <a:pt x="1485547" y="404773"/>
                  </a:lnTo>
                  <a:lnTo>
                    <a:pt x="1432212" y="404650"/>
                  </a:lnTo>
                  <a:lnTo>
                    <a:pt x="1378834" y="404141"/>
                  </a:lnTo>
                  <a:lnTo>
                    <a:pt x="1325490" y="403243"/>
                  </a:lnTo>
                  <a:lnTo>
                    <a:pt x="1272256" y="401955"/>
                  </a:lnTo>
                  <a:lnTo>
                    <a:pt x="1219208" y="400273"/>
                  </a:lnTo>
                  <a:lnTo>
                    <a:pt x="1166423" y="398194"/>
                  </a:lnTo>
                  <a:lnTo>
                    <a:pt x="1113978" y="395717"/>
                  </a:lnTo>
                  <a:lnTo>
                    <a:pt x="1061949" y="392839"/>
                  </a:lnTo>
                  <a:lnTo>
                    <a:pt x="1010412" y="389556"/>
                  </a:lnTo>
                  <a:lnTo>
                    <a:pt x="0" y="572944"/>
                  </a:lnTo>
                  <a:close/>
                </a:path>
              </a:pathLst>
            </a:custGeom>
            <a:ln w="12700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259071" y="1233042"/>
            <a:ext cx="1403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400" spc="-10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400" spc="-10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er</a:t>
            </a:r>
            <a:r>
              <a:rPr sz="24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400" spc="-10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400" spc="-105" dirty="0">
                <a:solidFill>
                  <a:srgbClr val="FFFFFF"/>
                </a:solidFill>
                <a:latin typeface="Times New Roman"/>
                <a:cs typeface="Times New Roman"/>
              </a:rPr>
              <a:t>un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55637" y="1209421"/>
            <a:ext cx="8695055" cy="5655310"/>
            <a:chOff x="455637" y="1209421"/>
            <a:chExt cx="8695055" cy="5655310"/>
          </a:xfrm>
        </p:grpSpPr>
        <p:sp>
          <p:nvSpPr>
            <p:cNvPr id="15" name="object 15"/>
            <p:cNvSpPr/>
            <p:nvPr/>
          </p:nvSpPr>
          <p:spPr>
            <a:xfrm>
              <a:off x="1469516" y="2135124"/>
              <a:ext cx="39370" cy="2561590"/>
            </a:xfrm>
            <a:custGeom>
              <a:avLst/>
              <a:gdLst/>
              <a:ahLst/>
              <a:cxnLst/>
              <a:rect l="l" t="t" r="r" b="b"/>
              <a:pathLst>
                <a:path w="39369" h="2561590">
                  <a:moveTo>
                    <a:pt x="0" y="2561336"/>
                  </a:moveTo>
                  <a:lnTo>
                    <a:pt x="39116" y="0"/>
                  </a:lnTo>
                </a:path>
              </a:pathLst>
            </a:custGeom>
            <a:ln w="12699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92275" y="3284474"/>
              <a:ext cx="71755" cy="1873250"/>
            </a:xfrm>
            <a:custGeom>
              <a:avLst/>
              <a:gdLst/>
              <a:ahLst/>
              <a:cxnLst/>
              <a:rect l="l" t="t" r="r" b="b"/>
              <a:pathLst>
                <a:path w="71755" h="1873250">
                  <a:moveTo>
                    <a:pt x="0" y="1873250"/>
                  </a:moveTo>
                  <a:lnTo>
                    <a:pt x="71500" y="0"/>
                  </a:lnTo>
                </a:path>
              </a:pathLst>
            </a:custGeom>
            <a:ln w="9525">
              <a:solidFill>
                <a:srgbClr val="AE34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1987" y="1215771"/>
              <a:ext cx="441325" cy="4272915"/>
            </a:xfrm>
            <a:custGeom>
              <a:avLst/>
              <a:gdLst/>
              <a:ahLst/>
              <a:cxnLst/>
              <a:rect l="l" t="t" r="r" b="b"/>
              <a:pathLst>
                <a:path w="441325" h="4272915">
                  <a:moveTo>
                    <a:pt x="0" y="4272788"/>
                  </a:moveTo>
                  <a:lnTo>
                    <a:pt x="441096" y="0"/>
                  </a:lnTo>
                </a:path>
              </a:pathLst>
            </a:custGeom>
            <a:ln w="12699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7087" y="6237287"/>
              <a:ext cx="8317230" cy="621030"/>
            </a:xfrm>
            <a:custGeom>
              <a:avLst/>
              <a:gdLst/>
              <a:ahLst/>
              <a:cxnLst/>
              <a:rect l="l" t="t" r="r" b="b"/>
              <a:pathLst>
                <a:path w="8317230" h="621029">
                  <a:moveTo>
                    <a:pt x="8316849" y="0"/>
                  </a:moveTo>
                  <a:lnTo>
                    <a:pt x="0" y="0"/>
                  </a:lnTo>
                  <a:lnTo>
                    <a:pt x="0" y="620712"/>
                  </a:lnTo>
                  <a:lnTo>
                    <a:pt x="8316849" y="620712"/>
                  </a:lnTo>
                  <a:lnTo>
                    <a:pt x="8316849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7087" y="6237287"/>
              <a:ext cx="8317230" cy="621030"/>
            </a:xfrm>
            <a:custGeom>
              <a:avLst/>
              <a:gdLst/>
              <a:ahLst/>
              <a:cxnLst/>
              <a:rect l="l" t="t" r="r" b="b"/>
              <a:pathLst>
                <a:path w="8317230" h="621029">
                  <a:moveTo>
                    <a:pt x="0" y="620712"/>
                  </a:moveTo>
                  <a:lnTo>
                    <a:pt x="8316849" y="620712"/>
                  </a:lnTo>
                  <a:lnTo>
                    <a:pt x="8316849" y="0"/>
                  </a:lnTo>
                  <a:lnTo>
                    <a:pt x="0" y="0"/>
                  </a:lnTo>
                  <a:lnTo>
                    <a:pt x="0" y="620712"/>
                  </a:lnTo>
                  <a:close/>
                </a:path>
              </a:pathLst>
            </a:custGeom>
            <a:ln w="12700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979676" y="4581525"/>
            <a:ext cx="6121400" cy="612775"/>
          </a:xfrm>
          <a:prstGeom prst="rect">
            <a:avLst/>
          </a:prstGeom>
          <a:solidFill>
            <a:srgbClr val="D24717"/>
          </a:solidFill>
          <a:ln w="12700">
            <a:solidFill>
              <a:srgbClr val="9B310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35"/>
              </a:lnSpc>
            </a:pP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Both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3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85" dirty="0">
                <a:solidFill>
                  <a:srgbClr val="FFFFFF"/>
                </a:solidFill>
                <a:latin typeface="Times New Roman"/>
                <a:cs typeface="Times New Roman"/>
              </a:rPr>
              <a:t>VP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the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Times New Roman"/>
                <a:cs typeface="Times New Roman"/>
              </a:rPr>
              <a:t>NP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Times New Roman"/>
                <a:cs typeface="Times New Roman"/>
              </a:rPr>
              <a:t>node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inherit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their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semantics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their</a:t>
            </a:r>
            <a:endParaRPr sz="20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2000" spc="-9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000" spc="-14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000" spc="-9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spc="-10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-95" dirty="0">
                <a:solidFill>
                  <a:srgbClr val="FFFFFF"/>
                </a:solidFill>
                <a:latin typeface="Times New Roman"/>
                <a:cs typeface="Times New Roman"/>
              </a:rPr>
              <a:t>od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16012" y="5373687"/>
            <a:ext cx="7848600" cy="612775"/>
          </a:xfrm>
          <a:prstGeom prst="rect">
            <a:avLst/>
          </a:prstGeom>
          <a:solidFill>
            <a:srgbClr val="D24717"/>
          </a:solidFill>
          <a:ln w="12700">
            <a:solidFill>
              <a:srgbClr val="9B310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4610" algn="ctr">
              <a:lnSpc>
                <a:spcPts val="2140"/>
              </a:lnSpc>
            </a:pPr>
            <a:r>
              <a:rPr sz="2000" spc="-28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spc="-25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node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performs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Times New Roman"/>
                <a:cs typeface="Times New Roman"/>
              </a:rPr>
              <a:t>some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Times New Roman"/>
                <a:cs typeface="Times New Roman"/>
              </a:rPr>
              <a:t>actual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Times New Roman"/>
                <a:cs typeface="Times New Roman"/>
              </a:rPr>
              <a:t>composition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5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applying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semantics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-3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10" dirty="0">
                <a:solidFill>
                  <a:srgbClr val="FFFFFF"/>
                </a:solidFill>
                <a:latin typeface="Times New Roman"/>
                <a:cs typeface="Times New Roman"/>
              </a:rPr>
              <a:t>VP,</a:t>
            </a:r>
            <a:r>
              <a:rPr sz="20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Times New Roman"/>
                <a:cs typeface="Times New Roman"/>
              </a:rPr>
              <a:t>like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spc="-9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000" spc="-15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spc="-1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tio</a:t>
            </a:r>
            <a:r>
              <a:rPr sz="2000" spc="-9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8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the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spc="-90" dirty="0">
                <a:solidFill>
                  <a:srgbClr val="FFFFFF"/>
                </a:solidFill>
                <a:latin typeface="Times New Roman"/>
                <a:cs typeface="Times New Roman"/>
              </a:rPr>
              <a:t>emanti</a:t>
            </a:r>
            <a:r>
              <a:rPr sz="2000" spc="-1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000" spc="-15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spc="-100" dirty="0">
                <a:solidFill>
                  <a:srgbClr val="FFFFFF"/>
                </a:solidFill>
                <a:latin typeface="Times New Roman"/>
                <a:cs typeface="Times New Roman"/>
              </a:rPr>
              <a:t>he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Times New Roman"/>
                <a:cs typeface="Times New Roman"/>
              </a:rPr>
              <a:t>NP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3437" y="6195161"/>
            <a:ext cx="83045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735" marR="250190" indent="-1176655">
              <a:lnSpc>
                <a:spcPct val="100000"/>
              </a:lnSpc>
              <a:spcBef>
                <a:spcPts val="100"/>
              </a:spcBef>
            </a:pPr>
            <a:r>
              <a:rPr sz="2000" spc="-135" dirty="0">
                <a:solidFill>
                  <a:srgbClr val="FFFFFF"/>
                </a:solidFill>
                <a:latin typeface="Times New Roman"/>
                <a:cs typeface="Times New Roman"/>
              </a:rPr>
              <a:t>S.Sem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(the 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semantics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Times New Roman"/>
                <a:cs typeface="Times New Roman"/>
              </a:rPr>
              <a:t>S)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Times New Roman"/>
                <a:cs typeface="Times New Roman"/>
              </a:rPr>
              <a:t>applies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Times New Roman"/>
                <a:cs typeface="Times New Roman"/>
              </a:rPr>
              <a:t>function</a:t>
            </a:r>
            <a:r>
              <a:rPr sz="2000" spc="-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Times New Roman"/>
                <a:cs typeface="Times New Roman"/>
              </a:rPr>
              <a:t>VP.Sem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argument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Times New Roman"/>
                <a:cs typeface="Times New Roman"/>
              </a:rPr>
              <a:t>NP.Sem.This </a:t>
            </a:r>
            <a:r>
              <a:rPr sz="20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spc="-100" dirty="0">
                <a:solidFill>
                  <a:srgbClr val="FFFFFF"/>
                </a:solidFill>
                <a:latin typeface="Times New Roman"/>
                <a:cs typeface="Times New Roman"/>
              </a:rPr>
              <a:t>es</a:t>
            </a:r>
            <a:r>
              <a:rPr sz="2000" spc="-1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lt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-12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spc="-11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000" spc="-15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spc="-1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tion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000" spc="-1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-114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spc="-16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000" spc="-1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spc="-1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-90" dirty="0">
                <a:solidFill>
                  <a:srgbClr val="FFFFFF"/>
                </a:solidFill>
                <a:latin typeface="Times New Roman"/>
                <a:cs typeface="Times New Roman"/>
              </a:rPr>
              <a:t>bo</a:t>
            </a:r>
            <a:r>
              <a:rPr sz="2000" spc="-10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nd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Times New Roman"/>
                <a:cs typeface="Times New Roman"/>
              </a:rPr>
              <a:t>arg</a:t>
            </a:r>
            <a:r>
              <a:rPr sz="2000" spc="-12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ment.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564755" cy="5082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326390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FF0000"/>
                </a:solidFill>
                <a:latin typeface="Times New Roman"/>
                <a:cs typeface="Times New Roman"/>
              </a:rPr>
              <a:t>verb</a:t>
            </a:r>
            <a:r>
              <a:rPr sz="26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node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gets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its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semantics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from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10" dirty="0">
                <a:latin typeface="Times New Roman"/>
                <a:cs typeface="Times New Roman"/>
              </a:rPr>
              <a:t>dictionary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entry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o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i="1" spc="-470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2600" i="1" spc="-185" dirty="0">
                <a:solidFill>
                  <a:srgbClr val="FF0000"/>
                </a:solidFill>
                <a:latin typeface="Times New Roman"/>
                <a:cs typeface="Times New Roman"/>
              </a:rPr>
              <a:t>al</a:t>
            </a:r>
            <a:r>
              <a:rPr sz="2600" i="1" spc="-215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5115" marR="402590">
              <a:lnSpc>
                <a:spcPct val="100000"/>
              </a:lnSpc>
            </a:pPr>
            <a:r>
              <a:rPr sz="2600" spc="-130" dirty="0">
                <a:latin typeface="Times New Roman"/>
                <a:cs typeface="Times New Roman"/>
              </a:rPr>
              <a:t>The </a:t>
            </a:r>
            <a:r>
              <a:rPr sz="2600" spc="-70" dirty="0">
                <a:solidFill>
                  <a:srgbClr val="FF0000"/>
                </a:solidFill>
                <a:latin typeface="Times New Roman"/>
                <a:cs typeface="Times New Roman"/>
              </a:rPr>
              <a:t>proper </a:t>
            </a:r>
            <a:r>
              <a:rPr sz="2600" spc="-114" dirty="0">
                <a:solidFill>
                  <a:srgbClr val="FF0000"/>
                </a:solidFill>
                <a:latin typeface="Times New Roman"/>
                <a:cs typeface="Times New Roman"/>
              </a:rPr>
              <a:t>noun </a:t>
            </a:r>
            <a:r>
              <a:rPr sz="2600" spc="-95" dirty="0">
                <a:latin typeface="Times New Roman"/>
                <a:cs typeface="Times New Roman"/>
              </a:rPr>
              <a:t>get its </a:t>
            </a:r>
            <a:r>
              <a:rPr sz="2600" spc="-135" dirty="0">
                <a:latin typeface="Times New Roman"/>
                <a:cs typeface="Times New Roman"/>
              </a:rPr>
              <a:t>semantics </a:t>
            </a:r>
            <a:r>
              <a:rPr sz="2600" spc="-114" dirty="0">
                <a:latin typeface="Times New Roman"/>
                <a:cs typeface="Times New Roman"/>
              </a:rPr>
              <a:t>from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procedure </a:t>
            </a:r>
            <a:r>
              <a:rPr sz="2600" spc="-85" dirty="0">
                <a:latin typeface="Times New Roman"/>
                <a:cs typeface="Times New Roman"/>
              </a:rPr>
              <a:t>that 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creates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predication,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i="1" spc="-254" dirty="0">
                <a:latin typeface="Times New Roman"/>
                <a:cs typeface="Times New Roman"/>
              </a:rPr>
              <a:t>name(y,</a:t>
            </a:r>
            <a:r>
              <a:rPr sz="2600" i="1" spc="-330" dirty="0">
                <a:latin typeface="Times New Roman"/>
                <a:cs typeface="Times New Roman"/>
              </a:rPr>
              <a:t> </a:t>
            </a:r>
            <a:r>
              <a:rPr sz="2600" i="1" spc="-170" dirty="0">
                <a:latin typeface="Times New Roman"/>
                <a:cs typeface="Times New Roman"/>
              </a:rPr>
              <a:t>"John</a:t>
            </a:r>
            <a:r>
              <a:rPr sz="2600" spc="-170" dirty="0">
                <a:latin typeface="Times New Roman"/>
                <a:cs typeface="Times New Roman"/>
              </a:rPr>
              <a:t>"</a:t>
            </a:r>
            <a:r>
              <a:rPr sz="2600" i="1" spc="-170" dirty="0">
                <a:latin typeface="Times New Roman"/>
                <a:cs typeface="Times New Roman"/>
              </a:rPr>
              <a:t>)</a:t>
            </a:r>
            <a:r>
              <a:rPr sz="2600" spc="-170" dirty="0">
                <a:latin typeface="Times New Roman"/>
                <a:cs typeface="Times New Roman"/>
              </a:rPr>
              <a:t>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for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word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i="1" spc="-160" dirty="0">
                <a:latin typeface="Times New Roman"/>
                <a:cs typeface="Times New Roman"/>
              </a:rPr>
              <a:t>john</a:t>
            </a:r>
            <a:r>
              <a:rPr sz="2600" spc="-160" dirty="0">
                <a:latin typeface="Times New Roman"/>
                <a:cs typeface="Times New Roman"/>
              </a:rPr>
              <a:t>. 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Both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400" dirty="0">
                <a:latin typeface="Times New Roman"/>
                <a:cs typeface="Times New Roman"/>
              </a:rPr>
              <a:t> </a:t>
            </a:r>
            <a:r>
              <a:rPr sz="2600" spc="-240" dirty="0">
                <a:latin typeface="Times New Roman"/>
                <a:cs typeface="Times New Roman"/>
              </a:rPr>
              <a:t>VP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NP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node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inherit</a:t>
            </a:r>
            <a:r>
              <a:rPr sz="2600" spc="-65" dirty="0">
                <a:latin typeface="Times New Roman"/>
                <a:cs typeface="Times New Roman"/>
              </a:rPr>
              <a:t> their </a:t>
            </a:r>
            <a:r>
              <a:rPr sz="2600" spc="-135" dirty="0">
                <a:latin typeface="Times New Roman"/>
                <a:cs typeface="Times New Roman"/>
              </a:rPr>
              <a:t>semantics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from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their </a:t>
            </a:r>
            <a:r>
              <a:rPr sz="2600" spc="-114" dirty="0">
                <a:latin typeface="Times New Roman"/>
                <a:cs typeface="Times New Roman"/>
              </a:rPr>
              <a:t>c</a:t>
            </a:r>
            <a:r>
              <a:rPr sz="2600" spc="-125" dirty="0">
                <a:latin typeface="Times New Roman"/>
                <a:cs typeface="Times New Roman"/>
              </a:rPr>
              <a:t>hild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5115" marR="25400">
              <a:lnSpc>
                <a:spcPct val="100000"/>
              </a:lnSpc>
              <a:spcBef>
                <a:spcPts val="5"/>
              </a:spcBef>
            </a:pPr>
            <a:r>
              <a:rPr sz="2600" spc="-114" dirty="0">
                <a:latin typeface="Times New Roman"/>
                <a:cs typeface="Times New Roman"/>
              </a:rPr>
              <a:t>Only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65" dirty="0">
                <a:latin typeface="Times New Roman"/>
                <a:cs typeface="Times New Roman"/>
              </a:rPr>
              <a:t>S</a:t>
            </a:r>
            <a:r>
              <a:rPr sz="2600" spc="-34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node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performs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some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actual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composition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by 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applying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semantics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of</a:t>
            </a:r>
            <a:r>
              <a:rPr sz="2600" spc="-395" dirty="0">
                <a:latin typeface="Times New Roman"/>
                <a:cs typeface="Times New Roman"/>
              </a:rPr>
              <a:t> </a:t>
            </a:r>
            <a:r>
              <a:rPr sz="2600" spc="-275" dirty="0">
                <a:latin typeface="Times New Roman"/>
                <a:cs typeface="Times New Roman"/>
              </a:rPr>
              <a:t>VP,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like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function,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semantics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N</a:t>
            </a:r>
            <a:r>
              <a:rPr sz="2600" spc="-585" dirty="0">
                <a:latin typeface="Times New Roman"/>
                <a:cs typeface="Times New Roman"/>
              </a:rPr>
              <a:t>P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5115" marR="5080">
              <a:lnSpc>
                <a:spcPct val="100000"/>
              </a:lnSpc>
            </a:pPr>
            <a:r>
              <a:rPr sz="2600" spc="-175" dirty="0">
                <a:latin typeface="Times New Roman"/>
                <a:cs typeface="Times New Roman"/>
              </a:rPr>
              <a:t>S.Sem </a:t>
            </a:r>
            <a:r>
              <a:rPr sz="2600" spc="-70" dirty="0">
                <a:latin typeface="Times New Roman"/>
                <a:cs typeface="Times New Roman"/>
              </a:rPr>
              <a:t>(the </a:t>
            </a:r>
            <a:r>
              <a:rPr sz="2600" spc="-135" dirty="0">
                <a:latin typeface="Times New Roman"/>
                <a:cs typeface="Times New Roman"/>
              </a:rPr>
              <a:t>semantics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210" dirty="0">
                <a:latin typeface="Times New Roman"/>
                <a:cs typeface="Times New Roman"/>
              </a:rPr>
              <a:t>S) </a:t>
            </a:r>
            <a:r>
              <a:rPr sz="2600" spc="-140" dirty="0">
                <a:latin typeface="Times New Roman"/>
                <a:cs typeface="Times New Roman"/>
              </a:rPr>
              <a:t>applies </a:t>
            </a:r>
            <a:r>
              <a:rPr sz="2600" spc="-80" dirty="0">
                <a:latin typeface="Times New Roman"/>
                <a:cs typeface="Times New Roman"/>
              </a:rPr>
              <a:t>the </a:t>
            </a:r>
            <a:r>
              <a:rPr sz="2600" spc="-114" dirty="0">
                <a:latin typeface="Times New Roman"/>
                <a:cs typeface="Times New Roman"/>
              </a:rPr>
              <a:t>function </a:t>
            </a:r>
            <a:r>
              <a:rPr sz="2600" spc="-240" dirty="0">
                <a:latin typeface="Times New Roman"/>
                <a:cs typeface="Times New Roman"/>
              </a:rPr>
              <a:t>VP.Sem</a:t>
            </a:r>
            <a:r>
              <a:rPr sz="2600" spc="-23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arg</a:t>
            </a:r>
            <a:r>
              <a:rPr sz="2600" spc="-155" dirty="0">
                <a:latin typeface="Times New Roman"/>
                <a:cs typeface="Times New Roman"/>
              </a:rPr>
              <a:t>u</a:t>
            </a:r>
            <a:r>
              <a:rPr sz="2600" spc="-130" dirty="0">
                <a:latin typeface="Times New Roman"/>
                <a:cs typeface="Times New Roman"/>
              </a:rPr>
              <a:t>me</a:t>
            </a:r>
            <a:r>
              <a:rPr sz="2600" spc="-120" dirty="0">
                <a:latin typeface="Times New Roman"/>
                <a:cs typeface="Times New Roman"/>
              </a:rPr>
              <a:t>n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N</a:t>
            </a:r>
            <a:r>
              <a:rPr sz="2600" spc="-585" dirty="0">
                <a:latin typeface="Times New Roman"/>
                <a:cs typeface="Times New Roman"/>
              </a:rPr>
              <a:t>P</a:t>
            </a:r>
            <a:r>
              <a:rPr sz="2600" spc="-80" dirty="0">
                <a:latin typeface="Times New Roman"/>
                <a:cs typeface="Times New Roman"/>
              </a:rPr>
              <a:t>.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45" dirty="0">
                <a:latin typeface="Times New Roman"/>
                <a:cs typeface="Times New Roman"/>
              </a:rPr>
              <a:t>em.</a:t>
            </a:r>
            <a:r>
              <a:rPr sz="2600" spc="-48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This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esu</a:t>
            </a:r>
            <a:r>
              <a:rPr sz="2600" spc="-100" dirty="0">
                <a:latin typeface="Times New Roman"/>
                <a:cs typeface="Times New Roman"/>
              </a:rPr>
              <a:t>l</a:t>
            </a:r>
            <a:r>
              <a:rPr sz="2600" spc="-80" dirty="0">
                <a:latin typeface="Times New Roman"/>
                <a:cs typeface="Times New Roman"/>
              </a:rPr>
              <a:t>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40" dirty="0">
                <a:latin typeface="Times New Roman"/>
                <a:cs typeface="Times New Roman"/>
              </a:rPr>
              <a:t>ew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u</a:t>
            </a:r>
            <a:r>
              <a:rPr sz="2600" spc="-140" dirty="0">
                <a:latin typeface="Times New Roman"/>
                <a:cs typeface="Times New Roman"/>
              </a:rPr>
              <a:t>nc</a:t>
            </a:r>
            <a:r>
              <a:rPr sz="2600" spc="-75" dirty="0">
                <a:latin typeface="Times New Roman"/>
                <a:cs typeface="Times New Roman"/>
              </a:rPr>
              <a:t>tion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55" dirty="0">
                <a:latin typeface="Times New Roman"/>
                <a:cs typeface="Times New Roman"/>
              </a:rPr>
              <a:t>l</a:t>
            </a:r>
            <a:r>
              <a:rPr sz="2600" spc="-145" dirty="0">
                <a:latin typeface="Times New Roman"/>
                <a:cs typeface="Times New Roman"/>
              </a:rPr>
              <a:t>y  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20" dirty="0">
                <a:latin typeface="Times New Roman"/>
                <a:cs typeface="Times New Roman"/>
              </a:rPr>
              <a:t>bo</a:t>
            </a:r>
            <a:r>
              <a:rPr sz="2600" spc="-135" dirty="0">
                <a:latin typeface="Times New Roman"/>
                <a:cs typeface="Times New Roman"/>
              </a:rPr>
              <a:t>u</a:t>
            </a:r>
            <a:r>
              <a:rPr sz="2600" spc="-110" dirty="0">
                <a:latin typeface="Times New Roman"/>
                <a:cs typeface="Times New Roman"/>
              </a:rPr>
              <a:t>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argum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-45" dirty="0">
                <a:latin typeface="Times New Roman"/>
                <a:cs typeface="Times New Roman"/>
              </a:rPr>
              <a:t>n</a:t>
            </a:r>
            <a:r>
              <a:rPr sz="2600" spc="-35" dirty="0">
                <a:latin typeface="Times New Roman"/>
                <a:cs typeface="Times New Roman"/>
              </a:rPr>
              <a:t>t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Se</a:t>
            </a:r>
            <a:r>
              <a:rPr sz="1400" b="1" spc="-20" dirty="0">
                <a:solidFill>
                  <a:srgbClr val="696363"/>
                </a:solidFill>
                <a:latin typeface="Times New Roman"/>
                <a:cs typeface="Times New Roman"/>
              </a:rPr>
              <a:t>m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antic</a:t>
            </a:r>
            <a:r>
              <a:rPr sz="1400" b="1" spc="-10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696363"/>
                </a:solidFill>
                <a:latin typeface="Times New Roman"/>
                <a:cs typeface="Times New Roman"/>
              </a:rPr>
              <a:t>A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nalysis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5524" y="6314947"/>
            <a:ext cx="2393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5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00" y="69850"/>
            <a:ext cx="9013825" cy="6692900"/>
          </a:xfrm>
          <a:custGeom>
            <a:avLst/>
            <a:gdLst/>
            <a:ahLst/>
            <a:cxnLst/>
            <a:rect l="l" t="t" r="r" b="b"/>
            <a:pathLst>
              <a:path w="9013825" h="6692900">
                <a:moveTo>
                  <a:pt x="0" y="329946"/>
                </a:moveTo>
                <a:lnTo>
                  <a:pt x="3576" y="281184"/>
                </a:lnTo>
                <a:lnTo>
                  <a:pt x="13967" y="234645"/>
                </a:lnTo>
                <a:lnTo>
                  <a:pt x="30661" y="190840"/>
                </a:lnTo>
                <a:lnTo>
                  <a:pt x="53148" y="150277"/>
                </a:lnTo>
                <a:lnTo>
                  <a:pt x="80918" y="113468"/>
                </a:lnTo>
                <a:lnTo>
                  <a:pt x="113460" y="80923"/>
                </a:lnTo>
                <a:lnTo>
                  <a:pt x="150264" y="53151"/>
                </a:lnTo>
                <a:lnTo>
                  <a:pt x="190820" y="30662"/>
                </a:lnTo>
                <a:lnTo>
                  <a:pt x="234617" y="13967"/>
                </a:lnTo>
                <a:lnTo>
                  <a:pt x="281146" y="3576"/>
                </a:lnTo>
                <a:lnTo>
                  <a:pt x="329895" y="0"/>
                </a:lnTo>
                <a:lnTo>
                  <a:pt x="8683879" y="0"/>
                </a:lnTo>
                <a:lnTo>
                  <a:pt x="8732640" y="3576"/>
                </a:lnTo>
                <a:lnTo>
                  <a:pt x="8779179" y="13967"/>
                </a:lnTo>
                <a:lnTo>
                  <a:pt x="8822984" y="30662"/>
                </a:lnTo>
                <a:lnTo>
                  <a:pt x="8863547" y="53151"/>
                </a:lnTo>
                <a:lnTo>
                  <a:pt x="8900356" y="80923"/>
                </a:lnTo>
                <a:lnTo>
                  <a:pt x="8932901" y="113468"/>
                </a:lnTo>
                <a:lnTo>
                  <a:pt x="8960673" y="150277"/>
                </a:lnTo>
                <a:lnTo>
                  <a:pt x="8983162" y="190840"/>
                </a:lnTo>
                <a:lnTo>
                  <a:pt x="8999857" y="234645"/>
                </a:lnTo>
                <a:lnTo>
                  <a:pt x="9010248" y="281184"/>
                </a:lnTo>
                <a:lnTo>
                  <a:pt x="9013825" y="329946"/>
                </a:lnTo>
                <a:lnTo>
                  <a:pt x="9013825" y="6363004"/>
                </a:lnTo>
                <a:lnTo>
                  <a:pt x="9010248" y="6411753"/>
                </a:lnTo>
                <a:lnTo>
                  <a:pt x="8999857" y="6458282"/>
                </a:lnTo>
                <a:lnTo>
                  <a:pt x="8983162" y="6502079"/>
                </a:lnTo>
                <a:lnTo>
                  <a:pt x="8960673" y="6542634"/>
                </a:lnTo>
                <a:lnTo>
                  <a:pt x="8932901" y="6579438"/>
                </a:lnTo>
                <a:lnTo>
                  <a:pt x="8900356" y="6611980"/>
                </a:lnTo>
                <a:lnTo>
                  <a:pt x="8863547" y="6639750"/>
                </a:lnTo>
                <a:lnTo>
                  <a:pt x="8822984" y="6662237"/>
                </a:lnTo>
                <a:lnTo>
                  <a:pt x="8779179" y="6678931"/>
                </a:lnTo>
                <a:lnTo>
                  <a:pt x="8732640" y="6689321"/>
                </a:lnTo>
                <a:lnTo>
                  <a:pt x="8683879" y="6692898"/>
                </a:lnTo>
                <a:lnTo>
                  <a:pt x="329895" y="6692898"/>
                </a:lnTo>
                <a:lnTo>
                  <a:pt x="281146" y="6689321"/>
                </a:lnTo>
                <a:lnTo>
                  <a:pt x="234617" y="6678931"/>
                </a:lnTo>
                <a:lnTo>
                  <a:pt x="190820" y="6662237"/>
                </a:lnTo>
                <a:lnTo>
                  <a:pt x="150264" y="6639750"/>
                </a:lnTo>
                <a:lnTo>
                  <a:pt x="113460" y="6611980"/>
                </a:lnTo>
                <a:lnTo>
                  <a:pt x="80918" y="6579438"/>
                </a:lnTo>
                <a:lnTo>
                  <a:pt x="53148" y="6542634"/>
                </a:lnTo>
                <a:lnTo>
                  <a:pt x="30661" y="6502079"/>
                </a:lnTo>
                <a:lnTo>
                  <a:pt x="13967" y="6458282"/>
                </a:lnTo>
                <a:lnTo>
                  <a:pt x="3576" y="6411753"/>
                </a:lnTo>
                <a:lnTo>
                  <a:pt x="0" y="6363004"/>
                </a:lnTo>
                <a:lnTo>
                  <a:pt x="0" y="32994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3444" y="6276847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696363"/>
                </a:solidFill>
                <a:latin typeface="Times New Roman"/>
                <a:cs typeface="Times New Roman"/>
              </a:rPr>
              <a:t>24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1717" y="2095626"/>
            <a:ext cx="397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i="1" spc="-545" dirty="0">
                <a:latin typeface="Times New Roman"/>
                <a:cs typeface="Times New Roman"/>
              </a:rPr>
              <a:t>??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pc="-155" dirty="0"/>
              <a:t>THANKYOU!</a:t>
            </a:r>
          </a:p>
          <a:p>
            <a:pPr marL="1270" algn="ctr">
              <a:lnSpc>
                <a:spcPct val="100000"/>
              </a:lnSpc>
              <a:spcBef>
                <a:spcPts val="600"/>
              </a:spcBef>
            </a:pPr>
            <a:r>
              <a:rPr spc="-545" dirty="0"/>
              <a:t>??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89390" y="2398522"/>
            <a:ext cx="200660" cy="81724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325"/>
              </a:lnSpc>
            </a:pPr>
            <a:r>
              <a:rPr sz="1200" b="1" dirty="0">
                <a:solidFill>
                  <a:srgbClr val="696363"/>
                </a:solidFill>
                <a:latin typeface="Times New Roman"/>
                <a:cs typeface="Times New Roman"/>
              </a:rPr>
              <a:t>CF</a:t>
            </a:r>
            <a:r>
              <a:rPr sz="1200" b="1" spc="5" dirty="0">
                <a:solidFill>
                  <a:srgbClr val="696363"/>
                </a:solidFill>
                <a:latin typeface="Times New Roman"/>
                <a:cs typeface="Times New Roman"/>
              </a:rPr>
              <a:t>I</a:t>
            </a:r>
            <a:r>
              <a:rPr sz="1200" b="1" spc="-85" dirty="0">
                <a:solidFill>
                  <a:srgbClr val="696363"/>
                </a:solidFill>
                <a:latin typeface="Times New Roman"/>
                <a:cs typeface="Times New Roman"/>
              </a:rPr>
              <a:t>L</a:t>
            </a:r>
            <a:r>
              <a:rPr sz="1200" b="1" dirty="0">
                <a:solidFill>
                  <a:srgbClr val="696363"/>
                </a:solidFill>
                <a:latin typeface="Times New Roman"/>
                <a:cs typeface="Times New Roman"/>
              </a:rPr>
              <a:t>T</a:t>
            </a:r>
            <a:r>
              <a:rPr sz="1200" b="1" spc="-35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696363"/>
                </a:solidFill>
                <a:latin typeface="Times New Roman"/>
                <a:cs typeface="Times New Roman"/>
              </a:rPr>
              <a:t>-</a:t>
            </a:r>
            <a:r>
              <a:rPr sz="1200" b="1" spc="-35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696363"/>
                </a:solidFill>
                <a:latin typeface="Times New Roman"/>
                <a:cs typeface="Times New Roman"/>
              </a:rPr>
              <a:t>II</a:t>
            </a:r>
            <a:r>
              <a:rPr sz="1200" b="1" spc="-5" dirty="0">
                <a:solidFill>
                  <a:srgbClr val="696363"/>
                </a:solidFill>
                <a:latin typeface="Times New Roman"/>
                <a:cs typeface="Times New Roman"/>
              </a:rPr>
              <a:t>T</a:t>
            </a:r>
            <a:r>
              <a:rPr sz="1200" b="1" dirty="0">
                <a:solidFill>
                  <a:srgbClr val="696363"/>
                </a:solidFill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444" y="79070"/>
            <a:ext cx="577342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b="0" i="0" spc="-4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Different</a:t>
            </a:r>
            <a:r>
              <a:rPr b="0" i="0" spc="-3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b="0" i="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Kinds</a:t>
            </a:r>
            <a:r>
              <a:rPr b="0" i="0" spc="-3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b="0" i="0" spc="-5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of</a:t>
            </a:r>
            <a:r>
              <a:rPr b="0" i="0" spc="-2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b="0" i="0" spc="-3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Meaning </a:t>
            </a:r>
            <a:r>
              <a:rPr b="0" i="0" spc="-98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b="0" i="0" spc="-19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X</a:t>
            </a:r>
            <a:r>
              <a:rPr b="0" i="0" spc="-1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b="0" i="0" spc="-5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means</a:t>
            </a:r>
            <a:r>
              <a:rPr b="0" i="0" spc="-1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b="0" i="0" spc="-13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444" y="1374550"/>
            <a:ext cx="4544060" cy="265747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57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90" dirty="0">
                <a:latin typeface="Times New Roman"/>
                <a:cs typeface="Times New Roman"/>
              </a:rPr>
              <a:t>Mea</a:t>
            </a:r>
            <a:r>
              <a:rPr sz="2600" spc="-175" dirty="0">
                <a:latin typeface="Times New Roman"/>
                <a:cs typeface="Times New Roman"/>
              </a:rPr>
              <a:t>n</a:t>
            </a:r>
            <a:r>
              <a:rPr sz="2600" spc="-150" dirty="0">
                <a:latin typeface="Times New Roman"/>
                <a:cs typeface="Times New Roman"/>
              </a:rPr>
              <a:t>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20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b="1" spc="25" dirty="0">
                <a:solidFill>
                  <a:srgbClr val="0000FF"/>
                </a:solidFill>
                <a:latin typeface="Times New Roman"/>
                <a:cs typeface="Times New Roman"/>
              </a:rPr>
              <a:t>defin</a:t>
            </a:r>
            <a:r>
              <a:rPr sz="26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600" b="1" spc="35" dirty="0">
                <a:solidFill>
                  <a:srgbClr val="0000FF"/>
                </a:solidFill>
                <a:latin typeface="Times New Roman"/>
                <a:cs typeface="Times New Roman"/>
              </a:rPr>
              <a:t>tio</a:t>
            </a:r>
            <a:r>
              <a:rPr sz="2600" b="1" spc="6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560705" lvl="1" indent="-229235">
              <a:lnSpc>
                <a:spcPct val="100000"/>
              </a:lnSpc>
              <a:spcBef>
                <a:spcPts val="430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1340" algn="l"/>
              </a:tabLst>
            </a:pP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ba</a:t>
            </a:r>
            <a:r>
              <a:rPr sz="2400" spc="-100" dirty="0">
                <a:latin typeface="Times New Roman"/>
                <a:cs typeface="Times New Roman"/>
              </a:rPr>
              <a:t>c</a:t>
            </a:r>
            <a:r>
              <a:rPr sz="2400" spc="-110" dirty="0">
                <a:latin typeface="Times New Roman"/>
                <a:cs typeface="Times New Roman"/>
              </a:rPr>
              <a:t>helo</a:t>
            </a:r>
            <a:r>
              <a:rPr sz="2400" spc="25" dirty="0">
                <a:latin typeface="Times New Roman"/>
                <a:cs typeface="Times New Roman"/>
              </a:rPr>
              <a:t>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mean</a:t>
            </a:r>
            <a:r>
              <a:rPr sz="2400" spc="-110" dirty="0">
                <a:latin typeface="Times New Roman"/>
                <a:cs typeface="Times New Roman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a</a:t>
            </a:r>
            <a:r>
              <a:rPr sz="2400" spc="-155" dirty="0">
                <a:latin typeface="Times New Roman"/>
                <a:cs typeface="Times New Roman"/>
              </a:rPr>
              <a:t>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u</a:t>
            </a:r>
            <a:r>
              <a:rPr sz="2400" spc="-100" dirty="0">
                <a:latin typeface="Times New Roman"/>
                <a:cs typeface="Times New Roman"/>
              </a:rPr>
              <a:t>n</a:t>
            </a:r>
            <a:r>
              <a:rPr sz="2400" spc="-125" dirty="0">
                <a:latin typeface="Times New Roman"/>
                <a:cs typeface="Times New Roman"/>
              </a:rPr>
              <a:t>ma</a:t>
            </a:r>
            <a:r>
              <a:rPr sz="2400" spc="-20" dirty="0">
                <a:latin typeface="Times New Roman"/>
                <a:cs typeface="Times New Roman"/>
              </a:rPr>
              <a:t>r</a:t>
            </a:r>
            <a:r>
              <a:rPr sz="2400" spc="70" dirty="0">
                <a:latin typeface="Times New Roman"/>
                <a:cs typeface="Times New Roman"/>
              </a:rPr>
              <a:t>r</a:t>
            </a:r>
            <a:r>
              <a:rPr sz="2400" spc="-105" dirty="0">
                <a:latin typeface="Times New Roman"/>
                <a:cs typeface="Times New Roman"/>
              </a:rPr>
              <a:t>ied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man</a:t>
            </a:r>
            <a:endParaRPr sz="24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57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90" dirty="0">
                <a:latin typeface="Times New Roman"/>
                <a:cs typeface="Times New Roman"/>
              </a:rPr>
              <a:t>Mea</a:t>
            </a:r>
            <a:r>
              <a:rPr sz="2600" spc="-175" dirty="0">
                <a:latin typeface="Times New Roman"/>
                <a:cs typeface="Times New Roman"/>
              </a:rPr>
              <a:t>n</a:t>
            </a:r>
            <a:r>
              <a:rPr sz="2600" spc="-150" dirty="0">
                <a:latin typeface="Times New Roman"/>
                <a:cs typeface="Times New Roman"/>
              </a:rPr>
              <a:t>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20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b="1" spc="40" dirty="0">
                <a:solidFill>
                  <a:srgbClr val="0000FF"/>
                </a:solidFill>
                <a:latin typeface="Times New Roman"/>
                <a:cs typeface="Times New Roman"/>
              </a:rPr>
              <a:t>intention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560705" lvl="1" indent="-229235">
              <a:lnSpc>
                <a:spcPct val="100000"/>
              </a:lnSpc>
              <a:spcBef>
                <a:spcPts val="430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1340" algn="l"/>
              </a:tabLst>
            </a:pPr>
            <a:r>
              <a:rPr sz="2400" spc="-155" dirty="0">
                <a:latin typeface="Times New Roman"/>
                <a:cs typeface="Times New Roman"/>
              </a:rPr>
              <a:t>Wh</a:t>
            </a:r>
            <a:r>
              <a:rPr sz="2400" spc="-120" dirty="0">
                <a:latin typeface="Times New Roman"/>
                <a:cs typeface="Times New Roman"/>
              </a:rPr>
              <a:t>a</a:t>
            </a:r>
            <a:r>
              <a:rPr sz="2400" spc="30" dirty="0">
                <a:latin typeface="Times New Roman"/>
                <a:cs typeface="Times New Roman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did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4" dirty="0">
                <a:latin typeface="Times New Roman"/>
                <a:cs typeface="Times New Roman"/>
              </a:rPr>
              <a:t>J</a:t>
            </a:r>
            <a:r>
              <a:rPr sz="2400" spc="-125" dirty="0">
                <a:latin typeface="Times New Roman"/>
                <a:cs typeface="Times New Roman"/>
              </a:rPr>
              <a:t>o</a:t>
            </a:r>
            <a:r>
              <a:rPr sz="2400" spc="-120" dirty="0">
                <a:latin typeface="Times New Roman"/>
                <a:cs typeface="Times New Roman"/>
              </a:rPr>
              <a:t>h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mea</a:t>
            </a:r>
            <a:r>
              <a:rPr sz="2400" spc="-125" dirty="0">
                <a:latin typeface="Times New Roman"/>
                <a:cs typeface="Times New Roman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80" dirty="0">
                <a:latin typeface="Times New Roman"/>
                <a:cs typeface="Times New Roman"/>
              </a:rPr>
              <a:t>b</a:t>
            </a:r>
            <a:r>
              <a:rPr sz="2400" spc="-200" dirty="0">
                <a:latin typeface="Times New Roman"/>
                <a:cs typeface="Times New Roman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w</a:t>
            </a:r>
            <a:r>
              <a:rPr sz="2400" spc="-265" dirty="0">
                <a:latin typeface="Times New Roman"/>
                <a:cs typeface="Times New Roman"/>
              </a:rPr>
              <a:t>a</a:t>
            </a:r>
            <a:r>
              <a:rPr sz="2400" spc="-190" dirty="0">
                <a:latin typeface="Times New Roman"/>
                <a:cs typeface="Times New Roman"/>
              </a:rPr>
              <a:t>ving?</a:t>
            </a:r>
            <a:endParaRPr sz="2400">
              <a:latin typeface="Times New Roman"/>
              <a:cs typeface="Times New Roman"/>
            </a:endParaRPr>
          </a:p>
          <a:p>
            <a:pPr marL="285115" marR="1421130" indent="-273050">
              <a:lnSpc>
                <a:spcPct val="100000"/>
              </a:lnSpc>
              <a:spcBef>
                <a:spcPts val="58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90" dirty="0">
                <a:latin typeface="Times New Roman"/>
                <a:cs typeface="Times New Roman"/>
              </a:rPr>
              <a:t>Mea</a:t>
            </a:r>
            <a:r>
              <a:rPr sz="2600" spc="-175" dirty="0">
                <a:latin typeface="Times New Roman"/>
                <a:cs typeface="Times New Roman"/>
              </a:rPr>
              <a:t>n</a:t>
            </a:r>
            <a:r>
              <a:rPr sz="2600" spc="-150" dirty="0">
                <a:latin typeface="Times New Roman"/>
                <a:cs typeface="Times New Roman"/>
              </a:rPr>
              <a:t>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20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referenc</a:t>
            </a:r>
            <a:r>
              <a:rPr sz="260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600" spc="35" dirty="0">
                <a:latin typeface="Times New Roman"/>
                <a:cs typeface="Times New Roman"/>
              </a:rPr>
              <a:t>:  </a:t>
            </a:r>
            <a:r>
              <a:rPr sz="2600" spc="-110" dirty="0">
                <a:latin typeface="Times New Roman"/>
                <a:cs typeface="Times New Roman"/>
              </a:rPr>
              <a:t>"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-140" dirty="0">
                <a:latin typeface="Times New Roman"/>
                <a:cs typeface="Times New Roman"/>
              </a:rPr>
              <a:t>iffel</a:t>
            </a:r>
            <a:r>
              <a:rPr sz="2600" spc="-395" dirty="0">
                <a:latin typeface="Times New Roman"/>
                <a:cs typeface="Times New Roman"/>
              </a:rPr>
              <a:t> </a:t>
            </a:r>
            <a:r>
              <a:rPr sz="2600" spc="-465" dirty="0">
                <a:latin typeface="Times New Roman"/>
                <a:cs typeface="Times New Roman"/>
              </a:rPr>
              <a:t>T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-240" dirty="0">
                <a:latin typeface="Times New Roman"/>
                <a:cs typeface="Times New Roman"/>
              </a:rPr>
              <a:t>w</a:t>
            </a:r>
            <a:r>
              <a:rPr sz="2600" spc="-35" dirty="0">
                <a:latin typeface="Times New Roman"/>
                <a:cs typeface="Times New Roman"/>
              </a:rPr>
              <a:t>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"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mea</a:t>
            </a:r>
            <a:r>
              <a:rPr sz="2600" spc="-140" dirty="0">
                <a:latin typeface="Times New Roman"/>
                <a:cs typeface="Times New Roman"/>
              </a:rPr>
              <a:t>n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7400" y="4365625"/>
            <a:ext cx="1447800" cy="10668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93444" y="6296263"/>
            <a:ext cx="19958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b="1" spc="-5" dirty="0">
                <a:solidFill>
                  <a:srgbClr val="696363"/>
                </a:solidFill>
                <a:latin typeface="Times New Roman"/>
                <a:cs typeface="Times New Roman"/>
              </a:rPr>
              <a:t>Introduction</a:t>
            </a:r>
            <a:r>
              <a:rPr sz="1400" b="1" spc="-6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to</a:t>
            </a:r>
            <a:r>
              <a:rPr sz="1400" b="1" spc="-15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696363"/>
                </a:solidFill>
                <a:latin typeface="Times New Roman"/>
                <a:cs typeface="Times New Roman"/>
              </a:rPr>
              <a:t>Semantics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t>2</a:t>
            </a:fld>
            <a:endParaRPr spc="40" dirty="0"/>
          </a:p>
        </p:txBody>
      </p:sp>
      <p:sp>
        <p:nvSpPr>
          <p:cNvPr id="8" name="object 8"/>
          <p:cNvSpPr txBox="1"/>
          <p:nvPr/>
        </p:nvSpPr>
        <p:spPr>
          <a:xfrm>
            <a:off x="7419593" y="6324914"/>
            <a:ext cx="114871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February</a:t>
            </a:r>
            <a:r>
              <a:rPr sz="1400" b="1" spc="-85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2009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912" y="66675"/>
            <a:ext cx="9022080" cy="6697980"/>
            <a:chOff x="61912" y="66675"/>
            <a:chExt cx="9022080" cy="66979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87" y="69850"/>
              <a:ext cx="9013888" cy="669131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5087" y="69850"/>
              <a:ext cx="9014460" cy="6691630"/>
            </a:xfrm>
            <a:custGeom>
              <a:avLst/>
              <a:gdLst/>
              <a:ahLst/>
              <a:cxnLst/>
              <a:rect l="l" t="t" r="r" b="b"/>
              <a:pathLst>
                <a:path w="9014460" h="6691630">
                  <a:moveTo>
                    <a:pt x="0" y="329819"/>
                  </a:moveTo>
                  <a:lnTo>
                    <a:pt x="3576" y="281088"/>
                  </a:lnTo>
                  <a:lnTo>
                    <a:pt x="13964" y="234576"/>
                  </a:lnTo>
                  <a:lnTo>
                    <a:pt x="30653" y="190791"/>
                  </a:lnTo>
                  <a:lnTo>
                    <a:pt x="53135" y="150245"/>
                  </a:lnTo>
                  <a:lnTo>
                    <a:pt x="80898" y="113448"/>
                  </a:lnTo>
                  <a:lnTo>
                    <a:pt x="113432" y="80911"/>
                  </a:lnTo>
                  <a:lnTo>
                    <a:pt x="150228" y="53144"/>
                  </a:lnTo>
                  <a:lnTo>
                    <a:pt x="190774" y="30660"/>
                  </a:lnTo>
                  <a:lnTo>
                    <a:pt x="234562" y="13967"/>
                  </a:lnTo>
                  <a:lnTo>
                    <a:pt x="281080" y="3576"/>
                  </a:lnTo>
                  <a:lnTo>
                    <a:pt x="329819" y="0"/>
                  </a:lnTo>
                  <a:lnTo>
                    <a:pt x="8684069" y="0"/>
                  </a:lnTo>
                  <a:lnTo>
                    <a:pt x="8732799" y="3576"/>
                  </a:lnTo>
                  <a:lnTo>
                    <a:pt x="8779312" y="13967"/>
                  </a:lnTo>
                  <a:lnTo>
                    <a:pt x="8823097" y="30660"/>
                  </a:lnTo>
                  <a:lnTo>
                    <a:pt x="8863643" y="53144"/>
                  </a:lnTo>
                  <a:lnTo>
                    <a:pt x="8900440" y="80911"/>
                  </a:lnTo>
                  <a:lnTo>
                    <a:pt x="8932977" y="113448"/>
                  </a:lnTo>
                  <a:lnTo>
                    <a:pt x="8960743" y="150245"/>
                  </a:lnTo>
                  <a:lnTo>
                    <a:pt x="8983228" y="190791"/>
                  </a:lnTo>
                  <a:lnTo>
                    <a:pt x="8999921" y="234576"/>
                  </a:lnTo>
                  <a:lnTo>
                    <a:pt x="9010311" y="281088"/>
                  </a:lnTo>
                  <a:lnTo>
                    <a:pt x="9013888" y="329819"/>
                  </a:lnTo>
                  <a:lnTo>
                    <a:pt x="9013888" y="6361493"/>
                  </a:lnTo>
                  <a:lnTo>
                    <a:pt x="9010311" y="6410232"/>
                  </a:lnTo>
                  <a:lnTo>
                    <a:pt x="8999921" y="6456750"/>
                  </a:lnTo>
                  <a:lnTo>
                    <a:pt x="8983228" y="6500537"/>
                  </a:lnTo>
                  <a:lnTo>
                    <a:pt x="8960743" y="6541084"/>
                  </a:lnTo>
                  <a:lnTo>
                    <a:pt x="8932977" y="6577879"/>
                  </a:lnTo>
                  <a:lnTo>
                    <a:pt x="8900440" y="6610414"/>
                  </a:lnTo>
                  <a:lnTo>
                    <a:pt x="8863643" y="6638177"/>
                  </a:lnTo>
                  <a:lnTo>
                    <a:pt x="8823097" y="6660658"/>
                  </a:lnTo>
                  <a:lnTo>
                    <a:pt x="8779312" y="6677348"/>
                  </a:lnTo>
                  <a:lnTo>
                    <a:pt x="8732799" y="6687736"/>
                  </a:lnTo>
                  <a:lnTo>
                    <a:pt x="8684069" y="6691312"/>
                  </a:lnTo>
                  <a:lnTo>
                    <a:pt x="329819" y="6691312"/>
                  </a:lnTo>
                  <a:lnTo>
                    <a:pt x="281080" y="6687736"/>
                  </a:lnTo>
                  <a:lnTo>
                    <a:pt x="234562" y="6677348"/>
                  </a:lnTo>
                  <a:lnTo>
                    <a:pt x="190774" y="6660658"/>
                  </a:lnTo>
                  <a:lnTo>
                    <a:pt x="150228" y="6638177"/>
                  </a:lnTo>
                  <a:lnTo>
                    <a:pt x="113432" y="6610414"/>
                  </a:lnTo>
                  <a:lnTo>
                    <a:pt x="80898" y="6577879"/>
                  </a:lnTo>
                  <a:lnTo>
                    <a:pt x="53135" y="6541084"/>
                  </a:lnTo>
                  <a:lnTo>
                    <a:pt x="30653" y="6500537"/>
                  </a:lnTo>
                  <a:lnTo>
                    <a:pt x="13964" y="6456750"/>
                  </a:lnTo>
                  <a:lnTo>
                    <a:pt x="3576" y="6410232"/>
                  </a:lnTo>
                  <a:lnTo>
                    <a:pt x="0" y="6361493"/>
                  </a:lnTo>
                  <a:lnTo>
                    <a:pt x="0" y="32981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500" y="1517650"/>
              <a:ext cx="9020175" cy="1459230"/>
            </a:xfrm>
            <a:custGeom>
              <a:avLst/>
              <a:gdLst/>
              <a:ahLst/>
              <a:cxnLst/>
              <a:rect l="l" t="t" r="r" b="b"/>
              <a:pathLst>
                <a:path w="9020175" h="1459230">
                  <a:moveTo>
                    <a:pt x="0" y="1458849"/>
                  </a:moveTo>
                  <a:lnTo>
                    <a:pt x="9020175" y="1458849"/>
                  </a:lnTo>
                  <a:lnTo>
                    <a:pt x="9020175" y="0"/>
                  </a:lnTo>
                  <a:lnTo>
                    <a:pt x="0" y="0"/>
                  </a:lnTo>
                  <a:lnTo>
                    <a:pt x="0" y="1458849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500" y="1397000"/>
              <a:ext cx="9020175" cy="120650"/>
            </a:xfrm>
            <a:custGeom>
              <a:avLst/>
              <a:gdLst/>
              <a:ahLst/>
              <a:cxnLst/>
              <a:rect l="l" t="t" r="r" b="b"/>
              <a:pathLst>
                <a:path w="9020175" h="120650">
                  <a:moveTo>
                    <a:pt x="9020175" y="0"/>
                  </a:moveTo>
                  <a:lnTo>
                    <a:pt x="0" y="0"/>
                  </a:lnTo>
                  <a:lnTo>
                    <a:pt x="0" y="120650"/>
                  </a:lnTo>
                  <a:lnTo>
                    <a:pt x="9020175" y="120650"/>
                  </a:lnTo>
                  <a:lnTo>
                    <a:pt x="9020175" y="0"/>
                  </a:lnTo>
                  <a:close/>
                </a:path>
              </a:pathLst>
            </a:custGeom>
            <a:solidFill>
              <a:srgbClr val="E6B0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500" y="2976626"/>
              <a:ext cx="9020175" cy="111125"/>
            </a:xfrm>
            <a:custGeom>
              <a:avLst/>
              <a:gdLst/>
              <a:ahLst/>
              <a:cxnLst/>
              <a:rect l="l" t="t" r="r" b="b"/>
              <a:pathLst>
                <a:path w="9020175" h="111125">
                  <a:moveTo>
                    <a:pt x="9020175" y="0"/>
                  </a:moveTo>
                  <a:lnTo>
                    <a:pt x="0" y="0"/>
                  </a:lnTo>
                  <a:lnTo>
                    <a:pt x="0" y="111125"/>
                  </a:lnTo>
                  <a:lnTo>
                    <a:pt x="9020175" y="111125"/>
                  </a:lnTo>
                  <a:lnTo>
                    <a:pt x="9020175" y="0"/>
                  </a:lnTo>
                  <a:close/>
                </a:path>
              </a:pathLst>
            </a:custGeom>
            <a:solidFill>
              <a:srgbClr val="918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32097" y="3411728"/>
            <a:ext cx="30816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i="0" spc="-1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EXTRA</a:t>
            </a:r>
            <a:r>
              <a:rPr b="0" i="0" spc="-8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b="0" i="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SLIDES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5524" y="6314947"/>
            <a:ext cx="2393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5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601725"/>
            <a:ext cx="2586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i="0" spc="1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LESK’s</a:t>
            </a:r>
            <a:r>
              <a:rPr sz="2800" b="0" i="0" spc="-1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2800" b="0" i="0" spc="-7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Algorithm</a:t>
            </a:r>
            <a:endParaRPr sz="28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6257035"/>
            <a:ext cx="9486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45" dirty="0">
                <a:solidFill>
                  <a:srgbClr val="696363"/>
                </a:solidFill>
                <a:latin typeface="Times New Roman"/>
                <a:cs typeface="Times New Roman"/>
              </a:rPr>
              <a:t>CFI</a:t>
            </a:r>
            <a:r>
              <a:rPr sz="1400" b="1" spc="-254" dirty="0">
                <a:solidFill>
                  <a:srgbClr val="696363"/>
                </a:solidFill>
                <a:latin typeface="Times New Roman"/>
                <a:cs typeface="Times New Roman"/>
              </a:rPr>
              <a:t>L</a:t>
            </a:r>
            <a:r>
              <a:rPr sz="1400" b="1" spc="-145" dirty="0">
                <a:solidFill>
                  <a:srgbClr val="696363"/>
                </a:solidFill>
                <a:latin typeface="Times New Roman"/>
                <a:cs typeface="Times New Roman"/>
              </a:rPr>
              <a:t>T</a:t>
            </a:r>
            <a:r>
              <a:rPr sz="1400" b="1" spc="-5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b="1" spc="45" dirty="0">
                <a:solidFill>
                  <a:srgbClr val="696363"/>
                </a:solidFill>
                <a:latin typeface="Times New Roman"/>
                <a:cs typeface="Times New Roman"/>
              </a:rPr>
              <a:t>-</a:t>
            </a:r>
            <a:r>
              <a:rPr sz="1400" b="1" spc="-5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b="1" spc="-40" dirty="0">
                <a:solidFill>
                  <a:srgbClr val="696363"/>
                </a:solidFill>
                <a:latin typeface="Times New Roman"/>
                <a:cs typeface="Times New Roman"/>
              </a:rPr>
              <a:t>I</a:t>
            </a:r>
            <a:r>
              <a:rPr sz="1400" b="1" spc="-30" dirty="0">
                <a:solidFill>
                  <a:srgbClr val="696363"/>
                </a:solidFill>
                <a:latin typeface="Times New Roman"/>
                <a:cs typeface="Times New Roman"/>
              </a:rPr>
              <a:t>I</a:t>
            </a:r>
            <a:r>
              <a:rPr sz="1400" b="1" spc="-110" dirty="0">
                <a:solidFill>
                  <a:srgbClr val="696363"/>
                </a:solidFill>
                <a:latin typeface="Times New Roman"/>
                <a:cs typeface="Times New Roman"/>
              </a:rPr>
              <a:t>TB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413250" y="3041650"/>
          <a:ext cx="3657600" cy="34143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Word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Freq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Log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Li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elih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75" dirty="0">
                          <a:solidFill>
                            <a:srgbClr val="9B2C1F"/>
                          </a:solidFill>
                          <a:latin typeface="Times New Roman"/>
                          <a:cs typeface="Times New Roman"/>
                        </a:rPr>
                        <a:t>ORG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70" dirty="0">
                          <a:latin typeface="Times New Roman"/>
                          <a:cs typeface="Times New Roman"/>
                        </a:rPr>
                        <a:t>64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50.4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70" dirty="0">
                          <a:solidFill>
                            <a:srgbClr val="9B2C1F"/>
                          </a:solidFill>
                          <a:latin typeface="Times New Roman"/>
                          <a:cs typeface="Times New Roman"/>
                        </a:rPr>
                        <a:t>Plant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70" dirty="0"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31.0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07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100" dirty="0">
                          <a:solidFill>
                            <a:srgbClr val="9B2C1F"/>
                          </a:solidFill>
                          <a:latin typeface="Times New Roman"/>
                          <a:cs typeface="Times New Roman"/>
                        </a:rPr>
                        <a:t>Company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75" dirty="0">
                          <a:latin typeface="Times New Roman"/>
                          <a:cs typeface="Times New Roman"/>
                        </a:rPr>
                        <a:t>27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28.6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07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70" dirty="0">
                          <a:solidFill>
                            <a:srgbClr val="9B2C1F"/>
                          </a:solidFill>
                          <a:latin typeface="Times New Roman"/>
                          <a:cs typeface="Times New Roman"/>
                        </a:rPr>
                        <a:t>Industry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14.6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07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Unit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9.32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07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spc="-95" dirty="0">
                          <a:latin typeface="Times New Roman"/>
                          <a:cs typeface="Times New Roman"/>
                        </a:rPr>
                        <a:t>Aerospace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5.81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132">
                <a:tc>
                  <a:txBody>
                    <a:bodyPr/>
                    <a:lstStyle/>
                    <a:p>
                      <a:pPr marL="92075" marR="5613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Memo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  </a:t>
                      </a:r>
                      <a:r>
                        <a:rPr sz="1600" spc="-90" dirty="0">
                          <a:latin typeface="Times New Roman"/>
                          <a:cs typeface="Times New Roman"/>
                        </a:rPr>
                        <a:t>device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5.79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06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Pilot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5.37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12140" y="2518976"/>
            <a:ext cx="2806700" cy="209105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626110">
              <a:lnSpc>
                <a:spcPct val="100000"/>
              </a:lnSpc>
              <a:spcBef>
                <a:spcPts val="645"/>
              </a:spcBef>
            </a:pPr>
            <a:r>
              <a:rPr sz="2400" b="1" spc="-225" dirty="0">
                <a:solidFill>
                  <a:srgbClr val="D24717"/>
                </a:solidFill>
                <a:latin typeface="Arial"/>
                <a:cs typeface="Arial"/>
              </a:rPr>
              <a:t>S</a:t>
            </a:r>
            <a:r>
              <a:rPr sz="2400" b="1" spc="-85" dirty="0">
                <a:solidFill>
                  <a:srgbClr val="D24717"/>
                </a:solidFill>
                <a:latin typeface="Arial"/>
                <a:cs typeface="Arial"/>
              </a:rPr>
              <a:t>e</a:t>
            </a:r>
            <a:r>
              <a:rPr sz="2400" b="1" spc="-170" dirty="0">
                <a:solidFill>
                  <a:srgbClr val="D24717"/>
                </a:solidFill>
                <a:latin typeface="Arial"/>
                <a:cs typeface="Arial"/>
              </a:rPr>
              <a:t>n</a:t>
            </a:r>
            <a:r>
              <a:rPr sz="2400" b="1" spc="-180" dirty="0">
                <a:solidFill>
                  <a:srgbClr val="D24717"/>
                </a:solidFill>
                <a:latin typeface="Arial"/>
                <a:cs typeface="Arial"/>
              </a:rPr>
              <a:t>ses</a:t>
            </a:r>
            <a:r>
              <a:rPr sz="2400" b="1" spc="-100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2400" b="1" spc="-210" dirty="0">
                <a:solidFill>
                  <a:srgbClr val="D24717"/>
                </a:solidFill>
                <a:latin typeface="Arial"/>
                <a:cs typeface="Arial"/>
              </a:rPr>
              <a:t>o</a:t>
            </a:r>
            <a:r>
              <a:rPr sz="2400" b="1" spc="-80" dirty="0">
                <a:solidFill>
                  <a:srgbClr val="D24717"/>
                </a:solidFill>
                <a:latin typeface="Arial"/>
                <a:cs typeface="Arial"/>
              </a:rPr>
              <a:t>f</a:t>
            </a:r>
            <a:r>
              <a:rPr sz="2400" b="1" spc="-85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2400" b="1" spc="-95" dirty="0">
                <a:solidFill>
                  <a:srgbClr val="D24717"/>
                </a:solidFill>
                <a:latin typeface="Arial"/>
                <a:cs typeface="Arial"/>
              </a:rPr>
              <a:t>f</a:t>
            </a:r>
            <a:r>
              <a:rPr sz="2400" b="1" spc="-60" dirty="0">
                <a:solidFill>
                  <a:srgbClr val="D24717"/>
                </a:solidFill>
                <a:latin typeface="Arial"/>
                <a:cs typeface="Arial"/>
              </a:rPr>
              <a:t>a</a:t>
            </a:r>
            <a:r>
              <a:rPr sz="2400" b="1" spc="-215" dirty="0">
                <a:solidFill>
                  <a:srgbClr val="D24717"/>
                </a:solidFill>
                <a:latin typeface="Arial"/>
                <a:cs typeface="Arial"/>
              </a:rPr>
              <a:t>c</a:t>
            </a:r>
            <a:r>
              <a:rPr sz="2400" b="1" spc="-110" dirty="0">
                <a:solidFill>
                  <a:srgbClr val="D24717"/>
                </a:solidFill>
                <a:latin typeface="Arial"/>
                <a:cs typeface="Arial"/>
              </a:rPr>
              <a:t>i</a:t>
            </a:r>
            <a:r>
              <a:rPr sz="2400" b="1" spc="-100" dirty="0">
                <a:solidFill>
                  <a:srgbClr val="D24717"/>
                </a:solidFill>
                <a:latin typeface="Arial"/>
                <a:cs typeface="Arial"/>
              </a:rPr>
              <a:t>lit</a:t>
            </a:r>
            <a:r>
              <a:rPr sz="2400" b="1" spc="-340" dirty="0">
                <a:solidFill>
                  <a:srgbClr val="D24717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  <a:p>
            <a:pPr marL="285115" indent="-273050">
              <a:lnSpc>
                <a:spcPts val="2510"/>
              </a:lnSpc>
              <a:spcBef>
                <a:spcPts val="500"/>
              </a:spcBef>
              <a:buClr>
                <a:srgbClr val="D24717"/>
              </a:buClr>
              <a:buSzPct val="84090"/>
              <a:buFont typeface="Wingdings"/>
              <a:buChar char=""/>
              <a:tabLst>
                <a:tab pos="285750" algn="l"/>
              </a:tabLst>
            </a:pPr>
            <a:r>
              <a:rPr sz="2200" spc="-100" dirty="0">
                <a:solidFill>
                  <a:srgbClr val="9B2C1F"/>
                </a:solidFill>
                <a:latin typeface="Times New Roman"/>
                <a:cs typeface="Times New Roman"/>
              </a:rPr>
              <a:t>installation</a:t>
            </a:r>
            <a:endParaRPr sz="2200">
              <a:latin typeface="Times New Roman"/>
              <a:cs typeface="Times New Roman"/>
            </a:endParaRPr>
          </a:p>
          <a:p>
            <a:pPr marL="285115" indent="-273050">
              <a:lnSpc>
                <a:spcPts val="2375"/>
              </a:lnSpc>
              <a:buClr>
                <a:srgbClr val="D24717"/>
              </a:buClr>
              <a:buSzPct val="84090"/>
              <a:buFont typeface="Wingdings"/>
              <a:buChar char=""/>
              <a:tabLst>
                <a:tab pos="285750" algn="l"/>
              </a:tabLst>
            </a:pPr>
            <a:r>
              <a:rPr sz="2200" spc="-110" dirty="0">
                <a:latin typeface="Times New Roman"/>
                <a:cs typeface="Times New Roman"/>
              </a:rPr>
              <a:t>proficiency</a:t>
            </a:r>
            <a:endParaRPr sz="2200">
              <a:latin typeface="Times New Roman"/>
              <a:cs typeface="Times New Roman"/>
            </a:endParaRPr>
          </a:p>
          <a:p>
            <a:pPr marL="285115" indent="-273050">
              <a:lnSpc>
                <a:spcPts val="2375"/>
              </a:lnSpc>
              <a:buClr>
                <a:srgbClr val="D24717"/>
              </a:buClr>
              <a:buSzPct val="84090"/>
              <a:buFont typeface="Wingdings"/>
              <a:buChar char=""/>
              <a:tabLst>
                <a:tab pos="285750" algn="l"/>
              </a:tabLst>
            </a:pPr>
            <a:r>
              <a:rPr sz="2200" spc="-110" dirty="0">
                <a:latin typeface="Times New Roman"/>
                <a:cs typeface="Times New Roman"/>
              </a:rPr>
              <a:t>adeptness</a:t>
            </a:r>
            <a:endParaRPr sz="2200">
              <a:latin typeface="Times New Roman"/>
              <a:cs typeface="Times New Roman"/>
            </a:endParaRPr>
          </a:p>
          <a:p>
            <a:pPr marL="285115" indent="-273050">
              <a:lnSpc>
                <a:spcPts val="2475"/>
              </a:lnSpc>
              <a:buClr>
                <a:srgbClr val="D24717"/>
              </a:buClr>
              <a:buSzPct val="84090"/>
              <a:buFont typeface="Wingdings"/>
              <a:buChar char=""/>
              <a:tabLst>
                <a:tab pos="285750" algn="l"/>
              </a:tabLst>
            </a:pPr>
            <a:r>
              <a:rPr sz="2200" spc="-110" dirty="0">
                <a:latin typeface="Times New Roman"/>
                <a:cs typeface="Times New Roman"/>
              </a:rPr>
              <a:t>readiness</a:t>
            </a:r>
            <a:endParaRPr sz="2200">
              <a:latin typeface="Times New Roman"/>
              <a:cs typeface="Times New Roman"/>
            </a:endParaRPr>
          </a:p>
          <a:p>
            <a:pPr marL="285115" indent="-273050">
              <a:lnSpc>
                <a:spcPts val="2605"/>
              </a:lnSpc>
              <a:buClr>
                <a:srgbClr val="D24717"/>
              </a:buClr>
              <a:buSzPct val="84090"/>
              <a:buFont typeface="Wingdings"/>
              <a:buChar char=""/>
              <a:tabLst>
                <a:tab pos="285750" algn="l"/>
              </a:tabLst>
            </a:pPr>
            <a:r>
              <a:rPr sz="2200" spc="-40" dirty="0">
                <a:latin typeface="Times New Roman"/>
                <a:cs typeface="Times New Roman"/>
              </a:rPr>
              <a:t>toilet/bathroom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97628" y="2588514"/>
            <a:ext cx="270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25" dirty="0">
                <a:solidFill>
                  <a:srgbClr val="D24717"/>
                </a:solidFill>
                <a:latin typeface="Arial"/>
                <a:cs typeface="Arial"/>
              </a:rPr>
              <a:t>S</a:t>
            </a:r>
            <a:r>
              <a:rPr sz="2400" b="1" spc="-165" dirty="0">
                <a:solidFill>
                  <a:srgbClr val="D24717"/>
                </a:solidFill>
                <a:latin typeface="Arial"/>
                <a:cs typeface="Arial"/>
              </a:rPr>
              <a:t>u</a:t>
            </a:r>
            <a:r>
              <a:rPr sz="2400" b="1" spc="-180" dirty="0">
                <a:solidFill>
                  <a:srgbClr val="D24717"/>
                </a:solidFill>
                <a:latin typeface="Arial"/>
                <a:cs typeface="Arial"/>
              </a:rPr>
              <a:t>b</a:t>
            </a:r>
            <a:r>
              <a:rPr sz="2400" b="1" spc="-145" dirty="0">
                <a:solidFill>
                  <a:srgbClr val="D24717"/>
                </a:solidFill>
                <a:latin typeface="Arial"/>
                <a:cs typeface="Arial"/>
              </a:rPr>
              <a:t>jects</a:t>
            </a:r>
            <a:r>
              <a:rPr sz="2400" b="1" spc="-100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2400" b="1" spc="-210" dirty="0">
                <a:solidFill>
                  <a:srgbClr val="D24717"/>
                </a:solidFill>
                <a:latin typeface="Arial"/>
                <a:cs typeface="Arial"/>
              </a:rPr>
              <a:t>o</a:t>
            </a:r>
            <a:r>
              <a:rPr sz="2400" b="1" spc="-80" dirty="0">
                <a:solidFill>
                  <a:srgbClr val="D24717"/>
                </a:solidFill>
                <a:latin typeface="Arial"/>
                <a:cs typeface="Arial"/>
              </a:rPr>
              <a:t>f</a:t>
            </a:r>
            <a:r>
              <a:rPr sz="2400" b="1" spc="-70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2400" b="1" spc="-235" dirty="0">
                <a:solidFill>
                  <a:srgbClr val="D24717"/>
                </a:solidFill>
                <a:latin typeface="Arial"/>
                <a:cs typeface="Arial"/>
              </a:rPr>
              <a:t>“</a:t>
            </a:r>
            <a:r>
              <a:rPr sz="2400" b="1" spc="-85" dirty="0">
                <a:solidFill>
                  <a:srgbClr val="D24717"/>
                </a:solidFill>
                <a:latin typeface="Arial"/>
                <a:cs typeface="Arial"/>
              </a:rPr>
              <a:t>e</a:t>
            </a:r>
            <a:r>
              <a:rPr sz="2400" b="1" spc="-175" dirty="0">
                <a:solidFill>
                  <a:srgbClr val="D24717"/>
                </a:solidFill>
                <a:latin typeface="Arial"/>
                <a:cs typeface="Arial"/>
              </a:rPr>
              <a:t>mpl</a:t>
            </a:r>
            <a:r>
              <a:rPr sz="2400" b="1" spc="-225" dirty="0">
                <a:solidFill>
                  <a:srgbClr val="D24717"/>
                </a:solidFill>
                <a:latin typeface="Arial"/>
                <a:cs typeface="Arial"/>
              </a:rPr>
              <a:t>o</a:t>
            </a:r>
            <a:r>
              <a:rPr sz="2400" b="1" spc="-295" dirty="0">
                <a:solidFill>
                  <a:srgbClr val="D24717"/>
                </a:solidFill>
                <a:latin typeface="Arial"/>
                <a:cs typeface="Arial"/>
              </a:rPr>
              <a:t>y”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1241805"/>
            <a:ext cx="7366634" cy="1157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70" dirty="0">
                <a:latin typeface="Times New Roman"/>
                <a:cs typeface="Times New Roman"/>
              </a:rPr>
              <a:t>Two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different</a:t>
            </a:r>
            <a:r>
              <a:rPr sz="2400" b="1" i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words</a:t>
            </a:r>
            <a:r>
              <a:rPr sz="2400" b="1" i="1" spc="1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are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likely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 </a:t>
            </a:r>
            <a:r>
              <a:rPr sz="2400" b="1" spc="-5" dirty="0">
                <a:latin typeface="Times New Roman"/>
                <a:cs typeface="Times New Roman"/>
              </a:rPr>
              <a:t>have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similar</a:t>
            </a:r>
            <a:r>
              <a:rPr sz="2400" b="1" i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meanings</a:t>
            </a:r>
            <a:r>
              <a:rPr sz="2400" b="1" i="1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if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they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occur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 </a:t>
            </a:r>
            <a:r>
              <a:rPr sz="24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identical</a:t>
            </a:r>
            <a:r>
              <a:rPr sz="2400" b="1" i="1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local</a:t>
            </a:r>
            <a:r>
              <a:rPr sz="2400" b="1" i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contexts</a:t>
            </a:r>
            <a:r>
              <a:rPr sz="2400" b="1" i="1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663064">
              <a:lnSpc>
                <a:spcPct val="100000"/>
              </a:lnSpc>
              <a:spcBef>
                <a:spcPts val="1235"/>
              </a:spcBef>
            </a:pPr>
            <a:r>
              <a:rPr sz="1600" b="1" i="1" spc="-5" dirty="0">
                <a:latin typeface="Times New Roman"/>
                <a:cs typeface="Times New Roman"/>
              </a:rPr>
              <a:t>E.g.</a:t>
            </a:r>
            <a:r>
              <a:rPr sz="1600" b="1" i="1" spc="-1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The</a:t>
            </a:r>
            <a:r>
              <a:rPr sz="1600" b="1" i="1" spc="5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facility</a:t>
            </a:r>
            <a:r>
              <a:rPr sz="1600" b="1" i="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will</a:t>
            </a:r>
            <a:r>
              <a:rPr sz="1600" b="1" i="1" spc="15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employ</a:t>
            </a:r>
            <a:r>
              <a:rPr sz="1600" b="1" i="1" spc="15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500</a:t>
            </a:r>
            <a:r>
              <a:rPr sz="1600" b="1" i="1" spc="-15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new</a:t>
            </a:r>
            <a:r>
              <a:rPr sz="1600" b="1" i="1" spc="1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employees.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5800" y="5105400"/>
            <a:ext cx="3429000" cy="990600"/>
          </a:xfrm>
          <a:custGeom>
            <a:avLst/>
            <a:gdLst/>
            <a:ahLst/>
            <a:cxnLst/>
            <a:rect l="l" t="t" r="r" b="b"/>
            <a:pathLst>
              <a:path w="3429000" h="990600">
                <a:moveTo>
                  <a:pt x="3263900" y="0"/>
                </a:moveTo>
                <a:lnTo>
                  <a:pt x="165100" y="0"/>
                </a:lnTo>
                <a:lnTo>
                  <a:pt x="121208" y="5897"/>
                </a:lnTo>
                <a:lnTo>
                  <a:pt x="81769" y="22540"/>
                </a:lnTo>
                <a:lnTo>
                  <a:pt x="48355" y="48355"/>
                </a:lnTo>
                <a:lnTo>
                  <a:pt x="22540" y="81769"/>
                </a:lnTo>
                <a:lnTo>
                  <a:pt x="5897" y="121208"/>
                </a:lnTo>
                <a:lnTo>
                  <a:pt x="0" y="165100"/>
                </a:lnTo>
                <a:lnTo>
                  <a:pt x="0" y="825500"/>
                </a:lnTo>
                <a:lnTo>
                  <a:pt x="5897" y="869391"/>
                </a:lnTo>
                <a:lnTo>
                  <a:pt x="22540" y="908830"/>
                </a:lnTo>
                <a:lnTo>
                  <a:pt x="48355" y="942244"/>
                </a:lnTo>
                <a:lnTo>
                  <a:pt x="81769" y="968059"/>
                </a:lnTo>
                <a:lnTo>
                  <a:pt x="121208" y="984702"/>
                </a:lnTo>
                <a:lnTo>
                  <a:pt x="165100" y="990600"/>
                </a:lnTo>
                <a:lnTo>
                  <a:pt x="3263900" y="990600"/>
                </a:lnTo>
                <a:lnTo>
                  <a:pt x="3307791" y="984702"/>
                </a:lnTo>
                <a:lnTo>
                  <a:pt x="3347230" y="968059"/>
                </a:lnTo>
                <a:lnTo>
                  <a:pt x="3380644" y="942244"/>
                </a:lnTo>
                <a:lnTo>
                  <a:pt x="3406459" y="908830"/>
                </a:lnTo>
                <a:lnTo>
                  <a:pt x="3423102" y="869391"/>
                </a:lnTo>
                <a:lnTo>
                  <a:pt x="3429000" y="825500"/>
                </a:lnTo>
                <a:lnTo>
                  <a:pt x="3429000" y="165100"/>
                </a:lnTo>
                <a:lnTo>
                  <a:pt x="3423102" y="121208"/>
                </a:lnTo>
                <a:lnTo>
                  <a:pt x="3406459" y="81769"/>
                </a:lnTo>
                <a:lnTo>
                  <a:pt x="3380644" y="48355"/>
                </a:lnTo>
                <a:lnTo>
                  <a:pt x="3347230" y="22540"/>
                </a:lnTo>
                <a:lnTo>
                  <a:pt x="3307791" y="5897"/>
                </a:lnTo>
                <a:lnTo>
                  <a:pt x="32639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3003" y="5198006"/>
            <a:ext cx="3073400" cy="762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000"/>
              </a:lnSpc>
              <a:spcBef>
                <a:spcPts val="95"/>
              </a:spcBef>
            </a:pPr>
            <a:r>
              <a:rPr sz="1450" b="1" u="sng" spc="-85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T</a:t>
            </a:r>
            <a:r>
              <a:rPr sz="1450" b="1" u="sng" spc="-125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o</a:t>
            </a:r>
            <a:r>
              <a:rPr sz="1450" b="1" u="sng" spc="-14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 </a:t>
            </a:r>
            <a:r>
              <a:rPr sz="1450" b="1" u="sng" spc="-12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m</a:t>
            </a:r>
            <a:r>
              <a:rPr sz="1450" b="1" u="sng" spc="-9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a</a:t>
            </a:r>
            <a:r>
              <a:rPr sz="1450" b="1" u="sng" spc="-6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x</a:t>
            </a:r>
            <a:r>
              <a:rPr sz="1450" b="1" u="sng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i</a:t>
            </a:r>
            <a:r>
              <a:rPr sz="1450" b="1" u="sng" spc="-15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m</a:t>
            </a:r>
            <a:r>
              <a:rPr sz="1450" b="1" u="sng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i</a:t>
            </a:r>
            <a:r>
              <a:rPr sz="1450" b="1" u="sng" spc="-55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z</a:t>
            </a:r>
            <a:r>
              <a:rPr sz="1450" b="1" u="sng" spc="-9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e</a:t>
            </a:r>
            <a:r>
              <a:rPr sz="1450" b="1" u="sng" spc="-14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 </a:t>
            </a:r>
            <a:r>
              <a:rPr sz="1450" b="1" u="sng" spc="-3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si</a:t>
            </a:r>
            <a:r>
              <a:rPr sz="1450" b="1" u="sng" spc="-9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m</a:t>
            </a:r>
            <a:r>
              <a:rPr sz="1450" b="1" u="sng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i</a:t>
            </a:r>
            <a:r>
              <a:rPr sz="1450" b="1" u="sng" spc="-1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l</a:t>
            </a:r>
            <a:r>
              <a:rPr sz="1450" b="1" u="sng" spc="-9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a</a:t>
            </a:r>
            <a:r>
              <a:rPr sz="1450" b="1" u="sng" spc="2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r</a:t>
            </a:r>
            <a:r>
              <a:rPr sz="1450" b="1" u="sng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i</a:t>
            </a:r>
            <a:r>
              <a:rPr sz="1450" b="1" u="sng" spc="-6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t</a:t>
            </a:r>
            <a:r>
              <a:rPr sz="1450" b="1" u="sng" spc="-3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y</a:t>
            </a:r>
            <a:r>
              <a:rPr sz="1450" b="1" u="sng" spc="-16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 </a:t>
            </a:r>
            <a:r>
              <a:rPr sz="1450" b="1" u="sng" spc="-5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s</a:t>
            </a:r>
            <a:r>
              <a:rPr sz="1450" b="1" u="sng" spc="-65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e</a:t>
            </a:r>
            <a:r>
              <a:rPr sz="1450" b="1" u="sng" spc="-35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l</a:t>
            </a:r>
            <a:r>
              <a:rPr sz="1450" b="1" u="sng" spc="-75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ec</a:t>
            </a:r>
            <a:r>
              <a:rPr sz="1450" b="1" u="sng" spc="-5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t</a:t>
            </a:r>
            <a:r>
              <a:rPr sz="1450" b="1" u="sng" spc="-145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 </a:t>
            </a:r>
            <a:r>
              <a:rPr sz="1450" b="1" u="sng" spc="-5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t</a:t>
            </a:r>
            <a:r>
              <a:rPr sz="1450" b="1" u="sng" spc="-8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ha</a:t>
            </a:r>
            <a:r>
              <a:rPr sz="1450" b="1" u="sng" spc="-5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t</a:t>
            </a:r>
            <a:r>
              <a:rPr sz="1450" b="1" u="sng" spc="-145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 </a:t>
            </a:r>
            <a:r>
              <a:rPr sz="1450" b="1" u="sng" spc="-5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s</a:t>
            </a:r>
            <a:r>
              <a:rPr sz="1450" b="1" u="sng" spc="-65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e</a:t>
            </a:r>
            <a:r>
              <a:rPr sz="1450" b="1" u="sng" spc="-85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n</a:t>
            </a:r>
            <a:r>
              <a:rPr sz="1450" b="1" u="sng" spc="-4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s</a:t>
            </a:r>
            <a:r>
              <a:rPr sz="1450" b="1" u="sng" spc="-65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e </a:t>
            </a:r>
            <a:r>
              <a:rPr sz="1450" b="1" spc="-45" dirty="0">
                <a:latin typeface="Yu Gothic UI"/>
                <a:cs typeface="Yu Gothic UI"/>
              </a:rPr>
              <a:t> </a:t>
            </a:r>
            <a:r>
              <a:rPr sz="1450" b="1" u="sng" spc="-3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w</a:t>
            </a:r>
            <a:r>
              <a:rPr sz="1450" b="1" u="sng" spc="-8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h</a:t>
            </a:r>
            <a:r>
              <a:rPr sz="1450" b="1" u="sng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i</a:t>
            </a:r>
            <a:r>
              <a:rPr sz="1450" b="1" u="sng" spc="-75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c</a:t>
            </a:r>
            <a:r>
              <a:rPr sz="1450" b="1" u="sng" spc="-7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h</a:t>
            </a:r>
            <a:r>
              <a:rPr sz="1450" b="1" u="sng" spc="-145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 </a:t>
            </a:r>
            <a:r>
              <a:rPr sz="1450" b="1" u="sng" spc="-8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ha</a:t>
            </a:r>
            <a:r>
              <a:rPr sz="1450" b="1" u="sng" spc="-25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s</a:t>
            </a:r>
            <a:r>
              <a:rPr sz="1450" b="1" u="sng" spc="-13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 </a:t>
            </a:r>
            <a:r>
              <a:rPr sz="1450" b="1" u="sng" spc="-5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t</a:t>
            </a:r>
            <a:r>
              <a:rPr sz="1450" b="1" u="sng" spc="-8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h</a:t>
            </a:r>
            <a:r>
              <a:rPr sz="1450" b="1" u="sng" spc="-9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e</a:t>
            </a:r>
            <a:r>
              <a:rPr sz="1450" b="1" u="sng" spc="-14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 </a:t>
            </a:r>
            <a:r>
              <a:rPr sz="1450" b="1" u="sng" spc="-45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s</a:t>
            </a:r>
            <a:r>
              <a:rPr sz="1450" b="1" u="sng" spc="-6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a</a:t>
            </a:r>
            <a:r>
              <a:rPr sz="1450" b="1" u="sng" spc="-14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m</a:t>
            </a:r>
            <a:r>
              <a:rPr sz="1450" b="1" u="sng" spc="-9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e</a:t>
            </a:r>
            <a:r>
              <a:rPr sz="1450" b="1" u="sng" spc="-15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 </a:t>
            </a:r>
            <a:r>
              <a:rPr sz="1450" b="1" u="sng" spc="-105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h</a:t>
            </a:r>
            <a:r>
              <a:rPr sz="1450" b="1" u="sng" spc="-6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y</a:t>
            </a:r>
            <a:r>
              <a:rPr sz="1450" b="1" u="sng" spc="-85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p</a:t>
            </a:r>
            <a:r>
              <a:rPr sz="1450" b="1" u="sng" spc="-105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e</a:t>
            </a:r>
            <a:r>
              <a:rPr sz="1450" b="1" u="sng" spc="2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r</a:t>
            </a:r>
            <a:r>
              <a:rPr sz="1450" b="1" u="sng" spc="-105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n</a:t>
            </a:r>
            <a:r>
              <a:rPr sz="1450" b="1" u="sng" spc="-55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y</a:t>
            </a:r>
            <a:r>
              <a:rPr sz="1450" b="1" u="sng" spc="-12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m</a:t>
            </a:r>
            <a:r>
              <a:rPr sz="1450" b="1" u="sng" spc="-165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 </a:t>
            </a:r>
            <a:r>
              <a:rPr sz="1450" b="1" u="sng" spc="-8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a</a:t>
            </a:r>
            <a:r>
              <a:rPr sz="1450" b="1" u="sng" spc="-25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s</a:t>
            </a:r>
            <a:r>
              <a:rPr sz="1450" b="1" u="sng" spc="-13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 </a:t>
            </a:r>
            <a:r>
              <a:rPr sz="1450" b="1" u="sng" spc="-145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m</a:t>
            </a:r>
            <a:r>
              <a:rPr sz="1450" b="1" u="sng" spc="-12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o</a:t>
            </a:r>
            <a:r>
              <a:rPr sz="1450" b="1" u="sng" spc="-4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s</a:t>
            </a:r>
            <a:r>
              <a:rPr sz="1450" b="1" u="sng" spc="-5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t</a:t>
            </a:r>
            <a:r>
              <a:rPr sz="1450" b="1" u="sng" spc="-145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 </a:t>
            </a:r>
            <a:r>
              <a:rPr sz="1450" b="1" u="sng" spc="-85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of </a:t>
            </a:r>
            <a:r>
              <a:rPr sz="1450" b="1" spc="-60" dirty="0">
                <a:latin typeface="Yu Gothic UI"/>
                <a:cs typeface="Yu Gothic UI"/>
              </a:rPr>
              <a:t> </a:t>
            </a:r>
            <a:r>
              <a:rPr sz="1450" b="1" u="sng" spc="-5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t</a:t>
            </a:r>
            <a:r>
              <a:rPr sz="1450" b="1" u="sng" spc="-8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h</a:t>
            </a:r>
            <a:r>
              <a:rPr sz="1450" b="1" u="sng" spc="-9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e</a:t>
            </a:r>
            <a:r>
              <a:rPr sz="1450" b="1" u="sng" spc="-14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 </a:t>
            </a:r>
            <a:r>
              <a:rPr sz="1450" b="1" u="sng" spc="-85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oth</a:t>
            </a:r>
            <a:r>
              <a:rPr sz="1450" b="1" u="sng" spc="-105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e</a:t>
            </a:r>
            <a:r>
              <a:rPr sz="1450" b="1" u="sng" spc="4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r</a:t>
            </a:r>
            <a:r>
              <a:rPr sz="1450" b="1" u="sng" spc="-155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 </a:t>
            </a:r>
            <a:r>
              <a:rPr sz="1450" b="1" u="sng" spc="-3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w</a:t>
            </a:r>
            <a:r>
              <a:rPr sz="1450" b="1" u="sng" spc="-14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o</a:t>
            </a:r>
            <a:r>
              <a:rPr sz="1450" b="1" u="sng" spc="1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r</a:t>
            </a:r>
            <a:r>
              <a:rPr sz="1450" b="1" u="sng" spc="-12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d</a:t>
            </a:r>
            <a:r>
              <a:rPr sz="1450" b="1" u="sng" spc="-25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s</a:t>
            </a:r>
            <a:r>
              <a:rPr sz="1450" b="1" u="sng" spc="-15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 </a:t>
            </a:r>
            <a:r>
              <a:rPr sz="1450" b="1" u="sng" spc="1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i</a:t>
            </a:r>
            <a:r>
              <a:rPr sz="1450" b="1" u="sng" spc="-65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n</a:t>
            </a:r>
            <a:r>
              <a:rPr sz="1450" b="1" u="sng" spc="-13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 </a:t>
            </a:r>
            <a:r>
              <a:rPr sz="1450" b="1" u="sng" spc="-5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t</a:t>
            </a:r>
            <a:r>
              <a:rPr sz="1450" b="1" u="sng" spc="-8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h</a:t>
            </a:r>
            <a:r>
              <a:rPr sz="1450" b="1" u="sng" spc="-9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e</a:t>
            </a:r>
            <a:r>
              <a:rPr sz="1450" b="1" u="sng" spc="-14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 </a:t>
            </a:r>
            <a:r>
              <a:rPr sz="1450" b="1" u="sng" spc="-65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c</a:t>
            </a:r>
            <a:r>
              <a:rPr sz="1450" b="1" u="sng" spc="-14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o</a:t>
            </a:r>
            <a:r>
              <a:rPr sz="1450" b="1" u="sng" spc="-85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n</a:t>
            </a:r>
            <a:r>
              <a:rPr sz="1450" b="1" u="sng" spc="-7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t</a:t>
            </a:r>
            <a:r>
              <a:rPr sz="1450" b="1" u="sng" spc="-114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e</a:t>
            </a:r>
            <a:r>
              <a:rPr sz="1450" b="1" u="sng" spc="-7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x</a:t>
            </a:r>
            <a:r>
              <a:rPr sz="1450" b="1" u="sng" spc="-50" dirty="0">
                <a:uFill>
                  <a:solidFill>
                    <a:srgbClr val="000000"/>
                  </a:solidFill>
                </a:uFill>
                <a:latin typeface="Yu Gothic UI"/>
                <a:cs typeface="Yu Gothic UI"/>
              </a:rPr>
              <a:t>t</a:t>
            </a:r>
            <a:endParaRPr sz="1450">
              <a:latin typeface="Yu Gothic UI"/>
              <a:cs typeface="Yu Gothic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3896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i="0" spc="-6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Semantic</a:t>
            </a:r>
            <a:r>
              <a:rPr b="0" i="0" spc="-7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b="0" i="0" spc="-6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Analysis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Se</a:t>
            </a:r>
            <a:r>
              <a:rPr spc="-20" dirty="0"/>
              <a:t>m</a:t>
            </a:r>
            <a:r>
              <a:rPr dirty="0"/>
              <a:t>antic</a:t>
            </a:r>
            <a:r>
              <a:rPr spc="-100" dirty="0"/>
              <a:t> </a:t>
            </a:r>
            <a:r>
              <a:rPr spc="-10" dirty="0"/>
              <a:t>A</a:t>
            </a:r>
            <a:r>
              <a:rPr dirty="0"/>
              <a:t>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38402"/>
            <a:ext cx="7611109" cy="392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5750" algn="l"/>
              </a:tabLst>
            </a:pPr>
            <a:r>
              <a:rPr sz="2400" spc="-100" dirty="0">
                <a:latin typeface="Times New Roman"/>
                <a:cs typeface="Times New Roman"/>
              </a:rPr>
              <a:t>What </a:t>
            </a:r>
            <a:r>
              <a:rPr sz="2400" spc="-150" dirty="0">
                <a:latin typeface="Times New Roman"/>
                <a:cs typeface="Times New Roman"/>
              </a:rPr>
              <a:t>is </a:t>
            </a:r>
            <a:r>
              <a:rPr sz="2400" spc="-185" dirty="0">
                <a:latin typeface="Times New Roman"/>
                <a:cs typeface="Times New Roman"/>
              </a:rPr>
              <a:t>“Semantics”? </a:t>
            </a:r>
            <a:r>
              <a:rPr sz="2400" spc="-145" dirty="0">
                <a:latin typeface="Times New Roman"/>
                <a:cs typeface="Times New Roman"/>
              </a:rPr>
              <a:t>Semantics </a:t>
            </a:r>
            <a:r>
              <a:rPr sz="2400" spc="-150" dirty="0">
                <a:latin typeface="Times New Roman"/>
                <a:cs typeface="Times New Roman"/>
              </a:rPr>
              <a:t>is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120" dirty="0">
                <a:latin typeface="Times New Roman"/>
                <a:cs typeface="Times New Roman"/>
              </a:rPr>
              <a:t>study </a:t>
            </a:r>
            <a:r>
              <a:rPr sz="2400" spc="-140" dirty="0">
                <a:latin typeface="Times New Roman"/>
                <a:cs typeface="Times New Roman"/>
              </a:rPr>
              <a:t>of meaning </a:t>
            </a:r>
            <a:r>
              <a:rPr sz="2400" spc="-75" dirty="0">
                <a:latin typeface="Times New Roman"/>
                <a:cs typeface="Times New Roman"/>
              </a:rPr>
              <a:t>that </a:t>
            </a:r>
            <a:r>
              <a:rPr sz="2400" spc="-150" dirty="0">
                <a:latin typeface="Times New Roman"/>
                <a:cs typeface="Times New Roman"/>
              </a:rPr>
              <a:t>is </a:t>
            </a:r>
            <a:r>
              <a:rPr sz="2400" spc="-120" dirty="0">
                <a:latin typeface="Times New Roman"/>
                <a:cs typeface="Times New Roman"/>
              </a:rPr>
              <a:t>used 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tounderstand </a:t>
            </a:r>
            <a:r>
              <a:rPr sz="2400" spc="-140" dirty="0">
                <a:latin typeface="Times New Roman"/>
                <a:cs typeface="Times New Roman"/>
              </a:rPr>
              <a:t>human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expression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through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language</a:t>
            </a:r>
            <a:endParaRPr sz="2400">
              <a:latin typeface="Times New Roman"/>
              <a:cs typeface="Times New Roman"/>
            </a:endParaRPr>
          </a:p>
          <a:p>
            <a:pPr marL="285115" marR="331470" indent="-27305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5750" algn="l"/>
              </a:tabLst>
            </a:pPr>
            <a:r>
              <a:rPr sz="2400" spc="-145" dirty="0">
                <a:latin typeface="Times New Roman"/>
                <a:cs typeface="Times New Roman"/>
              </a:rPr>
              <a:t>Semantics </a:t>
            </a:r>
            <a:r>
              <a:rPr sz="2400" spc="-150" dirty="0">
                <a:latin typeface="Times New Roman"/>
                <a:cs typeface="Times New Roman"/>
              </a:rPr>
              <a:t>is </a:t>
            </a:r>
            <a:r>
              <a:rPr sz="2400" spc="-114" dirty="0">
                <a:latin typeface="Times New Roman"/>
                <a:cs typeface="Times New Roman"/>
              </a:rPr>
              <a:t>perhaps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100" dirty="0">
                <a:latin typeface="Times New Roman"/>
                <a:cs typeface="Times New Roman"/>
              </a:rPr>
              <a:t>most </a:t>
            </a:r>
            <a:r>
              <a:rPr sz="2400" spc="-114" dirty="0">
                <a:latin typeface="Times New Roman"/>
                <a:cs typeface="Times New Roman"/>
              </a:rPr>
              <a:t>difficult </a:t>
            </a:r>
            <a:r>
              <a:rPr sz="2400" spc="-40" dirty="0">
                <a:latin typeface="Times New Roman"/>
                <a:cs typeface="Times New Roman"/>
              </a:rPr>
              <a:t>part </a:t>
            </a:r>
            <a:r>
              <a:rPr sz="2400" spc="-140" dirty="0">
                <a:latin typeface="Times New Roman"/>
                <a:cs typeface="Times New Roman"/>
              </a:rPr>
              <a:t>of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114" dirty="0">
                <a:latin typeface="Times New Roman"/>
                <a:cs typeface="Times New Roman"/>
              </a:rPr>
              <a:t>grammar </a:t>
            </a:r>
            <a:r>
              <a:rPr sz="2400" spc="-140" dirty="0">
                <a:latin typeface="Times New Roman"/>
                <a:cs typeface="Times New Roman"/>
              </a:rPr>
              <a:t>of </a:t>
            </a:r>
            <a:r>
              <a:rPr sz="2400" spc="-190" dirty="0">
                <a:latin typeface="Times New Roman"/>
                <a:cs typeface="Times New Roman"/>
              </a:rPr>
              <a:t>a 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language </a:t>
            </a:r>
            <a:r>
              <a:rPr sz="2400" spc="-40" dirty="0">
                <a:latin typeface="Times New Roman"/>
                <a:cs typeface="Times New Roman"/>
              </a:rPr>
              <a:t>to </a:t>
            </a:r>
            <a:r>
              <a:rPr sz="2400" spc="-60" dirty="0">
                <a:latin typeface="Times New Roman"/>
                <a:cs typeface="Times New Roman"/>
              </a:rPr>
              <a:t>learn.The </a:t>
            </a:r>
            <a:r>
              <a:rPr sz="2400" spc="-110" dirty="0">
                <a:latin typeface="Times New Roman"/>
                <a:cs typeface="Times New Roman"/>
              </a:rPr>
              <a:t>reason </a:t>
            </a:r>
            <a:r>
              <a:rPr sz="2400" spc="-150" dirty="0">
                <a:latin typeface="Times New Roman"/>
                <a:cs typeface="Times New Roman"/>
              </a:rPr>
              <a:t>is </a:t>
            </a:r>
            <a:r>
              <a:rPr sz="2400" spc="-110" dirty="0">
                <a:latin typeface="Times New Roman"/>
                <a:cs typeface="Times New Roman"/>
              </a:rPr>
              <a:t>because, </a:t>
            </a:r>
            <a:r>
              <a:rPr sz="2400" spc="-155" dirty="0">
                <a:latin typeface="Times New Roman"/>
                <a:cs typeface="Times New Roman"/>
              </a:rPr>
              <a:t>basically, </a:t>
            </a:r>
            <a:r>
              <a:rPr sz="2400" spc="-145" dirty="0">
                <a:latin typeface="Times New Roman"/>
                <a:cs typeface="Times New Roman"/>
              </a:rPr>
              <a:t>meanings </a:t>
            </a:r>
            <a:r>
              <a:rPr sz="2400" spc="-110" dirty="0">
                <a:latin typeface="Times New Roman"/>
                <a:cs typeface="Times New Roman"/>
              </a:rPr>
              <a:t>in </a:t>
            </a:r>
            <a:r>
              <a:rPr sz="2400" spc="-190" dirty="0">
                <a:latin typeface="Times New Roman"/>
                <a:cs typeface="Times New Roman"/>
              </a:rPr>
              <a:t>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languag</a:t>
            </a:r>
            <a:r>
              <a:rPr sz="2400" spc="-145" dirty="0">
                <a:latin typeface="Times New Roman"/>
                <a:cs typeface="Times New Roman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a</a:t>
            </a:r>
            <a:r>
              <a:rPr sz="2400" spc="-95" dirty="0">
                <a:latin typeface="Times New Roman"/>
                <a:cs typeface="Times New Roman"/>
              </a:rPr>
              <a:t>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indefin</a:t>
            </a:r>
            <a:r>
              <a:rPr sz="2400" spc="-80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t</a:t>
            </a:r>
            <a:r>
              <a:rPr sz="2400" spc="-45" dirty="0">
                <a:latin typeface="Times New Roman"/>
                <a:cs typeface="Times New Roman"/>
              </a:rPr>
              <a:t>e</a:t>
            </a:r>
            <a:r>
              <a:rPr sz="2400" spc="55" dirty="0">
                <a:latin typeface="Times New Roman"/>
                <a:cs typeface="Times New Roman"/>
              </a:rPr>
              <a:t>/un</a:t>
            </a:r>
            <a:r>
              <a:rPr sz="2400" spc="70" dirty="0">
                <a:latin typeface="Times New Roman"/>
                <a:cs typeface="Times New Roman"/>
              </a:rPr>
              <a:t>d</a:t>
            </a:r>
            <a:r>
              <a:rPr sz="2400" spc="-35" dirty="0">
                <a:latin typeface="Times New Roman"/>
                <a:cs typeface="Times New Roman"/>
              </a:rPr>
              <a:t>et</a:t>
            </a:r>
            <a:r>
              <a:rPr sz="2400" spc="-40" dirty="0">
                <a:latin typeface="Times New Roman"/>
                <a:cs typeface="Times New Roman"/>
              </a:rPr>
              <a:t>e</a:t>
            </a:r>
            <a:r>
              <a:rPr sz="2400" spc="35" dirty="0">
                <a:latin typeface="Times New Roman"/>
                <a:cs typeface="Times New Roman"/>
              </a:rPr>
              <a:t>r</a:t>
            </a:r>
            <a:r>
              <a:rPr sz="2400" spc="-114" dirty="0">
                <a:latin typeface="Times New Roman"/>
                <a:cs typeface="Times New Roman"/>
              </a:rPr>
              <a:t>mined</a:t>
            </a:r>
            <a:endParaRPr sz="2400">
              <a:latin typeface="Times New Roman"/>
              <a:cs typeface="Times New Roman"/>
            </a:endParaRPr>
          </a:p>
          <a:p>
            <a:pPr marL="285115" indent="-273050" algn="just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5750" algn="l"/>
              </a:tabLst>
            </a:pPr>
            <a:r>
              <a:rPr sz="2400" spc="-140" dirty="0">
                <a:latin typeface="Times New Roman"/>
                <a:cs typeface="Times New Roman"/>
              </a:rPr>
              <a:t>Semantic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divi</a:t>
            </a:r>
            <a:r>
              <a:rPr sz="2400" spc="-150" dirty="0">
                <a:latin typeface="Times New Roman"/>
                <a:cs typeface="Times New Roman"/>
              </a:rPr>
              <a:t>d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into</a:t>
            </a:r>
            <a:endParaRPr sz="2400">
              <a:latin typeface="Times New Roman"/>
              <a:cs typeface="Times New Roman"/>
            </a:endParaRPr>
          </a:p>
          <a:p>
            <a:pPr marL="560705" lvl="1" indent="-229235" algn="just">
              <a:lnSpc>
                <a:spcPct val="100000"/>
              </a:lnSpc>
              <a:spcBef>
                <a:spcPts val="425"/>
              </a:spcBef>
              <a:buClr>
                <a:srgbClr val="9B2C1F"/>
              </a:buClr>
              <a:buSzPct val="84090"/>
              <a:buFont typeface="Segoe UI Symbol"/>
              <a:buChar char="⚫"/>
              <a:tabLst>
                <a:tab pos="561340" algn="l"/>
              </a:tabLst>
            </a:pPr>
            <a:r>
              <a:rPr sz="2200" spc="-114" dirty="0">
                <a:latin typeface="Times New Roman"/>
                <a:cs typeface="Times New Roman"/>
              </a:rPr>
              <a:t>The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study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of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meaning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of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individual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words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(lexical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semantics)</a:t>
            </a:r>
            <a:endParaRPr sz="2200">
              <a:latin typeface="Times New Roman"/>
              <a:cs typeface="Times New Roman"/>
            </a:endParaRPr>
          </a:p>
          <a:p>
            <a:pPr marL="560705" lvl="1" indent="-229235" algn="just">
              <a:lnSpc>
                <a:spcPct val="100000"/>
              </a:lnSpc>
              <a:spcBef>
                <a:spcPts val="400"/>
              </a:spcBef>
              <a:buClr>
                <a:srgbClr val="9B2C1F"/>
              </a:buClr>
              <a:buSzPct val="84090"/>
              <a:buFont typeface="Segoe UI Symbol"/>
              <a:buChar char="⚫"/>
              <a:tabLst>
                <a:tab pos="561340" algn="l"/>
              </a:tabLst>
            </a:pPr>
            <a:r>
              <a:rPr sz="2200" spc="-110" dirty="0">
                <a:latin typeface="Times New Roman"/>
                <a:cs typeface="Times New Roman"/>
              </a:rPr>
              <a:t>The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study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of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40" dirty="0">
                <a:latin typeface="Times New Roman"/>
                <a:cs typeface="Times New Roman"/>
              </a:rPr>
              <a:t>how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individual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words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combine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to </a:t>
            </a:r>
            <a:r>
              <a:rPr sz="2200" spc="-145" dirty="0">
                <a:latin typeface="Times New Roman"/>
                <a:cs typeface="Times New Roman"/>
              </a:rPr>
              <a:t>give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meaning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to</a:t>
            </a:r>
            <a:endParaRPr sz="2200">
              <a:latin typeface="Times New Roman"/>
              <a:cs typeface="Times New Roman"/>
            </a:endParaRPr>
          </a:p>
          <a:p>
            <a:pPr marL="560705" algn="just">
              <a:lnSpc>
                <a:spcPct val="100000"/>
              </a:lnSpc>
            </a:pPr>
            <a:r>
              <a:rPr sz="2200" spc="-120" dirty="0">
                <a:latin typeface="Times New Roman"/>
                <a:cs typeface="Times New Roman"/>
              </a:rPr>
              <a:t>s</a:t>
            </a:r>
            <a:r>
              <a:rPr sz="2200" spc="-150" dirty="0">
                <a:latin typeface="Times New Roman"/>
                <a:cs typeface="Times New Roman"/>
              </a:rPr>
              <a:t>e</a:t>
            </a:r>
            <a:r>
              <a:rPr sz="2200" spc="-75" dirty="0">
                <a:latin typeface="Times New Roman"/>
                <a:cs typeface="Times New Roman"/>
              </a:rPr>
              <a:t>nten</a:t>
            </a:r>
            <a:r>
              <a:rPr sz="2200" spc="-90" dirty="0">
                <a:latin typeface="Times New Roman"/>
                <a:cs typeface="Times New Roman"/>
              </a:rPr>
              <a:t>ce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(or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large</a:t>
            </a:r>
            <a:r>
              <a:rPr sz="2200" spc="-70" dirty="0">
                <a:latin typeface="Times New Roman"/>
                <a:cs typeface="Times New Roman"/>
              </a:rPr>
              <a:t>r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unit)</a:t>
            </a:r>
            <a:endParaRPr sz="2200">
              <a:latin typeface="Times New Roman"/>
              <a:cs typeface="Times New Roman"/>
            </a:endParaRPr>
          </a:p>
          <a:p>
            <a:pPr marL="285115" indent="-273050" algn="just">
              <a:lnSpc>
                <a:spcPct val="100000"/>
              </a:lnSpc>
              <a:spcBef>
                <a:spcPts val="57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5750" algn="l"/>
              </a:tabLst>
            </a:pPr>
            <a:r>
              <a:rPr sz="2400" spc="-70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20" dirty="0">
                <a:latin typeface="Times New Roman"/>
                <a:cs typeface="Times New Roman"/>
              </a:rPr>
              <a:t>inc</a:t>
            </a:r>
            <a:r>
              <a:rPr sz="2400" spc="-100" dirty="0">
                <a:latin typeface="Times New Roman"/>
                <a:cs typeface="Times New Roman"/>
              </a:rPr>
              <a:t>iple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comp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150" dirty="0">
                <a:latin typeface="Times New Roman"/>
                <a:cs typeface="Times New Roman"/>
              </a:rPr>
              <a:t>si</a:t>
            </a:r>
            <a:r>
              <a:rPr sz="2400" spc="-95" dirty="0">
                <a:latin typeface="Times New Roman"/>
                <a:cs typeface="Times New Roman"/>
              </a:rPr>
              <a:t>tionality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2589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i="0" spc="-4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Background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Se</a:t>
            </a:r>
            <a:r>
              <a:rPr spc="-20" dirty="0"/>
              <a:t>m</a:t>
            </a:r>
            <a:r>
              <a:rPr dirty="0"/>
              <a:t>antic</a:t>
            </a:r>
            <a:r>
              <a:rPr spc="-100" dirty="0"/>
              <a:t> </a:t>
            </a:r>
            <a:r>
              <a:rPr spc="-10" dirty="0"/>
              <a:t>A</a:t>
            </a:r>
            <a:r>
              <a:rPr dirty="0"/>
              <a:t>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383538"/>
            <a:ext cx="7209790" cy="4170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4320">
              <a:lnSpc>
                <a:spcPts val="2825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b="1" spc="-30" dirty="0">
                <a:latin typeface="Times New Roman"/>
                <a:cs typeface="Times New Roman"/>
              </a:rPr>
              <a:t>Semantic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spc="-35" dirty="0"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  <a:p>
            <a:pPr marL="560705" lvl="1" indent="-229235">
              <a:lnSpc>
                <a:spcPts val="2320"/>
              </a:lnSpc>
              <a:buClr>
                <a:srgbClr val="9B2C1F"/>
              </a:buClr>
              <a:buSzPct val="84090"/>
              <a:buFont typeface="Segoe UI Symbol"/>
              <a:buChar char="⚫"/>
              <a:tabLst>
                <a:tab pos="561340" algn="l"/>
              </a:tabLst>
            </a:pPr>
            <a:r>
              <a:rPr sz="2200" spc="-110" dirty="0">
                <a:latin typeface="Times New Roman"/>
                <a:cs typeface="Times New Roman"/>
              </a:rPr>
              <a:t>The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process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whereby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30" dirty="0">
                <a:solidFill>
                  <a:srgbClr val="FF0000"/>
                </a:solidFill>
                <a:latin typeface="Times New Roman"/>
                <a:cs typeface="Times New Roman"/>
              </a:rPr>
              <a:t>meaning</a:t>
            </a:r>
            <a:r>
              <a:rPr sz="22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85" dirty="0">
                <a:solidFill>
                  <a:srgbClr val="FF0000"/>
                </a:solidFill>
                <a:latin typeface="Times New Roman"/>
                <a:cs typeface="Times New Roman"/>
              </a:rPr>
              <a:t>representations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90" dirty="0">
                <a:solidFill>
                  <a:srgbClr val="FF0000"/>
                </a:solidFill>
                <a:latin typeface="Times New Roman"/>
                <a:cs typeface="Times New Roman"/>
              </a:rPr>
              <a:t>are</a:t>
            </a:r>
            <a:r>
              <a:rPr sz="22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14" dirty="0">
                <a:solidFill>
                  <a:srgbClr val="FF0000"/>
                </a:solidFill>
                <a:latin typeface="Times New Roman"/>
                <a:cs typeface="Times New Roman"/>
              </a:rPr>
              <a:t>composed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20" dirty="0">
                <a:latin typeface="Times New Roman"/>
                <a:cs typeface="Times New Roman"/>
              </a:rPr>
              <a:t>and</a:t>
            </a:r>
            <a:endParaRPr sz="2200">
              <a:latin typeface="Times New Roman"/>
              <a:cs typeface="Times New Roman"/>
            </a:endParaRPr>
          </a:p>
          <a:p>
            <a:pPr marL="560705">
              <a:lnSpc>
                <a:spcPts val="2375"/>
              </a:lnSpc>
            </a:pPr>
            <a:r>
              <a:rPr sz="2200" spc="-160" dirty="0">
                <a:latin typeface="Times New Roman"/>
                <a:cs typeface="Times New Roman"/>
              </a:rPr>
              <a:t>assi</a:t>
            </a:r>
            <a:r>
              <a:rPr sz="2200" spc="-215" dirty="0">
                <a:latin typeface="Times New Roman"/>
                <a:cs typeface="Times New Roman"/>
              </a:rPr>
              <a:t>g</a:t>
            </a:r>
            <a:r>
              <a:rPr sz="2200" spc="-95" dirty="0">
                <a:latin typeface="Times New Roman"/>
                <a:cs typeface="Times New Roman"/>
              </a:rPr>
              <a:t>ned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to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linguisti</a:t>
            </a:r>
            <a:r>
              <a:rPr sz="2200" spc="-130" dirty="0">
                <a:latin typeface="Times New Roman"/>
                <a:cs typeface="Times New Roman"/>
              </a:rPr>
              <a:t>c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inp</a:t>
            </a:r>
            <a:r>
              <a:rPr sz="2200" spc="-105" dirty="0">
                <a:latin typeface="Times New Roman"/>
                <a:cs typeface="Times New Roman"/>
              </a:rPr>
              <a:t>u</a:t>
            </a:r>
            <a:r>
              <a:rPr sz="2200" spc="-70" dirty="0">
                <a:latin typeface="Times New Roman"/>
                <a:cs typeface="Times New Roman"/>
              </a:rPr>
              <a:t>ts</a:t>
            </a:r>
            <a:endParaRPr sz="2200">
              <a:latin typeface="Times New Roman"/>
              <a:cs typeface="Times New Roman"/>
            </a:endParaRPr>
          </a:p>
          <a:p>
            <a:pPr marL="286385" indent="-274320">
              <a:lnSpc>
                <a:spcPts val="2825"/>
              </a:lnSpc>
              <a:spcBef>
                <a:spcPts val="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215" dirty="0">
                <a:latin typeface="Times New Roman"/>
                <a:cs typeface="Times New Roman"/>
              </a:rPr>
              <a:t>Am</a:t>
            </a:r>
            <a:r>
              <a:rPr sz="2400" spc="-135" dirty="0">
                <a:latin typeface="Times New Roman"/>
                <a:cs typeface="Times New Roman"/>
              </a:rPr>
              <a:t>o</a:t>
            </a:r>
            <a:r>
              <a:rPr sz="2400" spc="-150" dirty="0">
                <a:latin typeface="Times New Roman"/>
                <a:cs typeface="Times New Roman"/>
              </a:rPr>
              <a:t>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so</a:t>
            </a:r>
            <a:r>
              <a:rPr sz="2400" spc="-75" dirty="0">
                <a:latin typeface="Times New Roman"/>
                <a:cs typeface="Times New Roman"/>
              </a:rPr>
              <a:t>urc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kn</a:t>
            </a:r>
            <a:r>
              <a:rPr sz="2400" spc="-185" dirty="0">
                <a:latin typeface="Times New Roman"/>
                <a:cs typeface="Times New Roman"/>
              </a:rPr>
              <a:t>o</a:t>
            </a:r>
            <a:r>
              <a:rPr sz="2400" spc="-120" dirty="0">
                <a:latin typeface="Times New Roman"/>
                <a:cs typeface="Times New Roman"/>
              </a:rPr>
              <a:t>wledge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t</a:t>
            </a:r>
            <a:r>
              <a:rPr sz="2400" spc="-120" dirty="0">
                <a:latin typeface="Times New Roman"/>
                <a:cs typeface="Times New Roman"/>
              </a:rPr>
              <a:t>ypic</a:t>
            </a:r>
            <a:r>
              <a:rPr sz="2400" spc="-140" dirty="0">
                <a:latin typeface="Times New Roman"/>
                <a:cs typeface="Times New Roman"/>
              </a:rPr>
              <a:t>al</a:t>
            </a:r>
            <a:r>
              <a:rPr sz="2400" spc="-155" dirty="0">
                <a:latin typeface="Times New Roman"/>
                <a:cs typeface="Times New Roman"/>
              </a:rPr>
              <a:t>l</a:t>
            </a:r>
            <a:r>
              <a:rPr sz="2400" spc="-200" dirty="0">
                <a:latin typeface="Times New Roman"/>
                <a:cs typeface="Times New Roman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used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a</a:t>
            </a:r>
            <a:r>
              <a:rPr sz="2400" spc="-95" dirty="0">
                <a:latin typeface="Times New Roman"/>
                <a:cs typeface="Times New Roman"/>
              </a:rPr>
              <a:t>re</a:t>
            </a:r>
            <a:endParaRPr sz="2400">
              <a:latin typeface="Times New Roman"/>
              <a:cs typeface="Times New Roman"/>
            </a:endParaRPr>
          </a:p>
          <a:p>
            <a:pPr marL="560705" lvl="1" indent="-229235">
              <a:lnSpc>
                <a:spcPts val="2520"/>
              </a:lnSpc>
              <a:buClr>
                <a:srgbClr val="9B2C1F"/>
              </a:buClr>
              <a:buSzPct val="84090"/>
              <a:buFont typeface="Segoe UI Symbol"/>
              <a:buChar char="⚫"/>
              <a:tabLst>
                <a:tab pos="561340" algn="l"/>
              </a:tabLst>
            </a:pPr>
            <a:r>
              <a:rPr sz="2200" spc="-40" dirty="0">
                <a:latin typeface="Times New Roman"/>
                <a:cs typeface="Times New Roman"/>
              </a:rPr>
              <a:t>t</a:t>
            </a:r>
            <a:r>
              <a:rPr sz="2200" spc="-80" dirty="0">
                <a:latin typeface="Times New Roman"/>
                <a:cs typeface="Times New Roman"/>
              </a:rPr>
              <a:t>h</a:t>
            </a:r>
            <a:r>
              <a:rPr sz="2200" spc="-90" dirty="0">
                <a:latin typeface="Times New Roman"/>
                <a:cs typeface="Times New Roman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meanings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of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200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2200" spc="-85" dirty="0">
                <a:solidFill>
                  <a:srgbClr val="FF0000"/>
                </a:solidFill>
                <a:latin typeface="Times New Roman"/>
                <a:cs typeface="Times New Roman"/>
              </a:rPr>
              <a:t>ords</a:t>
            </a:r>
            <a:r>
              <a:rPr sz="2200" spc="90" dirty="0">
                <a:latin typeface="Times New Roman"/>
                <a:cs typeface="Times New Roman"/>
              </a:rPr>
              <a:t>,</a:t>
            </a:r>
            <a:endParaRPr sz="2200">
              <a:latin typeface="Times New Roman"/>
              <a:cs typeface="Times New Roman"/>
            </a:endParaRPr>
          </a:p>
          <a:p>
            <a:pPr marL="560705" lvl="1" indent="-229235">
              <a:lnSpc>
                <a:spcPts val="2515"/>
              </a:lnSpc>
              <a:buClr>
                <a:srgbClr val="9B2C1F"/>
              </a:buClr>
              <a:buSzPct val="84090"/>
              <a:buFont typeface="Segoe UI Symbol"/>
              <a:buChar char="⚫"/>
              <a:tabLst>
                <a:tab pos="561340" algn="l"/>
              </a:tabLst>
            </a:pPr>
            <a:r>
              <a:rPr sz="2200" spc="-40" dirty="0">
                <a:latin typeface="Times New Roman"/>
                <a:cs typeface="Times New Roman"/>
              </a:rPr>
              <a:t>t</a:t>
            </a:r>
            <a:r>
              <a:rPr sz="2200" spc="-80" dirty="0">
                <a:latin typeface="Times New Roman"/>
                <a:cs typeface="Times New Roman"/>
              </a:rPr>
              <a:t>h</a:t>
            </a:r>
            <a:r>
              <a:rPr sz="2200" spc="-90" dirty="0">
                <a:latin typeface="Times New Roman"/>
                <a:cs typeface="Times New Roman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meanings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5" dirty="0">
                <a:latin typeface="Times New Roman"/>
                <a:cs typeface="Times New Roman"/>
              </a:rPr>
              <a:t>asso</a:t>
            </a:r>
            <a:r>
              <a:rPr sz="2200" spc="-165" dirty="0">
                <a:latin typeface="Times New Roman"/>
                <a:cs typeface="Times New Roman"/>
              </a:rPr>
              <a:t>c</a:t>
            </a:r>
            <a:r>
              <a:rPr sz="2200" spc="-110" dirty="0">
                <a:latin typeface="Times New Roman"/>
                <a:cs typeface="Times New Roman"/>
              </a:rPr>
              <a:t>i</a:t>
            </a:r>
            <a:r>
              <a:rPr sz="2200" spc="-195" dirty="0">
                <a:latin typeface="Times New Roman"/>
                <a:cs typeface="Times New Roman"/>
              </a:rPr>
              <a:t>a</a:t>
            </a:r>
            <a:r>
              <a:rPr sz="2200" spc="-25" dirty="0">
                <a:latin typeface="Times New Roman"/>
                <a:cs typeface="Times New Roman"/>
              </a:rPr>
              <a:t>t</a:t>
            </a:r>
            <a:r>
              <a:rPr sz="2200" spc="-45" dirty="0">
                <a:latin typeface="Times New Roman"/>
                <a:cs typeface="Times New Roman"/>
              </a:rPr>
              <a:t>e</a:t>
            </a:r>
            <a:r>
              <a:rPr sz="2200" spc="-95" dirty="0">
                <a:latin typeface="Times New Roman"/>
                <a:cs typeface="Times New Roman"/>
              </a:rPr>
              <a:t>d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with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45" dirty="0">
                <a:latin typeface="Times New Roman"/>
                <a:cs typeface="Times New Roman"/>
              </a:rPr>
              <a:t>g</a:t>
            </a:r>
            <a:r>
              <a:rPr sz="2200" spc="-80" dirty="0">
                <a:latin typeface="Times New Roman"/>
                <a:cs typeface="Times New Roman"/>
              </a:rPr>
              <a:t>ra</a:t>
            </a:r>
            <a:r>
              <a:rPr sz="2200" spc="-140" dirty="0">
                <a:latin typeface="Times New Roman"/>
                <a:cs typeface="Times New Roman"/>
              </a:rPr>
              <a:t>m</a:t>
            </a:r>
            <a:r>
              <a:rPr sz="2200" spc="-200" dirty="0">
                <a:latin typeface="Times New Roman"/>
                <a:cs typeface="Times New Roman"/>
              </a:rPr>
              <a:t>m</a:t>
            </a:r>
            <a:r>
              <a:rPr sz="2200" spc="-135" dirty="0">
                <a:latin typeface="Times New Roman"/>
                <a:cs typeface="Times New Roman"/>
              </a:rPr>
              <a:t>a</a:t>
            </a:r>
            <a:r>
              <a:rPr sz="2200" spc="-60" dirty="0">
                <a:latin typeface="Times New Roman"/>
                <a:cs typeface="Times New Roman"/>
              </a:rPr>
              <a:t>ti</a:t>
            </a:r>
            <a:r>
              <a:rPr sz="2200" spc="-105" dirty="0">
                <a:latin typeface="Times New Roman"/>
                <a:cs typeface="Times New Roman"/>
              </a:rPr>
              <a:t>c</a:t>
            </a:r>
            <a:r>
              <a:rPr sz="2200" spc="-165" dirty="0">
                <a:latin typeface="Times New Roman"/>
                <a:cs typeface="Times New Roman"/>
              </a:rPr>
              <a:t>a</a:t>
            </a:r>
            <a:r>
              <a:rPr sz="2200" spc="-100" dirty="0">
                <a:latin typeface="Times New Roman"/>
                <a:cs typeface="Times New Roman"/>
              </a:rPr>
              <a:t>l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s</a:t>
            </a:r>
            <a:r>
              <a:rPr sz="2200" spc="-70" dirty="0">
                <a:latin typeface="Times New Roman"/>
                <a:cs typeface="Times New Roman"/>
              </a:rPr>
              <a:t>t</a:t>
            </a:r>
            <a:r>
              <a:rPr sz="2200" spc="75" dirty="0">
                <a:latin typeface="Times New Roman"/>
                <a:cs typeface="Times New Roman"/>
              </a:rPr>
              <a:t>r</a:t>
            </a:r>
            <a:r>
              <a:rPr sz="2200" spc="-80" dirty="0">
                <a:latin typeface="Times New Roman"/>
                <a:cs typeface="Times New Roman"/>
              </a:rPr>
              <a:t>uc</a:t>
            </a:r>
            <a:r>
              <a:rPr sz="2200" spc="-55" dirty="0">
                <a:latin typeface="Times New Roman"/>
                <a:cs typeface="Times New Roman"/>
              </a:rPr>
              <a:t>t</a:t>
            </a:r>
            <a:r>
              <a:rPr sz="2200" spc="-45" dirty="0">
                <a:latin typeface="Times New Roman"/>
                <a:cs typeface="Times New Roman"/>
              </a:rPr>
              <a:t>u</a:t>
            </a:r>
            <a:r>
              <a:rPr sz="2200" spc="-55" dirty="0">
                <a:latin typeface="Times New Roman"/>
                <a:cs typeface="Times New Roman"/>
              </a:rPr>
              <a:t>r</a:t>
            </a:r>
            <a:r>
              <a:rPr sz="2200" spc="-140" dirty="0">
                <a:latin typeface="Times New Roman"/>
                <a:cs typeface="Times New Roman"/>
              </a:rPr>
              <a:t>e</a:t>
            </a:r>
            <a:r>
              <a:rPr sz="2200" spc="-130" dirty="0">
                <a:latin typeface="Times New Roman"/>
                <a:cs typeface="Times New Roman"/>
              </a:rPr>
              <a:t>s</a:t>
            </a:r>
            <a:r>
              <a:rPr sz="2200" spc="90" dirty="0">
                <a:latin typeface="Times New Roman"/>
                <a:cs typeface="Times New Roman"/>
              </a:rPr>
              <a:t>,</a:t>
            </a:r>
            <a:endParaRPr sz="2200">
              <a:latin typeface="Times New Roman"/>
              <a:cs typeface="Times New Roman"/>
            </a:endParaRPr>
          </a:p>
          <a:p>
            <a:pPr marL="560705" lvl="1" indent="-229235">
              <a:lnSpc>
                <a:spcPts val="2515"/>
              </a:lnSpc>
              <a:buClr>
                <a:srgbClr val="9B2C1F"/>
              </a:buClr>
              <a:buSzPct val="84090"/>
              <a:buFont typeface="Segoe UI Symbol"/>
              <a:buChar char="⚫"/>
              <a:tabLst>
                <a:tab pos="561340" algn="l"/>
              </a:tabLst>
            </a:pPr>
            <a:r>
              <a:rPr sz="2200" spc="-120" dirty="0">
                <a:latin typeface="Times New Roman"/>
                <a:cs typeface="Times New Roman"/>
              </a:rPr>
              <a:t>knowledge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about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the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FF0000"/>
                </a:solidFill>
                <a:latin typeface="Times New Roman"/>
                <a:cs typeface="Times New Roman"/>
              </a:rPr>
              <a:t>structure</a:t>
            </a: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3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2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7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2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85" dirty="0">
                <a:solidFill>
                  <a:srgbClr val="FF0000"/>
                </a:solidFill>
                <a:latin typeface="Times New Roman"/>
                <a:cs typeface="Times New Roman"/>
              </a:rPr>
              <a:t>discourse</a:t>
            </a:r>
            <a:r>
              <a:rPr sz="2200" spc="-85" dirty="0">
                <a:latin typeface="Times New Roman"/>
                <a:cs typeface="Times New Roman"/>
              </a:rPr>
              <a:t>,</a:t>
            </a:r>
            <a:endParaRPr sz="2200">
              <a:latin typeface="Times New Roman"/>
              <a:cs typeface="Times New Roman"/>
            </a:endParaRPr>
          </a:p>
          <a:p>
            <a:pPr marL="560705" marR="5080" lvl="1" indent="-228600">
              <a:lnSpc>
                <a:spcPct val="80000"/>
              </a:lnSpc>
              <a:spcBef>
                <a:spcPts val="459"/>
              </a:spcBef>
              <a:buClr>
                <a:srgbClr val="9B2C1F"/>
              </a:buClr>
              <a:buSzPct val="84090"/>
              <a:buFont typeface="Segoe UI Symbol"/>
              <a:buChar char="⚫"/>
              <a:tabLst>
                <a:tab pos="561340" algn="l"/>
              </a:tabLst>
            </a:pPr>
            <a:r>
              <a:rPr sz="2200" spc="-130" dirty="0">
                <a:latin typeface="Times New Roman"/>
                <a:cs typeface="Times New Roman"/>
              </a:rPr>
              <a:t>Knowledge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about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the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65" dirty="0">
                <a:solidFill>
                  <a:srgbClr val="FF0000"/>
                </a:solidFill>
                <a:latin typeface="Times New Roman"/>
                <a:cs typeface="Times New Roman"/>
              </a:rPr>
              <a:t>context</a:t>
            </a:r>
            <a:r>
              <a:rPr sz="2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05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22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25" dirty="0">
                <a:solidFill>
                  <a:srgbClr val="FF0000"/>
                </a:solidFill>
                <a:latin typeface="Times New Roman"/>
                <a:cs typeface="Times New Roman"/>
              </a:rPr>
              <a:t>which</a:t>
            </a:r>
            <a:r>
              <a:rPr sz="22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7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2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00" dirty="0">
                <a:solidFill>
                  <a:srgbClr val="FF0000"/>
                </a:solidFill>
                <a:latin typeface="Times New Roman"/>
                <a:cs typeface="Times New Roman"/>
              </a:rPr>
              <a:t>discourse</a:t>
            </a:r>
            <a:r>
              <a:rPr sz="22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4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2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65" dirty="0">
                <a:solidFill>
                  <a:srgbClr val="FF0000"/>
                </a:solidFill>
                <a:latin typeface="Times New Roman"/>
                <a:cs typeface="Times New Roman"/>
              </a:rPr>
              <a:t>occurring</a:t>
            </a:r>
            <a:r>
              <a:rPr sz="2200" spc="-65" dirty="0">
                <a:latin typeface="Times New Roman"/>
                <a:cs typeface="Times New Roman"/>
              </a:rPr>
              <a:t>,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125" dirty="0">
                <a:latin typeface="Times New Roman"/>
                <a:cs typeface="Times New Roman"/>
              </a:rPr>
              <a:t>and</a:t>
            </a:r>
            <a:endParaRPr sz="2200">
              <a:latin typeface="Times New Roman"/>
              <a:cs typeface="Times New Roman"/>
            </a:endParaRPr>
          </a:p>
          <a:p>
            <a:pPr marL="560705" lvl="1" indent="-229235">
              <a:lnSpc>
                <a:spcPts val="2510"/>
              </a:lnSpc>
              <a:buClr>
                <a:srgbClr val="9B2C1F"/>
              </a:buClr>
              <a:buSzPct val="84090"/>
              <a:buFont typeface="Segoe UI Symbol"/>
              <a:buChar char="⚫"/>
              <a:tabLst>
                <a:tab pos="561340" algn="l"/>
              </a:tabLst>
            </a:pPr>
            <a:r>
              <a:rPr sz="2200" spc="-114" dirty="0">
                <a:solidFill>
                  <a:srgbClr val="FF0000"/>
                </a:solidFill>
                <a:latin typeface="Times New Roman"/>
                <a:cs typeface="Times New Roman"/>
              </a:rPr>
              <a:t>Common-sense</a:t>
            </a:r>
            <a:r>
              <a:rPr sz="2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20" dirty="0">
                <a:latin typeface="Times New Roman"/>
                <a:cs typeface="Times New Roman"/>
              </a:rPr>
              <a:t>knowledge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about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the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topic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at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25" dirty="0">
                <a:latin typeface="Times New Roman"/>
                <a:cs typeface="Times New Roman"/>
              </a:rPr>
              <a:t>hand</a:t>
            </a:r>
            <a:endParaRPr sz="2200">
              <a:latin typeface="Times New Roman"/>
              <a:cs typeface="Times New Roman"/>
            </a:endParaRPr>
          </a:p>
          <a:p>
            <a:pPr marL="286385" indent="-274320">
              <a:lnSpc>
                <a:spcPts val="2825"/>
              </a:lnSpc>
              <a:spcBef>
                <a:spcPts val="1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Syntax-driven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semantic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-35" dirty="0"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  <a:p>
            <a:pPr marL="560705" marR="141605" lvl="1" indent="-228600">
              <a:lnSpc>
                <a:spcPct val="80000"/>
              </a:lnSpc>
              <a:spcBef>
                <a:spcPts val="475"/>
              </a:spcBef>
              <a:buClr>
                <a:srgbClr val="9B2C1F"/>
              </a:buClr>
              <a:buSzPct val="84090"/>
              <a:buFont typeface="Segoe UI Symbol"/>
              <a:buChar char="⚫"/>
              <a:tabLst>
                <a:tab pos="561340" algn="l"/>
              </a:tabLst>
            </a:pPr>
            <a:r>
              <a:rPr sz="2200" spc="-160" dirty="0">
                <a:latin typeface="Times New Roman"/>
                <a:cs typeface="Times New Roman"/>
              </a:rPr>
              <a:t>Assigning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meaning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representations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to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input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based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solely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on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static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kn</a:t>
            </a:r>
            <a:r>
              <a:rPr sz="2200" spc="-170" dirty="0">
                <a:latin typeface="Times New Roman"/>
                <a:cs typeface="Times New Roman"/>
              </a:rPr>
              <a:t>o</a:t>
            </a:r>
            <a:r>
              <a:rPr sz="2200" spc="-110" dirty="0">
                <a:latin typeface="Times New Roman"/>
                <a:cs typeface="Times New Roman"/>
              </a:rPr>
              <a:t>wledge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f</a:t>
            </a:r>
            <a:r>
              <a:rPr sz="2200" spc="-90" dirty="0">
                <a:latin typeface="Times New Roman"/>
                <a:cs typeface="Times New Roman"/>
              </a:rPr>
              <a:t>r</a:t>
            </a:r>
            <a:r>
              <a:rPr sz="2200" spc="-114" dirty="0">
                <a:latin typeface="Times New Roman"/>
                <a:cs typeface="Times New Roman"/>
              </a:rPr>
              <a:t>om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t</a:t>
            </a:r>
            <a:r>
              <a:rPr sz="2200" spc="-80" dirty="0">
                <a:latin typeface="Times New Roman"/>
                <a:cs typeface="Times New Roman"/>
              </a:rPr>
              <a:t>h</a:t>
            </a:r>
            <a:r>
              <a:rPr sz="2200" spc="-90" dirty="0">
                <a:latin typeface="Times New Roman"/>
                <a:cs typeface="Times New Roman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l</a:t>
            </a:r>
            <a:r>
              <a:rPr sz="2200" spc="-105" dirty="0">
                <a:latin typeface="Times New Roman"/>
                <a:cs typeface="Times New Roman"/>
              </a:rPr>
              <a:t>exicon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25" dirty="0">
                <a:latin typeface="Times New Roman"/>
                <a:cs typeface="Times New Roman"/>
              </a:rPr>
              <a:t>an</a:t>
            </a:r>
            <a:r>
              <a:rPr sz="2200" spc="-130" dirty="0">
                <a:latin typeface="Times New Roman"/>
                <a:cs typeface="Times New Roman"/>
              </a:rPr>
              <a:t>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t</a:t>
            </a:r>
            <a:r>
              <a:rPr sz="2200" spc="-80" dirty="0">
                <a:latin typeface="Times New Roman"/>
                <a:cs typeface="Times New Roman"/>
              </a:rPr>
              <a:t>h</a:t>
            </a:r>
            <a:r>
              <a:rPr sz="2200" spc="-90" dirty="0">
                <a:latin typeface="Times New Roman"/>
                <a:cs typeface="Times New Roman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40" dirty="0">
                <a:latin typeface="Times New Roman"/>
                <a:cs typeface="Times New Roman"/>
              </a:rPr>
              <a:t>g</a:t>
            </a:r>
            <a:r>
              <a:rPr sz="2200" spc="-80" dirty="0">
                <a:latin typeface="Times New Roman"/>
                <a:cs typeface="Times New Roman"/>
              </a:rPr>
              <a:t>ra</a:t>
            </a:r>
            <a:r>
              <a:rPr sz="2200" spc="-140" dirty="0">
                <a:latin typeface="Times New Roman"/>
                <a:cs typeface="Times New Roman"/>
              </a:rPr>
              <a:t>m</a:t>
            </a:r>
            <a:r>
              <a:rPr sz="2200" spc="-200" dirty="0">
                <a:latin typeface="Times New Roman"/>
                <a:cs typeface="Times New Roman"/>
              </a:rPr>
              <a:t>m</a:t>
            </a:r>
            <a:r>
              <a:rPr sz="2200" spc="-114" dirty="0">
                <a:latin typeface="Times New Roman"/>
                <a:cs typeface="Times New Roman"/>
              </a:rPr>
              <a:t>a</a:t>
            </a:r>
            <a:r>
              <a:rPr sz="2200" spc="-175" dirty="0">
                <a:latin typeface="Times New Roman"/>
                <a:cs typeface="Times New Roman"/>
              </a:rPr>
              <a:t>r</a:t>
            </a:r>
            <a:r>
              <a:rPr sz="2200" spc="9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032" y="1023873"/>
            <a:ext cx="69411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i="0" spc="-4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Syntax-Driven</a:t>
            </a:r>
            <a:r>
              <a:rPr b="0" i="0" spc="2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b="0" i="0" spc="-6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Semantic</a:t>
            </a:r>
            <a:r>
              <a:rPr b="0" i="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b="0" i="0" spc="-6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1917319"/>
            <a:ext cx="7543800" cy="2622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 algn="just">
              <a:lnSpc>
                <a:spcPts val="2825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7020" algn="l"/>
              </a:tabLst>
            </a:pPr>
            <a:r>
              <a:rPr sz="2400" b="1" spc="5" dirty="0">
                <a:latin typeface="Times New Roman"/>
                <a:cs typeface="Times New Roman"/>
              </a:rPr>
              <a:t>Principle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25" dirty="0">
                <a:latin typeface="Times New Roman"/>
                <a:cs typeface="Times New Roman"/>
              </a:rPr>
              <a:t>of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20" dirty="0">
                <a:latin typeface="Times New Roman"/>
                <a:cs typeface="Times New Roman"/>
              </a:rPr>
              <a:t>compositionality</a:t>
            </a:r>
            <a:endParaRPr sz="2400">
              <a:latin typeface="Times New Roman"/>
              <a:cs typeface="Times New Roman"/>
            </a:endParaRPr>
          </a:p>
          <a:p>
            <a:pPr marL="561340" marR="5080" lvl="1" indent="-228600" algn="just">
              <a:lnSpc>
                <a:spcPct val="80000"/>
              </a:lnSpc>
              <a:spcBef>
                <a:spcPts val="470"/>
              </a:spcBef>
              <a:buClr>
                <a:srgbClr val="9B2C1F"/>
              </a:buClr>
              <a:buSzPct val="84090"/>
              <a:buFont typeface="Segoe UI Symbol"/>
              <a:buChar char="⚫"/>
              <a:tabLst>
                <a:tab pos="561340" algn="l"/>
              </a:tabLst>
            </a:pPr>
            <a:r>
              <a:rPr sz="2200" spc="-114" dirty="0">
                <a:latin typeface="Times New Roman"/>
                <a:cs typeface="Times New Roman"/>
              </a:rPr>
              <a:t>The </a:t>
            </a:r>
            <a:r>
              <a:rPr sz="2200" spc="-125" dirty="0">
                <a:latin typeface="Times New Roman"/>
                <a:cs typeface="Times New Roman"/>
              </a:rPr>
              <a:t>meaning </a:t>
            </a:r>
            <a:r>
              <a:rPr sz="2200" spc="-130" dirty="0">
                <a:latin typeface="Times New Roman"/>
                <a:cs typeface="Times New Roman"/>
              </a:rPr>
              <a:t>of </a:t>
            </a:r>
            <a:r>
              <a:rPr sz="2200" spc="-175" dirty="0">
                <a:latin typeface="Times New Roman"/>
                <a:cs typeface="Times New Roman"/>
              </a:rPr>
              <a:t>a </a:t>
            </a:r>
            <a:r>
              <a:rPr sz="2200" spc="-95" dirty="0">
                <a:latin typeface="Times New Roman"/>
                <a:cs typeface="Times New Roman"/>
              </a:rPr>
              <a:t>sentence </a:t>
            </a:r>
            <a:r>
              <a:rPr sz="2200" spc="-135" dirty="0">
                <a:latin typeface="Times New Roman"/>
                <a:cs typeface="Times New Roman"/>
              </a:rPr>
              <a:t>can </a:t>
            </a:r>
            <a:r>
              <a:rPr sz="2200" spc="-105" dirty="0">
                <a:latin typeface="Times New Roman"/>
                <a:cs typeface="Times New Roman"/>
              </a:rPr>
              <a:t>be </a:t>
            </a:r>
            <a:r>
              <a:rPr sz="2200" spc="-114" dirty="0">
                <a:solidFill>
                  <a:srgbClr val="FF0000"/>
                </a:solidFill>
                <a:latin typeface="Times New Roman"/>
                <a:cs typeface="Times New Roman"/>
              </a:rPr>
              <a:t>composed </a:t>
            </a:r>
            <a:r>
              <a:rPr sz="2200" spc="-100" dirty="0">
                <a:solidFill>
                  <a:srgbClr val="FF0000"/>
                </a:solidFill>
                <a:latin typeface="Times New Roman"/>
                <a:cs typeface="Times New Roman"/>
              </a:rPr>
              <a:t>from </a:t>
            </a:r>
            <a:r>
              <a:rPr sz="2200" spc="-7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200" spc="-130" dirty="0">
                <a:solidFill>
                  <a:srgbClr val="FF0000"/>
                </a:solidFill>
                <a:latin typeface="Times New Roman"/>
                <a:cs typeface="Times New Roman"/>
              </a:rPr>
              <a:t>meanings of </a:t>
            </a:r>
            <a:r>
              <a:rPr sz="2200" spc="-85" dirty="0">
                <a:solidFill>
                  <a:srgbClr val="FF0000"/>
                </a:solidFill>
                <a:latin typeface="Times New Roman"/>
                <a:cs typeface="Times New Roman"/>
              </a:rPr>
              <a:t>its </a:t>
            </a:r>
            <a:r>
              <a:rPr sz="22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FF0000"/>
                </a:solidFill>
                <a:latin typeface="Times New Roman"/>
                <a:cs typeface="Times New Roman"/>
              </a:rPr>
              <a:t>parts.</a:t>
            </a:r>
            <a:endParaRPr sz="2200">
              <a:latin typeface="Times New Roman"/>
              <a:cs typeface="Times New Roman"/>
            </a:endParaRPr>
          </a:p>
          <a:p>
            <a:pPr marL="287020" marR="321310" indent="-274320" algn="just">
              <a:lnSpc>
                <a:spcPct val="80000"/>
              </a:lnSpc>
              <a:spcBef>
                <a:spcPts val="58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7020" algn="l"/>
              </a:tabLst>
            </a:pPr>
            <a:r>
              <a:rPr sz="2400" spc="-140" dirty="0">
                <a:latin typeface="Times New Roman"/>
                <a:cs typeface="Times New Roman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syntax</a:t>
            </a:r>
            <a:r>
              <a:rPr sz="2400" spc="-50" dirty="0">
                <a:latin typeface="Times New Roman"/>
                <a:cs typeface="Times New Roman"/>
              </a:rPr>
              <a:t>-</a:t>
            </a:r>
            <a:r>
              <a:rPr sz="2400" spc="-45" dirty="0">
                <a:latin typeface="Times New Roman"/>
                <a:cs typeface="Times New Roman"/>
              </a:rPr>
              <a:t>d</a:t>
            </a:r>
            <a:r>
              <a:rPr sz="2400" spc="20" dirty="0">
                <a:latin typeface="Times New Roman"/>
                <a:cs typeface="Times New Roman"/>
              </a:rPr>
              <a:t>r</a:t>
            </a:r>
            <a:r>
              <a:rPr sz="2400" spc="-114" dirty="0">
                <a:latin typeface="Times New Roman"/>
                <a:cs typeface="Times New Roman"/>
              </a:rPr>
              <a:t>i</a:t>
            </a:r>
            <a:r>
              <a:rPr sz="2400" spc="-260" dirty="0">
                <a:latin typeface="Times New Roman"/>
                <a:cs typeface="Times New Roman"/>
              </a:rPr>
              <a:t>v</a:t>
            </a:r>
            <a:r>
              <a:rPr sz="2400" spc="-100" dirty="0">
                <a:latin typeface="Times New Roman"/>
                <a:cs typeface="Times New Roman"/>
              </a:rPr>
              <a:t>en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semantic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ana</a:t>
            </a:r>
            <a:r>
              <a:rPr sz="2400" spc="-145" dirty="0">
                <a:latin typeface="Times New Roman"/>
                <a:cs typeface="Times New Roman"/>
              </a:rPr>
              <a:t>l</a:t>
            </a:r>
            <a:r>
              <a:rPr sz="2400" spc="-120" dirty="0">
                <a:latin typeface="Times New Roman"/>
                <a:cs typeface="Times New Roman"/>
              </a:rPr>
              <a:t>ysis,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comp</a:t>
            </a:r>
            <a:r>
              <a:rPr sz="2400" spc="-100" dirty="0">
                <a:latin typeface="Times New Roman"/>
                <a:cs typeface="Times New Roman"/>
              </a:rPr>
              <a:t>osition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meaning  </a:t>
            </a:r>
            <a:r>
              <a:rPr sz="2400" spc="-90" dirty="0">
                <a:latin typeface="Times New Roman"/>
                <a:cs typeface="Times New Roman"/>
              </a:rPr>
              <a:t>representations </a:t>
            </a:r>
            <a:r>
              <a:rPr sz="2400" spc="-150" dirty="0">
                <a:latin typeface="Times New Roman"/>
                <a:cs typeface="Times New Roman"/>
              </a:rPr>
              <a:t>is </a:t>
            </a:r>
            <a:r>
              <a:rPr sz="2400" spc="-120" dirty="0">
                <a:latin typeface="Times New Roman"/>
                <a:cs typeface="Times New Roman"/>
              </a:rPr>
              <a:t>guided </a:t>
            </a:r>
            <a:r>
              <a:rPr sz="2400" spc="-185" dirty="0">
                <a:latin typeface="Times New Roman"/>
                <a:cs typeface="Times New Roman"/>
              </a:rPr>
              <a:t>by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i="1" spc="-204" dirty="0">
                <a:solidFill>
                  <a:srgbClr val="FF0000"/>
                </a:solidFill>
                <a:latin typeface="Times New Roman"/>
                <a:cs typeface="Times New Roman"/>
              </a:rPr>
              <a:t>syntactic </a:t>
            </a:r>
            <a:r>
              <a:rPr sz="2400" i="1" spc="-270" dirty="0">
                <a:solidFill>
                  <a:srgbClr val="FF0000"/>
                </a:solidFill>
                <a:latin typeface="Times New Roman"/>
                <a:cs typeface="Times New Roman"/>
              </a:rPr>
              <a:t>components </a:t>
            </a:r>
            <a:r>
              <a:rPr sz="2400" spc="-135" dirty="0">
                <a:latin typeface="Times New Roman"/>
                <a:cs typeface="Times New Roman"/>
              </a:rPr>
              <a:t>and </a:t>
            </a:r>
            <a:r>
              <a:rPr sz="2400" i="1" spc="-220" dirty="0">
                <a:latin typeface="Times New Roman"/>
                <a:cs typeface="Times New Roman"/>
              </a:rPr>
              <a:t>relations </a:t>
            </a:r>
            <a:r>
              <a:rPr sz="2400" i="1" spc="-21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-50" dirty="0">
                <a:latin typeface="Times New Roman"/>
                <a:cs typeface="Times New Roman"/>
              </a:rPr>
              <a:t>r</a:t>
            </a:r>
            <a:r>
              <a:rPr sz="2400" spc="-175" dirty="0">
                <a:latin typeface="Times New Roman"/>
                <a:cs typeface="Times New Roman"/>
              </a:rPr>
              <a:t>o</a:t>
            </a:r>
            <a:r>
              <a:rPr sz="2400" spc="-125" dirty="0">
                <a:latin typeface="Times New Roman"/>
                <a:cs typeface="Times New Roman"/>
              </a:rPr>
              <a:t>vided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75" dirty="0">
                <a:latin typeface="Times New Roman"/>
                <a:cs typeface="Times New Roman"/>
              </a:rPr>
              <a:t>b</a:t>
            </a:r>
            <a:r>
              <a:rPr sz="2400" spc="-200" dirty="0">
                <a:latin typeface="Times New Roman"/>
                <a:cs typeface="Times New Roman"/>
              </a:rPr>
              <a:t>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g</a:t>
            </a:r>
            <a:r>
              <a:rPr sz="2400" spc="-105" dirty="0">
                <a:latin typeface="Times New Roman"/>
                <a:cs typeface="Times New Roman"/>
              </a:rPr>
              <a:t>ram</a:t>
            </a:r>
            <a:r>
              <a:rPr sz="2400" spc="-150" dirty="0">
                <a:latin typeface="Times New Roman"/>
                <a:cs typeface="Times New Roman"/>
              </a:rPr>
              <a:t>m</a:t>
            </a:r>
            <a:r>
              <a:rPr sz="2400" spc="-1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r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disc</a:t>
            </a:r>
            <a:r>
              <a:rPr sz="2400" spc="-150" dirty="0">
                <a:latin typeface="Times New Roman"/>
                <a:cs typeface="Times New Roman"/>
              </a:rPr>
              <a:t>u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180" dirty="0">
                <a:latin typeface="Times New Roman"/>
                <a:cs typeface="Times New Roman"/>
              </a:rPr>
              <a:t>s</a:t>
            </a:r>
            <a:r>
              <a:rPr sz="2400" spc="-100" dirty="0">
                <a:latin typeface="Times New Roman"/>
                <a:cs typeface="Times New Roman"/>
              </a:rPr>
              <a:t>ed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-50" dirty="0">
                <a:latin typeface="Times New Roman"/>
                <a:cs typeface="Times New Roman"/>
              </a:rPr>
              <a:t>r</a:t>
            </a:r>
            <a:r>
              <a:rPr sz="2400" spc="-135" dirty="0">
                <a:latin typeface="Times New Roman"/>
                <a:cs typeface="Times New Roman"/>
              </a:rPr>
              <a:t>e</a:t>
            </a:r>
            <a:r>
              <a:rPr sz="2400" spc="-130" dirty="0">
                <a:latin typeface="Times New Roman"/>
                <a:cs typeface="Times New Roman"/>
              </a:rPr>
              <a:t>viou</a:t>
            </a:r>
            <a:r>
              <a:rPr sz="2400" spc="-160" dirty="0">
                <a:latin typeface="Times New Roman"/>
                <a:cs typeface="Times New Roman"/>
              </a:rPr>
              <a:t>sl</a:t>
            </a:r>
            <a:r>
              <a:rPr sz="2400" spc="-445" dirty="0">
                <a:latin typeface="Times New Roman"/>
                <a:cs typeface="Times New Roman"/>
              </a:rPr>
              <a:t>y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87020" indent="-274320" algn="just">
              <a:lnSpc>
                <a:spcPts val="2825"/>
              </a:lnSpc>
              <a:spcBef>
                <a:spcPts val="2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7020" algn="l"/>
              </a:tabLst>
            </a:pPr>
            <a:r>
              <a:rPr sz="2400" spc="-120" dirty="0">
                <a:latin typeface="Times New Roman"/>
                <a:cs typeface="Times New Roman"/>
              </a:rPr>
              <a:t>Assumption:</a:t>
            </a:r>
            <a:endParaRPr sz="2400">
              <a:latin typeface="Times New Roman"/>
              <a:cs typeface="Times New Roman"/>
            </a:endParaRPr>
          </a:p>
          <a:p>
            <a:pPr marL="561340" lvl="1" indent="-228600" algn="just">
              <a:lnSpc>
                <a:spcPts val="2585"/>
              </a:lnSpc>
              <a:buClr>
                <a:srgbClr val="9B2C1F"/>
              </a:buClr>
              <a:buSzPct val="84090"/>
              <a:buFont typeface="Segoe UI Symbol"/>
              <a:buChar char="⚫"/>
              <a:tabLst>
                <a:tab pos="561340" algn="l"/>
              </a:tabLst>
            </a:pPr>
            <a:r>
              <a:rPr sz="2200" spc="-110" dirty="0">
                <a:latin typeface="Times New Roman"/>
                <a:cs typeface="Times New Roman"/>
              </a:rPr>
              <a:t>Do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not </a:t>
            </a:r>
            <a:r>
              <a:rPr sz="2200" spc="-110" dirty="0">
                <a:latin typeface="Times New Roman"/>
                <a:cs typeface="Times New Roman"/>
              </a:rPr>
              <a:t>resolve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the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ambiguities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arising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from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the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previous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stages.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2002" y="5120028"/>
            <a:ext cx="6617279" cy="8864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Se</a:t>
            </a:r>
            <a:r>
              <a:rPr spc="-20" dirty="0"/>
              <a:t>m</a:t>
            </a:r>
            <a:r>
              <a:rPr dirty="0"/>
              <a:t>antic</a:t>
            </a:r>
            <a:r>
              <a:rPr spc="-100" dirty="0"/>
              <a:t> </a:t>
            </a:r>
            <a:r>
              <a:rPr spc="-10" dirty="0"/>
              <a:t>A</a:t>
            </a:r>
            <a:r>
              <a:rPr dirty="0"/>
              <a:t>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5287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i="0" spc="-3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Meaning</a:t>
            </a:r>
            <a:r>
              <a:rPr b="0" i="0" spc="-8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b="0" i="0" spc="-4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Representation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Se</a:t>
            </a:r>
            <a:r>
              <a:rPr spc="-20" dirty="0"/>
              <a:t>m</a:t>
            </a:r>
            <a:r>
              <a:rPr dirty="0"/>
              <a:t>antic</a:t>
            </a:r>
            <a:r>
              <a:rPr spc="-100" dirty="0"/>
              <a:t> </a:t>
            </a:r>
            <a:r>
              <a:rPr spc="-10" dirty="0"/>
              <a:t>A</a:t>
            </a:r>
            <a:r>
              <a:rPr dirty="0"/>
              <a:t>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357858"/>
            <a:ext cx="2901315" cy="23888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50" dirty="0">
                <a:latin typeface="Times New Roman"/>
                <a:cs typeface="Times New Roman"/>
              </a:rPr>
              <a:t>Verifiability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50" dirty="0">
                <a:latin typeface="Times New Roman"/>
                <a:cs typeface="Times New Roman"/>
              </a:rPr>
              <a:t>Unambiguous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40" dirty="0">
                <a:latin typeface="Times New Roman"/>
                <a:cs typeface="Times New Roman"/>
              </a:rPr>
              <a:t>Cano</a:t>
            </a:r>
            <a:r>
              <a:rPr sz="2600" spc="-145" dirty="0">
                <a:latin typeface="Times New Roman"/>
                <a:cs typeface="Times New Roman"/>
              </a:rPr>
              <a:t>nical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40" dirty="0">
                <a:latin typeface="Times New Roman"/>
                <a:cs typeface="Times New Roman"/>
              </a:rPr>
              <a:t>F</a:t>
            </a:r>
            <a:r>
              <a:rPr sz="2600" spc="-50" dirty="0">
                <a:latin typeface="Times New Roman"/>
                <a:cs typeface="Times New Roman"/>
              </a:rPr>
              <a:t>o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m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20" dirty="0">
                <a:latin typeface="Times New Roman"/>
                <a:cs typeface="Times New Roman"/>
              </a:rPr>
              <a:t>I</a:t>
            </a:r>
            <a:r>
              <a:rPr sz="2600" spc="-19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f</a:t>
            </a:r>
            <a:r>
              <a:rPr sz="2600" spc="-175" dirty="0">
                <a:latin typeface="Times New Roman"/>
                <a:cs typeface="Times New Roman"/>
              </a:rPr>
              <a:t>e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2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ce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</a:t>
            </a:r>
            <a:r>
              <a:rPr sz="2600" spc="-175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395" dirty="0">
                <a:latin typeface="Times New Roman"/>
                <a:cs typeface="Times New Roman"/>
              </a:rPr>
              <a:t> </a:t>
            </a:r>
            <a:r>
              <a:rPr sz="2600" spc="-560" dirty="0">
                <a:latin typeface="Times New Roman"/>
                <a:cs typeface="Times New Roman"/>
              </a:rPr>
              <a:t>V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35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ia</a:t>
            </a:r>
            <a:r>
              <a:rPr sz="2600" spc="-229" dirty="0">
                <a:latin typeface="Times New Roman"/>
                <a:cs typeface="Times New Roman"/>
              </a:rPr>
              <a:t>b</a:t>
            </a:r>
            <a:r>
              <a:rPr sz="2600" spc="-105" dirty="0">
                <a:latin typeface="Times New Roman"/>
                <a:cs typeface="Times New Roman"/>
              </a:rPr>
              <a:t>le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50" dirty="0">
                <a:latin typeface="Times New Roman"/>
                <a:cs typeface="Times New Roman"/>
              </a:rPr>
              <a:t>Expressiveness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04875"/>
            <a:ext cx="8978900" cy="6214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Se</a:t>
            </a:r>
            <a:r>
              <a:rPr spc="-20" dirty="0"/>
              <a:t>m</a:t>
            </a:r>
            <a:r>
              <a:rPr dirty="0"/>
              <a:t>antic</a:t>
            </a:r>
            <a:r>
              <a:rPr spc="-100" dirty="0"/>
              <a:t> </a:t>
            </a:r>
            <a:r>
              <a:rPr spc="-10" dirty="0"/>
              <a:t>A</a:t>
            </a:r>
            <a:r>
              <a:rPr dirty="0"/>
              <a:t>nalysis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0124" y="6329836"/>
            <a:ext cx="29019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7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444" y="207669"/>
            <a:ext cx="8659506" cy="6473567"/>
          </a:xfrm>
          <a:prstGeom prst="rect">
            <a:avLst/>
          </a:prstGeom>
        </p:spPr>
        <p:txBody>
          <a:bodyPr vert="horz" wrap="square" lIns="0" tIns="88900" rIns="0" bIns="0" rtlCol="0" anchor="t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u="heavy" spc="-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Verifiability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endParaRPr lang="en-US" sz="2600" u="heavy" spc="-150" dirty="0">
              <a:uFill>
                <a:solidFill>
                  <a:srgbClr val="000000"/>
                </a:solidFill>
              </a:uFill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representation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meaning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must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provide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ability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determine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14" dirty="0">
                <a:latin typeface="Times New Roman"/>
                <a:cs typeface="Times New Roman"/>
              </a:rPr>
              <a:t>relationship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between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meaning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and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world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220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40" dirty="0">
                <a:latin typeface="Times New Roman"/>
                <a:cs typeface="Times New Roman"/>
              </a:rPr>
              <a:t>w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kn</a:t>
            </a:r>
            <a:r>
              <a:rPr sz="2600" spc="-215" dirty="0">
                <a:latin typeface="Times New Roman"/>
                <a:cs typeface="Times New Roman"/>
              </a:rPr>
              <a:t>o</a:t>
            </a:r>
            <a:r>
              <a:rPr sz="2600" spc="-140" dirty="0">
                <a:latin typeface="Times New Roman"/>
                <a:cs typeface="Times New Roman"/>
              </a:rPr>
              <a:t>w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endParaRPr sz="2600">
              <a:latin typeface="Times New Roman"/>
              <a:cs typeface="Times New Roman"/>
            </a:endParaRPr>
          </a:p>
          <a:p>
            <a:pPr marL="360045">
              <a:lnSpc>
                <a:spcPct val="100000"/>
              </a:lnSpc>
            </a:pPr>
            <a:r>
              <a:rPr sz="2600" spc="-140" dirty="0">
                <a:latin typeface="Times New Roman"/>
                <a:cs typeface="Times New Roman"/>
              </a:rPr>
              <a:t>Does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35" dirty="0">
                <a:latin typeface="Times New Roman"/>
                <a:cs typeface="Times New Roman"/>
              </a:rPr>
              <a:t>Mah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120" dirty="0">
                <a:latin typeface="Times New Roman"/>
                <a:cs typeface="Times New Roman"/>
              </a:rPr>
              <a:t>ran</a:t>
            </a:r>
            <a:r>
              <a:rPr sz="2600" spc="-75" dirty="0">
                <a:latin typeface="Times New Roman"/>
                <a:cs typeface="Times New Roman"/>
              </a:rPr>
              <a:t>i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se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40" dirty="0">
                <a:latin typeface="Times New Roman"/>
                <a:cs typeface="Times New Roman"/>
              </a:rPr>
              <a:t>eg</a:t>
            </a:r>
            <a:r>
              <a:rPr sz="2600" spc="-145" dirty="0">
                <a:latin typeface="Times New Roman"/>
                <a:cs typeface="Times New Roman"/>
              </a:rPr>
              <a:t>e</a:t>
            </a:r>
            <a:r>
              <a:rPr sz="2600" spc="-50" dirty="0">
                <a:latin typeface="Times New Roman"/>
                <a:cs typeface="Times New Roman"/>
              </a:rPr>
              <a:t>ta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ian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340" dirty="0">
                <a:latin typeface="Times New Roman"/>
                <a:cs typeface="Times New Roman"/>
              </a:rPr>
              <a:t>?</a:t>
            </a:r>
            <a:endParaRPr sz="26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  <a:spcBef>
                <a:spcPts val="600"/>
              </a:spcBef>
            </a:pPr>
            <a:r>
              <a:rPr sz="2600" spc="-145" dirty="0">
                <a:latin typeface="Times New Roman"/>
                <a:cs typeface="Times New Roman"/>
              </a:rPr>
              <a:t>Serves(Maharani,VegetarianFood)</a:t>
            </a:r>
          </a:p>
          <a:p>
            <a:pPr marL="285115">
              <a:spcBef>
                <a:spcPts val="600"/>
              </a:spcBef>
            </a:pPr>
            <a:endParaRPr lang="en-US" sz="2600" spc="-145" dirty="0">
              <a:latin typeface="Times New Roman"/>
              <a:cs typeface="Times New Roman"/>
            </a:endParaRPr>
          </a:p>
          <a:p>
            <a:pPr marL="285115">
              <a:spcBef>
                <a:spcPts val="600"/>
              </a:spcBef>
            </a:pPr>
            <a:r>
              <a:rPr lang="en-US" sz="2600" spc="-145" dirty="0">
                <a:latin typeface="Times New Roman"/>
                <a:cs typeface="Times New Roman"/>
              </a:rPr>
              <a:t>We determine the truth by comparing with a knowledge base in the domain</a:t>
            </a:r>
          </a:p>
          <a:p>
            <a:pPr marL="285115">
              <a:spcBef>
                <a:spcPts val="600"/>
              </a:spcBef>
            </a:pPr>
            <a:endParaRPr lang="en-US" sz="2600" spc="-145" dirty="0">
              <a:latin typeface="Times New Roman"/>
              <a:cs typeface="Times New Roman"/>
            </a:endParaRPr>
          </a:p>
          <a:p>
            <a:pPr marL="285115">
              <a:spcBef>
                <a:spcPts val="600"/>
              </a:spcBef>
            </a:pPr>
            <a:r>
              <a:rPr lang="en-US" sz="2600" spc="-145" dirty="0">
                <a:latin typeface="Times New Roman"/>
                <a:cs typeface="Times New Roman"/>
              </a:rPr>
              <a:t>The representation should facilitate </a:t>
            </a:r>
            <a:r>
              <a:rPr lang="en-US" sz="2600" spc="-145" dirty="0" err="1">
                <a:latin typeface="Times New Roman"/>
                <a:cs typeface="Times New Roman"/>
              </a:rPr>
              <a:t>comaprison</a:t>
            </a:r>
          </a:p>
          <a:p>
            <a:pPr marL="285115">
              <a:spcBef>
                <a:spcPts val="600"/>
              </a:spcBef>
            </a:pPr>
            <a:endParaRPr lang="en-US" sz="2600" spc="-145" dirty="0">
              <a:latin typeface="Times New Roman"/>
              <a:cs typeface="Times New Roman"/>
            </a:endParaRPr>
          </a:p>
          <a:p>
            <a:pPr marL="285115">
              <a:spcBef>
                <a:spcPts val="600"/>
              </a:spcBef>
            </a:pPr>
            <a:endParaRPr lang="en-US" sz="2600" spc="-145" dirty="0">
              <a:latin typeface="Times New Roman"/>
              <a:cs typeface="Times New Roman"/>
            </a:endParaRPr>
          </a:p>
          <a:p>
            <a:pPr marL="285115">
              <a:spcBef>
                <a:spcPts val="600"/>
              </a:spcBef>
            </a:pPr>
            <a:endParaRPr lang="en-US" sz="2600" spc="-14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Se</a:t>
            </a:r>
            <a:r>
              <a:rPr spc="-20" dirty="0"/>
              <a:t>m</a:t>
            </a:r>
            <a:r>
              <a:rPr dirty="0"/>
              <a:t>antic</a:t>
            </a:r>
            <a:r>
              <a:rPr spc="-100" dirty="0"/>
              <a:t> </a:t>
            </a:r>
            <a:r>
              <a:rPr spc="-10" dirty="0"/>
              <a:t>A</a:t>
            </a:r>
            <a:r>
              <a:rPr dirty="0"/>
              <a:t>nalysis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0124" y="6329836"/>
            <a:ext cx="29019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8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8991" y="394575"/>
            <a:ext cx="7589520" cy="4242187"/>
          </a:xfrm>
          <a:prstGeom prst="rect">
            <a:avLst/>
          </a:prstGeom>
        </p:spPr>
        <p:txBody>
          <a:bodyPr vert="horz" wrap="square" lIns="0" tIns="88900" rIns="0" bIns="0" rtlCol="0" anchor="t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u="heavy" spc="-1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Unambi</a:t>
            </a:r>
            <a:r>
              <a:rPr sz="2600" u="heavy" spc="-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2600" u="heavy" spc="-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2600" u="heavy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600" u="heavy" spc="-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2600" u="heavy" spc="-2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600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-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Rep</a:t>
            </a:r>
            <a:r>
              <a:rPr sz="2600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600" u="heavy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esen</a:t>
            </a:r>
            <a:r>
              <a:rPr sz="2600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600" u="heavy" spc="-2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600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tion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endParaRPr lang="en-US" sz="2600" u="heavy" spc="-80" dirty="0">
              <a:uFill>
                <a:solidFill>
                  <a:srgbClr val="000000"/>
                </a:solidFill>
              </a:uFill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lang="en-US" sz="2600" spc="-100" dirty="0">
                <a:latin typeface="Times New Roman"/>
                <a:cs typeface="Times New Roman"/>
              </a:rPr>
              <a:t>The</a:t>
            </a:r>
            <a:r>
              <a:rPr lang="en-US" sz="2600" spc="-90" dirty="0">
                <a:latin typeface="Times New Roman"/>
                <a:cs typeface="Times New Roman"/>
              </a:rPr>
              <a:t>r</a:t>
            </a:r>
            <a:r>
              <a:rPr lang="en-US" sz="2600" spc="-100" dirty="0">
                <a:latin typeface="Times New Roman"/>
                <a:cs typeface="Times New Roman"/>
              </a:rPr>
              <a:t>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t</a:t>
            </a:r>
            <a:r>
              <a:rPr sz="2600" spc="-175" dirty="0">
                <a:latin typeface="Times New Roman"/>
                <a:cs typeface="Times New Roman"/>
              </a:rPr>
              <a:t>w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aspe</a:t>
            </a:r>
            <a:r>
              <a:rPr sz="2600" spc="-170" dirty="0">
                <a:latin typeface="Times New Roman"/>
                <a:cs typeface="Times New Roman"/>
              </a:rPr>
              <a:t>c</a:t>
            </a:r>
            <a:r>
              <a:rPr sz="2600" spc="-80" dirty="0">
                <a:latin typeface="Times New Roman"/>
                <a:cs typeface="Times New Roman"/>
              </a:rPr>
              <a:t>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ambig</a:t>
            </a:r>
            <a:r>
              <a:rPr sz="2600" spc="-17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ity</a:t>
            </a:r>
            <a:endParaRPr sz="2600" dirty="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30" dirty="0">
                <a:latin typeface="Times New Roman"/>
                <a:cs typeface="Times New Roman"/>
              </a:rPr>
              <a:t>semantic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ambiguity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—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inherent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language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endParaRPr lang="en-US" sz="2600" spc="-165" dirty="0">
              <a:latin typeface="Times New Roman"/>
              <a:cs typeface="Times New Roman"/>
            </a:endParaRPr>
          </a:p>
          <a:p>
            <a:pPr marL="285115" marR="5080" indent="-27305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00" dirty="0">
                <a:latin typeface="Times New Roman"/>
                <a:cs typeface="Times New Roman"/>
              </a:rPr>
              <a:t>representational </a:t>
            </a:r>
            <a:r>
              <a:rPr sz="2600" spc="-145" dirty="0">
                <a:latin typeface="Times New Roman"/>
                <a:cs typeface="Times New Roman"/>
              </a:rPr>
              <a:t>ambiguity </a:t>
            </a:r>
            <a:r>
              <a:rPr sz="2600" spc="5" dirty="0">
                <a:latin typeface="Times New Roman"/>
                <a:cs typeface="Times New Roman"/>
              </a:rPr>
              <a:t>— </a:t>
            </a:r>
            <a:r>
              <a:rPr sz="2600" spc="-145" dirty="0">
                <a:latin typeface="Times New Roman"/>
                <a:cs typeface="Times New Roman"/>
              </a:rPr>
              <a:t>caused </a:t>
            </a:r>
            <a:r>
              <a:rPr sz="2600" spc="-204" dirty="0">
                <a:latin typeface="Times New Roman"/>
                <a:cs typeface="Times New Roman"/>
              </a:rPr>
              <a:t>by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interpretation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lang="en-US" sz="2600" spc="-75" dirty="0">
                <a:latin typeface="Times New Roman"/>
                <a:cs typeface="Times New Roman"/>
              </a:rPr>
              <a:t> 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ep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esen</a:t>
            </a:r>
            <a:r>
              <a:rPr sz="2600" spc="-75" dirty="0">
                <a:latin typeface="Times New Roman"/>
                <a:cs typeface="Times New Roman"/>
              </a:rPr>
              <a:t>t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80" dirty="0">
                <a:latin typeface="Times New Roman"/>
                <a:cs typeface="Times New Roman"/>
              </a:rPr>
              <a:t>tion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s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130" dirty="0">
                <a:latin typeface="Times New Roman"/>
                <a:cs typeface="Times New Roman"/>
              </a:rPr>
              <a:t>heme</a:t>
            </a:r>
            <a:endParaRPr sz="2600">
              <a:latin typeface="Times New Roman"/>
              <a:cs typeface="Times New Roman"/>
            </a:endParaRPr>
          </a:p>
          <a:p>
            <a:pPr marL="12065" marR="5080">
              <a:spcBef>
                <a:spcPts val="600"/>
              </a:spcBef>
              <a:buClr>
                <a:srgbClr val="D24717"/>
              </a:buClr>
              <a:buSzPct val="84615"/>
              <a:tabLst>
                <a:tab pos="285750" algn="l"/>
              </a:tabLst>
            </a:pPr>
            <a:endParaRPr lang="en-US" sz="2600" spc="-130" dirty="0">
              <a:latin typeface="Times New Roman"/>
              <a:cs typeface="Times New Roman"/>
            </a:endParaRPr>
          </a:p>
          <a:p>
            <a:pPr marL="285115" indent="-27305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90" dirty="0">
                <a:latin typeface="Times New Roman"/>
                <a:cs typeface="Times New Roman"/>
              </a:rPr>
              <a:t>I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w</a:t>
            </a:r>
            <a:r>
              <a:rPr sz="2600" spc="-145" dirty="0">
                <a:latin typeface="Times New Roman"/>
                <a:cs typeface="Times New Roman"/>
              </a:rPr>
              <a:t>an</a:t>
            </a:r>
            <a:r>
              <a:rPr sz="2600" spc="-160" dirty="0">
                <a:latin typeface="Times New Roman"/>
                <a:cs typeface="Times New Roman"/>
              </a:rPr>
              <a:t>n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some</a:t>
            </a:r>
            <a:r>
              <a:rPr sz="2600" spc="-145" dirty="0">
                <a:latin typeface="Times New Roman"/>
                <a:cs typeface="Times New Roman"/>
              </a:rPr>
              <a:t>pla</a:t>
            </a:r>
            <a:r>
              <a:rPr sz="2600" spc="-190" dirty="0">
                <a:latin typeface="Times New Roman"/>
                <a:cs typeface="Times New Roman"/>
              </a:rPr>
              <a:t>c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th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-55" dirty="0">
                <a:latin typeface="Times New Roman"/>
                <a:cs typeface="Times New Roman"/>
              </a:rPr>
              <a:t>t's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c</a:t>
            </a:r>
            <a:r>
              <a:rPr sz="2600" spc="-130" dirty="0">
                <a:latin typeface="Times New Roman"/>
                <a:cs typeface="Times New Roman"/>
              </a:rPr>
              <a:t>los</a:t>
            </a:r>
            <a:r>
              <a:rPr sz="2600" spc="-140" dirty="0">
                <a:latin typeface="Times New Roman"/>
                <a:cs typeface="Times New Roman"/>
              </a:rPr>
              <a:t>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lang="en-US" sz="2600" spc="-370" dirty="0">
                <a:latin typeface="Times New Roman"/>
                <a:cs typeface="Times New Roman"/>
              </a:rPr>
              <a:t> DJSCE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Se</a:t>
            </a:r>
            <a:r>
              <a:rPr spc="-20" dirty="0"/>
              <a:t>m</a:t>
            </a:r>
            <a:r>
              <a:rPr dirty="0"/>
              <a:t>antic</a:t>
            </a:r>
            <a:r>
              <a:rPr spc="-100" dirty="0"/>
              <a:t> </a:t>
            </a:r>
            <a:r>
              <a:rPr spc="-10" dirty="0"/>
              <a:t>A</a:t>
            </a:r>
            <a:r>
              <a:rPr dirty="0"/>
              <a:t>nalysis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0124" y="6329836"/>
            <a:ext cx="29019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9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99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86616D1B2B5D4EACF4EB6E2954224C" ma:contentTypeVersion="2" ma:contentTypeDescription="Create a new document." ma:contentTypeScope="" ma:versionID="5a88e146a983b1d38362edfdcab8f0ec">
  <xsd:schema xmlns:xsd="http://www.w3.org/2001/XMLSchema" xmlns:xs="http://www.w3.org/2001/XMLSchema" xmlns:p="http://schemas.microsoft.com/office/2006/metadata/properties" xmlns:ns2="7cf577e1-93f0-4b20-915c-ed64a841f63e" targetNamespace="http://schemas.microsoft.com/office/2006/metadata/properties" ma:root="true" ma:fieldsID="16ce83775638b187892c11bb27775f47" ns2:_="">
    <xsd:import namespace="7cf577e1-93f0-4b20-915c-ed64a841f6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f577e1-93f0-4b20-915c-ed64a841f6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A5DD99-2C7A-4988-B05C-86A7735DAA53}"/>
</file>

<file path=customXml/itemProps2.xml><?xml version="1.0" encoding="utf-8"?>
<ds:datastoreItem xmlns:ds="http://schemas.openxmlformats.org/officeDocument/2006/customXml" ds:itemID="{8B8F8957-4380-440F-BB25-6799A51E690C}"/>
</file>

<file path=customXml/itemProps3.xml><?xml version="1.0" encoding="utf-8"?>
<ds:datastoreItem xmlns:ds="http://schemas.openxmlformats.org/officeDocument/2006/customXml" ds:itemID="{0E8275EA-89E8-4251-8064-E19FC2945BC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Different Kinds of Meaning  X means Y</vt:lpstr>
      <vt:lpstr>Semantic Analysis</vt:lpstr>
      <vt:lpstr>Background</vt:lpstr>
      <vt:lpstr>Syntax-Driven Semantic Analysis</vt:lpstr>
      <vt:lpstr>Meaning Representation</vt:lpstr>
      <vt:lpstr>PowerPoint Presentation</vt:lpstr>
      <vt:lpstr>PowerPoint Presentation</vt:lpstr>
      <vt:lpstr>PowerPoint Presentation</vt:lpstr>
      <vt:lpstr>PowerPoint Presentation</vt:lpstr>
      <vt:lpstr>Syntax-Driven Semantic Analysis</vt:lpstr>
      <vt:lpstr>Syntax-Driven Semantic Analysis</vt:lpstr>
      <vt:lpstr>PowerPoint Presentation</vt:lpstr>
      <vt:lpstr>Semantic Attachment</vt:lpstr>
      <vt:lpstr>PowerPoint Presentation</vt:lpstr>
      <vt:lpstr>PowerPoint Presentation</vt:lpstr>
      <vt:lpstr>PowerPoint Presentation</vt:lpstr>
      <vt:lpstr>PowerPoint Presentation</vt:lpstr>
      <vt:lpstr>THANKYOU! ??</vt:lpstr>
      <vt:lpstr>EXTRA SLIDES</vt:lpstr>
      <vt:lpstr>LESK’s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UJJWALA</dc:creator>
  <cp:revision>45</cp:revision>
  <dcterms:created xsi:type="dcterms:W3CDTF">2023-04-12T00:18:23Z</dcterms:created>
  <dcterms:modified xsi:type="dcterms:W3CDTF">2023-04-14T01:25:28Z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2023-04-12T00:00:00Z</vt:filetime>
  </property>
  <property fmtid="{D5CDD505-2E9C-101B-9397-08002B2CF9AE}" pid="5" name="ContentTypeId">
    <vt:lpwstr>0x0101007086616D1B2B5D4EACF4EB6E2954224C</vt:lpwstr>
  </property>
</Properties>
</file>