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8" r:id="rId8"/>
    <p:sldId id="269" r:id="rId9"/>
    <p:sldId id="270" r:id="rId10"/>
    <p:sldId id="272" r:id="rId11"/>
    <p:sldId id="274" r:id="rId12"/>
    <p:sldId id="276" r:id="rId13"/>
    <p:sldId id="279" r:id="rId14"/>
    <p:sldId id="280" r:id="rId15"/>
    <p:sldId id="281" r:id="rId16"/>
    <p:sldId id="283" r:id="rId17"/>
    <p:sldId id="284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7BB32-4555-97CB-59A2-28A45538F331}" v="164" dt="2023-04-14T00:56:23.1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Vartak" userId="S::pooja.vartak@djsce.ac.in::fb147971-3b9d-466e-b3b5-73212d1ad48d" providerId="AD" clId="Web-{9487BB32-4555-97CB-59A2-28A45538F331}"/>
    <pc:docChg chg="addSld delSld modSld">
      <pc:chgData name="Pooja Vartak" userId="S::pooja.vartak@djsce.ac.in::fb147971-3b9d-466e-b3b5-73212d1ad48d" providerId="AD" clId="Web-{9487BB32-4555-97CB-59A2-28A45538F331}" dt="2023-04-14T00:56:23.141" v="120"/>
      <pc:docMkLst>
        <pc:docMk/>
      </pc:docMkLst>
      <pc:sldChg chg="modSp">
        <pc:chgData name="Pooja Vartak" userId="S::pooja.vartak@djsce.ac.in::fb147971-3b9d-466e-b3b5-73212d1ad48d" providerId="AD" clId="Web-{9487BB32-4555-97CB-59A2-28A45538F331}" dt="2023-04-14T00:37:15.750" v="36" actId="14100"/>
        <pc:sldMkLst>
          <pc:docMk/>
          <pc:sldMk cId="0" sldId="269"/>
        </pc:sldMkLst>
        <pc:spChg chg="mod">
          <ac:chgData name="Pooja Vartak" userId="S::pooja.vartak@djsce.ac.in::fb147971-3b9d-466e-b3b5-73212d1ad48d" providerId="AD" clId="Web-{9487BB32-4555-97CB-59A2-28A45538F331}" dt="2023-04-14T00:36:41.718" v="15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Pooja Vartak" userId="S::pooja.vartak@djsce.ac.in::fb147971-3b9d-466e-b3b5-73212d1ad48d" providerId="AD" clId="Web-{9487BB32-4555-97CB-59A2-28A45538F331}" dt="2023-04-14T00:37:15.750" v="36" actId="14100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9487BB32-4555-97CB-59A2-28A45538F331}" dt="2023-04-14T00:39:37.785" v="75" actId="20577"/>
        <pc:sldMkLst>
          <pc:docMk/>
          <pc:sldMk cId="0" sldId="270"/>
        </pc:sldMkLst>
        <pc:spChg chg="mod">
          <ac:chgData name="Pooja Vartak" userId="S::pooja.vartak@djsce.ac.in::fb147971-3b9d-466e-b3b5-73212d1ad48d" providerId="AD" clId="Web-{9487BB32-4555-97CB-59A2-28A45538F331}" dt="2023-04-14T00:39:37.785" v="75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Pooja Vartak" userId="S::pooja.vartak@djsce.ac.in::fb147971-3b9d-466e-b3b5-73212d1ad48d" providerId="AD" clId="Web-{9487BB32-4555-97CB-59A2-28A45538F331}" dt="2023-04-14T00:37:26.453" v="38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9487BB32-4555-97CB-59A2-28A45538F331}" dt="2023-04-14T00:40:24.193" v="79" actId="20577"/>
        <pc:sldMkLst>
          <pc:docMk/>
          <pc:sldMk cId="0" sldId="272"/>
        </pc:sldMkLst>
        <pc:spChg chg="mod">
          <ac:chgData name="Pooja Vartak" userId="S::pooja.vartak@djsce.ac.in::fb147971-3b9d-466e-b3b5-73212d1ad48d" providerId="AD" clId="Web-{9487BB32-4555-97CB-59A2-28A45538F331}" dt="2023-04-14T00:40:24.193" v="79" actId="20577"/>
          <ac:spMkLst>
            <pc:docMk/>
            <pc:sldMk cId="0" sldId="272"/>
            <ac:spMk id="4" creationId="{00000000-0000-0000-0000-000000000000}"/>
          </ac:spMkLst>
        </pc:spChg>
      </pc:sldChg>
      <pc:sldChg chg="delSp modSp">
        <pc:chgData name="Pooja Vartak" userId="S::pooja.vartak@djsce.ac.in::fb147971-3b9d-466e-b3b5-73212d1ad48d" providerId="AD" clId="Web-{9487BB32-4555-97CB-59A2-28A45538F331}" dt="2023-04-14T00:48:25.659" v="90" actId="20577"/>
        <pc:sldMkLst>
          <pc:docMk/>
          <pc:sldMk cId="0" sldId="280"/>
        </pc:sldMkLst>
        <pc:spChg chg="mod">
          <ac:chgData name="Pooja Vartak" userId="S::pooja.vartak@djsce.ac.in::fb147971-3b9d-466e-b3b5-73212d1ad48d" providerId="AD" clId="Web-{9487BB32-4555-97CB-59A2-28A45538F331}" dt="2023-04-14T00:48:25.659" v="90" actId="20577"/>
          <ac:spMkLst>
            <pc:docMk/>
            <pc:sldMk cId="0" sldId="280"/>
            <ac:spMk id="8" creationId="{00000000-0000-0000-0000-000000000000}"/>
          </ac:spMkLst>
        </pc:spChg>
        <pc:spChg chg="del mod">
          <ac:chgData name="Pooja Vartak" userId="S::pooja.vartak@djsce.ac.in::fb147971-3b9d-466e-b3b5-73212d1ad48d" providerId="AD" clId="Web-{9487BB32-4555-97CB-59A2-28A45538F331}" dt="2023-04-14T00:47:58.799" v="84"/>
          <ac:spMkLst>
            <pc:docMk/>
            <pc:sldMk cId="0" sldId="280"/>
            <ac:spMk id="9" creationId="{00000000-0000-0000-0000-000000000000}"/>
          </ac:spMkLst>
        </pc:spChg>
        <pc:spChg chg="del">
          <ac:chgData name="Pooja Vartak" userId="S::pooja.vartak@djsce.ac.in::fb147971-3b9d-466e-b3b5-73212d1ad48d" providerId="AD" clId="Web-{9487BB32-4555-97CB-59A2-28A45538F331}" dt="2023-04-14T00:48:02.361" v="85"/>
          <ac:spMkLst>
            <pc:docMk/>
            <pc:sldMk cId="0" sldId="280"/>
            <ac:spMk id="10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9487BB32-4555-97CB-59A2-28A45538F331}" dt="2023-04-14T00:48:46.706" v="91"/>
        <pc:sldMkLst>
          <pc:docMk/>
          <pc:sldMk cId="0" sldId="282"/>
        </pc:sldMkLst>
      </pc:sldChg>
      <pc:sldChg chg="del">
        <pc:chgData name="Pooja Vartak" userId="S::pooja.vartak@djsce.ac.in::fb147971-3b9d-466e-b3b5-73212d1ad48d" providerId="AD" clId="Web-{9487BB32-4555-97CB-59A2-28A45538F331}" dt="2023-04-14T00:48:57.566" v="92"/>
        <pc:sldMkLst>
          <pc:docMk/>
          <pc:sldMk cId="0" sldId="285"/>
        </pc:sldMkLst>
      </pc:sldChg>
      <pc:sldChg chg="del">
        <pc:chgData name="Pooja Vartak" userId="S::pooja.vartak@djsce.ac.in::fb147971-3b9d-466e-b3b5-73212d1ad48d" providerId="AD" clId="Web-{9487BB32-4555-97CB-59A2-28A45538F331}" dt="2023-04-14T00:49:26.707" v="93"/>
        <pc:sldMkLst>
          <pc:docMk/>
          <pc:sldMk cId="0" sldId="289"/>
        </pc:sldMkLst>
      </pc:sldChg>
      <pc:sldChg chg="del">
        <pc:chgData name="Pooja Vartak" userId="S::pooja.vartak@djsce.ac.in::fb147971-3b9d-466e-b3b5-73212d1ad48d" providerId="AD" clId="Web-{9487BB32-4555-97CB-59A2-28A45538F331}" dt="2023-04-14T00:51:16.179" v="94"/>
        <pc:sldMkLst>
          <pc:docMk/>
          <pc:sldMk cId="0" sldId="292"/>
        </pc:sldMkLst>
      </pc:sldChg>
      <pc:sldChg chg="modSp">
        <pc:chgData name="Pooja Vartak" userId="S::pooja.vartak@djsce.ac.in::fb147971-3b9d-466e-b3b5-73212d1ad48d" providerId="AD" clId="Web-{9487BB32-4555-97CB-59A2-28A45538F331}" dt="2023-04-14T00:52:01.696" v="102" actId="1076"/>
        <pc:sldMkLst>
          <pc:docMk/>
          <pc:sldMk cId="0" sldId="294"/>
        </pc:sldMkLst>
        <pc:spChg chg="mod">
          <ac:chgData name="Pooja Vartak" userId="S::pooja.vartak@djsce.ac.in::fb147971-3b9d-466e-b3b5-73212d1ad48d" providerId="AD" clId="Web-{9487BB32-4555-97CB-59A2-28A45538F331}" dt="2023-04-14T00:51:56.790" v="101" actId="1076"/>
          <ac:spMkLst>
            <pc:docMk/>
            <pc:sldMk cId="0" sldId="294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9487BB32-4555-97CB-59A2-28A45538F331}" dt="2023-04-14T00:52:01.696" v="102" actId="1076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9487BB32-4555-97CB-59A2-28A45538F331}" dt="2023-04-14T00:52:29.447" v="103" actId="1076"/>
        <pc:sldMkLst>
          <pc:docMk/>
          <pc:sldMk cId="0" sldId="295"/>
        </pc:sldMkLst>
        <pc:spChg chg="mod">
          <ac:chgData name="Pooja Vartak" userId="S::pooja.vartak@djsce.ac.in::fb147971-3b9d-466e-b3b5-73212d1ad48d" providerId="AD" clId="Web-{9487BB32-4555-97CB-59A2-28A45538F331}" dt="2023-04-14T00:52:29.447" v="103" actId="1076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9487BB32-4555-97CB-59A2-28A45538F331}" dt="2023-04-14T00:53:28.464" v="117" actId="20577"/>
        <pc:sldMkLst>
          <pc:docMk/>
          <pc:sldMk cId="0" sldId="296"/>
        </pc:sldMkLst>
        <pc:spChg chg="mod">
          <ac:chgData name="Pooja Vartak" userId="S::pooja.vartak@djsce.ac.in::fb147971-3b9d-466e-b3b5-73212d1ad48d" providerId="AD" clId="Web-{9487BB32-4555-97CB-59A2-28A45538F331}" dt="2023-04-14T00:53:28.464" v="117" actId="20577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Pooja Vartak" userId="S::pooja.vartak@djsce.ac.in::fb147971-3b9d-466e-b3b5-73212d1ad48d" providerId="AD" clId="Web-{9487BB32-4555-97CB-59A2-28A45538F331}" dt="2023-04-14T00:53:45.277" v="119" actId="1076"/>
        <pc:sldMkLst>
          <pc:docMk/>
          <pc:sldMk cId="0" sldId="298"/>
        </pc:sldMkLst>
        <pc:spChg chg="mod">
          <ac:chgData name="Pooja Vartak" userId="S::pooja.vartak@djsce.ac.in::fb147971-3b9d-466e-b3b5-73212d1ad48d" providerId="AD" clId="Web-{9487BB32-4555-97CB-59A2-28A45538F331}" dt="2023-04-14T00:53:40.746" v="118" actId="1076"/>
          <ac:spMkLst>
            <pc:docMk/>
            <pc:sldMk cId="0" sldId="298"/>
            <ac:spMk id="2" creationId="{00000000-0000-0000-0000-000000000000}"/>
          </ac:spMkLst>
        </pc:spChg>
        <pc:spChg chg="mod">
          <ac:chgData name="Pooja Vartak" userId="S::pooja.vartak@djsce.ac.in::fb147971-3b9d-466e-b3b5-73212d1ad48d" providerId="AD" clId="Web-{9487BB32-4555-97CB-59A2-28A45538F331}" dt="2023-04-14T00:53:45.277" v="119" actId="1076"/>
          <ac:spMkLst>
            <pc:docMk/>
            <pc:sldMk cId="0" sldId="298"/>
            <ac:spMk id="3" creationId="{00000000-0000-0000-0000-000000000000}"/>
          </ac:spMkLst>
        </pc:spChg>
      </pc:sldChg>
      <pc:sldChg chg="del">
        <pc:chgData name="Pooja Vartak" userId="S::pooja.vartak@djsce.ac.in::fb147971-3b9d-466e-b3b5-73212d1ad48d" providerId="AD" clId="Web-{9487BB32-4555-97CB-59A2-28A45538F331}" dt="2023-04-14T00:56:23.141" v="120"/>
        <pc:sldMkLst>
          <pc:docMk/>
          <pc:sldMk cId="0" sldId="306"/>
        </pc:sldMkLst>
      </pc:sldChg>
      <pc:sldChg chg="new del">
        <pc:chgData name="Pooja Vartak" userId="S::pooja.vartak@djsce.ac.in::fb147971-3b9d-466e-b3b5-73212d1ad48d" providerId="AD" clId="Web-{9487BB32-4555-97CB-59A2-28A45538F331}" dt="2023-04-14T00:39:39.379" v="76"/>
        <pc:sldMkLst>
          <pc:docMk/>
          <pc:sldMk cId="821814549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7" y="69850"/>
            <a:ext cx="9013888" cy="66913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087" y="69850"/>
            <a:ext cx="9014460" cy="6691630"/>
          </a:xfrm>
          <a:custGeom>
            <a:avLst/>
            <a:gdLst/>
            <a:ahLst/>
            <a:cxnLst/>
            <a:rect l="l" t="t" r="r" b="b"/>
            <a:pathLst>
              <a:path w="9014460" h="6691630">
                <a:moveTo>
                  <a:pt x="0" y="329819"/>
                </a:moveTo>
                <a:lnTo>
                  <a:pt x="3576" y="281088"/>
                </a:lnTo>
                <a:lnTo>
                  <a:pt x="13964" y="234576"/>
                </a:lnTo>
                <a:lnTo>
                  <a:pt x="30653" y="190791"/>
                </a:lnTo>
                <a:lnTo>
                  <a:pt x="53135" y="150245"/>
                </a:lnTo>
                <a:lnTo>
                  <a:pt x="80898" y="113448"/>
                </a:lnTo>
                <a:lnTo>
                  <a:pt x="113432" y="80911"/>
                </a:lnTo>
                <a:lnTo>
                  <a:pt x="150228" y="53144"/>
                </a:lnTo>
                <a:lnTo>
                  <a:pt x="190774" y="30660"/>
                </a:lnTo>
                <a:lnTo>
                  <a:pt x="234562" y="13967"/>
                </a:lnTo>
                <a:lnTo>
                  <a:pt x="281080" y="3576"/>
                </a:lnTo>
                <a:lnTo>
                  <a:pt x="329819" y="0"/>
                </a:lnTo>
                <a:lnTo>
                  <a:pt x="8684069" y="0"/>
                </a:lnTo>
                <a:lnTo>
                  <a:pt x="8732799" y="3576"/>
                </a:lnTo>
                <a:lnTo>
                  <a:pt x="8779312" y="13967"/>
                </a:lnTo>
                <a:lnTo>
                  <a:pt x="8823097" y="30660"/>
                </a:lnTo>
                <a:lnTo>
                  <a:pt x="8863643" y="53144"/>
                </a:lnTo>
                <a:lnTo>
                  <a:pt x="8900440" y="80911"/>
                </a:lnTo>
                <a:lnTo>
                  <a:pt x="8932977" y="113448"/>
                </a:lnTo>
                <a:lnTo>
                  <a:pt x="8960743" y="150245"/>
                </a:lnTo>
                <a:lnTo>
                  <a:pt x="8983228" y="190791"/>
                </a:lnTo>
                <a:lnTo>
                  <a:pt x="8999921" y="234576"/>
                </a:lnTo>
                <a:lnTo>
                  <a:pt x="9010311" y="281088"/>
                </a:lnTo>
                <a:lnTo>
                  <a:pt x="9013888" y="329819"/>
                </a:lnTo>
                <a:lnTo>
                  <a:pt x="9013888" y="6361493"/>
                </a:lnTo>
                <a:lnTo>
                  <a:pt x="9010311" y="6410232"/>
                </a:lnTo>
                <a:lnTo>
                  <a:pt x="8999921" y="6456750"/>
                </a:lnTo>
                <a:lnTo>
                  <a:pt x="8983228" y="6500537"/>
                </a:lnTo>
                <a:lnTo>
                  <a:pt x="8960743" y="6541084"/>
                </a:lnTo>
                <a:lnTo>
                  <a:pt x="8932977" y="6577879"/>
                </a:lnTo>
                <a:lnTo>
                  <a:pt x="8900440" y="6610414"/>
                </a:lnTo>
                <a:lnTo>
                  <a:pt x="8863643" y="6638177"/>
                </a:lnTo>
                <a:lnTo>
                  <a:pt x="8823097" y="6660658"/>
                </a:lnTo>
                <a:lnTo>
                  <a:pt x="8779312" y="6677348"/>
                </a:lnTo>
                <a:lnTo>
                  <a:pt x="8732799" y="6687736"/>
                </a:lnTo>
                <a:lnTo>
                  <a:pt x="8684069" y="6691312"/>
                </a:lnTo>
                <a:lnTo>
                  <a:pt x="329819" y="6691312"/>
                </a:lnTo>
                <a:lnTo>
                  <a:pt x="281080" y="6687736"/>
                </a:lnTo>
                <a:lnTo>
                  <a:pt x="234562" y="6677348"/>
                </a:lnTo>
                <a:lnTo>
                  <a:pt x="190774" y="6660658"/>
                </a:lnTo>
                <a:lnTo>
                  <a:pt x="150228" y="6638177"/>
                </a:lnTo>
                <a:lnTo>
                  <a:pt x="113432" y="6610414"/>
                </a:lnTo>
                <a:lnTo>
                  <a:pt x="80898" y="6577879"/>
                </a:lnTo>
                <a:lnTo>
                  <a:pt x="53135" y="6541084"/>
                </a:lnTo>
                <a:lnTo>
                  <a:pt x="30653" y="6500537"/>
                </a:lnTo>
                <a:lnTo>
                  <a:pt x="13964" y="6456750"/>
                </a:lnTo>
                <a:lnTo>
                  <a:pt x="3576" y="6410232"/>
                </a:lnTo>
                <a:lnTo>
                  <a:pt x="0" y="6361493"/>
                </a:lnTo>
                <a:lnTo>
                  <a:pt x="0" y="329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00" y="1397000"/>
            <a:ext cx="9020175" cy="120650"/>
          </a:xfrm>
          <a:custGeom>
            <a:avLst/>
            <a:gdLst/>
            <a:ahLst/>
            <a:cxnLst/>
            <a:rect l="l" t="t" r="r" b="b"/>
            <a:pathLst>
              <a:path w="9020175" h="120650">
                <a:moveTo>
                  <a:pt x="9020175" y="0"/>
                </a:moveTo>
                <a:lnTo>
                  <a:pt x="0" y="0"/>
                </a:lnTo>
                <a:lnTo>
                  <a:pt x="0" y="120650"/>
                </a:lnTo>
                <a:lnTo>
                  <a:pt x="9020175" y="120650"/>
                </a:lnTo>
                <a:lnTo>
                  <a:pt x="9020175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0" y="2976626"/>
            <a:ext cx="9020175" cy="111125"/>
          </a:xfrm>
          <a:custGeom>
            <a:avLst/>
            <a:gdLst/>
            <a:ahLst/>
            <a:cxnLst/>
            <a:rect l="l" t="t" r="r" b="b"/>
            <a:pathLst>
              <a:path w="9020175" h="111125">
                <a:moveTo>
                  <a:pt x="9020175" y="0"/>
                </a:moveTo>
                <a:lnTo>
                  <a:pt x="0" y="0"/>
                </a:lnTo>
                <a:lnTo>
                  <a:pt x="0" y="111125"/>
                </a:lnTo>
                <a:lnTo>
                  <a:pt x="9020175" y="111125"/>
                </a:lnTo>
                <a:lnTo>
                  <a:pt x="9020175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325" y="1517650"/>
            <a:ext cx="9023350" cy="145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33019"/>
            <a:ext cx="746252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586306"/>
            <a:ext cx="7540625" cy="365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0124" y="6329836"/>
            <a:ext cx="290195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498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755"/>
              </a:spcBef>
            </a:pPr>
            <a:r>
              <a:rPr sz="44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Semantic</a:t>
            </a:r>
            <a:r>
              <a:rPr sz="44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400" spc="-6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</a:t>
            </a:r>
            <a:endParaRPr sz="4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667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HOMONYMY</a:t>
            </a: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430781"/>
            <a:ext cx="7293609" cy="31976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85115" marR="5080" indent="-273050"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55" dirty="0">
                <a:latin typeface="Times New Roman"/>
                <a:cs typeface="Times New Roman"/>
              </a:rPr>
              <a:t>sense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relation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which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spc="65" dirty="0">
                <a:latin typeface="Times New Roman"/>
                <a:cs typeface="Times New Roman"/>
              </a:rPr>
              <a:t>one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form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has </a:t>
            </a:r>
            <a:r>
              <a:rPr sz="2800" spc="-110" dirty="0">
                <a:latin typeface="Times New Roman"/>
                <a:cs typeface="Times New Roman"/>
              </a:rPr>
              <a:t>different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meaning; 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different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words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45" dirty="0">
                <a:latin typeface="Times New Roman"/>
                <a:cs typeface="Times New Roman"/>
              </a:rPr>
              <a:t>with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35" dirty="0">
                <a:latin typeface="Times New Roman"/>
                <a:cs typeface="Times New Roman"/>
              </a:rPr>
              <a:t>the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same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form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(treated</a:t>
            </a:r>
            <a:r>
              <a:rPr sz="2800" b="1" spc="-70" dirty="0">
                <a:latin typeface="Times New Roman"/>
                <a:cs typeface="Times New Roman"/>
              </a:rPr>
              <a:t> </a:t>
            </a:r>
            <a:r>
              <a:rPr sz="2800" b="1" spc="-95" dirty="0">
                <a:latin typeface="Times New Roman"/>
                <a:cs typeface="Times New Roman"/>
              </a:rPr>
              <a:t>as</a:t>
            </a:r>
            <a:r>
              <a:rPr lang="en-US" sz="2800" b="1" spc="-95" dirty="0">
                <a:latin typeface="Times New Roman"/>
                <a:cs typeface="Times New Roman"/>
              </a:rPr>
              <a:t> 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such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in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dictionaries)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b="1" spc="65" dirty="0">
                <a:latin typeface="Times New Roman"/>
                <a:cs typeface="Times New Roman"/>
              </a:rPr>
              <a:t>no</a:t>
            </a:r>
            <a:r>
              <a:rPr sz="2800" b="1" spc="-9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relatedness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in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meaning</a:t>
            </a:r>
            <a:endParaRPr sz="28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5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r>
              <a:rPr sz="2400" spc="-430" dirty="0">
                <a:latin typeface="Times New Roman"/>
                <a:cs typeface="Times New Roman"/>
              </a:rPr>
              <a:t>g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ban</a:t>
            </a:r>
            <a:r>
              <a:rPr sz="2400" spc="-125" dirty="0">
                <a:latin typeface="Times New Roman"/>
                <a:cs typeface="Times New Roman"/>
              </a:rPr>
              <a:t>k</a:t>
            </a:r>
            <a:r>
              <a:rPr sz="2400" spc="-114" dirty="0">
                <a:latin typeface="Times New Roman"/>
                <a:cs typeface="Times New Roman"/>
              </a:rPr>
              <a:t>1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50" dirty="0">
                <a:latin typeface="Times New Roman"/>
                <a:cs typeface="Times New Roman"/>
              </a:rPr>
              <a:t>si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i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40" dirty="0">
                <a:latin typeface="Times New Roman"/>
                <a:cs typeface="Times New Roman"/>
              </a:rPr>
              <a:t>bank</a:t>
            </a:r>
            <a:r>
              <a:rPr sz="2400" spc="-100" dirty="0">
                <a:latin typeface="Times New Roman"/>
                <a:cs typeface="Times New Roman"/>
              </a:rPr>
              <a:t>2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130" dirty="0">
                <a:latin typeface="Times New Roman"/>
                <a:cs typeface="Times New Roman"/>
              </a:rPr>
              <a:t>fina</a:t>
            </a:r>
            <a:r>
              <a:rPr sz="2400" spc="-165" dirty="0">
                <a:latin typeface="Times New Roman"/>
                <a:cs typeface="Times New Roman"/>
              </a:rPr>
              <a:t>n</a:t>
            </a:r>
            <a:r>
              <a:rPr sz="2400" spc="-135" dirty="0">
                <a:latin typeface="Times New Roman"/>
                <a:cs typeface="Times New Roman"/>
              </a:rPr>
              <a:t>cial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in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ti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124" y="6329836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909637"/>
            <a:ext cx="6762750" cy="50387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11</a:t>
            </a:fld>
            <a:endParaRPr spc="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412" y="971550"/>
            <a:ext cx="7115175" cy="49149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12</a:t>
            </a:fld>
            <a:endParaRPr spc="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329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PO</a:t>
            </a:r>
            <a:r>
              <a:rPr spc="-335" dirty="0"/>
              <a:t>L</a:t>
            </a:r>
            <a:r>
              <a:rPr spc="-185" dirty="0"/>
              <a:t>Y</a:t>
            </a:r>
            <a:r>
              <a:rPr spc="-25" dirty="0"/>
              <a:t>SEMY</a:t>
            </a: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422857"/>
            <a:ext cx="7077075" cy="3670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75" dirty="0">
                <a:latin typeface="Times New Roman"/>
                <a:cs typeface="Times New Roman"/>
              </a:rPr>
              <a:t>One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spc="25" dirty="0">
                <a:latin typeface="Times New Roman"/>
                <a:cs typeface="Times New Roman"/>
              </a:rPr>
              <a:t>word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having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35" dirty="0">
                <a:latin typeface="Times New Roman"/>
                <a:cs typeface="Times New Roman"/>
              </a:rPr>
              <a:t>several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spc="30" dirty="0">
                <a:latin typeface="Times New Roman"/>
                <a:cs typeface="Times New Roman"/>
              </a:rPr>
              <a:t>closely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related</a:t>
            </a:r>
            <a:endParaRPr sz="32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3200" spc="-185" dirty="0">
                <a:latin typeface="Times New Roman"/>
                <a:cs typeface="Times New Roman"/>
              </a:rPr>
              <a:t>senses</a:t>
            </a:r>
            <a:endParaRPr sz="3200">
              <a:latin typeface="Times New Roman"/>
              <a:cs typeface="Times New Roman"/>
            </a:endParaRPr>
          </a:p>
          <a:p>
            <a:pPr marL="285115" marR="72136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265" dirty="0">
                <a:latin typeface="Times New Roman"/>
                <a:cs typeface="Times New Roman"/>
              </a:rPr>
              <a:t>N</a:t>
            </a:r>
            <a:r>
              <a:rPr sz="3200" spc="-200" dirty="0">
                <a:latin typeface="Times New Roman"/>
                <a:cs typeface="Times New Roman"/>
              </a:rPr>
              <a:t>a</a:t>
            </a:r>
            <a:r>
              <a:rPr sz="3200" spc="-100" dirty="0">
                <a:latin typeface="Times New Roman"/>
                <a:cs typeface="Times New Roman"/>
              </a:rPr>
              <a:t>ti</a:t>
            </a:r>
            <a:r>
              <a:rPr sz="3200" spc="-245" dirty="0">
                <a:latin typeface="Times New Roman"/>
                <a:cs typeface="Times New Roman"/>
              </a:rPr>
              <a:t>v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spea</a:t>
            </a:r>
            <a:r>
              <a:rPr sz="3200" spc="-254" dirty="0">
                <a:latin typeface="Times New Roman"/>
                <a:cs typeface="Times New Roman"/>
              </a:rPr>
              <a:t>k</a:t>
            </a:r>
            <a:r>
              <a:rPr sz="3200" spc="-45" dirty="0">
                <a:latin typeface="Times New Roman"/>
                <a:cs typeface="Times New Roman"/>
              </a:rPr>
              <a:t>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29" dirty="0">
                <a:latin typeface="Times New Roman"/>
                <a:cs typeface="Times New Roman"/>
              </a:rPr>
              <a:t>has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clear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intu</a:t>
            </a:r>
            <a:r>
              <a:rPr sz="3200" spc="-95" dirty="0">
                <a:latin typeface="Times New Roman"/>
                <a:cs typeface="Times New Roman"/>
              </a:rPr>
              <a:t>ition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th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the  </a:t>
            </a:r>
            <a:r>
              <a:rPr sz="3200" spc="-185" dirty="0">
                <a:latin typeface="Times New Roman"/>
                <a:cs typeface="Times New Roman"/>
              </a:rPr>
              <a:t>di</a:t>
            </a:r>
            <a:r>
              <a:rPr sz="3200" spc="-175" dirty="0">
                <a:latin typeface="Times New Roman"/>
                <a:cs typeface="Times New Roman"/>
              </a:rPr>
              <a:t>f</a:t>
            </a:r>
            <a:r>
              <a:rPr sz="3200" spc="-155" dirty="0">
                <a:latin typeface="Times New Roman"/>
                <a:cs typeface="Times New Roman"/>
              </a:rPr>
              <a:t>f</a:t>
            </a:r>
            <a:r>
              <a:rPr sz="3200" spc="-22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145" dirty="0">
                <a:latin typeface="Times New Roman"/>
                <a:cs typeface="Times New Roman"/>
              </a:rPr>
              <a:t>n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senses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r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155" dirty="0">
                <a:latin typeface="Times New Roman"/>
                <a:cs typeface="Times New Roman"/>
              </a:rPr>
              <a:t>el</a:t>
            </a:r>
            <a:r>
              <a:rPr sz="3200" spc="-229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ted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e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60" dirty="0">
                <a:latin typeface="Times New Roman"/>
                <a:cs typeface="Times New Roman"/>
              </a:rPr>
              <a:t>c</a:t>
            </a:r>
            <a:r>
              <a:rPr sz="3200" spc="-200" dirty="0">
                <a:latin typeface="Times New Roman"/>
                <a:cs typeface="Times New Roman"/>
              </a:rPr>
              <a:t>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oth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spc="3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285115" marR="37973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265" dirty="0">
                <a:latin typeface="Times New Roman"/>
                <a:cs typeface="Times New Roman"/>
              </a:rPr>
              <a:t>P</a:t>
            </a:r>
            <a:r>
              <a:rPr sz="2800" spc="-145" dirty="0">
                <a:latin typeface="Times New Roman"/>
                <a:cs typeface="Times New Roman"/>
              </a:rPr>
              <a:t>ol</a:t>
            </a:r>
            <a:r>
              <a:rPr sz="2800" spc="-155" dirty="0">
                <a:latin typeface="Times New Roman"/>
                <a:cs typeface="Times New Roman"/>
              </a:rPr>
              <a:t>yse</a:t>
            </a:r>
            <a:r>
              <a:rPr sz="2800" spc="-370" dirty="0">
                <a:latin typeface="Times New Roman"/>
                <a:cs typeface="Times New Roman"/>
              </a:rPr>
              <a:t>m</a:t>
            </a:r>
            <a:r>
              <a:rPr sz="2800" spc="-240" dirty="0">
                <a:latin typeface="Times New Roman"/>
                <a:cs typeface="Times New Roman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155" dirty="0">
                <a:latin typeface="Times New Roman"/>
                <a:cs typeface="Times New Roman"/>
              </a:rPr>
              <a:t>clo</a:t>
            </a:r>
            <a:r>
              <a:rPr sz="2800" spc="-145" dirty="0">
                <a:latin typeface="Times New Roman"/>
                <a:cs typeface="Times New Roman"/>
              </a:rPr>
              <a:t>s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el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ted</a:t>
            </a:r>
            <a:r>
              <a:rPr sz="2800" spc="-85" dirty="0">
                <a:latin typeface="Times New Roman"/>
                <a:cs typeface="Times New Roman"/>
              </a:rPr>
              <a:t>n</a:t>
            </a:r>
            <a:r>
              <a:rPr sz="2800" spc="-180" dirty="0">
                <a:latin typeface="Times New Roman"/>
                <a:cs typeface="Times New Roman"/>
              </a:rPr>
              <a:t>ess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.</a:t>
            </a:r>
            <a:r>
              <a:rPr sz="2800" spc="-195" dirty="0">
                <a:latin typeface="Times New Roman"/>
                <a:cs typeface="Times New Roman"/>
              </a:rPr>
              <a:t> wh</a:t>
            </a:r>
            <a:r>
              <a:rPr sz="2800" spc="-105" dirty="0">
                <a:latin typeface="Times New Roman"/>
                <a:cs typeface="Times New Roman"/>
              </a:rPr>
              <a:t>i</a:t>
            </a:r>
            <a:r>
              <a:rPr sz="2800" spc="-110" dirty="0">
                <a:latin typeface="Times New Roman"/>
                <a:cs typeface="Times New Roman"/>
              </a:rPr>
              <a:t>c</a:t>
            </a:r>
            <a:r>
              <a:rPr sz="2800" spc="-180" dirty="0">
                <a:latin typeface="Times New Roman"/>
                <a:cs typeface="Times New Roman"/>
              </a:rPr>
              <a:t>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usually  </a:t>
            </a:r>
            <a:r>
              <a:rPr sz="3200" spc="-145" dirty="0">
                <a:latin typeface="Times New Roman"/>
                <a:cs typeface="Times New Roman"/>
              </a:rPr>
              <a:t>con</a:t>
            </a:r>
            <a:r>
              <a:rPr sz="3200" spc="-165" dirty="0">
                <a:latin typeface="Times New Roman"/>
                <a:cs typeface="Times New Roman"/>
              </a:rPr>
              <a:t>n</a:t>
            </a:r>
            <a:r>
              <a:rPr sz="3200" spc="-95" dirty="0">
                <a:latin typeface="Times New Roman"/>
                <a:cs typeface="Times New Roman"/>
              </a:rPr>
              <a:t>ect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spc="-30" dirty="0">
                <a:latin typeface="Times New Roman"/>
                <a:cs typeface="Times New Roman"/>
              </a:rPr>
              <a:t>met</a:t>
            </a:r>
            <a:r>
              <a:rPr sz="3200" b="1" spc="-85" dirty="0">
                <a:latin typeface="Times New Roman"/>
                <a:cs typeface="Times New Roman"/>
              </a:rPr>
              <a:t>a</a:t>
            </a:r>
            <a:r>
              <a:rPr sz="3200" b="1" spc="25" dirty="0">
                <a:latin typeface="Times New Roman"/>
                <a:cs typeface="Times New Roman"/>
              </a:rPr>
              <a:t>pho</a:t>
            </a:r>
            <a:r>
              <a:rPr sz="3200" b="1" spc="65" dirty="0">
                <a:latin typeface="Times New Roman"/>
                <a:cs typeface="Times New Roman"/>
              </a:rPr>
              <a:t>r</a:t>
            </a:r>
            <a:r>
              <a:rPr sz="3200" b="1" spc="10" dirty="0">
                <a:latin typeface="Times New Roman"/>
                <a:cs typeface="Times New Roman"/>
              </a:rPr>
              <a:t>ical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85" dirty="0">
                <a:latin typeface="Times New Roman"/>
                <a:cs typeface="Times New Roman"/>
              </a:rPr>
              <a:t>ext</a:t>
            </a:r>
            <a:r>
              <a:rPr sz="3200" b="1" spc="80" dirty="0">
                <a:latin typeface="Times New Roman"/>
                <a:cs typeface="Times New Roman"/>
              </a:rPr>
              <a:t>e</a:t>
            </a:r>
            <a:r>
              <a:rPr sz="3200" b="1" spc="30" dirty="0">
                <a:latin typeface="Times New Roman"/>
                <a:cs typeface="Times New Roman"/>
              </a:rPr>
              <a:t>nsion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b="1" spc="-105" dirty="0">
                <a:latin typeface="Times New Roman"/>
                <a:cs typeface="Times New Roman"/>
              </a:rPr>
              <a:t>m</a:t>
            </a:r>
            <a:r>
              <a:rPr sz="2800" spc="-160" dirty="0">
                <a:latin typeface="Times New Roman"/>
                <a:cs typeface="Times New Roman"/>
              </a:rPr>
              <a:t>eaning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el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ted</a:t>
            </a:r>
            <a:r>
              <a:rPr sz="2800" spc="-85" dirty="0">
                <a:latin typeface="Times New Roman"/>
                <a:cs typeface="Times New Roman"/>
              </a:rPr>
              <a:t>n</a:t>
            </a:r>
            <a:r>
              <a:rPr sz="2800" spc="-180" dirty="0">
                <a:latin typeface="Times New Roman"/>
                <a:cs typeface="Times New Roman"/>
              </a:rPr>
              <a:t>ess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has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b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syn</a:t>
            </a:r>
            <a:r>
              <a:rPr sz="2800" spc="-120" dirty="0">
                <a:latin typeface="Times New Roman"/>
                <a:cs typeface="Times New Roman"/>
              </a:rPr>
              <a:t>c</a:t>
            </a:r>
            <a:r>
              <a:rPr sz="2800" spc="-90" dirty="0">
                <a:latin typeface="Times New Roman"/>
                <a:cs typeface="Times New Roman"/>
              </a:rPr>
              <a:t>hr</a:t>
            </a:r>
            <a:r>
              <a:rPr sz="2800" spc="-140" dirty="0">
                <a:latin typeface="Times New Roman"/>
                <a:cs typeface="Times New Roman"/>
              </a:rPr>
              <a:t>onic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13</a:t>
            </a:fld>
            <a:endParaRPr spc="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524" y="631494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2008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9" dirty="0"/>
              <a:t>P</a:t>
            </a:r>
            <a:r>
              <a:rPr spc="-60" dirty="0"/>
              <a:t>olyse</a:t>
            </a:r>
            <a:r>
              <a:rPr spc="-195" dirty="0"/>
              <a:t>m</a:t>
            </a:r>
            <a:r>
              <a:rPr spc="-110"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3016" y="1474978"/>
            <a:ext cx="7731125" cy="449610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0520" marR="3064510" indent="-338455">
              <a:spcBef>
                <a:spcPts val="1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0520" algn="l"/>
                <a:tab pos="351155" algn="l"/>
              </a:tabLst>
            </a:pPr>
            <a:r>
              <a:rPr sz="3200" spc="-145" dirty="0">
                <a:latin typeface="Times New Roman"/>
                <a:cs typeface="Times New Roman"/>
              </a:rPr>
              <a:t>T</a:t>
            </a:r>
            <a:r>
              <a:rPr sz="3200" spc="-114" dirty="0">
                <a:latin typeface="Times New Roman"/>
                <a:cs typeface="Times New Roman"/>
              </a:rPr>
              <a:t>h</a:t>
            </a:r>
            <a:r>
              <a:rPr sz="3200" spc="-95" dirty="0">
                <a:latin typeface="Times New Roman"/>
                <a:cs typeface="Times New Roman"/>
              </a:rPr>
              <a:t>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3333CC"/>
                </a:solidFill>
                <a:latin typeface="Times New Roman"/>
                <a:cs typeface="Times New Roman"/>
              </a:rPr>
              <a:t>ban</a:t>
            </a:r>
            <a:r>
              <a:rPr sz="3200" spc="-150" dirty="0">
                <a:solidFill>
                  <a:srgbClr val="3333CC"/>
                </a:solidFill>
                <a:latin typeface="Times New Roman"/>
                <a:cs typeface="Times New Roman"/>
              </a:rPr>
              <a:t>k</a:t>
            </a:r>
            <a:r>
              <a:rPr sz="32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con</a:t>
            </a:r>
            <a:r>
              <a:rPr sz="3200" spc="-45" dirty="0">
                <a:latin typeface="Times New Roman"/>
                <a:cs typeface="Times New Roman"/>
              </a:rPr>
              <a:t>st</a:t>
            </a:r>
            <a:r>
              <a:rPr sz="3200" spc="15" dirty="0">
                <a:latin typeface="Times New Roman"/>
                <a:cs typeface="Times New Roman"/>
              </a:rPr>
              <a:t>r</a:t>
            </a:r>
            <a:r>
              <a:rPr sz="3200" spc="-85" dirty="0">
                <a:latin typeface="Times New Roman"/>
                <a:cs typeface="Times New Roman"/>
              </a:rPr>
              <a:t>ucted </a:t>
            </a:r>
            <a:r>
              <a:rPr sz="3200" spc="-75" dirty="0">
                <a:latin typeface="Times New Roman"/>
                <a:cs typeface="Times New Roman"/>
              </a:rPr>
              <a:t>f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om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0" dirty="0">
                <a:latin typeface="Times New Roman"/>
                <a:cs typeface="Times New Roman"/>
              </a:rPr>
              <a:t>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b</a:t>
            </a:r>
            <a:r>
              <a:rPr sz="3200" spc="10" dirty="0">
                <a:latin typeface="Times New Roman"/>
                <a:cs typeface="Times New Roman"/>
              </a:rPr>
              <a:t>r</a:t>
            </a:r>
            <a:r>
              <a:rPr sz="3200" spc="-100" dirty="0">
                <a:latin typeface="Times New Roman"/>
                <a:cs typeface="Times New Roman"/>
              </a:rPr>
              <a:t>i</a:t>
            </a:r>
            <a:r>
              <a:rPr sz="3200" spc="-114" dirty="0">
                <a:latin typeface="Times New Roman"/>
                <a:cs typeface="Times New Roman"/>
              </a:rPr>
              <a:t>c</a:t>
            </a:r>
            <a:r>
              <a:rPr sz="3200" spc="-100" dirty="0">
                <a:latin typeface="Times New Roman"/>
                <a:cs typeface="Times New Roman"/>
              </a:rPr>
              <a:t>k</a:t>
            </a:r>
            <a:r>
              <a:rPr lang="en-US" sz="3200" spc="-100" dirty="0">
                <a:latin typeface="Times New Roman"/>
                <a:cs typeface="Times New Roman"/>
              </a:rPr>
              <a:t> 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I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</a:t>
            </a:r>
            <a:r>
              <a:rPr sz="3200" spc="-65" dirty="0">
                <a:latin typeface="Times New Roman"/>
                <a:cs typeface="Times New Roman"/>
              </a:rPr>
              <a:t>ithd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135" dirty="0">
                <a:latin typeface="Times New Roman"/>
                <a:cs typeface="Times New Roman"/>
              </a:rPr>
              <a:t>ew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t</a:t>
            </a:r>
            <a:r>
              <a:rPr sz="3200" spc="-120" dirty="0">
                <a:latin typeface="Times New Roman"/>
                <a:cs typeface="Times New Roman"/>
              </a:rPr>
              <a:t>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mo</a:t>
            </a:r>
            <a:r>
              <a:rPr sz="3200" spc="-100" dirty="0">
                <a:latin typeface="Times New Roman"/>
                <a:cs typeface="Times New Roman"/>
              </a:rPr>
              <a:t>n</a:t>
            </a:r>
            <a:r>
              <a:rPr sz="3200" spc="-135" dirty="0">
                <a:latin typeface="Times New Roman"/>
                <a:cs typeface="Times New Roman"/>
              </a:rPr>
              <a:t>e</a:t>
            </a:r>
            <a:r>
              <a:rPr sz="3200" spc="-200" dirty="0">
                <a:latin typeface="Times New Roman"/>
                <a:cs typeface="Times New Roman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f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120" dirty="0">
                <a:latin typeface="Times New Roman"/>
                <a:cs typeface="Times New Roman"/>
              </a:rPr>
              <a:t>om</a:t>
            </a:r>
            <a:r>
              <a:rPr sz="3200" spc="-70" dirty="0">
                <a:latin typeface="Times New Roman"/>
                <a:cs typeface="Times New Roman"/>
              </a:rPr>
              <a:t> 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3333CC"/>
                </a:solidFill>
                <a:latin typeface="Times New Roman"/>
                <a:cs typeface="Times New Roman"/>
              </a:rPr>
              <a:t>bank</a:t>
            </a:r>
            <a:endParaRPr lang="en-US" sz="3200" dirty="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0520" algn="l"/>
                <a:tab pos="351155" algn="l"/>
              </a:tabLst>
            </a:pPr>
            <a:r>
              <a:rPr sz="3200" spc="-200" dirty="0">
                <a:latin typeface="Times New Roman"/>
                <a:cs typeface="Times New Roman"/>
              </a:rPr>
              <a:t>A</a:t>
            </a:r>
            <a:r>
              <a:rPr sz="3200" spc="-110" dirty="0">
                <a:latin typeface="Times New Roman"/>
                <a:cs typeface="Times New Roman"/>
              </a:rPr>
              <a:t>r</a:t>
            </a:r>
            <a:r>
              <a:rPr sz="3200" spc="-95" dirty="0">
                <a:latin typeface="Times New Roman"/>
                <a:cs typeface="Times New Roman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thos</a:t>
            </a:r>
            <a:r>
              <a:rPr sz="3200" spc="-9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sam</a:t>
            </a:r>
            <a:r>
              <a:rPr sz="3200" spc="-95" dirty="0">
                <a:latin typeface="Times New Roman"/>
                <a:cs typeface="Times New Roman"/>
              </a:rPr>
              <a:t>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sen</a:t>
            </a:r>
            <a:r>
              <a:rPr sz="3200" spc="-125" dirty="0">
                <a:latin typeface="Times New Roman"/>
                <a:cs typeface="Times New Roman"/>
              </a:rPr>
              <a:t>s</a:t>
            </a:r>
            <a:r>
              <a:rPr sz="3200" spc="-204" dirty="0">
                <a:latin typeface="Times New Roman"/>
                <a:cs typeface="Times New Roman"/>
              </a:rPr>
              <a:t>e?</a:t>
            </a:r>
            <a:endParaRPr sz="3200" dirty="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655"/>
              </a:spcBef>
              <a:buClr>
                <a:srgbClr val="D24717"/>
              </a:buClr>
              <a:buSzPct val="85000"/>
              <a:buFont typeface="Comic Sans MS"/>
              <a:buChar char="•"/>
              <a:tabLst>
                <a:tab pos="350520" algn="l"/>
                <a:tab pos="3511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Wh</a:t>
            </a:r>
            <a:r>
              <a:rPr sz="2800" spc="-55" dirty="0">
                <a:latin typeface="Times New Roman"/>
                <a:cs typeface="Times New Roman"/>
              </a:rPr>
              <a:t>i</a:t>
            </a:r>
            <a:r>
              <a:rPr sz="2800" spc="-90" dirty="0">
                <a:latin typeface="Times New Roman"/>
                <a:cs typeface="Times New Roman"/>
              </a:rPr>
              <a:t>c</a:t>
            </a:r>
            <a:r>
              <a:rPr sz="2800" spc="-125" dirty="0">
                <a:latin typeface="Times New Roman"/>
                <a:cs typeface="Times New Roman"/>
              </a:rPr>
              <a:t>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se</a:t>
            </a:r>
            <a:r>
              <a:rPr sz="2800" spc="-130" dirty="0">
                <a:latin typeface="Times New Roman"/>
                <a:cs typeface="Times New Roman"/>
              </a:rPr>
              <a:t>n</a:t>
            </a:r>
            <a:r>
              <a:rPr sz="2800" spc="-114" dirty="0">
                <a:latin typeface="Times New Roman"/>
                <a:cs typeface="Times New Roman"/>
              </a:rPr>
              <a:t>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b</a:t>
            </a:r>
            <a:r>
              <a:rPr sz="2800" spc="-125" dirty="0">
                <a:latin typeface="Times New Roman"/>
                <a:cs typeface="Times New Roman"/>
              </a:rPr>
              <a:t>ank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t</a:t>
            </a:r>
            <a:r>
              <a:rPr sz="2800" spc="-125" dirty="0">
                <a:latin typeface="Times New Roman"/>
                <a:cs typeface="Times New Roman"/>
              </a:rPr>
              <a:t>hi</a:t>
            </a:r>
            <a:r>
              <a:rPr sz="2800" spc="-135" dirty="0">
                <a:latin typeface="Times New Roman"/>
                <a:cs typeface="Times New Roman"/>
              </a:rPr>
              <a:t>s</a:t>
            </a:r>
            <a:r>
              <a:rPr sz="2800" spc="-265" dirty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525"/>
              </a:spcBef>
              <a:buClr>
                <a:srgbClr val="E6B0AB"/>
              </a:buClr>
              <a:buSzPct val="83333"/>
              <a:buFont typeface="Comic Sans MS"/>
              <a:buChar char="•"/>
              <a:tabLst>
                <a:tab pos="835660" algn="l"/>
                <a:tab pos="836294" algn="l"/>
              </a:tabLst>
            </a:pPr>
            <a:r>
              <a:rPr sz="2400" spc="-135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distinct </a:t>
            </a:r>
            <a:r>
              <a:rPr sz="2400" spc="-8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(homonymous</a:t>
            </a:r>
            <a:r>
              <a:rPr sz="2400" spc="-65" dirty="0">
                <a:latin typeface="Times New Roman"/>
                <a:cs typeface="Times New Roman"/>
              </a:rPr>
              <a:t> with)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river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bank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sense?</a:t>
            </a:r>
            <a:endParaRPr sz="240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505"/>
              </a:spcBef>
              <a:buClr>
                <a:srgbClr val="E6B0AB"/>
              </a:buClr>
              <a:buSzPct val="83333"/>
              <a:buFont typeface="Comic Sans MS"/>
              <a:buChar char="•"/>
              <a:tabLst>
                <a:tab pos="835660" algn="l"/>
                <a:tab pos="836294" algn="l"/>
              </a:tabLst>
            </a:pPr>
            <a:r>
              <a:rPr sz="2400" spc="-10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abo</a:t>
            </a:r>
            <a:r>
              <a:rPr sz="2400" spc="-95" dirty="0">
                <a:latin typeface="Times New Roman"/>
                <a:cs typeface="Times New Roman"/>
              </a:rPr>
              <a:t>u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th</a:t>
            </a:r>
            <a:r>
              <a:rPr sz="2400" spc="-70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</a:t>
            </a:r>
            <a:r>
              <a:rPr sz="2400" spc="-19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vin</a:t>
            </a:r>
            <a:r>
              <a:rPr sz="2400" spc="-125" dirty="0">
                <a:latin typeface="Times New Roman"/>
                <a:cs typeface="Times New Roman"/>
              </a:rPr>
              <a:t>g</a:t>
            </a:r>
            <a:r>
              <a:rPr sz="2400" spc="-140" dirty="0">
                <a:latin typeface="Times New Roman"/>
                <a:cs typeface="Times New Roman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bank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sen</a:t>
            </a:r>
            <a:r>
              <a:rPr sz="2400" spc="-150" dirty="0">
                <a:latin typeface="Times New Roman"/>
                <a:cs typeface="Times New Roman"/>
              </a:rPr>
              <a:t>se?</a:t>
            </a:r>
            <a:endParaRPr sz="2400">
              <a:latin typeface="Times New Roman"/>
              <a:cs typeface="Times New Roman"/>
            </a:endParaRPr>
          </a:p>
          <a:p>
            <a:pPr marL="350520" marR="5080" indent="-338455">
              <a:spcBef>
                <a:spcPts val="515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0520" algn="l"/>
                <a:tab pos="351155" algn="l"/>
              </a:tabLst>
            </a:pPr>
            <a:r>
              <a:rPr sz="3200" spc="-31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single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lexeme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with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multiple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3333CC"/>
                </a:solidFill>
                <a:latin typeface="Times New Roman"/>
                <a:cs typeface="Times New Roman"/>
              </a:rPr>
              <a:t>related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meanings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(bank</a:t>
            </a:r>
            <a:r>
              <a:rPr sz="3200" spc="-70" dirty="0">
                <a:latin typeface="Times New Roman"/>
                <a:cs typeface="Times New Roman"/>
              </a:rPr>
              <a:t> 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building,</a:t>
            </a:r>
            <a:r>
              <a:rPr lang="en-US" sz="3200" spc="-105" dirty="0">
                <a:latin typeface="Times New Roman"/>
                <a:cs typeface="Times New Roman"/>
              </a:rPr>
              <a:t> </a:t>
            </a:r>
            <a:r>
              <a:rPr sz="3200" spc="-5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ban</a:t>
            </a:r>
            <a:r>
              <a:rPr sz="3200" spc="-150" dirty="0">
                <a:latin typeface="Times New Roman"/>
                <a:cs typeface="Times New Roman"/>
              </a:rPr>
              <a:t>k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fin</a:t>
            </a:r>
            <a:r>
              <a:rPr sz="3200" spc="-165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Times New Roman"/>
                <a:cs typeface="Times New Roman"/>
              </a:rPr>
              <a:t>ntial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in</a:t>
            </a:r>
            <a:r>
              <a:rPr sz="3200" spc="-13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ti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ution)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12" y="260350"/>
            <a:ext cx="7543800" cy="600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15</a:t>
            </a:fld>
            <a:endParaRPr spc="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1527" y="457200"/>
            <a:ext cx="8480073" cy="49443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204" dirty="0">
                <a:latin typeface="Times New Roman"/>
                <a:cs typeface="Times New Roman"/>
              </a:rPr>
              <a:t>Polysemy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state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phenomenon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which</a:t>
            </a:r>
            <a:r>
              <a:rPr sz="2800" spc="-85" dirty="0">
                <a:latin typeface="Times New Roman"/>
                <a:cs typeface="Times New Roman"/>
              </a:rPr>
              <a:t> 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words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h</a:t>
            </a:r>
            <a:r>
              <a:rPr sz="2800" spc="-280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114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than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meanin</a:t>
            </a:r>
            <a:r>
              <a:rPr sz="2800" spc="-484" dirty="0">
                <a:latin typeface="Times New Roman"/>
                <a:cs typeface="Times New Roman"/>
              </a:rPr>
              <a:t>g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endParaRPr lang="en-US" sz="2800" spc="-18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endParaRPr lang="en-US" sz="2800" spc="-180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other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65" dirty="0">
                <a:latin typeface="Times New Roman"/>
                <a:cs typeface="Times New Roman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ords,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can 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described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multiple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meanings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words.The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words 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considered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related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etymologically.</a:t>
            </a:r>
            <a:endParaRPr lang="en-US" sz="2800" spc="-150" dirty="0">
              <a:latin typeface="Times New Roman"/>
              <a:cs typeface="Times New Roman"/>
            </a:endParaRPr>
          </a:p>
          <a:p>
            <a:pPr marL="12065" marR="50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tabLst>
                <a:tab pos="285750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con</a:t>
            </a:r>
            <a:r>
              <a:rPr sz="2800" spc="-13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ete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f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spc="105" dirty="0">
                <a:latin typeface="Times New Roman"/>
                <a:cs typeface="Times New Roman"/>
              </a:rPr>
              <a:t>r</a:t>
            </a:r>
            <a:r>
              <a:rPr sz="2800" spc="-170" dirty="0">
                <a:latin typeface="Times New Roman"/>
                <a:cs typeface="Times New Roman"/>
              </a:rPr>
              <a:t>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pol</a:t>
            </a:r>
            <a:r>
              <a:rPr sz="2800" spc="-155" dirty="0">
                <a:latin typeface="Times New Roman"/>
                <a:cs typeface="Times New Roman"/>
              </a:rPr>
              <a:t>yse</a:t>
            </a:r>
            <a:r>
              <a:rPr sz="2800" spc="-370" dirty="0">
                <a:latin typeface="Times New Roman"/>
                <a:cs typeface="Times New Roman"/>
              </a:rPr>
              <a:t>m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i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called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“po</a:t>
            </a:r>
            <a:r>
              <a:rPr sz="2800" spc="-170" dirty="0">
                <a:latin typeface="Times New Roman"/>
                <a:cs typeface="Times New Roman"/>
              </a:rPr>
              <a:t>l</a:t>
            </a:r>
            <a:r>
              <a:rPr sz="2800" spc="-155" dirty="0">
                <a:latin typeface="Times New Roman"/>
                <a:cs typeface="Times New Roman"/>
              </a:rPr>
              <a:t>yse</a:t>
            </a:r>
            <a:r>
              <a:rPr sz="2800" spc="-265" dirty="0">
                <a:latin typeface="Times New Roman"/>
                <a:cs typeface="Times New Roman"/>
              </a:rPr>
              <a:t>m</a:t>
            </a:r>
            <a:r>
              <a:rPr sz="2800" spc="-120" dirty="0">
                <a:latin typeface="Times New Roman"/>
                <a:cs typeface="Times New Roman"/>
              </a:rPr>
              <a:t>e”.</a:t>
            </a:r>
            <a:endParaRPr sz="2800" dirty="0">
              <a:latin typeface="Times New Roman"/>
              <a:cs typeface="Times New Roman"/>
            </a:endParaRPr>
          </a:p>
          <a:p>
            <a:pPr marL="560705" marR="718185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145" dirty="0">
                <a:latin typeface="Times New Roman"/>
                <a:cs typeface="Times New Roman"/>
              </a:rPr>
              <a:t>Examples: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Simple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(e.g.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English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extremely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plain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subject).</a:t>
            </a:r>
            <a:endParaRPr sz="2800" dirty="0">
              <a:latin typeface="Times New Roman"/>
              <a:cs typeface="Times New Roman"/>
            </a:endParaRPr>
          </a:p>
          <a:p>
            <a:pPr marL="560705" marR="389890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150" dirty="0">
                <a:latin typeface="Times New Roman"/>
                <a:cs typeface="Times New Roman"/>
              </a:rPr>
              <a:t>Plain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ith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nothing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add</a:t>
            </a:r>
            <a:r>
              <a:rPr sz="2800" spc="-135" dirty="0">
                <a:latin typeface="Times New Roman"/>
                <a:cs typeface="Times New Roman"/>
              </a:rPr>
              <a:t>e</a:t>
            </a:r>
            <a:r>
              <a:rPr sz="2800" spc="320" dirty="0">
                <a:latin typeface="Times New Roman"/>
                <a:cs typeface="Times New Roman"/>
              </a:rPr>
              <a:t>d</a:t>
            </a:r>
            <a:r>
              <a:rPr sz="2800" spc="180" dirty="0">
                <a:latin typeface="Times New Roman"/>
                <a:cs typeface="Times New Roman"/>
              </a:rPr>
              <a:t>/</a:t>
            </a:r>
            <a:r>
              <a:rPr sz="2800" spc="-70" dirty="0">
                <a:latin typeface="Times New Roman"/>
                <a:cs typeface="Times New Roman"/>
              </a:rPr>
              <a:t>not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de</a:t>
            </a:r>
            <a:r>
              <a:rPr sz="2800" spc="-125" dirty="0">
                <a:latin typeface="Times New Roman"/>
                <a:cs typeface="Times New Roman"/>
              </a:rPr>
              <a:t>c</a:t>
            </a:r>
            <a:r>
              <a:rPr sz="2800" spc="-105" dirty="0">
                <a:latin typeface="Times New Roman"/>
                <a:cs typeface="Times New Roman"/>
              </a:rPr>
              <a:t>or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250" dirty="0">
                <a:latin typeface="Times New Roman"/>
                <a:cs typeface="Times New Roman"/>
              </a:rPr>
              <a:t>n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w</a:t>
            </a:r>
            <a:r>
              <a:rPr sz="2800" spc="-325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y  </a:t>
            </a:r>
            <a:r>
              <a:rPr sz="2800" spc="-75" dirty="0">
                <a:latin typeface="Times New Roman"/>
                <a:cs typeface="Times New Roman"/>
              </a:rPr>
              <a:t>(</a:t>
            </a:r>
            <a:r>
              <a:rPr sz="2800" spc="-15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490" dirty="0">
                <a:latin typeface="Times New Roman"/>
                <a:cs typeface="Times New Roman"/>
              </a:rPr>
              <a:t>g</a:t>
            </a:r>
            <a:r>
              <a:rPr sz="2800" spc="280" dirty="0">
                <a:latin typeface="Times New Roman"/>
                <a:cs typeface="Times New Roman"/>
              </a:rPr>
              <a:t>.</a:t>
            </a:r>
            <a:r>
              <a:rPr sz="2800" spc="-170" dirty="0">
                <a:latin typeface="Times New Roman"/>
                <a:cs typeface="Times New Roman"/>
              </a:rPr>
              <a:t>This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b</a:t>
            </a:r>
            <a:r>
              <a:rPr sz="2800" spc="-150" dirty="0">
                <a:latin typeface="Times New Roman"/>
                <a:cs typeface="Times New Roman"/>
              </a:rPr>
              <a:t>lou</a:t>
            </a:r>
            <a:r>
              <a:rPr sz="2800" spc="-135" dirty="0">
                <a:latin typeface="Times New Roman"/>
                <a:cs typeface="Times New Roman"/>
              </a:rPr>
              <a:t>s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too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plain)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16</a:t>
            </a:fld>
            <a:endParaRPr spc="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7858"/>
            <a:ext cx="7556500" cy="335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following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sentences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contain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examples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polysemy.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390" dirty="0">
                <a:latin typeface="Times New Roman"/>
                <a:cs typeface="Times New Roman"/>
              </a:rPr>
              <a:t>H</a:t>
            </a:r>
            <a:r>
              <a:rPr sz="2600" i="1" spc="-235" dirty="0">
                <a:latin typeface="Times New Roman"/>
                <a:cs typeface="Times New Roman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310" dirty="0">
                <a:latin typeface="Times New Roman"/>
                <a:cs typeface="Times New Roman"/>
              </a:rPr>
              <a:t>d</a:t>
            </a:r>
            <a:r>
              <a:rPr sz="2600" i="1" spc="-320" dirty="0">
                <a:latin typeface="Times New Roman"/>
                <a:cs typeface="Times New Roman"/>
              </a:rPr>
              <a:t>r</a:t>
            </a:r>
            <a:r>
              <a:rPr sz="2600" i="1" spc="-229" dirty="0">
                <a:latin typeface="Times New Roman"/>
                <a:cs typeface="Times New Roman"/>
              </a:rPr>
              <a:t>ank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a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spc="-265" dirty="0">
                <a:latin typeface="Times New Roman"/>
                <a:cs typeface="Times New Roman"/>
              </a:rPr>
              <a:t>gla</a:t>
            </a:r>
            <a:r>
              <a:rPr sz="2600" i="1" spc="-250" dirty="0">
                <a:latin typeface="Times New Roman"/>
                <a:cs typeface="Times New Roman"/>
              </a:rPr>
              <a:t>s</a:t>
            </a:r>
            <a:r>
              <a:rPr sz="2600" i="1" spc="-365" dirty="0">
                <a:latin typeface="Times New Roman"/>
                <a:cs typeface="Times New Roman"/>
              </a:rPr>
              <a:t>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o</a:t>
            </a:r>
            <a:r>
              <a:rPr sz="2600" i="1" spc="-160" dirty="0">
                <a:latin typeface="Times New Roman"/>
                <a:cs typeface="Times New Roman"/>
              </a:rPr>
              <a:t>f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</a:t>
            </a:r>
            <a:r>
              <a:rPr sz="2600" i="1" u="heavy" spc="-2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390" dirty="0">
                <a:latin typeface="Times New Roman"/>
                <a:cs typeface="Times New Roman"/>
              </a:rPr>
              <a:t>H</a:t>
            </a:r>
            <a:r>
              <a:rPr sz="2600" i="1" spc="-235" dirty="0">
                <a:latin typeface="Times New Roman"/>
                <a:cs typeface="Times New Roman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140" dirty="0">
                <a:latin typeface="Times New Roman"/>
                <a:cs typeface="Times New Roman"/>
              </a:rPr>
              <a:t>f</a:t>
            </a:r>
            <a:r>
              <a:rPr sz="2600" i="1" spc="-360" dirty="0">
                <a:latin typeface="Times New Roman"/>
                <a:cs typeface="Times New Roman"/>
              </a:rPr>
              <a:t>o</a:t>
            </a:r>
            <a:r>
              <a:rPr sz="2600" i="1" spc="-380" dirty="0">
                <a:latin typeface="Times New Roman"/>
                <a:cs typeface="Times New Roman"/>
              </a:rPr>
              <a:t>r</a:t>
            </a:r>
            <a:r>
              <a:rPr sz="2600" i="1" spc="-335" dirty="0">
                <a:latin typeface="Times New Roman"/>
                <a:cs typeface="Times New Roman"/>
              </a:rPr>
              <a:t>g</a:t>
            </a:r>
            <a:r>
              <a:rPr sz="2600" i="1" spc="-260" dirty="0">
                <a:latin typeface="Times New Roman"/>
                <a:cs typeface="Times New Roman"/>
              </a:rPr>
              <a:t>o</a:t>
            </a:r>
            <a:r>
              <a:rPr sz="2600" i="1" spc="-145" dirty="0">
                <a:latin typeface="Times New Roman"/>
                <a:cs typeface="Times New Roman"/>
              </a:rPr>
              <a:t>t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60" dirty="0">
                <a:latin typeface="Times New Roman"/>
                <a:cs typeface="Times New Roman"/>
              </a:rPr>
              <a:t>t</a:t>
            </a:r>
            <a:r>
              <a:rPr sz="2600" i="1" spc="-350" dirty="0">
                <a:latin typeface="Times New Roman"/>
                <a:cs typeface="Times New Roman"/>
              </a:rPr>
              <a:t>o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i="1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</a:t>
            </a:r>
            <a:r>
              <a:rPr sz="2600" i="1" u="heavy" spc="-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t</a:t>
            </a:r>
            <a:r>
              <a:rPr sz="2600" i="1" spc="-180" dirty="0">
                <a:latin typeface="Times New Roman"/>
                <a:cs typeface="Times New Roman"/>
              </a:rPr>
              <a:t>h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340" dirty="0">
                <a:latin typeface="Times New Roman"/>
                <a:cs typeface="Times New Roman"/>
              </a:rPr>
              <a:t>c</a:t>
            </a:r>
            <a:r>
              <a:rPr sz="2600" i="1" spc="-425" dirty="0">
                <a:latin typeface="Times New Roman"/>
                <a:cs typeface="Times New Roman"/>
              </a:rPr>
              <a:t>o</a:t>
            </a:r>
            <a:r>
              <a:rPr sz="2600" i="1" spc="-600" dirty="0">
                <a:latin typeface="Times New Roman"/>
                <a:cs typeface="Times New Roman"/>
              </a:rPr>
              <a:t>w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270" dirty="0">
                <a:latin typeface="Times New Roman"/>
                <a:cs typeface="Times New Roman"/>
              </a:rPr>
              <a:t>Hi</a:t>
            </a:r>
            <a:r>
              <a:rPr sz="2600" i="1" spc="-210" dirty="0">
                <a:latin typeface="Times New Roman"/>
                <a:cs typeface="Times New Roman"/>
              </a:rPr>
              <a:t>s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co</a:t>
            </a:r>
            <a:r>
              <a:rPr sz="2600" i="1" spc="-185" dirty="0">
                <a:latin typeface="Times New Roman"/>
                <a:cs typeface="Times New Roman"/>
              </a:rPr>
              <a:t>t</a:t>
            </a:r>
            <a:r>
              <a:rPr sz="2600" i="1" spc="-114" dirty="0">
                <a:latin typeface="Times New Roman"/>
                <a:cs typeface="Times New Roman"/>
              </a:rPr>
              <a:t>t</a:t>
            </a:r>
            <a:r>
              <a:rPr sz="2600" i="1" spc="-260" dirty="0">
                <a:latin typeface="Times New Roman"/>
                <a:cs typeface="Times New Roman"/>
              </a:rPr>
              <a:t>a</a:t>
            </a:r>
            <a:r>
              <a:rPr sz="2600" i="1" spc="-345" dirty="0">
                <a:latin typeface="Times New Roman"/>
                <a:cs typeface="Times New Roman"/>
              </a:rPr>
              <a:t>g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00" dirty="0">
                <a:latin typeface="Times New Roman"/>
                <a:cs typeface="Times New Roman"/>
              </a:rPr>
              <a:t>i</a:t>
            </a:r>
            <a:r>
              <a:rPr sz="2600" i="1" spc="-270" dirty="0">
                <a:latin typeface="Times New Roman"/>
                <a:cs typeface="Times New Roman"/>
              </a:rPr>
              <a:t>s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spc="-280" dirty="0">
                <a:latin typeface="Times New Roman"/>
                <a:cs typeface="Times New Roman"/>
              </a:rPr>
              <a:t>near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a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spc="-245" dirty="0">
                <a:latin typeface="Times New Roman"/>
                <a:cs typeface="Times New Roman"/>
              </a:rPr>
              <a:t>small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u="heavy" spc="-4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600" i="1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ood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210" dirty="0">
                <a:latin typeface="Times New Roman"/>
                <a:cs typeface="Times New Roman"/>
              </a:rPr>
              <a:t>T</a:t>
            </a:r>
            <a:r>
              <a:rPr sz="2600" i="1" spc="-200" dirty="0">
                <a:latin typeface="Times New Roman"/>
                <a:cs typeface="Times New Roman"/>
              </a:rPr>
              <a:t>h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240" dirty="0">
                <a:latin typeface="Times New Roman"/>
                <a:cs typeface="Times New Roman"/>
              </a:rPr>
              <a:t>s</a:t>
            </a:r>
            <a:r>
              <a:rPr sz="2600" i="1" spc="-185" dirty="0">
                <a:latin typeface="Times New Roman"/>
                <a:cs typeface="Times New Roman"/>
              </a:rPr>
              <a:t>t</a:t>
            </a:r>
            <a:r>
              <a:rPr sz="2600" i="1" spc="-295" dirty="0">
                <a:latin typeface="Times New Roman"/>
                <a:cs typeface="Times New Roman"/>
              </a:rPr>
              <a:t>a</a:t>
            </a:r>
            <a:r>
              <a:rPr sz="2600" i="1" spc="-95" dirty="0">
                <a:latin typeface="Times New Roman"/>
                <a:cs typeface="Times New Roman"/>
              </a:rPr>
              <a:t>t</a:t>
            </a:r>
            <a:r>
              <a:rPr sz="2600" i="1" spc="-185" dirty="0">
                <a:latin typeface="Times New Roman"/>
                <a:cs typeface="Times New Roman"/>
              </a:rPr>
              <a:t>u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465" dirty="0">
                <a:latin typeface="Times New Roman"/>
                <a:cs typeface="Times New Roman"/>
              </a:rPr>
              <a:t>w</a:t>
            </a:r>
            <a:r>
              <a:rPr sz="2600" i="1" spc="-315" dirty="0">
                <a:latin typeface="Times New Roman"/>
                <a:cs typeface="Times New Roman"/>
              </a:rPr>
              <a:t>as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i="1" spc="-340" dirty="0">
                <a:latin typeface="Times New Roman"/>
                <a:cs typeface="Times New Roman"/>
              </a:rPr>
              <a:t>mad</a:t>
            </a:r>
            <a:r>
              <a:rPr sz="2600" i="1" spc="-260" dirty="0">
                <a:latin typeface="Times New Roman"/>
                <a:cs typeface="Times New Roman"/>
              </a:rPr>
              <a:t>e</a:t>
            </a:r>
            <a:r>
              <a:rPr sz="2600" i="1" spc="-85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o</a:t>
            </a:r>
            <a:r>
              <a:rPr sz="2600" i="1" spc="-300" dirty="0">
                <a:latin typeface="Times New Roman"/>
                <a:cs typeface="Times New Roman"/>
              </a:rPr>
              <a:t>u</a:t>
            </a:r>
            <a:r>
              <a:rPr sz="2600" i="1" spc="-50" dirty="0">
                <a:latin typeface="Times New Roman"/>
                <a:cs typeface="Times New Roman"/>
              </a:rPr>
              <a:t>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o</a:t>
            </a:r>
            <a:r>
              <a:rPr sz="2600" i="1" spc="-160" dirty="0">
                <a:latin typeface="Times New Roman"/>
                <a:cs typeface="Times New Roman"/>
              </a:rPr>
              <a:t>f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a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-390" dirty="0">
                <a:latin typeface="Times New Roman"/>
                <a:cs typeface="Times New Roman"/>
              </a:rPr>
              <a:t>b</a:t>
            </a:r>
            <a:r>
              <a:rPr sz="2600" i="1" spc="-265" dirty="0">
                <a:latin typeface="Times New Roman"/>
                <a:cs typeface="Times New Roman"/>
              </a:rPr>
              <a:t>lo</a:t>
            </a:r>
            <a:r>
              <a:rPr sz="2600" i="1" spc="-345" dirty="0">
                <a:latin typeface="Times New Roman"/>
                <a:cs typeface="Times New Roman"/>
              </a:rPr>
              <a:t>c</a:t>
            </a:r>
            <a:r>
              <a:rPr sz="2600" i="1" spc="-204" dirty="0">
                <a:latin typeface="Times New Roman"/>
                <a:cs typeface="Times New Roman"/>
              </a:rPr>
              <a:t>k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295" dirty="0">
                <a:latin typeface="Times New Roman"/>
                <a:cs typeface="Times New Roman"/>
              </a:rPr>
              <a:t>o</a:t>
            </a:r>
            <a:r>
              <a:rPr sz="2600" i="1" spc="-160" dirty="0">
                <a:latin typeface="Times New Roman"/>
                <a:cs typeface="Times New Roman"/>
              </a:rPr>
              <a:t>f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i="1" u="heavy" spc="-4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600" i="1" u="heavy" spc="-3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oo</a:t>
            </a:r>
            <a:r>
              <a:rPr sz="2600" i="1" u="heavy" spc="-3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390" dirty="0">
                <a:latin typeface="Times New Roman"/>
                <a:cs typeface="Times New Roman"/>
              </a:rPr>
              <a:t>H</a:t>
            </a:r>
            <a:r>
              <a:rPr sz="2600" i="1" spc="-235" dirty="0">
                <a:latin typeface="Times New Roman"/>
                <a:cs typeface="Times New Roman"/>
              </a:rPr>
              <a:t>e</a:t>
            </a:r>
            <a:r>
              <a:rPr sz="2600" i="1" spc="-70" dirty="0">
                <a:latin typeface="Times New Roman"/>
                <a:cs typeface="Times New Roman"/>
              </a:rPr>
              <a:t> </a:t>
            </a:r>
            <a:r>
              <a:rPr sz="2600" i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</a:t>
            </a:r>
            <a:r>
              <a:rPr sz="2600" i="1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600" i="1" u="heavy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spc="-225" dirty="0">
                <a:latin typeface="Times New Roman"/>
                <a:cs typeface="Times New Roman"/>
              </a:rPr>
              <a:t>his</a:t>
            </a:r>
            <a:r>
              <a:rPr sz="2600" i="1" spc="-65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hai</a:t>
            </a:r>
            <a:r>
              <a:rPr sz="2600" i="1" spc="-450" dirty="0">
                <a:latin typeface="Times New Roman"/>
                <a:cs typeface="Times New Roman"/>
              </a:rPr>
              <a:t>r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i="1" spc="-210" dirty="0">
                <a:latin typeface="Times New Roman"/>
                <a:cs typeface="Times New Roman"/>
              </a:rPr>
              <a:t>T</a:t>
            </a:r>
            <a:r>
              <a:rPr sz="2600" i="1" spc="-200" dirty="0">
                <a:latin typeface="Times New Roman"/>
                <a:cs typeface="Times New Roman"/>
              </a:rPr>
              <a:t>h</a:t>
            </a:r>
            <a:r>
              <a:rPr sz="2600" i="1" spc="-275" dirty="0">
                <a:latin typeface="Times New Roman"/>
                <a:cs typeface="Times New Roman"/>
              </a:rPr>
              <a:t>ey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u="heavy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</a:t>
            </a:r>
            <a:r>
              <a:rPr sz="2600" i="1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2600" i="1" u="heavy" spc="-3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a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i="1" spc="-270" dirty="0">
                <a:latin typeface="Times New Roman"/>
                <a:cs typeface="Times New Roman"/>
              </a:rPr>
              <a:t>d</a:t>
            </a:r>
            <a:r>
              <a:rPr sz="2600" i="1" spc="-295" dirty="0">
                <a:latin typeface="Times New Roman"/>
                <a:cs typeface="Times New Roman"/>
              </a:rPr>
              <a:t>a</a:t>
            </a:r>
            <a:r>
              <a:rPr sz="2600" i="1" spc="-195" dirty="0">
                <a:latin typeface="Times New Roman"/>
                <a:cs typeface="Times New Roman"/>
              </a:rPr>
              <a:t>te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-140" dirty="0">
                <a:latin typeface="Times New Roman"/>
                <a:cs typeface="Times New Roman"/>
              </a:rPr>
              <a:t>f</a:t>
            </a:r>
            <a:r>
              <a:rPr sz="2600" i="1" spc="-360" dirty="0">
                <a:latin typeface="Times New Roman"/>
                <a:cs typeface="Times New Roman"/>
              </a:rPr>
              <a:t>o</a:t>
            </a:r>
            <a:r>
              <a:rPr sz="2600" i="1" spc="-280" dirty="0">
                <a:latin typeface="Times New Roman"/>
                <a:cs typeface="Times New Roman"/>
              </a:rPr>
              <a:t>r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i="1" spc="-95" dirty="0">
                <a:latin typeface="Times New Roman"/>
                <a:cs typeface="Times New Roman"/>
              </a:rPr>
              <a:t>t</a:t>
            </a:r>
            <a:r>
              <a:rPr sz="2600" i="1" spc="-180" dirty="0">
                <a:latin typeface="Times New Roman"/>
                <a:cs typeface="Times New Roman"/>
              </a:rPr>
              <a:t>h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r>
              <a:rPr sz="2600" i="1" spc="-55" dirty="0">
                <a:latin typeface="Times New Roman"/>
                <a:cs typeface="Times New Roman"/>
              </a:rPr>
              <a:t> </a:t>
            </a:r>
            <a:r>
              <a:rPr sz="2600" i="1" spc="-434" dirty="0">
                <a:latin typeface="Times New Roman"/>
                <a:cs typeface="Times New Roman"/>
              </a:rPr>
              <a:t>w</a:t>
            </a:r>
            <a:r>
              <a:rPr sz="2600" i="1" spc="-240" dirty="0">
                <a:latin typeface="Times New Roman"/>
                <a:cs typeface="Times New Roman"/>
              </a:rPr>
              <a:t>eddin</a:t>
            </a:r>
            <a:r>
              <a:rPr sz="2600" i="1" spc="-434" dirty="0">
                <a:latin typeface="Times New Roman"/>
                <a:cs typeface="Times New Roman"/>
              </a:rPr>
              <a:t>g</a:t>
            </a:r>
            <a:r>
              <a:rPr sz="2600" i="1" spc="2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17</a:t>
            </a:fld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18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HOMONYMY-POLYSEMY</a:t>
            </a:r>
            <a:r>
              <a:rPr sz="3600" spc="-15" dirty="0"/>
              <a:t> </a:t>
            </a:r>
            <a:r>
              <a:rPr sz="3600" spc="-30" dirty="0"/>
              <a:t>DISTINCTION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422857"/>
            <a:ext cx="7586980" cy="295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7752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204" dirty="0">
                <a:latin typeface="Times New Roman"/>
                <a:cs typeface="Times New Roman"/>
              </a:rPr>
              <a:t>Homonymy-polysemy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distinction: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closeness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55" dirty="0">
                <a:latin typeface="Times New Roman"/>
                <a:cs typeface="Times New Roman"/>
              </a:rPr>
              <a:t>el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ted</a:t>
            </a:r>
            <a:r>
              <a:rPr sz="3200" spc="-114" dirty="0">
                <a:latin typeface="Times New Roman"/>
                <a:cs typeface="Times New Roman"/>
              </a:rPr>
              <a:t>n</a:t>
            </a:r>
            <a:r>
              <a:rPr sz="3200" spc="-204" dirty="0">
                <a:latin typeface="Times New Roman"/>
                <a:cs typeface="Times New Roman"/>
              </a:rPr>
              <a:t>ess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senses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o</a:t>
            </a:r>
            <a:r>
              <a:rPr sz="3200" spc="-235" dirty="0">
                <a:latin typeface="Times New Roman"/>
                <a:cs typeface="Times New Roman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175" dirty="0">
                <a:latin typeface="Times New Roman"/>
                <a:cs typeface="Times New Roman"/>
              </a:rPr>
              <a:t>mbiguo</a:t>
            </a:r>
            <a:r>
              <a:rPr sz="3200" spc="-180" dirty="0">
                <a:latin typeface="Times New Roman"/>
                <a:cs typeface="Times New Roman"/>
              </a:rPr>
              <a:t>u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60" dirty="0">
                <a:latin typeface="Times New Roman"/>
                <a:cs typeface="Times New Roman"/>
              </a:rPr>
              <a:t>w</a:t>
            </a:r>
            <a:r>
              <a:rPr sz="3200" spc="13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160" dirty="0">
                <a:latin typeface="Times New Roman"/>
                <a:cs typeface="Times New Roman"/>
              </a:rPr>
              <a:t>Homo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265" dirty="0">
                <a:latin typeface="Times New Roman"/>
                <a:cs typeface="Times New Roman"/>
              </a:rPr>
              <a:t>y</a:t>
            </a:r>
            <a:r>
              <a:rPr sz="3200" spc="-320" dirty="0">
                <a:latin typeface="Times New Roman"/>
                <a:cs typeface="Times New Roman"/>
              </a:rPr>
              <a:t>m</a:t>
            </a:r>
            <a:r>
              <a:rPr sz="3200" spc="-270" dirty="0">
                <a:latin typeface="Times New Roman"/>
                <a:cs typeface="Times New Roman"/>
              </a:rPr>
              <a:t>y</a:t>
            </a:r>
            <a:r>
              <a:rPr sz="3200" spc="-65" dirty="0">
                <a:latin typeface="Times New Roman"/>
                <a:cs typeface="Times New Roman"/>
              </a:rPr>
              <a:t>-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di</a:t>
            </a:r>
            <a:r>
              <a:rPr sz="3200" spc="-170" dirty="0">
                <a:latin typeface="Times New Roman"/>
                <a:cs typeface="Times New Roman"/>
              </a:rPr>
              <a:t>f</a:t>
            </a:r>
            <a:r>
              <a:rPr sz="3200" spc="-155" dirty="0">
                <a:latin typeface="Times New Roman"/>
                <a:cs typeface="Times New Roman"/>
              </a:rPr>
              <a:t>f</a:t>
            </a:r>
            <a:r>
              <a:rPr sz="3200" spc="-215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senses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175" dirty="0">
                <a:latin typeface="Times New Roman"/>
                <a:cs typeface="Times New Roman"/>
              </a:rPr>
              <a:t>mbiguo</a:t>
            </a:r>
            <a:r>
              <a:rPr sz="3200" spc="-180" dirty="0">
                <a:latin typeface="Times New Roman"/>
                <a:cs typeface="Times New Roman"/>
              </a:rPr>
              <a:t>u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  <a:p>
            <a:pPr marL="640080" lvl="1" indent="-308610">
              <a:lnSpc>
                <a:spcPct val="100000"/>
              </a:lnSpc>
              <a:spcBef>
                <a:spcPts val="459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640080" algn="l"/>
                <a:tab pos="640715" algn="l"/>
              </a:tabLst>
            </a:pP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far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apart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from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each</a:t>
            </a:r>
            <a:r>
              <a:rPr sz="2800" spc="-70" dirty="0">
                <a:latin typeface="Times New Roman"/>
                <a:cs typeface="Times New Roman"/>
              </a:rPr>
              <a:t> other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related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via</a:t>
            </a:r>
            <a:endParaRPr sz="28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2800" spc="-150" dirty="0">
                <a:latin typeface="Times New Roman"/>
                <a:cs typeface="Times New Roman"/>
              </a:rPr>
              <a:t>sp</a:t>
            </a:r>
            <a:r>
              <a:rPr sz="2800" spc="-145" dirty="0">
                <a:latin typeface="Times New Roman"/>
                <a:cs typeface="Times New Roman"/>
              </a:rPr>
              <a:t>e</a:t>
            </a:r>
            <a:r>
              <a:rPr sz="2800" spc="-195" dirty="0">
                <a:latin typeface="Times New Roman"/>
                <a:cs typeface="Times New Roman"/>
              </a:rPr>
              <a:t>a</a:t>
            </a:r>
            <a:r>
              <a:rPr sz="2800" spc="-270" dirty="0">
                <a:latin typeface="Times New Roman"/>
                <a:cs typeface="Times New Roman"/>
              </a:rPr>
              <a:t>k</a:t>
            </a:r>
            <a:r>
              <a:rPr sz="2800" spc="-40" dirty="0">
                <a:latin typeface="Times New Roman"/>
                <a:cs typeface="Times New Roman"/>
              </a:rPr>
              <a:t>er</a:t>
            </a:r>
            <a:r>
              <a:rPr sz="2800" spc="-370" dirty="0">
                <a:latin typeface="Times New Roman"/>
                <a:cs typeface="Times New Roman"/>
              </a:rPr>
              <a:t>’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int</a:t>
            </a:r>
            <a:r>
              <a:rPr sz="2800" spc="-105" dirty="0">
                <a:latin typeface="Times New Roman"/>
                <a:cs typeface="Times New Roman"/>
              </a:rPr>
              <a:t>u</a:t>
            </a:r>
            <a:r>
              <a:rPr sz="2800" spc="-80" dirty="0">
                <a:latin typeface="Times New Roman"/>
                <a:cs typeface="Times New Roman"/>
              </a:rPr>
              <a:t>it</a:t>
            </a:r>
            <a:r>
              <a:rPr sz="2800" spc="-90" dirty="0">
                <a:latin typeface="Times New Roman"/>
                <a:cs typeface="Times New Roman"/>
              </a:rPr>
              <a:t>i</a:t>
            </a:r>
            <a:r>
              <a:rPr sz="2800" spc="-70" dirty="0">
                <a:latin typeface="Times New Roman"/>
                <a:cs typeface="Times New Roman"/>
              </a:rPr>
              <a:t>on;</a:t>
            </a:r>
            <a:endParaRPr sz="28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254" dirty="0">
                <a:latin typeface="Times New Roman"/>
                <a:cs typeface="Times New Roman"/>
              </a:rPr>
              <a:t>m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tter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accide</a:t>
            </a:r>
            <a:r>
              <a:rPr sz="2800" spc="-175" dirty="0">
                <a:latin typeface="Times New Roman"/>
                <a:cs typeface="Times New Roman"/>
              </a:rPr>
              <a:t>n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</a:t>
            </a:r>
            <a:r>
              <a:rPr sz="2800" spc="-150" dirty="0">
                <a:latin typeface="Times New Roman"/>
                <a:cs typeface="Times New Roman"/>
              </a:rPr>
              <a:t>o</a:t>
            </a:r>
            <a:r>
              <a:rPr sz="2800" spc="-130" dirty="0">
                <a:latin typeface="Times New Roman"/>
                <a:cs typeface="Times New Roman"/>
              </a:rPr>
              <a:t>incide</a:t>
            </a:r>
            <a:r>
              <a:rPr sz="2800" spc="-150" dirty="0">
                <a:latin typeface="Times New Roman"/>
                <a:cs typeface="Times New Roman"/>
              </a:rPr>
              <a:t>n</a:t>
            </a:r>
            <a:r>
              <a:rPr sz="2800" spc="-140" dirty="0">
                <a:latin typeface="Times New Roman"/>
                <a:cs typeface="Times New Roman"/>
              </a:rPr>
              <a:t>ce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490" dirty="0">
                <a:latin typeface="Times New Roman"/>
                <a:cs typeface="Times New Roman"/>
              </a:rPr>
              <a:t>g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i="1" spc="-250" dirty="0">
                <a:latin typeface="Times New Roman"/>
                <a:cs typeface="Times New Roman"/>
              </a:rPr>
              <a:t>bank</a:t>
            </a:r>
            <a:r>
              <a:rPr sz="2800" i="1" spc="-130" dirty="0">
                <a:latin typeface="Times New Roman"/>
                <a:cs typeface="Times New Roman"/>
              </a:rPr>
              <a:t>,</a:t>
            </a:r>
            <a:r>
              <a:rPr sz="2800" i="1" spc="-350" dirty="0">
                <a:latin typeface="Times New Roman"/>
                <a:cs typeface="Times New Roman"/>
              </a:rPr>
              <a:t> </a:t>
            </a:r>
            <a:r>
              <a:rPr sz="2800" i="1" spc="-340" dirty="0">
                <a:latin typeface="Times New Roman"/>
                <a:cs typeface="Times New Roman"/>
              </a:rPr>
              <a:t>mug</a:t>
            </a:r>
            <a:r>
              <a:rPr sz="2800" i="1" spc="-195" dirty="0">
                <a:latin typeface="Times New Roman"/>
                <a:cs typeface="Times New Roman"/>
              </a:rPr>
              <a:t>;</a:t>
            </a:r>
            <a:r>
              <a:rPr sz="2800" i="1" spc="-370" dirty="0">
                <a:latin typeface="Times New Roman"/>
                <a:cs typeface="Times New Roman"/>
              </a:rPr>
              <a:t> </a:t>
            </a:r>
            <a:r>
              <a:rPr sz="2800" i="1" spc="-100" dirty="0">
                <a:latin typeface="Times New Roman"/>
                <a:cs typeface="Times New Roman"/>
              </a:rPr>
              <a:t>kit</a:t>
            </a:r>
            <a:r>
              <a:rPr sz="2800" i="1" spc="-75" dirty="0">
                <a:latin typeface="Times New Roman"/>
                <a:cs typeface="Times New Roman"/>
              </a:rPr>
              <a:t>,</a:t>
            </a:r>
            <a:r>
              <a:rPr sz="2800" i="1" spc="-355" dirty="0">
                <a:latin typeface="Times New Roman"/>
                <a:cs typeface="Times New Roman"/>
              </a:rPr>
              <a:t> </a:t>
            </a:r>
            <a:r>
              <a:rPr sz="2800" i="1" spc="-335" dirty="0">
                <a:latin typeface="Times New Roman"/>
                <a:cs typeface="Times New Roman"/>
              </a:rPr>
              <a:t>bar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18</a:t>
            </a:fld>
            <a:endParaRPr spc="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501" y="0"/>
            <a:ext cx="4391025" cy="6453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19</a:t>
            </a:fld>
            <a:endParaRPr spc="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7273" y="6305499"/>
            <a:ext cx="661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8863" y="6314947"/>
            <a:ext cx="13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Relationships</a:t>
            </a:r>
            <a:r>
              <a:rPr spc="20" dirty="0"/>
              <a:t> </a:t>
            </a:r>
            <a:r>
              <a:rPr spc="-50" dirty="0"/>
              <a:t>between</a:t>
            </a:r>
            <a:r>
              <a:rPr spc="20" dirty="0"/>
              <a:t> </a:t>
            </a:r>
            <a:r>
              <a:rPr spc="-75" dirty="0"/>
              <a:t>word </a:t>
            </a:r>
            <a:r>
              <a:rPr spc="-985" dirty="0"/>
              <a:t> </a:t>
            </a:r>
            <a:r>
              <a:rPr spc="-55" dirty="0"/>
              <a:t>meanings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40" y="1510707"/>
            <a:ext cx="1793875" cy="33337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75" dirty="0">
                <a:latin typeface="Times New Roman"/>
                <a:cs typeface="Times New Roman"/>
              </a:rPr>
              <a:t>Homonymy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90" dirty="0">
                <a:latin typeface="Times New Roman"/>
                <a:cs typeface="Times New Roman"/>
              </a:rPr>
              <a:t>Polysemy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210" dirty="0">
                <a:latin typeface="Times New Roman"/>
                <a:cs typeface="Times New Roman"/>
              </a:rPr>
              <a:t>Synonymy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75" dirty="0">
                <a:latin typeface="Times New Roman"/>
                <a:cs typeface="Times New Roman"/>
              </a:rPr>
              <a:t>Antonymy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35" dirty="0">
                <a:latin typeface="Times New Roman"/>
                <a:cs typeface="Times New Roman"/>
              </a:rPr>
              <a:t>Hypernomy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65" dirty="0">
                <a:latin typeface="Times New Roman"/>
                <a:cs typeface="Times New Roman"/>
              </a:rPr>
              <a:t>Hyponomy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55" dirty="0">
                <a:latin typeface="Times New Roman"/>
                <a:cs typeface="Times New Roman"/>
              </a:rPr>
              <a:t>Meronomy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0200" y="1916176"/>
            <a:ext cx="4487926" cy="25256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47853"/>
            <a:ext cx="376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Relation:</a:t>
            </a:r>
            <a:r>
              <a:rPr sz="3600" spc="-100" dirty="0"/>
              <a:t> </a:t>
            </a:r>
            <a:r>
              <a:rPr sz="3600" spc="-85" dirty="0"/>
              <a:t>Synonymy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34340" y="1340865"/>
            <a:ext cx="8228965" cy="408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722"/>
              <a:buFont typeface="Segoe UI Symbol"/>
              <a:buChar char="⚫"/>
              <a:tabLst>
                <a:tab pos="311150" algn="l"/>
              </a:tabLst>
            </a:pPr>
            <a:r>
              <a:rPr sz="3600" spc="-280" dirty="0">
                <a:latin typeface="Times New Roman"/>
                <a:cs typeface="Times New Roman"/>
              </a:rPr>
              <a:t>Syn</a:t>
            </a:r>
            <a:r>
              <a:rPr sz="3600" spc="-285" dirty="0">
                <a:latin typeface="Times New Roman"/>
                <a:cs typeface="Times New Roman"/>
              </a:rPr>
              <a:t>o</a:t>
            </a:r>
            <a:r>
              <a:rPr sz="3600" spc="-235" dirty="0">
                <a:latin typeface="Times New Roman"/>
                <a:cs typeface="Times New Roman"/>
              </a:rPr>
              <a:t>n</a:t>
            </a:r>
            <a:r>
              <a:rPr sz="3600" spc="-265" dirty="0">
                <a:latin typeface="Times New Roman"/>
                <a:cs typeface="Times New Roman"/>
              </a:rPr>
              <a:t>yms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Times New Roman"/>
                <a:cs typeface="Times New Roman"/>
              </a:rPr>
              <a:t>h</a:t>
            </a:r>
            <a:r>
              <a:rPr sz="3600" spc="-395" dirty="0">
                <a:latin typeface="Times New Roman"/>
                <a:cs typeface="Times New Roman"/>
              </a:rPr>
              <a:t>a</a:t>
            </a:r>
            <a:r>
              <a:rPr sz="3600" spc="-375" dirty="0">
                <a:latin typeface="Times New Roman"/>
                <a:cs typeface="Times New Roman"/>
              </a:rPr>
              <a:t>v</a:t>
            </a:r>
            <a:r>
              <a:rPr sz="3600" spc="-140" dirty="0">
                <a:latin typeface="Times New Roman"/>
                <a:cs typeface="Times New Roman"/>
              </a:rPr>
              <a:t>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29" dirty="0">
                <a:latin typeface="Times New Roman"/>
                <a:cs typeface="Times New Roman"/>
              </a:rPr>
              <a:t>same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40" dirty="0">
                <a:latin typeface="Times New Roman"/>
                <a:cs typeface="Times New Roman"/>
              </a:rPr>
              <a:t>me</a:t>
            </a:r>
            <a:r>
              <a:rPr sz="3600" spc="-165" dirty="0">
                <a:latin typeface="Times New Roman"/>
                <a:cs typeface="Times New Roman"/>
              </a:rPr>
              <a:t>a</a:t>
            </a:r>
            <a:r>
              <a:rPr sz="3600" spc="-195" dirty="0">
                <a:latin typeface="Times New Roman"/>
                <a:cs typeface="Times New Roman"/>
              </a:rPr>
              <a:t>nin</a:t>
            </a:r>
            <a:r>
              <a:rPr sz="3600" spc="-220" dirty="0">
                <a:latin typeface="Times New Roman"/>
                <a:cs typeface="Times New Roman"/>
              </a:rPr>
              <a:t>g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65" dirty="0">
                <a:latin typeface="Times New Roman"/>
                <a:cs typeface="Times New Roman"/>
              </a:rPr>
              <a:t>in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95" dirty="0">
                <a:latin typeface="Times New Roman"/>
                <a:cs typeface="Times New Roman"/>
              </a:rPr>
              <a:t>some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o</a:t>
            </a:r>
            <a:r>
              <a:rPr sz="3600" spc="-45" dirty="0">
                <a:latin typeface="Times New Roman"/>
                <a:cs typeface="Times New Roman"/>
              </a:rPr>
              <a:t>r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all  </a:t>
            </a:r>
            <a:r>
              <a:rPr sz="3600" spc="-105" dirty="0">
                <a:latin typeface="Times New Roman"/>
                <a:cs typeface="Times New Roman"/>
              </a:rPr>
              <a:t>contexts.</a:t>
            </a:r>
            <a:endParaRPr sz="36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16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90" dirty="0">
                <a:latin typeface="Times New Roman"/>
                <a:cs typeface="Times New Roman"/>
              </a:rPr>
              <a:t>filbert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hazelnut</a:t>
            </a:r>
            <a:endParaRPr sz="32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3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165" dirty="0">
                <a:latin typeface="Times New Roman"/>
                <a:cs typeface="Times New Roman"/>
              </a:rPr>
              <a:t>cou</a:t>
            </a:r>
            <a:r>
              <a:rPr sz="3200" spc="-100" dirty="0">
                <a:latin typeface="Times New Roman"/>
                <a:cs typeface="Times New Roman"/>
              </a:rPr>
              <a:t>c</a:t>
            </a:r>
            <a:r>
              <a:rPr sz="3200" spc="-200" dirty="0">
                <a:latin typeface="Times New Roman"/>
                <a:cs typeface="Times New Roman"/>
              </a:rPr>
              <a:t>h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so</a:t>
            </a:r>
            <a:r>
              <a:rPr sz="3200" spc="-190" dirty="0">
                <a:latin typeface="Times New Roman"/>
                <a:cs typeface="Times New Roman"/>
              </a:rPr>
              <a:t>f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195" dirty="0">
                <a:latin typeface="Times New Roman"/>
                <a:cs typeface="Times New Roman"/>
              </a:rPr>
              <a:t>big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l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rge</a:t>
            </a:r>
            <a:endParaRPr sz="32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150" dirty="0">
                <a:latin typeface="Times New Roman"/>
                <a:cs typeface="Times New Roman"/>
              </a:rPr>
              <a:t>automobi</a:t>
            </a:r>
            <a:r>
              <a:rPr sz="3200" spc="-100" dirty="0">
                <a:latin typeface="Times New Roman"/>
                <a:cs typeface="Times New Roman"/>
              </a:rPr>
              <a:t>l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c</a:t>
            </a:r>
            <a:r>
              <a:rPr sz="3200" spc="-114" dirty="0">
                <a:latin typeface="Times New Roman"/>
                <a:cs typeface="Times New Roman"/>
              </a:rPr>
              <a:t>ar</a:t>
            </a:r>
            <a:endParaRPr sz="32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3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omi</a:t>
            </a:r>
            <a:r>
              <a:rPr sz="3200" spc="-6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th</a:t>
            </a:r>
            <a:r>
              <a:rPr sz="3200" spc="-70" dirty="0">
                <a:latin typeface="Times New Roman"/>
                <a:cs typeface="Times New Roman"/>
              </a:rPr>
              <a:t>r</a:t>
            </a:r>
            <a:r>
              <a:rPr sz="3200" spc="-235" dirty="0">
                <a:latin typeface="Times New Roman"/>
                <a:cs typeface="Times New Roman"/>
              </a:rPr>
              <a:t>o</a:t>
            </a:r>
            <a:r>
              <a:rPr sz="3200" spc="-175" dirty="0">
                <a:latin typeface="Times New Roman"/>
                <a:cs typeface="Times New Roman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up</a:t>
            </a:r>
            <a:endParaRPr sz="3200">
              <a:latin typeface="Times New Roman"/>
              <a:cs typeface="Times New Roman"/>
            </a:endParaRPr>
          </a:p>
          <a:p>
            <a:pPr marL="586740" lvl="1" indent="-229870">
              <a:lnSpc>
                <a:spcPct val="100000"/>
              </a:lnSpc>
              <a:spcBef>
                <a:spcPts val="1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87375" algn="l"/>
              </a:tabLst>
            </a:pPr>
            <a:r>
              <a:rPr sz="3200" spc="-409" dirty="0">
                <a:latin typeface="Times New Roman"/>
                <a:cs typeface="Times New Roman"/>
              </a:rPr>
              <a:t>W</a:t>
            </a:r>
            <a:r>
              <a:rPr sz="3200" spc="-28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ter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H</a:t>
            </a:r>
            <a:r>
              <a:rPr sz="3150" spc="-104" baseline="-21164" dirty="0">
                <a:latin typeface="Times New Roman"/>
                <a:cs typeface="Times New Roman"/>
              </a:rPr>
              <a:t>2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689" y="372672"/>
            <a:ext cx="4450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Relation:</a:t>
            </a:r>
            <a:r>
              <a:rPr spc="-25" dirty="0"/>
              <a:t> </a:t>
            </a:r>
            <a:r>
              <a:rPr spc="-90" dirty="0"/>
              <a:t>Synonymity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90" y="1287961"/>
            <a:ext cx="8188648" cy="441467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95" dirty="0">
                <a:latin typeface="Times New Roman"/>
                <a:cs typeface="Times New Roman"/>
              </a:rPr>
              <a:t>Note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th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180" dirty="0">
                <a:latin typeface="Times New Roman"/>
                <a:cs typeface="Times New Roman"/>
              </a:rPr>
              <a:t>oba</a:t>
            </a:r>
            <a:r>
              <a:rPr sz="3200" spc="-225" dirty="0">
                <a:latin typeface="Times New Roman"/>
                <a:cs typeface="Times New Roman"/>
              </a:rPr>
              <a:t>b</a:t>
            </a:r>
            <a:r>
              <a:rPr sz="3200" spc="-185" dirty="0">
                <a:latin typeface="Times New Roman"/>
                <a:cs typeface="Times New Roman"/>
              </a:rPr>
              <a:t>l</a:t>
            </a:r>
            <a:r>
              <a:rPr sz="3200" spc="-265" dirty="0">
                <a:latin typeface="Times New Roman"/>
                <a:cs typeface="Times New Roman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n</a:t>
            </a:r>
            <a:r>
              <a:rPr sz="3200" spc="-135" dirty="0">
                <a:latin typeface="Times New Roman"/>
                <a:cs typeface="Times New Roman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example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of  </a:t>
            </a:r>
            <a:r>
              <a:rPr sz="3200" spc="-105" dirty="0">
                <a:latin typeface="Times New Roman"/>
                <a:cs typeface="Times New Roman"/>
              </a:rPr>
              <a:t>perfect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synonymy.</a:t>
            </a:r>
            <a:endParaRPr sz="3200">
              <a:latin typeface="Times New Roman"/>
              <a:cs typeface="Times New Roman"/>
            </a:endParaRPr>
          </a:p>
          <a:p>
            <a:pPr marL="285115" marR="5080" indent="-273050">
              <a:spcBef>
                <a:spcPts val="10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561340" algn="l"/>
              </a:tabLst>
            </a:pPr>
            <a:endParaRPr lang="en-US" sz="3200" spc="-225" dirty="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59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290" dirty="0">
                <a:latin typeface="Times New Roman"/>
                <a:cs typeface="Times New Roman"/>
              </a:rPr>
              <a:t>E</a:t>
            </a:r>
            <a:r>
              <a:rPr sz="2800" spc="-295" dirty="0">
                <a:latin typeface="Times New Roman"/>
                <a:cs typeface="Times New Roman"/>
              </a:rPr>
              <a:t>v</a:t>
            </a:r>
            <a:r>
              <a:rPr sz="2800" spc="-114" dirty="0">
                <a:latin typeface="Times New Roman"/>
                <a:cs typeface="Times New Roman"/>
              </a:rPr>
              <a:t>en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if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ma</a:t>
            </a:r>
            <a:r>
              <a:rPr sz="2800" spc="-204" dirty="0">
                <a:latin typeface="Times New Roman"/>
                <a:cs typeface="Times New Roman"/>
              </a:rPr>
              <a:t>n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aspect</a:t>
            </a:r>
            <a:r>
              <a:rPr sz="2800" spc="-140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meaning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identical</a:t>
            </a:r>
            <a:endParaRPr sz="2800">
              <a:latin typeface="Times New Roman"/>
              <a:cs typeface="Times New Roman"/>
            </a:endParaRPr>
          </a:p>
          <a:p>
            <a:pPr marL="561340" marR="46355" lvl="1" indent="-228600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1340" algn="l"/>
              </a:tabLst>
            </a:pPr>
            <a:r>
              <a:rPr sz="2800" spc="-185" dirty="0">
                <a:latin typeface="Times New Roman"/>
                <a:cs typeface="Times New Roman"/>
              </a:rPr>
              <a:t>St</a:t>
            </a:r>
            <a:r>
              <a:rPr sz="2800" spc="-135" dirty="0">
                <a:latin typeface="Times New Roman"/>
                <a:cs typeface="Times New Roman"/>
              </a:rPr>
              <a:t>i</a:t>
            </a:r>
            <a:r>
              <a:rPr sz="2800" spc="-114" dirty="0">
                <a:latin typeface="Times New Roman"/>
                <a:cs typeface="Times New Roman"/>
              </a:rPr>
              <a:t>l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m</a:t>
            </a:r>
            <a:r>
              <a:rPr sz="2800" spc="-245" dirty="0">
                <a:latin typeface="Times New Roman"/>
                <a:cs typeface="Times New Roman"/>
              </a:rPr>
              <a:t>a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not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ese</a:t>
            </a:r>
            <a:r>
              <a:rPr sz="2800" spc="20" dirty="0">
                <a:latin typeface="Times New Roman"/>
                <a:cs typeface="Times New Roman"/>
              </a:rPr>
              <a:t>r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acceptab</a:t>
            </a:r>
            <a:r>
              <a:rPr sz="2800" spc="-105" dirty="0">
                <a:latin typeface="Times New Roman"/>
                <a:cs typeface="Times New Roman"/>
              </a:rPr>
              <a:t>i</a:t>
            </a:r>
            <a:r>
              <a:rPr sz="2800" spc="-100" dirty="0">
                <a:latin typeface="Times New Roman"/>
                <a:cs typeface="Times New Roman"/>
              </a:rPr>
              <a:t>lit</a:t>
            </a:r>
            <a:r>
              <a:rPr sz="2800" spc="-165" dirty="0">
                <a:latin typeface="Times New Roman"/>
                <a:cs typeface="Times New Roman"/>
              </a:rPr>
              <a:t>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base</a:t>
            </a:r>
            <a:r>
              <a:rPr sz="2800" spc="-19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on  </a:t>
            </a:r>
            <a:r>
              <a:rPr sz="2800" spc="-114" dirty="0">
                <a:latin typeface="Times New Roman"/>
                <a:cs typeface="Times New Roman"/>
              </a:rPr>
              <a:t>notions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politeness,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slang,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register,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genre,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332740" marR="46355" lvl="1">
              <a:spcBef>
                <a:spcPts val="400"/>
              </a:spcBef>
              <a:buClr>
                <a:srgbClr val="9B2C1F"/>
              </a:buClr>
              <a:buSzPct val="83928"/>
              <a:tabLst>
                <a:tab pos="285750" algn="l"/>
              </a:tabLst>
            </a:pPr>
            <a:endParaRPr lang="en-US" sz="2800" spc="-4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54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5750" algn="l"/>
              </a:tabLst>
            </a:pPr>
            <a:r>
              <a:rPr sz="3200" spc="-16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Linguistic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Principle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Contrast:</a:t>
            </a:r>
            <a:endParaRPr sz="32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84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61340" algn="l"/>
              </a:tabLst>
            </a:pPr>
            <a:r>
              <a:rPr sz="2600" spc="-125" dirty="0">
                <a:latin typeface="Times New Roman"/>
                <a:cs typeface="Times New Roman"/>
              </a:rPr>
              <a:t>Difference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-&gt;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difference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070"/>
            <a:ext cx="74225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85" dirty="0">
                <a:latin typeface="Arial"/>
                <a:cs typeface="Arial"/>
              </a:rPr>
              <a:t>S</a:t>
            </a:r>
            <a:r>
              <a:rPr b="1" spc="-409" dirty="0">
                <a:latin typeface="Arial"/>
                <a:cs typeface="Arial"/>
              </a:rPr>
              <a:t>y</a:t>
            </a:r>
            <a:r>
              <a:rPr b="1" spc="-440" dirty="0">
                <a:latin typeface="Arial"/>
                <a:cs typeface="Arial"/>
              </a:rPr>
              <a:t>n</a:t>
            </a:r>
            <a:r>
              <a:rPr b="1" spc="-325" dirty="0">
                <a:latin typeface="Arial"/>
                <a:cs typeface="Arial"/>
              </a:rPr>
              <a:t>o</a:t>
            </a:r>
            <a:r>
              <a:rPr b="1" spc="-400" dirty="0">
                <a:latin typeface="Arial"/>
                <a:cs typeface="Arial"/>
              </a:rPr>
              <a:t>n</a:t>
            </a:r>
            <a:r>
              <a:rPr b="1" spc="-340" dirty="0">
                <a:latin typeface="Arial"/>
                <a:cs typeface="Arial"/>
              </a:rPr>
              <a:t>y</a:t>
            </a:r>
            <a:r>
              <a:rPr b="1" spc="-595" dirty="0">
                <a:latin typeface="Arial"/>
                <a:cs typeface="Arial"/>
              </a:rPr>
              <a:t>m</a:t>
            </a:r>
            <a:r>
              <a:rPr b="1" spc="-570" dirty="0">
                <a:latin typeface="Arial"/>
                <a:cs typeface="Arial"/>
              </a:rPr>
              <a:t>y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195" dirty="0">
                <a:latin typeface="Arial"/>
                <a:cs typeface="Arial"/>
              </a:rPr>
              <a:t>i</a:t>
            </a:r>
            <a:r>
              <a:rPr b="1" spc="-380" dirty="0">
                <a:latin typeface="Arial"/>
                <a:cs typeface="Arial"/>
              </a:rPr>
              <a:t>s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a </a:t>
            </a:r>
            <a:r>
              <a:rPr b="1" spc="-229" dirty="0">
                <a:latin typeface="Arial"/>
                <a:cs typeface="Arial"/>
              </a:rPr>
              <a:t>r</a:t>
            </a:r>
            <a:r>
              <a:rPr b="1" spc="-225" dirty="0">
                <a:latin typeface="Arial"/>
                <a:cs typeface="Arial"/>
              </a:rPr>
              <a:t>e</a:t>
            </a:r>
            <a:r>
              <a:rPr b="1" spc="-100" dirty="0">
                <a:latin typeface="Arial"/>
                <a:cs typeface="Arial"/>
              </a:rPr>
              <a:t>l</a:t>
            </a:r>
            <a:r>
              <a:rPr b="1" spc="-135" dirty="0">
                <a:latin typeface="Arial"/>
                <a:cs typeface="Arial"/>
              </a:rPr>
              <a:t>a</a:t>
            </a:r>
            <a:r>
              <a:rPr b="1" spc="-75" dirty="0">
                <a:latin typeface="Arial"/>
                <a:cs typeface="Arial"/>
              </a:rPr>
              <a:t>t</a:t>
            </a:r>
            <a:r>
              <a:rPr b="1" spc="-285" dirty="0">
                <a:latin typeface="Arial"/>
                <a:cs typeface="Arial"/>
              </a:rPr>
              <a:t>ion</a:t>
            </a:r>
          </a:p>
          <a:p>
            <a:pPr marL="12700">
              <a:lnSpc>
                <a:spcPct val="100000"/>
              </a:lnSpc>
            </a:pPr>
            <a:r>
              <a:rPr b="1" spc="-290" dirty="0">
                <a:latin typeface="Arial"/>
                <a:cs typeface="Arial"/>
              </a:rPr>
              <a:t>b</a:t>
            </a:r>
            <a:r>
              <a:rPr b="1" spc="-160" dirty="0">
                <a:latin typeface="Arial"/>
                <a:cs typeface="Arial"/>
              </a:rPr>
              <a:t>e</a:t>
            </a:r>
            <a:r>
              <a:rPr b="1" spc="-170" dirty="0">
                <a:latin typeface="Arial"/>
                <a:cs typeface="Arial"/>
              </a:rPr>
              <a:t>t</a:t>
            </a:r>
            <a:r>
              <a:rPr b="1" spc="-430" dirty="0">
                <a:latin typeface="Arial"/>
                <a:cs typeface="Arial"/>
              </a:rPr>
              <a:t>w</a:t>
            </a:r>
            <a:r>
              <a:rPr b="1" spc="-145" dirty="0">
                <a:latin typeface="Arial"/>
                <a:cs typeface="Arial"/>
              </a:rPr>
              <a:t>e</a:t>
            </a:r>
            <a:r>
              <a:rPr b="1" spc="-135" dirty="0">
                <a:latin typeface="Arial"/>
                <a:cs typeface="Arial"/>
              </a:rPr>
              <a:t>e</a:t>
            </a:r>
            <a:r>
              <a:rPr b="1" spc="-280" dirty="0">
                <a:latin typeface="Arial"/>
                <a:cs typeface="Arial"/>
              </a:rPr>
              <a:t>n</a:t>
            </a:r>
            <a:r>
              <a:rPr b="1" spc="-114" dirty="0">
                <a:latin typeface="Arial"/>
                <a:cs typeface="Arial"/>
              </a:rPr>
              <a:t> </a:t>
            </a:r>
            <a:r>
              <a:rPr b="1" spc="-260" dirty="0">
                <a:latin typeface="Arial"/>
                <a:cs typeface="Arial"/>
              </a:rPr>
              <a:t>s</a:t>
            </a:r>
            <a:r>
              <a:rPr b="1" spc="-250" dirty="0">
                <a:latin typeface="Arial"/>
                <a:cs typeface="Arial"/>
              </a:rPr>
              <a:t>e</a:t>
            </a:r>
            <a:r>
              <a:rPr b="1" spc="-340" dirty="0">
                <a:latin typeface="Arial"/>
                <a:cs typeface="Arial"/>
              </a:rPr>
              <a:t>n</a:t>
            </a:r>
            <a:r>
              <a:rPr b="1" spc="-305" dirty="0">
                <a:latin typeface="Arial"/>
                <a:cs typeface="Arial"/>
              </a:rPr>
              <a:t>s</a:t>
            </a:r>
            <a:r>
              <a:rPr b="1" spc="-260" dirty="0">
                <a:latin typeface="Arial"/>
                <a:cs typeface="Arial"/>
              </a:rPr>
              <a:t>es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235" dirty="0">
                <a:latin typeface="Arial"/>
                <a:cs typeface="Arial"/>
              </a:rPr>
              <a:t>r</a:t>
            </a:r>
            <a:r>
              <a:rPr b="1" spc="-135" dirty="0">
                <a:latin typeface="Arial"/>
                <a:cs typeface="Arial"/>
              </a:rPr>
              <a:t>a</a:t>
            </a:r>
            <a:r>
              <a:rPr b="1" spc="-75" dirty="0">
                <a:latin typeface="Arial"/>
                <a:cs typeface="Arial"/>
              </a:rPr>
              <a:t>t</a:t>
            </a:r>
            <a:r>
              <a:rPr b="1" spc="-280" dirty="0">
                <a:latin typeface="Arial"/>
                <a:cs typeface="Arial"/>
              </a:rPr>
              <a:t>h</a:t>
            </a:r>
            <a:r>
              <a:rPr b="1" spc="-195" dirty="0">
                <a:latin typeface="Arial"/>
                <a:cs typeface="Arial"/>
              </a:rPr>
              <a:t>er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140" dirty="0">
                <a:latin typeface="Arial"/>
                <a:cs typeface="Arial"/>
              </a:rPr>
              <a:t>t</a:t>
            </a:r>
            <a:r>
              <a:rPr b="1" spc="-240" dirty="0">
                <a:latin typeface="Arial"/>
                <a:cs typeface="Arial"/>
              </a:rPr>
              <a:t>h</a:t>
            </a:r>
            <a:r>
              <a:rPr b="1" spc="-195" dirty="0">
                <a:latin typeface="Arial"/>
                <a:cs typeface="Arial"/>
              </a:rPr>
              <a:t>an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500" dirty="0">
                <a:latin typeface="Arial"/>
                <a:cs typeface="Arial"/>
              </a:rPr>
              <a:t>w</a:t>
            </a:r>
            <a:r>
              <a:rPr b="1" spc="-375" dirty="0">
                <a:latin typeface="Arial"/>
                <a:cs typeface="Arial"/>
              </a:rPr>
              <a:t>o</a:t>
            </a:r>
            <a:r>
              <a:rPr b="1" spc="-275" dirty="0">
                <a:latin typeface="Arial"/>
                <a:cs typeface="Arial"/>
              </a:rPr>
              <a:t>r</a:t>
            </a:r>
            <a:r>
              <a:rPr b="1" spc="-335" dirty="0">
                <a:latin typeface="Arial"/>
                <a:cs typeface="Arial"/>
              </a:rPr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58499"/>
            <a:ext cx="7323455" cy="4294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14" dirty="0">
                <a:latin typeface="Times New Roman"/>
                <a:cs typeface="Times New Roman"/>
              </a:rPr>
              <a:t>Conside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ords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235" dirty="0">
                <a:latin typeface="Times New Roman"/>
                <a:cs typeface="Times New Roman"/>
              </a:rPr>
              <a:t>bi</a:t>
            </a:r>
            <a:r>
              <a:rPr sz="2600" i="1" spc="-295" dirty="0">
                <a:latin typeface="Times New Roman"/>
                <a:cs typeface="Times New Roman"/>
              </a:rPr>
              <a:t>g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spc="-225" dirty="0">
                <a:latin typeface="Times New Roman"/>
                <a:cs typeface="Times New Roman"/>
              </a:rPr>
              <a:t>la</a:t>
            </a:r>
            <a:r>
              <a:rPr sz="2600" i="1" spc="-320" dirty="0">
                <a:latin typeface="Times New Roman"/>
                <a:cs typeface="Times New Roman"/>
              </a:rPr>
              <a:t>r</a:t>
            </a:r>
            <a:r>
              <a:rPr sz="2600" i="1" spc="-345" dirty="0">
                <a:latin typeface="Times New Roman"/>
                <a:cs typeface="Times New Roman"/>
              </a:rPr>
              <a:t>g</a:t>
            </a:r>
            <a:r>
              <a:rPr sz="2600" i="1" spc="-34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 </a:t>
            </a:r>
            <a:r>
              <a:rPr sz="2600" spc="-32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y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yms?</a:t>
            </a:r>
            <a:endParaRPr sz="2600">
              <a:latin typeface="Times New Roman"/>
              <a:cs typeface="Times New Roman"/>
            </a:endParaRPr>
          </a:p>
          <a:p>
            <a:pPr marL="474980" lvl="1" indent="-190500">
              <a:lnSpc>
                <a:spcPct val="100000"/>
              </a:lnSpc>
              <a:buChar char="•"/>
              <a:tabLst>
                <a:tab pos="475615" algn="l"/>
              </a:tabLst>
            </a:pPr>
            <a:r>
              <a:rPr sz="2600" spc="-150" dirty="0">
                <a:latin typeface="Times New Roman"/>
                <a:cs typeface="Times New Roman"/>
              </a:rPr>
              <a:t>H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big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pl</a:t>
            </a:r>
            <a:r>
              <a:rPr sz="2600" spc="-160" dirty="0">
                <a:latin typeface="Times New Roman"/>
                <a:cs typeface="Times New Roman"/>
              </a:rPr>
              <a:t>a</a:t>
            </a:r>
            <a:r>
              <a:rPr sz="2600" spc="-185" dirty="0">
                <a:latin typeface="Times New Roman"/>
                <a:cs typeface="Times New Roman"/>
              </a:rPr>
              <a:t>ne?</a:t>
            </a:r>
            <a:endParaRPr sz="2600">
              <a:latin typeface="Times New Roman"/>
              <a:cs typeface="Times New Roman"/>
            </a:endParaRPr>
          </a:p>
          <a:p>
            <a:pPr marL="434340" lvl="1" indent="-149860">
              <a:lnSpc>
                <a:spcPct val="100000"/>
              </a:lnSpc>
              <a:buChar char="•"/>
              <a:tabLst>
                <a:tab pos="434975" algn="l"/>
              </a:tabLst>
            </a:pPr>
            <a:r>
              <a:rPr sz="2600" spc="-160" dirty="0">
                <a:latin typeface="Times New Roman"/>
                <a:cs typeface="Times New Roman"/>
              </a:rPr>
              <a:t>Would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I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flying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large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small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plane?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  <a:tab pos="550545" algn="l"/>
              </a:tabLst>
            </a:pPr>
            <a:r>
              <a:rPr sz="2600" dirty="0">
                <a:latin typeface="Times New Roman"/>
                <a:cs typeface="Times New Roman"/>
              </a:rPr>
              <a:t>•	</a:t>
            </a:r>
            <a:r>
              <a:rPr sz="2600" spc="-150" dirty="0">
                <a:latin typeface="Times New Roman"/>
                <a:cs typeface="Times New Roman"/>
              </a:rPr>
              <a:t>H</a:t>
            </a:r>
            <a:r>
              <a:rPr sz="2600" spc="-18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bo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her</a:t>
            </a:r>
            <a:r>
              <a:rPr sz="2600" spc="-30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  <a:p>
            <a:pPr marL="474980" lvl="1" indent="-190500">
              <a:lnSpc>
                <a:spcPct val="100000"/>
              </a:lnSpc>
              <a:buChar char="•"/>
              <a:tabLst>
                <a:tab pos="475615" algn="l"/>
              </a:tabLst>
            </a:pPr>
            <a:r>
              <a:rPr sz="2600" spc="-210" dirty="0">
                <a:latin typeface="Times New Roman"/>
                <a:cs typeface="Times New Roman"/>
              </a:rPr>
              <a:t>Miss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Nelson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became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kind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big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sister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Benjamin.</a:t>
            </a:r>
            <a:endParaRPr sz="2600">
              <a:latin typeface="Times New Roman"/>
              <a:cs typeface="Times New Roman"/>
            </a:endParaRPr>
          </a:p>
          <a:p>
            <a:pPr marL="475615" lvl="1" indent="-191135">
              <a:lnSpc>
                <a:spcPct val="100000"/>
              </a:lnSpc>
              <a:buChar char="•"/>
              <a:tabLst>
                <a:tab pos="476250" algn="l"/>
              </a:tabLst>
            </a:pPr>
            <a:r>
              <a:rPr sz="2600" spc="-235" dirty="0">
                <a:latin typeface="Times New Roman"/>
                <a:cs typeface="Times New Roman"/>
              </a:rPr>
              <a:t>?Miss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Nelson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became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kind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large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sister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Benjamin.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W</a:t>
            </a:r>
            <a:r>
              <a:rPr sz="2600" spc="-130" dirty="0">
                <a:latin typeface="Times New Roman"/>
                <a:cs typeface="Times New Roman"/>
              </a:rPr>
              <a:t>h</a:t>
            </a:r>
            <a:r>
              <a:rPr sz="2600" spc="-280" dirty="0">
                <a:latin typeface="Times New Roman"/>
                <a:cs typeface="Times New Roman"/>
              </a:rPr>
              <a:t>y?</a:t>
            </a:r>
            <a:endParaRPr sz="2600">
              <a:latin typeface="Times New Roman"/>
              <a:cs typeface="Times New Roman"/>
            </a:endParaRPr>
          </a:p>
          <a:p>
            <a:pPr marL="475615" lvl="1" indent="-191135">
              <a:lnSpc>
                <a:spcPct val="100000"/>
              </a:lnSpc>
              <a:buFont typeface="Times New Roman"/>
              <a:buChar char="•"/>
              <a:tabLst>
                <a:tab pos="476250" algn="l"/>
              </a:tabLst>
            </a:pPr>
            <a:r>
              <a:rPr sz="2600" i="1" spc="-254" dirty="0">
                <a:latin typeface="Times New Roman"/>
                <a:cs typeface="Times New Roman"/>
              </a:rPr>
              <a:t>big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means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older,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grown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-290" dirty="0">
                <a:latin typeface="Times New Roman"/>
                <a:cs typeface="Times New Roman"/>
              </a:rPr>
              <a:t>large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600" spc="-145" dirty="0">
                <a:latin typeface="Times New Roman"/>
                <a:cs typeface="Times New Roman"/>
              </a:rPr>
              <a:t>lac</a:t>
            </a:r>
            <a:r>
              <a:rPr sz="2600" spc="-180" dirty="0">
                <a:latin typeface="Times New Roman"/>
                <a:cs typeface="Times New Roman"/>
              </a:rPr>
              <a:t>ks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22</a:t>
            </a:fld>
            <a:endParaRPr spc="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070"/>
            <a:ext cx="5601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0" dirty="0">
                <a:latin typeface="Arial"/>
                <a:cs typeface="Arial"/>
              </a:rPr>
              <a:t>H</a:t>
            </a:r>
            <a:r>
              <a:rPr b="1" spc="-375" dirty="0">
                <a:latin typeface="Arial"/>
                <a:cs typeface="Arial"/>
              </a:rPr>
              <a:t>y</a:t>
            </a:r>
            <a:r>
              <a:rPr b="1" spc="-305" dirty="0">
                <a:latin typeface="Arial"/>
                <a:cs typeface="Arial"/>
              </a:rPr>
              <a:t>p</a:t>
            </a:r>
            <a:r>
              <a:rPr b="1" spc="-325" dirty="0">
                <a:latin typeface="Arial"/>
                <a:cs typeface="Arial"/>
              </a:rPr>
              <a:t>o</a:t>
            </a:r>
            <a:r>
              <a:rPr b="1" spc="-400" dirty="0">
                <a:latin typeface="Arial"/>
                <a:cs typeface="Arial"/>
              </a:rPr>
              <a:t>n</a:t>
            </a:r>
            <a:r>
              <a:rPr b="1" spc="-340" dirty="0">
                <a:latin typeface="Arial"/>
                <a:cs typeface="Arial"/>
              </a:rPr>
              <a:t>y</a:t>
            </a:r>
            <a:r>
              <a:rPr b="1" spc="-595" dirty="0">
                <a:latin typeface="Arial"/>
                <a:cs typeface="Arial"/>
              </a:rPr>
              <a:t>m</a:t>
            </a:r>
            <a:r>
              <a:rPr b="1" spc="-570" dirty="0">
                <a:latin typeface="Arial"/>
                <a:cs typeface="Arial"/>
              </a:rPr>
              <a:t>y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185" dirty="0">
                <a:latin typeface="Arial"/>
                <a:cs typeface="Arial"/>
              </a:rPr>
              <a:t>a</a:t>
            </a:r>
            <a:r>
              <a:rPr b="1" spc="-200" dirty="0">
                <a:latin typeface="Arial"/>
                <a:cs typeface="Arial"/>
              </a:rPr>
              <a:t>n</a:t>
            </a:r>
            <a:r>
              <a:rPr b="1" spc="-290" dirty="0">
                <a:latin typeface="Arial"/>
                <a:cs typeface="Arial"/>
              </a:rPr>
              <a:t>d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00" dirty="0">
                <a:latin typeface="Arial"/>
                <a:cs typeface="Arial"/>
              </a:rPr>
              <a:t>H</a:t>
            </a:r>
            <a:r>
              <a:rPr b="1" spc="-370" dirty="0">
                <a:latin typeface="Arial"/>
                <a:cs typeface="Arial"/>
              </a:rPr>
              <a:t>y</a:t>
            </a:r>
            <a:r>
              <a:rPr b="1" spc="-305" dirty="0">
                <a:latin typeface="Arial"/>
                <a:cs typeface="Arial"/>
              </a:rPr>
              <a:t>p</a:t>
            </a:r>
            <a:r>
              <a:rPr b="1" spc="-225" dirty="0">
                <a:latin typeface="Arial"/>
                <a:cs typeface="Arial"/>
              </a:rPr>
              <a:t>e</a:t>
            </a:r>
            <a:r>
              <a:rPr b="1" spc="-150" dirty="0">
                <a:latin typeface="Arial"/>
                <a:cs typeface="Arial"/>
              </a:rPr>
              <a:t>r</a:t>
            </a:r>
            <a:r>
              <a:rPr b="1" spc="-360" dirty="0">
                <a:latin typeface="Arial"/>
                <a:cs typeface="Arial"/>
              </a:rPr>
              <a:t>n</a:t>
            </a:r>
            <a:r>
              <a:rPr b="1" spc="-340" dirty="0">
                <a:latin typeface="Arial"/>
                <a:cs typeface="Arial"/>
              </a:rPr>
              <a:t>y</a:t>
            </a:r>
            <a:r>
              <a:rPr b="1" spc="-595" dirty="0">
                <a:latin typeface="Arial"/>
                <a:cs typeface="Arial"/>
              </a:rPr>
              <a:t>m</a:t>
            </a:r>
            <a:r>
              <a:rPr b="1" spc="-570" dirty="0">
                <a:latin typeface="Arial"/>
                <a:cs typeface="Arial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444" y="1103151"/>
            <a:ext cx="8317230" cy="5784276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85115" marR="5080" indent="-273050"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4000" spc="-65" dirty="0">
                <a:latin typeface="Times New Roman"/>
                <a:cs typeface="Times New Roman"/>
              </a:rPr>
              <a:t>One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140" dirty="0">
                <a:latin typeface="Times New Roman"/>
                <a:cs typeface="Times New Roman"/>
              </a:rPr>
              <a:t>sense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b="1" spc="-15" dirty="0">
                <a:latin typeface="Times New Roman"/>
                <a:cs typeface="Times New Roman"/>
              </a:rPr>
              <a:t>hyponym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spc="-150" dirty="0">
                <a:latin typeface="Times New Roman"/>
                <a:cs typeface="Times New Roman"/>
              </a:rPr>
              <a:t>of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95" dirty="0">
                <a:latin typeface="Times New Roman"/>
                <a:cs typeface="Times New Roman"/>
              </a:rPr>
              <a:t>another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60" dirty="0">
                <a:latin typeface="Times New Roman"/>
                <a:cs typeface="Times New Roman"/>
              </a:rPr>
              <a:t>if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75" dirty="0">
                <a:latin typeface="Times New Roman"/>
                <a:cs typeface="Times New Roman"/>
              </a:rPr>
              <a:t>the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85" dirty="0">
                <a:latin typeface="Times New Roman"/>
                <a:cs typeface="Times New Roman"/>
              </a:rPr>
              <a:t>first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140" dirty="0">
                <a:latin typeface="Times New Roman"/>
                <a:cs typeface="Times New Roman"/>
              </a:rPr>
              <a:t>sense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95" dirty="0">
                <a:latin typeface="Times New Roman"/>
                <a:cs typeface="Times New Roman"/>
              </a:rPr>
              <a:t>more</a:t>
            </a:r>
            <a:r>
              <a:rPr lang="en-US" sz="4000" spc="-95" dirty="0">
                <a:latin typeface="Times New Roman"/>
                <a:cs typeface="Times New Roman"/>
              </a:rPr>
              <a:t> </a:t>
            </a:r>
            <a:r>
              <a:rPr sz="4000" spc="-635" dirty="0">
                <a:latin typeface="Times New Roman"/>
                <a:cs typeface="Times New Roman"/>
              </a:rPr>
              <a:t> </a:t>
            </a:r>
            <a:r>
              <a:rPr sz="4000" spc="-140" dirty="0">
                <a:latin typeface="Times New Roman"/>
                <a:cs typeface="Times New Roman"/>
              </a:rPr>
              <a:t>spe</a:t>
            </a:r>
            <a:r>
              <a:rPr sz="4000" spc="-155" dirty="0">
                <a:latin typeface="Times New Roman"/>
                <a:cs typeface="Times New Roman"/>
              </a:rPr>
              <a:t>c</a:t>
            </a:r>
            <a:r>
              <a:rPr sz="4000" spc="-135" dirty="0">
                <a:latin typeface="Times New Roman"/>
                <a:cs typeface="Times New Roman"/>
              </a:rPr>
              <a:t>ifi</a:t>
            </a:r>
            <a:r>
              <a:rPr sz="4000" spc="-185" dirty="0">
                <a:latin typeface="Times New Roman"/>
                <a:cs typeface="Times New Roman"/>
              </a:rPr>
              <a:t>c</a:t>
            </a:r>
            <a:r>
              <a:rPr sz="4000" spc="110" dirty="0">
                <a:latin typeface="Times New Roman"/>
                <a:cs typeface="Times New Roman"/>
              </a:rPr>
              <a:t>,</a:t>
            </a:r>
            <a:r>
              <a:rPr sz="4000" spc="-170" dirty="0">
                <a:latin typeface="Times New Roman"/>
                <a:cs typeface="Times New Roman"/>
              </a:rPr>
              <a:t> </a:t>
            </a:r>
            <a:r>
              <a:rPr sz="4000" spc="-105" dirty="0">
                <a:latin typeface="Times New Roman"/>
                <a:cs typeface="Times New Roman"/>
              </a:rPr>
              <a:t>de</a:t>
            </a:r>
            <a:r>
              <a:rPr sz="4000" spc="-125" dirty="0">
                <a:latin typeface="Times New Roman"/>
                <a:cs typeface="Times New Roman"/>
              </a:rPr>
              <a:t>n</a:t>
            </a:r>
            <a:r>
              <a:rPr sz="4000" spc="-85" dirty="0">
                <a:latin typeface="Times New Roman"/>
                <a:cs typeface="Times New Roman"/>
              </a:rPr>
              <a:t>o(</a:t>
            </a:r>
            <a:r>
              <a:rPr sz="4000" spc="-110" dirty="0">
                <a:latin typeface="Times New Roman"/>
                <a:cs typeface="Times New Roman"/>
              </a:rPr>
              <a:t>n</a:t>
            </a:r>
            <a:r>
              <a:rPr sz="4000" spc="-215" dirty="0">
                <a:latin typeface="Times New Roman"/>
                <a:cs typeface="Times New Roman"/>
              </a:rPr>
              <a:t>g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135" dirty="0">
                <a:latin typeface="Times New Roman"/>
                <a:cs typeface="Times New Roman"/>
              </a:rPr>
              <a:t>s</a:t>
            </a:r>
            <a:r>
              <a:rPr sz="4000" spc="-185" dirty="0">
                <a:latin typeface="Times New Roman"/>
                <a:cs typeface="Times New Roman"/>
              </a:rPr>
              <a:t>u</a:t>
            </a:r>
            <a:r>
              <a:rPr sz="4000" spc="-155" dirty="0">
                <a:latin typeface="Times New Roman"/>
                <a:cs typeface="Times New Roman"/>
              </a:rPr>
              <a:t>b</a:t>
            </a:r>
            <a:r>
              <a:rPr sz="4000" spc="-145" dirty="0">
                <a:latin typeface="Times New Roman"/>
                <a:cs typeface="Times New Roman"/>
              </a:rPr>
              <a:t>c</a:t>
            </a:r>
            <a:r>
              <a:rPr sz="4000" spc="-180" dirty="0">
                <a:latin typeface="Times New Roman"/>
                <a:cs typeface="Times New Roman"/>
              </a:rPr>
              <a:t>lass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50" dirty="0">
                <a:latin typeface="Times New Roman"/>
                <a:cs typeface="Times New Roman"/>
              </a:rPr>
              <a:t>of</a:t>
            </a:r>
            <a:r>
              <a:rPr sz="4000" spc="-75" dirty="0">
                <a:latin typeface="Times New Roman"/>
                <a:cs typeface="Times New Roman"/>
              </a:rPr>
              <a:t> the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o</a:t>
            </a:r>
            <a:r>
              <a:rPr sz="4000" spc="-40" dirty="0">
                <a:latin typeface="Times New Roman"/>
                <a:cs typeface="Times New Roman"/>
              </a:rPr>
              <a:t>t</a:t>
            </a:r>
            <a:r>
              <a:rPr sz="4000" spc="-80" dirty="0">
                <a:latin typeface="Times New Roman"/>
                <a:cs typeface="Times New Roman"/>
              </a:rPr>
              <a:t>her</a:t>
            </a:r>
            <a:endParaRPr lang="en-US" sz="400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4000" dirty="0">
                <a:latin typeface="Times New Roman"/>
                <a:cs typeface="Times New Roman"/>
              </a:rPr>
              <a:t>•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i="1" spc="-310" dirty="0">
                <a:latin typeface="Times New Roman"/>
                <a:cs typeface="Times New Roman"/>
              </a:rPr>
              <a:t>car</a:t>
            </a:r>
            <a:r>
              <a:rPr sz="4000" i="1" spc="-85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h</a:t>
            </a:r>
            <a:r>
              <a:rPr sz="4000" spc="-165" dirty="0">
                <a:latin typeface="Times New Roman"/>
                <a:cs typeface="Times New Roman"/>
              </a:rPr>
              <a:t>y</a:t>
            </a:r>
            <a:r>
              <a:rPr sz="4000" spc="-180" dirty="0">
                <a:latin typeface="Times New Roman"/>
                <a:cs typeface="Times New Roman"/>
              </a:rPr>
              <a:t>p</a:t>
            </a:r>
            <a:r>
              <a:rPr sz="4000" spc="-110" dirty="0">
                <a:latin typeface="Times New Roman"/>
                <a:cs typeface="Times New Roman"/>
              </a:rPr>
              <a:t>o</a:t>
            </a:r>
            <a:r>
              <a:rPr sz="4000" spc="-170" dirty="0">
                <a:latin typeface="Times New Roman"/>
                <a:cs typeface="Times New Roman"/>
              </a:rPr>
              <a:t>n</a:t>
            </a:r>
            <a:r>
              <a:rPr sz="4000" spc="-185" dirty="0">
                <a:latin typeface="Times New Roman"/>
                <a:cs typeface="Times New Roman"/>
              </a:rPr>
              <a:t>ym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50" dirty="0">
                <a:latin typeface="Times New Roman"/>
                <a:cs typeface="Times New Roman"/>
              </a:rPr>
              <a:t>of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i="1" spc="-305" dirty="0">
                <a:latin typeface="Times New Roman"/>
                <a:cs typeface="Times New Roman"/>
              </a:rPr>
              <a:t>v</a:t>
            </a:r>
            <a:r>
              <a:rPr sz="4000" i="1" spc="-250" dirty="0">
                <a:latin typeface="Times New Roman"/>
                <a:cs typeface="Times New Roman"/>
              </a:rPr>
              <a:t>ehi</a:t>
            </a:r>
            <a:r>
              <a:rPr sz="4000" i="1" spc="-290" dirty="0">
                <a:latin typeface="Times New Roman"/>
                <a:cs typeface="Times New Roman"/>
              </a:rPr>
              <a:t>c</a:t>
            </a:r>
            <a:r>
              <a:rPr sz="4000" i="1" spc="-175" dirty="0">
                <a:latin typeface="Times New Roman"/>
                <a:cs typeface="Times New Roman"/>
              </a:rPr>
              <a:t>l</a:t>
            </a:r>
            <a:r>
              <a:rPr sz="4000" i="1" spc="-270" dirty="0">
                <a:latin typeface="Times New Roman"/>
                <a:cs typeface="Times New Roman"/>
              </a:rPr>
              <a:t>e</a:t>
            </a:r>
            <a:r>
              <a:rPr lang="en-US" sz="4000" i="1" spc="-65" dirty="0">
                <a:latin typeface="Times New Roman"/>
                <a:cs typeface="Times New Roman"/>
              </a:rPr>
              <a:t> </a:t>
            </a:r>
            <a:endParaRPr lang="en-US" sz="4000">
              <a:latin typeface="Times New Roman"/>
              <a:cs typeface="Times New Roman"/>
            </a:endParaRPr>
          </a:p>
          <a:p>
            <a:pPr marL="285115" indent="-273050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4000" dirty="0">
                <a:latin typeface="Times New Roman"/>
                <a:cs typeface="Times New Roman"/>
              </a:rPr>
              <a:t>•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i="1" spc="-315" dirty="0">
                <a:latin typeface="Times New Roman"/>
                <a:cs typeface="Times New Roman"/>
              </a:rPr>
              <a:t>ma</a:t>
            </a:r>
            <a:r>
              <a:rPr sz="4000" i="1" spc="-270" dirty="0">
                <a:latin typeface="Times New Roman"/>
                <a:cs typeface="Times New Roman"/>
              </a:rPr>
              <a:t>n</a:t>
            </a:r>
            <a:r>
              <a:rPr sz="4000" i="1" spc="-335" dirty="0">
                <a:latin typeface="Times New Roman"/>
                <a:cs typeface="Times New Roman"/>
              </a:rPr>
              <a:t>g</a:t>
            </a:r>
            <a:r>
              <a:rPr sz="4000" i="1" spc="-350" dirty="0">
                <a:latin typeface="Times New Roman"/>
                <a:cs typeface="Times New Roman"/>
              </a:rPr>
              <a:t>o</a:t>
            </a:r>
            <a:r>
              <a:rPr sz="4000" i="1" spc="-50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215" dirty="0">
                <a:latin typeface="Times New Roman"/>
                <a:cs typeface="Times New Roman"/>
              </a:rPr>
              <a:t>h</a:t>
            </a:r>
            <a:r>
              <a:rPr sz="4000" spc="-165" dirty="0">
                <a:latin typeface="Times New Roman"/>
                <a:cs typeface="Times New Roman"/>
              </a:rPr>
              <a:t>y</a:t>
            </a:r>
            <a:r>
              <a:rPr sz="4000" spc="-180" dirty="0">
                <a:latin typeface="Times New Roman"/>
                <a:cs typeface="Times New Roman"/>
              </a:rPr>
              <a:t>p</a:t>
            </a:r>
            <a:r>
              <a:rPr sz="4000" spc="-110" dirty="0">
                <a:latin typeface="Times New Roman"/>
                <a:cs typeface="Times New Roman"/>
              </a:rPr>
              <a:t>o</a:t>
            </a:r>
            <a:r>
              <a:rPr sz="4000" spc="-170" dirty="0">
                <a:latin typeface="Times New Roman"/>
                <a:cs typeface="Times New Roman"/>
              </a:rPr>
              <a:t>n</a:t>
            </a:r>
            <a:r>
              <a:rPr sz="4000" spc="-185" dirty="0">
                <a:latin typeface="Times New Roman"/>
                <a:cs typeface="Times New Roman"/>
              </a:rPr>
              <a:t>ym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50" dirty="0">
                <a:latin typeface="Times New Roman"/>
                <a:cs typeface="Times New Roman"/>
              </a:rPr>
              <a:t>of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i="1" spc="-165" dirty="0">
                <a:latin typeface="Times New Roman"/>
                <a:cs typeface="Times New Roman"/>
              </a:rPr>
              <a:t>f</a:t>
            </a:r>
            <a:r>
              <a:rPr sz="4000" i="1" spc="-195" dirty="0">
                <a:latin typeface="Times New Roman"/>
                <a:cs typeface="Times New Roman"/>
              </a:rPr>
              <a:t>r</a:t>
            </a:r>
            <a:r>
              <a:rPr sz="4000" i="1" spc="-120" dirty="0">
                <a:latin typeface="Times New Roman"/>
                <a:cs typeface="Times New Roman"/>
              </a:rPr>
              <a:t>uit</a:t>
            </a:r>
            <a:endParaRPr sz="4000" dirty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4000" spc="-140" dirty="0">
                <a:latin typeface="Times New Roman"/>
                <a:cs typeface="Times New Roman"/>
              </a:rPr>
              <a:t>Conversely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b="1" spc="15" dirty="0">
                <a:latin typeface="Times New Roman"/>
                <a:cs typeface="Times New Roman"/>
              </a:rPr>
              <a:t>hypernym</a:t>
            </a:r>
            <a:r>
              <a:rPr sz="4000" spc="15" dirty="0">
                <a:latin typeface="Times New Roman"/>
                <a:cs typeface="Times New Roman"/>
              </a:rPr>
              <a:t>/</a:t>
            </a:r>
            <a:r>
              <a:rPr sz="4000" b="1" spc="15" dirty="0">
                <a:latin typeface="Times New Roman"/>
                <a:cs typeface="Times New Roman"/>
              </a:rPr>
              <a:t>superordinate</a:t>
            </a:r>
            <a:r>
              <a:rPr sz="4000" b="1" spc="-70" dirty="0">
                <a:latin typeface="Times New Roman"/>
                <a:cs typeface="Times New Roman"/>
              </a:rPr>
              <a:t> </a:t>
            </a:r>
            <a:r>
              <a:rPr sz="4000" spc="-145" dirty="0">
                <a:latin typeface="Times New Roman"/>
                <a:cs typeface="Times New Roman"/>
              </a:rPr>
              <a:t>(“hyper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spc="-130" dirty="0">
                <a:latin typeface="Times New Roman"/>
                <a:cs typeface="Times New Roman"/>
              </a:rPr>
              <a:t>super”)</a:t>
            </a:r>
            <a:endParaRPr sz="4000" dirty="0">
              <a:latin typeface="Times New Roman"/>
              <a:cs typeface="Times New Roman"/>
            </a:endParaRPr>
          </a:p>
          <a:p>
            <a:pPr marL="475615" lvl="1" indent="-19113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476250" algn="l"/>
              </a:tabLst>
            </a:pPr>
            <a:r>
              <a:rPr sz="4000" i="1" spc="-305" dirty="0">
                <a:latin typeface="Times New Roman"/>
                <a:cs typeface="Times New Roman"/>
              </a:rPr>
              <a:t>v</a:t>
            </a:r>
            <a:r>
              <a:rPr sz="4000" i="1" spc="-250" dirty="0">
                <a:latin typeface="Times New Roman"/>
                <a:cs typeface="Times New Roman"/>
              </a:rPr>
              <a:t>ehi</a:t>
            </a:r>
            <a:r>
              <a:rPr sz="4000" i="1" spc="-290" dirty="0">
                <a:latin typeface="Times New Roman"/>
                <a:cs typeface="Times New Roman"/>
              </a:rPr>
              <a:t>c</a:t>
            </a:r>
            <a:r>
              <a:rPr sz="4000" i="1" spc="-175" dirty="0">
                <a:latin typeface="Times New Roman"/>
                <a:cs typeface="Times New Roman"/>
              </a:rPr>
              <a:t>l</a:t>
            </a:r>
            <a:r>
              <a:rPr sz="4000" i="1" spc="-270" dirty="0">
                <a:latin typeface="Times New Roman"/>
                <a:cs typeface="Times New Roman"/>
              </a:rPr>
              <a:t>e</a:t>
            </a:r>
            <a:r>
              <a:rPr sz="4000" i="1" spc="-65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b="1" spc="-90" dirty="0">
                <a:latin typeface="Times New Roman"/>
                <a:cs typeface="Times New Roman"/>
              </a:rPr>
              <a:t>h</a:t>
            </a:r>
            <a:r>
              <a:rPr sz="4000" b="1" dirty="0">
                <a:latin typeface="Times New Roman"/>
                <a:cs typeface="Times New Roman"/>
              </a:rPr>
              <a:t>ype</a:t>
            </a:r>
            <a:r>
              <a:rPr sz="4000" b="1" spc="70" dirty="0">
                <a:latin typeface="Times New Roman"/>
                <a:cs typeface="Times New Roman"/>
              </a:rPr>
              <a:t>r</a:t>
            </a:r>
            <a:r>
              <a:rPr sz="4000" b="1" spc="-90" dirty="0">
                <a:latin typeface="Times New Roman"/>
                <a:cs typeface="Times New Roman"/>
              </a:rPr>
              <a:t>n</a:t>
            </a:r>
            <a:r>
              <a:rPr sz="4000" b="1" spc="-40" dirty="0">
                <a:latin typeface="Times New Roman"/>
                <a:cs typeface="Times New Roman"/>
              </a:rPr>
              <a:t>ym</a:t>
            </a:r>
            <a:r>
              <a:rPr sz="4000" b="1" spc="-65" dirty="0">
                <a:latin typeface="Times New Roman"/>
                <a:cs typeface="Times New Roman"/>
              </a:rPr>
              <a:t> </a:t>
            </a:r>
            <a:r>
              <a:rPr sz="4000" spc="-185" dirty="0">
                <a:latin typeface="Times New Roman"/>
                <a:cs typeface="Times New Roman"/>
              </a:rPr>
              <a:t>o</a:t>
            </a:r>
            <a:r>
              <a:rPr sz="4000" spc="-120" dirty="0">
                <a:latin typeface="Times New Roman"/>
                <a:cs typeface="Times New Roman"/>
              </a:rPr>
              <a:t>f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i="1" spc="-310" dirty="0">
                <a:latin typeface="Times New Roman"/>
                <a:cs typeface="Times New Roman"/>
              </a:rPr>
              <a:t>car</a:t>
            </a:r>
            <a:endParaRPr sz="4000" dirty="0">
              <a:latin typeface="Times New Roman"/>
              <a:cs typeface="Times New Roman"/>
            </a:endParaRPr>
          </a:p>
          <a:p>
            <a:pPr marL="475615" lvl="1" indent="-191135">
              <a:lnSpc>
                <a:spcPct val="100000"/>
              </a:lnSpc>
              <a:buFont typeface="Times New Roman"/>
              <a:buChar char="•"/>
              <a:tabLst>
                <a:tab pos="476250" algn="l"/>
              </a:tabLst>
            </a:pPr>
            <a:r>
              <a:rPr sz="4000" i="1" spc="-165" dirty="0">
                <a:latin typeface="Times New Roman"/>
                <a:cs typeface="Times New Roman"/>
              </a:rPr>
              <a:t>f</a:t>
            </a:r>
            <a:r>
              <a:rPr sz="4000" i="1" spc="-195" dirty="0">
                <a:latin typeface="Times New Roman"/>
                <a:cs typeface="Times New Roman"/>
              </a:rPr>
              <a:t>r</a:t>
            </a:r>
            <a:r>
              <a:rPr sz="4000" i="1" spc="-120" dirty="0">
                <a:latin typeface="Times New Roman"/>
                <a:cs typeface="Times New Roman"/>
              </a:rPr>
              <a:t>uit</a:t>
            </a:r>
            <a:r>
              <a:rPr sz="4000" i="1" spc="-60" dirty="0">
                <a:latin typeface="Times New Roman"/>
                <a:cs typeface="Times New Roman"/>
              </a:rPr>
              <a:t> </a:t>
            </a:r>
            <a:r>
              <a:rPr sz="4000" spc="-165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204" dirty="0">
                <a:latin typeface="Times New Roman"/>
                <a:cs typeface="Times New Roman"/>
              </a:rPr>
              <a:t>a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215" dirty="0">
                <a:latin typeface="Times New Roman"/>
                <a:cs typeface="Times New Roman"/>
              </a:rPr>
              <a:t>h</a:t>
            </a:r>
            <a:r>
              <a:rPr sz="4000" spc="-165" dirty="0">
                <a:latin typeface="Times New Roman"/>
                <a:cs typeface="Times New Roman"/>
              </a:rPr>
              <a:t>y</a:t>
            </a:r>
            <a:r>
              <a:rPr sz="4000" spc="-180" dirty="0">
                <a:latin typeface="Times New Roman"/>
                <a:cs typeface="Times New Roman"/>
              </a:rPr>
              <a:t>p</a:t>
            </a:r>
            <a:r>
              <a:rPr sz="4000" spc="-40" dirty="0">
                <a:latin typeface="Times New Roman"/>
                <a:cs typeface="Times New Roman"/>
              </a:rPr>
              <a:t>e</a:t>
            </a:r>
            <a:r>
              <a:rPr sz="4000" spc="40" dirty="0">
                <a:latin typeface="Times New Roman"/>
                <a:cs typeface="Times New Roman"/>
              </a:rPr>
              <a:t>r</a:t>
            </a:r>
            <a:r>
              <a:rPr sz="4000" spc="-165" dirty="0">
                <a:latin typeface="Times New Roman"/>
                <a:cs typeface="Times New Roman"/>
              </a:rPr>
              <a:t>n</a:t>
            </a:r>
            <a:r>
              <a:rPr sz="4000" spc="-185" dirty="0">
                <a:latin typeface="Times New Roman"/>
                <a:cs typeface="Times New Roman"/>
              </a:rPr>
              <a:t>ym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150" dirty="0">
                <a:latin typeface="Times New Roman"/>
                <a:cs typeface="Times New Roman"/>
              </a:rPr>
              <a:t>of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i="1" spc="-315" dirty="0">
                <a:latin typeface="Times New Roman"/>
                <a:cs typeface="Times New Roman"/>
              </a:rPr>
              <a:t>ma</a:t>
            </a:r>
            <a:r>
              <a:rPr sz="4000" i="1" spc="-270" dirty="0">
                <a:latin typeface="Times New Roman"/>
                <a:cs typeface="Times New Roman"/>
              </a:rPr>
              <a:t>n</a:t>
            </a:r>
            <a:r>
              <a:rPr sz="4000" i="1" spc="-335" dirty="0">
                <a:latin typeface="Times New Roman"/>
                <a:cs typeface="Times New Roman"/>
              </a:rPr>
              <a:t>g</a:t>
            </a:r>
            <a:r>
              <a:rPr sz="4000" i="1" spc="-350" dirty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23</a:t>
            </a:fld>
            <a:endParaRPr spc="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732" y="584707"/>
            <a:ext cx="358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30" dirty="0">
                <a:solidFill>
                  <a:srgbClr val="FF0000"/>
                </a:solidFill>
                <a:latin typeface="Times New Roman"/>
                <a:cs typeface="Times New Roman"/>
              </a:rPr>
              <a:t>Hy</a:t>
            </a:r>
            <a:r>
              <a:rPr sz="2000" spc="-114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spc="-1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spc="-25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1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00000"/>
                </a:solidFill>
                <a:latin typeface="Times New Roman"/>
                <a:cs typeface="Times New Roman"/>
              </a:rPr>
              <a:t>(i</a:t>
            </a:r>
            <a:r>
              <a:rPr sz="20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spc="-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spc="8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0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spc="-140" dirty="0">
                <a:solidFill>
                  <a:srgbClr val="D24717"/>
                </a:solidFill>
                <a:latin typeface="Times New Roman"/>
                <a:cs typeface="Times New Roman"/>
              </a:rPr>
              <a:t>c</a:t>
            </a:r>
            <a:r>
              <a:rPr sz="2000" spc="-170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000" spc="-65" dirty="0">
                <a:solidFill>
                  <a:srgbClr val="D24717"/>
                </a:solidFill>
                <a:latin typeface="Times New Roman"/>
                <a:cs typeface="Times New Roman"/>
              </a:rPr>
              <a:t>te</a:t>
            </a:r>
            <a:r>
              <a:rPr sz="2000" spc="-85" dirty="0">
                <a:solidFill>
                  <a:srgbClr val="D24717"/>
                </a:solidFill>
                <a:latin typeface="Times New Roman"/>
                <a:cs typeface="Times New Roman"/>
              </a:rPr>
              <a:t>g</a:t>
            </a:r>
            <a:r>
              <a:rPr sz="2000" spc="-35" dirty="0">
                <a:solidFill>
                  <a:srgbClr val="D24717"/>
                </a:solidFill>
                <a:latin typeface="Times New Roman"/>
                <a:cs typeface="Times New Roman"/>
              </a:rPr>
              <a:t>o</a:t>
            </a:r>
            <a:r>
              <a:rPr sz="2000" spc="-15" dirty="0">
                <a:solidFill>
                  <a:srgbClr val="D24717"/>
                </a:solidFill>
                <a:latin typeface="Times New Roman"/>
                <a:cs typeface="Times New Roman"/>
              </a:rPr>
              <a:t>r</a:t>
            </a:r>
            <a:r>
              <a:rPr sz="2000" spc="-165" dirty="0">
                <a:solidFill>
                  <a:srgbClr val="D24717"/>
                </a:solidFill>
                <a:latin typeface="Times New Roman"/>
                <a:cs typeface="Times New Roman"/>
              </a:rPr>
              <a:t>y</a:t>
            </a:r>
            <a:r>
              <a:rPr sz="2000" spc="-5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000" spc="-90" dirty="0">
                <a:solidFill>
                  <a:srgbClr val="000000"/>
                </a:solidFill>
                <a:latin typeface="Times New Roman"/>
                <a:cs typeface="Times New Roman"/>
              </a:rPr>
              <a:t>membe</a:t>
            </a:r>
            <a:r>
              <a:rPr sz="2000" spc="-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00" spc="-145" dirty="0">
                <a:solidFill>
                  <a:srgbClr val="000000"/>
                </a:solidFill>
                <a:latin typeface="Times New Roman"/>
                <a:cs typeface="Times New Roman"/>
              </a:rPr>
              <a:t>sh</a:t>
            </a:r>
            <a:r>
              <a:rPr sz="2000" spc="-1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000" spc="-65" dirty="0">
                <a:solidFill>
                  <a:srgbClr val="000000"/>
                </a:solidFill>
                <a:latin typeface="Times New Roman"/>
                <a:cs typeface="Times New Roman"/>
              </a:rPr>
              <a:t>p)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861" y="4090492"/>
            <a:ext cx="535876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Times New Roman"/>
                <a:cs typeface="Times New Roman"/>
              </a:rPr>
              <a:t>may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be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problematic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identify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superordinate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terms: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i="1" spc="-215" dirty="0">
                <a:solidFill>
                  <a:srgbClr val="009900"/>
                </a:solidFill>
                <a:latin typeface="Times New Roman"/>
                <a:cs typeface="Times New Roman"/>
              </a:rPr>
              <a:t>brothe</a:t>
            </a:r>
            <a:r>
              <a:rPr sz="2000" i="1" spc="-190" dirty="0">
                <a:solidFill>
                  <a:srgbClr val="009900"/>
                </a:solidFill>
                <a:latin typeface="Times New Roman"/>
                <a:cs typeface="Times New Roman"/>
              </a:rPr>
              <a:t>r</a:t>
            </a:r>
            <a:r>
              <a:rPr sz="2000" i="1" spc="-5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325" dirty="0">
                <a:solidFill>
                  <a:srgbClr val="009900"/>
                </a:solidFill>
                <a:latin typeface="Times New Roman"/>
                <a:cs typeface="Times New Roman"/>
              </a:rPr>
              <a:t>&amp;</a:t>
            </a:r>
            <a:r>
              <a:rPr sz="2000" spc="-6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i="1" spc="-190" dirty="0">
                <a:solidFill>
                  <a:srgbClr val="009900"/>
                </a:solidFill>
                <a:latin typeface="Times New Roman"/>
                <a:cs typeface="Times New Roman"/>
              </a:rPr>
              <a:t>sister</a:t>
            </a:r>
            <a:r>
              <a:rPr sz="2000" i="1" spc="-6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180" dirty="0">
                <a:latin typeface="Times New Roman"/>
                <a:cs typeface="Times New Roman"/>
              </a:rPr>
              <a:t>si</a:t>
            </a:r>
            <a:r>
              <a:rPr sz="2000" i="1" spc="-305" dirty="0">
                <a:latin typeface="Times New Roman"/>
                <a:cs typeface="Times New Roman"/>
              </a:rPr>
              <a:t>b</a:t>
            </a:r>
            <a:r>
              <a:rPr sz="2000" i="1" spc="-130" dirty="0">
                <a:latin typeface="Times New Roman"/>
                <a:cs typeface="Times New Roman"/>
              </a:rPr>
              <a:t>lin</a:t>
            </a:r>
            <a:r>
              <a:rPr sz="2000" i="1" spc="-175" dirty="0">
                <a:latin typeface="Times New Roman"/>
                <a:cs typeface="Times New Roman"/>
              </a:rPr>
              <a:t>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(</a:t>
            </a:r>
            <a:r>
              <a:rPr sz="2000" spc="-105" dirty="0">
                <a:latin typeface="Times New Roman"/>
                <a:cs typeface="Times New Roman"/>
              </a:rPr>
              <a:t>f</a:t>
            </a:r>
            <a:r>
              <a:rPr sz="2000" spc="-35" dirty="0">
                <a:latin typeface="Times New Roman"/>
                <a:cs typeface="Times New Roman"/>
              </a:rPr>
              <a:t>o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spc="-105" dirty="0">
                <a:latin typeface="Times New Roman"/>
                <a:cs typeface="Times New Roman"/>
              </a:rPr>
              <a:t>mal)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000" i="1" spc="-165" dirty="0">
                <a:solidFill>
                  <a:srgbClr val="009900"/>
                </a:solidFill>
                <a:latin typeface="Times New Roman"/>
                <a:cs typeface="Times New Roman"/>
              </a:rPr>
              <a:t>un</a:t>
            </a:r>
            <a:r>
              <a:rPr sz="2000" i="1" spc="-220" dirty="0">
                <a:solidFill>
                  <a:srgbClr val="009900"/>
                </a:solidFill>
                <a:latin typeface="Times New Roman"/>
                <a:cs typeface="Times New Roman"/>
              </a:rPr>
              <a:t>c</a:t>
            </a:r>
            <a:r>
              <a:rPr sz="2000" i="1" spc="-150" dirty="0">
                <a:solidFill>
                  <a:srgbClr val="009900"/>
                </a:solidFill>
                <a:latin typeface="Times New Roman"/>
                <a:cs typeface="Times New Roman"/>
              </a:rPr>
              <a:t>l</a:t>
            </a:r>
            <a:r>
              <a:rPr sz="2000" i="1" spc="-260" dirty="0">
                <a:solidFill>
                  <a:srgbClr val="009900"/>
                </a:solidFill>
                <a:latin typeface="Times New Roman"/>
                <a:cs typeface="Times New Roman"/>
              </a:rPr>
              <a:t>e</a:t>
            </a:r>
            <a:r>
              <a:rPr sz="2000" i="1" spc="-6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325" dirty="0">
                <a:solidFill>
                  <a:srgbClr val="009900"/>
                </a:solidFill>
                <a:latin typeface="Times New Roman"/>
                <a:cs typeface="Times New Roman"/>
              </a:rPr>
              <a:t>&amp;</a:t>
            </a:r>
            <a:r>
              <a:rPr sz="2000" spc="-7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i="1" spc="-145" dirty="0">
                <a:solidFill>
                  <a:srgbClr val="009900"/>
                </a:solidFill>
                <a:latin typeface="Times New Roman"/>
                <a:cs typeface="Times New Roman"/>
              </a:rPr>
              <a:t>aunt</a:t>
            </a:r>
            <a:r>
              <a:rPr sz="2000" i="1" spc="-5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Times New Roman"/>
                <a:cs typeface="Times New Roman"/>
              </a:rPr>
              <a:t>&lt;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60" dirty="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i="1" spc="-305" dirty="0">
                <a:solidFill>
                  <a:srgbClr val="009900"/>
                </a:solidFill>
                <a:latin typeface="Times New Roman"/>
                <a:cs typeface="Times New Roman"/>
              </a:rPr>
              <a:t>cow</a:t>
            </a:r>
            <a:r>
              <a:rPr sz="2000" i="1" spc="-2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325" dirty="0">
                <a:solidFill>
                  <a:srgbClr val="009900"/>
                </a:solidFill>
                <a:latin typeface="Times New Roman"/>
                <a:cs typeface="Times New Roman"/>
              </a:rPr>
              <a:t>&amp;</a:t>
            </a:r>
            <a:r>
              <a:rPr sz="2000" spc="-229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i="1" spc="-155" dirty="0">
                <a:solidFill>
                  <a:srgbClr val="009900"/>
                </a:solidFill>
                <a:latin typeface="Times New Roman"/>
                <a:cs typeface="Times New Roman"/>
              </a:rPr>
              <a:t>bull</a:t>
            </a:r>
            <a:r>
              <a:rPr sz="2000" i="1" spc="-5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140" dirty="0">
                <a:latin typeface="Times New Roman"/>
                <a:cs typeface="Times New Roman"/>
              </a:rPr>
              <a:t>cow</a:t>
            </a:r>
            <a:r>
              <a:rPr sz="2000" spc="-140" dirty="0">
                <a:latin typeface="Times New Roman"/>
                <a:cs typeface="Times New Roman"/>
              </a:rPr>
              <a:t>/</a:t>
            </a:r>
            <a:r>
              <a:rPr sz="2000" i="1" spc="-140" dirty="0">
                <a:latin typeface="Times New Roman"/>
                <a:cs typeface="Times New Roman"/>
              </a:rPr>
              <a:t>cattle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(collective)/</a:t>
            </a:r>
            <a:r>
              <a:rPr sz="2000" i="1" spc="-100" dirty="0">
                <a:latin typeface="Times New Roman"/>
                <a:cs typeface="Times New Roman"/>
              </a:rPr>
              <a:t>bovine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(technical)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i="1" spc="-200" dirty="0">
                <a:solidFill>
                  <a:srgbClr val="009900"/>
                </a:solidFill>
                <a:latin typeface="Times New Roman"/>
                <a:cs typeface="Times New Roman"/>
              </a:rPr>
              <a:t>human</a:t>
            </a:r>
            <a:r>
              <a:rPr sz="2000" i="1" spc="-6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i="1" spc="-204" dirty="0">
                <a:solidFill>
                  <a:srgbClr val="009900"/>
                </a:solidFill>
                <a:latin typeface="Times New Roman"/>
                <a:cs typeface="Times New Roman"/>
              </a:rPr>
              <a:t>being</a:t>
            </a:r>
            <a:r>
              <a:rPr sz="2000" i="1" spc="-4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-325" dirty="0">
                <a:solidFill>
                  <a:srgbClr val="009900"/>
                </a:solidFill>
                <a:latin typeface="Times New Roman"/>
                <a:cs typeface="Times New Roman"/>
              </a:rPr>
              <a:t>&amp;</a:t>
            </a:r>
            <a:r>
              <a:rPr sz="2000" spc="-22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i="1" spc="-175" dirty="0">
                <a:solidFill>
                  <a:srgbClr val="009900"/>
                </a:solidFill>
                <a:latin typeface="Times New Roman"/>
                <a:cs typeface="Times New Roman"/>
              </a:rPr>
              <a:t>animal</a:t>
            </a:r>
            <a:r>
              <a:rPr sz="2000" i="1" spc="-8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000" spc="204" dirty="0">
                <a:latin typeface="Times New Roman"/>
                <a:cs typeface="Times New Roman"/>
              </a:rPr>
              <a:t>&lt;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animal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(vs.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-190" dirty="0">
                <a:latin typeface="Times New Roman"/>
                <a:cs typeface="Times New Roman"/>
              </a:rPr>
              <a:t>vegetable</a:t>
            </a:r>
            <a:r>
              <a:rPr sz="2000" spc="-190" dirty="0">
                <a:latin typeface="Times New Roman"/>
                <a:cs typeface="Times New Roman"/>
              </a:rPr>
              <a:t>,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i="1" spc="-175" dirty="0">
                <a:latin typeface="Times New Roman"/>
                <a:cs typeface="Times New Roman"/>
              </a:rPr>
              <a:t>mineral</a:t>
            </a:r>
            <a:r>
              <a:rPr sz="2000" spc="-17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6077" y="1136413"/>
            <a:ext cx="36957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207" y="1977525"/>
            <a:ext cx="74041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pp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850" y="1977525"/>
            <a:ext cx="228917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1040" algn="l"/>
                <a:tab pos="1906270" algn="l"/>
              </a:tabLst>
            </a:pP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rout	b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[</a:t>
            </a:r>
            <a:r>
              <a:rPr sz="1800" spc="-105" dirty="0">
                <a:latin typeface="Microsoft Sans Serif"/>
                <a:cs typeface="Microsoft Sans Serif"/>
              </a:rPr>
              <a:t>b</a:t>
            </a:r>
            <a:r>
              <a:rPr sz="1800" spc="-400" dirty="0">
                <a:latin typeface="Microsoft Sans Serif"/>
                <a:cs typeface="Microsoft Sans Serif"/>
              </a:rPr>
              <a:t>æ</a:t>
            </a:r>
            <a:r>
              <a:rPr sz="1800" spc="-215" dirty="0">
                <a:latin typeface="Microsoft Sans Serif"/>
                <a:cs typeface="Microsoft Sans Serif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]	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893" y="1977525"/>
            <a:ext cx="165163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spc="5" dirty="0">
                <a:latin typeface="Times New Roman"/>
                <a:cs typeface="Times New Roman"/>
              </a:rPr>
              <a:t>alm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5" dirty="0">
                <a:latin typeface="Times New Roman"/>
                <a:cs typeface="Times New Roman"/>
              </a:rPr>
              <a:t>[</a:t>
            </a:r>
            <a:r>
              <a:rPr sz="1800" spc="-245" dirty="0">
                <a:latin typeface="Microsoft Sans Serif"/>
                <a:cs typeface="Microsoft Sans Serif"/>
              </a:rPr>
              <a:t>ˈ</a:t>
            </a:r>
            <a:r>
              <a:rPr sz="1800" spc="-215" dirty="0">
                <a:latin typeface="Microsoft Sans Serif"/>
                <a:cs typeface="Microsoft Sans Serif"/>
              </a:rPr>
              <a:t>s</a:t>
            </a:r>
            <a:r>
              <a:rPr sz="1800" spc="-400" dirty="0">
                <a:latin typeface="Microsoft Sans Serif"/>
                <a:cs typeface="Microsoft Sans Serif"/>
              </a:rPr>
              <a:t>æ</a:t>
            </a:r>
            <a:r>
              <a:rPr sz="1800" spc="5" dirty="0">
                <a:latin typeface="Microsoft Sans Serif"/>
                <a:cs typeface="Microsoft Sans Serif"/>
              </a:rPr>
              <a:t>m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195" dirty="0">
                <a:latin typeface="Microsoft Sans Serif"/>
                <a:cs typeface="Microsoft Sans Serif"/>
              </a:rPr>
              <a:t>ə</a:t>
            </a:r>
            <a:r>
              <a:rPr sz="1800" spc="-95" dirty="0">
                <a:latin typeface="Microsoft Sans Serif"/>
                <a:cs typeface="Microsoft Sans Serif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8850" y="2856338"/>
            <a:ext cx="188912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chinook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[</a:t>
            </a:r>
            <a:r>
              <a:rPr sz="1800" spc="15" dirty="0">
                <a:latin typeface="Microsoft Sans Serif"/>
                <a:cs typeface="Microsoft Sans Serif"/>
              </a:rPr>
              <a:t>(ˌ)tʃɪ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ˈnuːk</a:t>
            </a:r>
            <a:r>
              <a:rPr sz="1800" spc="-95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189" y="2856338"/>
            <a:ext cx="214947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 </a:t>
            </a:r>
            <a:r>
              <a:rPr sz="1800" spc="5" dirty="0">
                <a:latin typeface="Times New Roman"/>
                <a:cs typeface="Times New Roman"/>
              </a:rPr>
              <a:t> c</a:t>
            </a:r>
            <a:r>
              <a:rPr sz="1800" dirty="0">
                <a:latin typeface="Times New Roman"/>
                <a:cs typeface="Times New Roman"/>
              </a:rPr>
              <a:t>oho [</a:t>
            </a:r>
            <a:r>
              <a:rPr sz="1800" spc="-245" dirty="0">
                <a:latin typeface="Microsoft Sans Serif"/>
                <a:cs typeface="Microsoft Sans Serif"/>
              </a:rPr>
              <a:t>ˈ</a:t>
            </a:r>
            <a:r>
              <a:rPr sz="1800" dirty="0">
                <a:latin typeface="Microsoft Sans Serif"/>
                <a:cs typeface="Microsoft Sans Serif"/>
              </a:rPr>
              <a:t>k</a:t>
            </a:r>
            <a:r>
              <a:rPr sz="1800" spc="-190" dirty="0">
                <a:latin typeface="Microsoft Sans Serif"/>
                <a:cs typeface="Microsoft Sans Serif"/>
              </a:rPr>
              <a:t>ə</a:t>
            </a:r>
            <a:r>
              <a:rPr sz="1800" spc="-50" dirty="0">
                <a:latin typeface="Microsoft Sans Serif"/>
                <a:cs typeface="Microsoft Sans Serif"/>
              </a:rPr>
              <a:t>ʊ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5" dirty="0">
                <a:latin typeface="Microsoft Sans Serif"/>
                <a:cs typeface="Microsoft Sans Serif"/>
              </a:rPr>
              <a:t>h</a:t>
            </a:r>
            <a:r>
              <a:rPr sz="1800" spc="-190" dirty="0">
                <a:latin typeface="Microsoft Sans Serif"/>
                <a:cs typeface="Microsoft Sans Serif"/>
              </a:rPr>
              <a:t>ə</a:t>
            </a:r>
            <a:r>
              <a:rPr sz="1800" spc="-175" dirty="0">
                <a:latin typeface="Microsoft Sans Serif"/>
                <a:cs typeface="Microsoft Sans Serif"/>
              </a:rPr>
              <a:t>ʊ</a:t>
            </a:r>
            <a:r>
              <a:rPr sz="180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647" y="2856338"/>
            <a:ext cx="43434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4459" y="2856338"/>
            <a:ext cx="157162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Times New Roman"/>
                <a:cs typeface="Times New Roman"/>
              </a:rPr>
              <a:t>sockeye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[</a:t>
            </a:r>
            <a:r>
              <a:rPr sz="1800" spc="-120" dirty="0">
                <a:latin typeface="Microsoft Sans Serif"/>
                <a:cs typeface="Microsoft Sans Serif"/>
              </a:rPr>
              <a:t>ˈsɒk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aɪ</a:t>
            </a:r>
            <a:r>
              <a:rPr sz="1800" spc="-3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01486" y="1462740"/>
            <a:ext cx="3614420" cy="515620"/>
          </a:xfrm>
          <a:custGeom>
            <a:avLst/>
            <a:gdLst/>
            <a:ahLst/>
            <a:cxnLst/>
            <a:rect l="l" t="t" r="r" b="b"/>
            <a:pathLst>
              <a:path w="3614420" h="515619">
                <a:moveTo>
                  <a:pt x="1721072" y="0"/>
                </a:moveTo>
                <a:lnTo>
                  <a:pt x="0" y="515550"/>
                </a:lnTo>
              </a:path>
              <a:path w="3614420" h="515619">
                <a:moveTo>
                  <a:pt x="1721072" y="0"/>
                </a:moveTo>
                <a:lnTo>
                  <a:pt x="860536" y="515550"/>
                </a:lnTo>
              </a:path>
              <a:path w="3614420" h="515619">
                <a:moveTo>
                  <a:pt x="1721072" y="0"/>
                </a:moveTo>
                <a:lnTo>
                  <a:pt x="1721072" y="515550"/>
                </a:lnTo>
              </a:path>
              <a:path w="3614420" h="515619">
                <a:moveTo>
                  <a:pt x="1721072" y="0"/>
                </a:moveTo>
                <a:lnTo>
                  <a:pt x="2581609" y="515550"/>
                </a:lnTo>
              </a:path>
              <a:path w="3614420" h="515619">
                <a:moveTo>
                  <a:pt x="1721072" y="0"/>
                </a:moveTo>
                <a:lnTo>
                  <a:pt x="3614252" y="515550"/>
                </a:lnTo>
              </a:path>
            </a:pathLst>
          </a:custGeom>
          <a:ln w="14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08149" y="2313399"/>
            <a:ext cx="4991735" cy="582930"/>
          </a:xfrm>
          <a:custGeom>
            <a:avLst/>
            <a:gdLst/>
            <a:ahLst/>
            <a:cxnLst/>
            <a:rect l="l" t="t" r="r" b="b"/>
            <a:pathLst>
              <a:path w="4991734" h="582930">
                <a:moveTo>
                  <a:pt x="2409501" y="0"/>
                </a:moveTo>
                <a:lnTo>
                  <a:pt x="4991110" y="582381"/>
                </a:lnTo>
              </a:path>
              <a:path w="4991734" h="582930">
                <a:moveTo>
                  <a:pt x="2409501" y="0"/>
                </a:moveTo>
                <a:lnTo>
                  <a:pt x="3786360" y="582381"/>
                </a:lnTo>
              </a:path>
              <a:path w="4991734" h="582930">
                <a:moveTo>
                  <a:pt x="2409501" y="0"/>
                </a:moveTo>
                <a:lnTo>
                  <a:pt x="2581609" y="582381"/>
                </a:lnTo>
              </a:path>
              <a:path w="4991734" h="582930">
                <a:moveTo>
                  <a:pt x="2409501" y="0"/>
                </a:moveTo>
                <a:lnTo>
                  <a:pt x="1893180" y="582381"/>
                </a:lnTo>
              </a:path>
              <a:path w="4991734" h="582930">
                <a:moveTo>
                  <a:pt x="2409501" y="0"/>
                </a:moveTo>
                <a:lnTo>
                  <a:pt x="0" y="582381"/>
                </a:lnTo>
              </a:path>
            </a:pathLst>
          </a:custGeom>
          <a:ln w="14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9048" y="1336675"/>
            <a:ext cx="5690235" cy="0"/>
          </a:xfrm>
          <a:custGeom>
            <a:avLst/>
            <a:gdLst/>
            <a:ahLst/>
            <a:cxnLst/>
            <a:rect l="l" t="t" r="r" b="b"/>
            <a:pathLst>
              <a:path w="5690234">
                <a:moveTo>
                  <a:pt x="568972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80351" y="1412875"/>
            <a:ext cx="1482725" cy="42862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305"/>
              </a:spcBef>
            </a:pPr>
            <a:r>
              <a:rPr sz="1800" b="1" dirty="0">
                <a:latin typeface="Times New Roman"/>
                <a:cs typeface="Times New Roman"/>
              </a:rPr>
              <a:t>hypernym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0425" y="2128773"/>
            <a:ext cx="2879725" cy="0"/>
          </a:xfrm>
          <a:custGeom>
            <a:avLst/>
            <a:gdLst/>
            <a:ahLst/>
            <a:cxnLst/>
            <a:rect l="l" t="t" r="r" b="b"/>
            <a:pathLst>
              <a:path w="2879725">
                <a:moveTo>
                  <a:pt x="28797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92950" y="2205101"/>
            <a:ext cx="1841500" cy="428625"/>
          </a:xfrm>
          <a:prstGeom prst="rect">
            <a:avLst/>
          </a:prstGeom>
          <a:solidFill>
            <a:srgbClr val="D24717"/>
          </a:solidFill>
          <a:ln w="9525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Times New Roman"/>
                <a:cs typeface="Times New Roman"/>
              </a:rPr>
              <a:t>(co)hyponyms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49" y="247496"/>
            <a:ext cx="5252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Hyponymy</a:t>
            </a:r>
            <a:r>
              <a:rPr spc="-10" dirty="0"/>
              <a:t> </a:t>
            </a:r>
            <a:r>
              <a:rPr spc="-75" dirty="0"/>
              <a:t>more</a:t>
            </a:r>
            <a:r>
              <a:rPr spc="-30" dirty="0"/>
              <a:t> </a:t>
            </a:r>
            <a:r>
              <a:rPr spc="-90" dirty="0"/>
              <a:t>formally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49" y="1234366"/>
            <a:ext cx="7535545" cy="408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114" dirty="0">
                <a:latin typeface="Times New Roman"/>
                <a:cs typeface="Times New Roman"/>
              </a:rPr>
              <a:t>Extensional:</a:t>
            </a:r>
            <a:endParaRPr sz="2600">
              <a:latin typeface="Times New Roman"/>
              <a:cs typeface="Times New Roman"/>
            </a:endParaRPr>
          </a:p>
          <a:p>
            <a:pPr marL="436245" lvl="1" indent="-151130">
              <a:lnSpc>
                <a:spcPct val="100000"/>
              </a:lnSpc>
              <a:buChar char="•"/>
              <a:tabLst>
                <a:tab pos="43688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su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ordin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ex</a:t>
            </a:r>
            <a:r>
              <a:rPr sz="2600" spc="-5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ensio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al</a:t>
            </a:r>
            <a:r>
              <a:rPr sz="2600" spc="-17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2600" spc="-125" dirty="0">
                <a:latin typeface="Times New Roman"/>
                <a:cs typeface="Times New Roman"/>
              </a:rPr>
              <a:t>in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lu</a:t>
            </a:r>
            <a:r>
              <a:rPr sz="2600" spc="-140" dirty="0">
                <a:latin typeface="Times New Roman"/>
                <a:cs typeface="Times New Roman"/>
              </a:rPr>
              <a:t>d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40" dirty="0">
                <a:latin typeface="Times New Roman"/>
                <a:cs typeface="Times New Roman"/>
              </a:rPr>
              <a:t>cl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h</a:t>
            </a:r>
            <a:r>
              <a:rPr sz="2600" spc="-160" dirty="0">
                <a:latin typeface="Times New Roman"/>
                <a:cs typeface="Times New Roman"/>
              </a:rPr>
              <a:t>y</a:t>
            </a:r>
            <a:r>
              <a:rPr sz="2600" spc="-175" dirty="0">
                <a:latin typeface="Times New Roman"/>
                <a:cs typeface="Times New Roman"/>
              </a:rPr>
              <a:t>p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ym</a:t>
            </a:r>
            <a:endParaRPr sz="26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z="2600" spc="-95" dirty="0">
                <a:latin typeface="Times New Roman"/>
                <a:cs typeface="Times New Roman"/>
              </a:rPr>
              <a:t>Entailment:</a:t>
            </a:r>
            <a:endParaRPr sz="2600">
              <a:latin typeface="Times New Roman"/>
              <a:cs typeface="Times New Roman"/>
            </a:endParaRPr>
          </a:p>
          <a:p>
            <a:pPr marL="561340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en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h</a:t>
            </a:r>
            <a:r>
              <a:rPr sz="2400" spc="-130" dirty="0">
                <a:latin typeface="Times New Roman"/>
                <a:cs typeface="Times New Roman"/>
              </a:rPr>
              <a:t>ypo</a:t>
            </a:r>
            <a:r>
              <a:rPr sz="2400" spc="-170" dirty="0">
                <a:latin typeface="Times New Roman"/>
                <a:cs typeface="Times New Roman"/>
              </a:rPr>
              <a:t>nym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sense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8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spc="-240" dirty="0">
                <a:latin typeface="Times New Roman"/>
                <a:cs typeface="Times New Roman"/>
              </a:rPr>
              <a:t>bein</a:t>
            </a:r>
            <a:r>
              <a:rPr sz="2400" i="1" spc="-275" dirty="0">
                <a:latin typeface="Times New Roman"/>
                <a:cs typeface="Times New Roman"/>
              </a:rPr>
              <a:t>g</a:t>
            </a:r>
            <a:r>
              <a:rPr sz="2400" i="1" spc="-75" dirty="0">
                <a:latin typeface="Times New Roman"/>
                <a:cs typeface="Times New Roman"/>
              </a:rPr>
              <a:t> </a:t>
            </a:r>
            <a:r>
              <a:rPr sz="2400" i="1" spc="-225" dirty="0">
                <a:latin typeface="Times New Roman"/>
                <a:cs typeface="Times New Roman"/>
              </a:rPr>
              <a:t>an</a:t>
            </a:r>
            <a:r>
              <a:rPr sz="2400" i="1" spc="-180" dirty="0">
                <a:latin typeface="Times New Roman"/>
                <a:cs typeface="Times New Roman"/>
              </a:rPr>
              <a:t> </a:t>
            </a:r>
            <a:r>
              <a:rPr sz="2400" i="1" spc="-340" dirty="0">
                <a:latin typeface="Times New Roman"/>
                <a:cs typeface="Times New Roman"/>
              </a:rPr>
              <a:t>A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entails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spc="-240" dirty="0">
                <a:latin typeface="Times New Roman"/>
                <a:cs typeface="Times New Roman"/>
              </a:rPr>
              <a:t>bein</a:t>
            </a:r>
            <a:r>
              <a:rPr sz="2400" i="1" spc="-275" dirty="0">
                <a:latin typeface="Times New Roman"/>
                <a:cs typeface="Times New Roman"/>
              </a:rPr>
              <a:t>g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spc="-250" dirty="0">
                <a:latin typeface="Times New Roman"/>
                <a:cs typeface="Times New Roman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370" dirty="0">
                <a:latin typeface="Times New Roman"/>
                <a:cs typeface="Times New Roman"/>
              </a:rPr>
              <a:t>B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400" spc="-195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po</a:t>
            </a:r>
            <a:r>
              <a:rPr sz="2400" spc="-145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245" dirty="0">
                <a:latin typeface="Times New Roman"/>
                <a:cs typeface="Times New Roman"/>
              </a:rPr>
              <a:t>m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us</a:t>
            </a:r>
            <a:r>
              <a:rPr sz="2400" spc="-130" dirty="0">
                <a:latin typeface="Times New Roman"/>
                <a:cs typeface="Times New Roman"/>
              </a:rPr>
              <a:t>ual</a:t>
            </a:r>
            <a:r>
              <a:rPr sz="2400" spc="-140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transiti</a:t>
            </a:r>
            <a:r>
              <a:rPr sz="2400" spc="-180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561340" indent="-22923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180" dirty="0">
                <a:latin typeface="Times New Roman"/>
                <a:cs typeface="Times New Roman"/>
              </a:rPr>
              <a:t>(A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h</a:t>
            </a:r>
            <a:r>
              <a:rPr sz="2400" spc="-135" dirty="0">
                <a:latin typeface="Times New Roman"/>
                <a:cs typeface="Times New Roman"/>
              </a:rPr>
              <a:t>ypo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8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80" dirty="0">
                <a:latin typeface="Times New Roman"/>
                <a:cs typeface="Times New Roman"/>
              </a:rPr>
              <a:t>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h</a:t>
            </a:r>
            <a:r>
              <a:rPr sz="2400" spc="-135" dirty="0">
                <a:latin typeface="Times New Roman"/>
                <a:cs typeface="Times New Roman"/>
              </a:rPr>
              <a:t>ypo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entails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h</a:t>
            </a:r>
            <a:r>
              <a:rPr sz="2400" spc="-135" dirty="0">
                <a:latin typeface="Times New Roman"/>
                <a:cs typeface="Times New Roman"/>
              </a:rPr>
              <a:t>ypo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561340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dirty="0">
                <a:latin typeface="Times New Roman"/>
                <a:cs typeface="Times New Roman"/>
              </a:rPr>
              <a:t>•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An</a:t>
            </a:r>
            <a:r>
              <a:rPr sz="2400" spc="-145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ther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nam</a:t>
            </a:r>
            <a:r>
              <a:rPr sz="2400" spc="-30" dirty="0">
                <a:latin typeface="Times New Roman"/>
                <a:cs typeface="Times New Roman"/>
              </a:rPr>
              <a:t>e: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I</a:t>
            </a:r>
            <a:r>
              <a:rPr sz="2400" b="1" spc="-175" dirty="0">
                <a:latin typeface="Times New Roman"/>
                <a:cs typeface="Times New Roman"/>
              </a:rPr>
              <a:t>S</a:t>
            </a:r>
            <a:r>
              <a:rPr sz="2400" b="1" spc="70" dirty="0">
                <a:latin typeface="Times New Roman"/>
                <a:cs typeface="Times New Roman"/>
              </a:rPr>
              <a:t>-</a:t>
            </a:r>
            <a:r>
              <a:rPr sz="2400" b="1" spc="-135" dirty="0">
                <a:latin typeface="Times New Roman"/>
                <a:cs typeface="Times New Roman"/>
              </a:rPr>
              <a:t>A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hierarc</a:t>
            </a:r>
            <a:r>
              <a:rPr sz="2400" b="1" spc="-105" dirty="0">
                <a:latin typeface="Times New Roman"/>
                <a:cs typeface="Times New Roman"/>
              </a:rPr>
              <a:t>h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607060" indent="-27495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07060" algn="l"/>
                <a:tab pos="607695" algn="l"/>
                <a:tab pos="1697989" algn="l"/>
              </a:tabLst>
            </a:pP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I</a:t>
            </a:r>
            <a:r>
              <a:rPr sz="2400" spc="-33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8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(o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-31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ISA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464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6294" algn="l"/>
              </a:tabLst>
            </a:pPr>
            <a:r>
              <a:rPr sz="2000" spc="-315" dirty="0">
                <a:latin typeface="Times New Roman"/>
                <a:cs typeface="Times New Roman"/>
              </a:rPr>
              <a:t>B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subsume</a:t>
            </a:r>
            <a:r>
              <a:rPr sz="2000" b="1" spc="-15" dirty="0">
                <a:latin typeface="Times New Roman"/>
                <a:cs typeface="Times New Roman"/>
              </a:rPr>
              <a:t>s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spc="-254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276847"/>
            <a:ext cx="1635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157142"/>
              <a:buFont typeface="Segoe UI Symbol"/>
              <a:buChar char="⚫"/>
              <a:tabLst>
                <a:tab pos="241935" algn="l"/>
              </a:tabLst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5524" y="631494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114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95" dirty="0">
                <a:latin typeface="Arial"/>
                <a:cs typeface="Arial"/>
              </a:rPr>
              <a:t>Antonyms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480300" cy="417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75005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80" dirty="0">
                <a:latin typeface="Times New Roman"/>
                <a:cs typeface="Times New Roman"/>
              </a:rPr>
              <a:t>Senses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opposites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respect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feature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55" dirty="0">
                <a:latin typeface="Times New Roman"/>
                <a:cs typeface="Times New Roman"/>
              </a:rPr>
              <a:t>Oth</a:t>
            </a:r>
            <a:r>
              <a:rPr sz="2600" spc="-60" dirty="0">
                <a:latin typeface="Times New Roman"/>
                <a:cs typeface="Times New Roman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rw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sim</a:t>
            </a:r>
            <a:r>
              <a:rPr sz="2600" spc="-95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lar!</a:t>
            </a:r>
            <a:endParaRPr sz="2600">
              <a:latin typeface="Times New Roman"/>
              <a:cs typeface="Times New Roman"/>
            </a:endParaRPr>
          </a:p>
          <a:p>
            <a:pPr marL="285115" marR="5080">
              <a:lnSpc>
                <a:spcPct val="100000"/>
              </a:lnSpc>
            </a:pPr>
            <a:r>
              <a:rPr sz="2600" spc="-45" dirty="0">
                <a:latin typeface="Times New Roman"/>
                <a:cs typeface="Times New Roman"/>
              </a:rPr>
              <a:t>dark/light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short/long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fast/slow </a:t>
            </a:r>
            <a:r>
              <a:rPr sz="2600" spc="-45" dirty="0">
                <a:latin typeface="Times New Roman"/>
                <a:cs typeface="Times New Roman"/>
              </a:rPr>
              <a:t>rise/fall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hot/cold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up/down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in/out</a:t>
            </a:r>
            <a:endParaRPr sz="26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•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More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formally: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antonyms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•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define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binary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opposition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</a:pP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op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160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ite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end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dirty="0">
                <a:latin typeface="Times New Roman"/>
                <a:cs typeface="Times New Roman"/>
              </a:rPr>
              <a:t>•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lo</a:t>
            </a:r>
            <a:r>
              <a:rPr sz="2400" spc="-11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g/sho</a:t>
            </a:r>
            <a:r>
              <a:rPr sz="2400" spc="105" dirty="0">
                <a:latin typeface="Times New Roman"/>
                <a:cs typeface="Times New Roman"/>
              </a:rPr>
              <a:t>r</a:t>
            </a:r>
            <a:r>
              <a:rPr sz="2400" spc="65" dirty="0">
                <a:latin typeface="Times New Roman"/>
                <a:cs typeface="Times New Roman"/>
              </a:rPr>
              <a:t>t,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f</a:t>
            </a:r>
            <a:r>
              <a:rPr sz="2400" spc="-30" dirty="0">
                <a:latin typeface="Times New Roman"/>
                <a:cs typeface="Times New Roman"/>
              </a:rPr>
              <a:t>ast/sl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Be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r</a:t>
            </a:r>
            <a:r>
              <a:rPr sz="2600" b="1" spc="-40" dirty="0">
                <a:latin typeface="Times New Roman"/>
                <a:cs typeface="Times New Roman"/>
              </a:rPr>
              <a:t>e</a:t>
            </a:r>
            <a:r>
              <a:rPr sz="2600" b="1" spc="-45" dirty="0">
                <a:latin typeface="Times New Roman"/>
                <a:cs typeface="Times New Roman"/>
              </a:rPr>
              <a:t>v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5" dirty="0">
                <a:latin typeface="Times New Roman"/>
                <a:cs typeface="Times New Roman"/>
              </a:rPr>
              <a:t>r</a:t>
            </a:r>
            <a:r>
              <a:rPr sz="2600" b="1" spc="-20" dirty="0">
                <a:latin typeface="Times New Roman"/>
                <a:cs typeface="Times New Roman"/>
              </a:rPr>
              <a:t>s</a:t>
            </a:r>
            <a:r>
              <a:rPr sz="2600" b="1" spc="-55" dirty="0">
                <a:latin typeface="Times New Roman"/>
                <a:cs typeface="Times New Roman"/>
              </a:rPr>
              <a:t>i</a:t>
            </a:r>
            <a:r>
              <a:rPr sz="2600" b="1" spc="-45" dirty="0">
                <a:latin typeface="Times New Roman"/>
                <a:cs typeface="Times New Roman"/>
              </a:rPr>
              <a:t>v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s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60705" lvl="1" indent="-22923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30" dirty="0">
                <a:latin typeface="Times New Roman"/>
                <a:cs typeface="Times New Roman"/>
              </a:rPr>
              <a:t>rise/fall,up/down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76847"/>
            <a:ext cx="1405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00" y="6314947"/>
            <a:ext cx="241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5348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Metaphor</a:t>
            </a:r>
            <a:r>
              <a:rPr spc="-5" dirty="0"/>
              <a:t> </a:t>
            </a:r>
            <a:r>
              <a:rPr spc="-20" dirty="0"/>
              <a:t>and </a:t>
            </a:r>
            <a:r>
              <a:rPr spc="-100" dirty="0"/>
              <a:t>Metonymy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27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21411"/>
            <a:ext cx="7886065" cy="39395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39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ific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ty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170" dirty="0">
                <a:latin typeface="Times New Roman"/>
                <a:cs typeface="Times New Roman"/>
              </a:rPr>
              <a:t>ys</a:t>
            </a:r>
            <a:r>
              <a:rPr sz="2600" spc="-180" dirty="0">
                <a:latin typeface="Times New Roman"/>
                <a:cs typeface="Times New Roman"/>
              </a:rPr>
              <a:t>e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05" dirty="0">
                <a:latin typeface="Times New Roman"/>
                <a:cs typeface="Times New Roman"/>
              </a:rPr>
              <a:t>Metaphor:</a:t>
            </a:r>
            <a:endParaRPr sz="26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130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90" dirty="0">
                <a:latin typeface="Times New Roman"/>
                <a:cs typeface="Times New Roman"/>
              </a:rPr>
              <a:t>Ge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60" dirty="0">
                <a:latin typeface="Times New Roman"/>
                <a:cs typeface="Times New Roman"/>
              </a:rPr>
              <a:t>ma</a:t>
            </a:r>
            <a:r>
              <a:rPr sz="2400" spc="-170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ill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ul</a:t>
            </a:r>
            <a:r>
              <a:rPr sz="2400" spc="-95" dirty="0">
                <a:latin typeface="Times New Roman"/>
                <a:cs typeface="Times New Roman"/>
              </a:rPr>
              <a:t>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Sl</a:t>
            </a:r>
            <a:r>
              <a:rPr sz="2400" spc="-275" dirty="0">
                <a:latin typeface="Times New Roman"/>
                <a:cs typeface="Times New Roman"/>
              </a:rPr>
              <a:t>o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125" dirty="0">
                <a:latin typeface="Times New Roman"/>
                <a:cs typeface="Times New Roman"/>
              </a:rPr>
              <a:t>enia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eco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130" dirty="0">
                <a:latin typeface="Times New Roman"/>
                <a:cs typeface="Times New Roman"/>
              </a:rPr>
              <a:t>ic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sl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50" dirty="0">
                <a:latin typeface="Times New Roman"/>
                <a:cs typeface="Times New Roman"/>
              </a:rPr>
              <a:t>m</a:t>
            </a:r>
            <a:r>
              <a:rPr sz="2400" spc="-220" dirty="0">
                <a:latin typeface="Times New Roman"/>
                <a:cs typeface="Times New Roman"/>
              </a:rPr>
              <a:t>p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105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80" dirty="0">
                <a:latin typeface="Times New Roman"/>
                <a:cs typeface="Times New Roman"/>
              </a:rPr>
              <a:t>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2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h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o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125" dirty="0">
                <a:latin typeface="Times New Roman"/>
                <a:cs typeface="Times New Roman"/>
              </a:rPr>
              <a:t>e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70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k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625"/>
              </a:spcBef>
              <a:tabLst>
                <a:tab pos="1442085" algn="l"/>
              </a:tabLst>
            </a:pPr>
            <a:r>
              <a:rPr sz="2600" spc="-120" dirty="0">
                <a:latin typeface="Times New Roman"/>
                <a:cs typeface="Times New Roman"/>
              </a:rPr>
              <a:t>Met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efe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some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hing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b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name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of  </a:t>
            </a:r>
            <a:r>
              <a:rPr sz="2600" spc="-130" dirty="0">
                <a:latin typeface="Times New Roman"/>
                <a:cs typeface="Times New Roman"/>
              </a:rPr>
              <a:t>something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else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closely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connected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it,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example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using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White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House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US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esident</a:t>
            </a:r>
            <a:endParaRPr sz="26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95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3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White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H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40" dirty="0">
                <a:latin typeface="Times New Roman"/>
                <a:cs typeface="Times New Roman"/>
              </a:rPr>
              <a:t>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ann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nced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85" dirty="0">
                <a:latin typeface="Times New Roman"/>
                <a:cs typeface="Times New Roman"/>
              </a:rPr>
              <a:t>esterd</a:t>
            </a:r>
            <a:r>
              <a:rPr sz="2400" spc="-180" dirty="0">
                <a:latin typeface="Times New Roman"/>
                <a:cs typeface="Times New Roman"/>
              </a:rPr>
              <a:t>a</a:t>
            </a:r>
            <a:r>
              <a:rPr sz="2400" spc="-445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110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40" dirty="0">
                <a:latin typeface="Times New Roman"/>
                <a:cs typeface="Times New Roman"/>
              </a:rPr>
              <a:t>This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chapter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talks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about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part-of-speech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tagging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105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204" dirty="0">
                <a:latin typeface="Times New Roman"/>
                <a:cs typeface="Times New Roman"/>
              </a:rPr>
              <a:t>Bank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(building)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bank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(financial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institution)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How</a:t>
            </a:r>
            <a:r>
              <a:rPr spc="-5" dirty="0"/>
              <a:t> </a:t>
            </a:r>
            <a:r>
              <a:rPr spc="-25" dirty="0"/>
              <a:t>do</a:t>
            </a:r>
            <a:r>
              <a:rPr spc="-5" dirty="0"/>
              <a:t> </a:t>
            </a:r>
            <a:r>
              <a:rPr spc="-100" dirty="0"/>
              <a:t>we</a:t>
            </a:r>
            <a:r>
              <a:rPr spc="5" dirty="0"/>
              <a:t> </a:t>
            </a:r>
            <a:r>
              <a:rPr spc="-90" dirty="0"/>
              <a:t>know</a:t>
            </a:r>
            <a:r>
              <a:rPr spc="-10" dirty="0"/>
              <a:t> </a:t>
            </a:r>
            <a:r>
              <a:rPr spc="-45" dirty="0"/>
              <a:t>when</a:t>
            </a:r>
            <a:r>
              <a:rPr spc="25" dirty="0"/>
              <a:t> </a:t>
            </a:r>
            <a:r>
              <a:rPr spc="-50" dirty="0"/>
              <a:t>a</a:t>
            </a:r>
            <a:r>
              <a:rPr spc="-10" dirty="0"/>
              <a:t> </a:t>
            </a:r>
            <a:r>
              <a:rPr spc="-75" dirty="0"/>
              <a:t>word</a:t>
            </a:r>
            <a:r>
              <a:rPr spc="-5" dirty="0"/>
              <a:t> </a:t>
            </a:r>
            <a:r>
              <a:rPr spc="-15" dirty="0"/>
              <a:t>has </a:t>
            </a:r>
            <a:r>
              <a:rPr spc="-985" dirty="0"/>
              <a:t> </a:t>
            </a:r>
            <a:r>
              <a:rPr spc="-75" dirty="0"/>
              <a:t>more</a:t>
            </a:r>
            <a:r>
              <a:rPr spc="-10" dirty="0"/>
              <a:t> </a:t>
            </a:r>
            <a:r>
              <a:rPr spc="-30" dirty="0"/>
              <a:t>than</a:t>
            </a:r>
            <a:r>
              <a:rPr spc="-5" dirty="0"/>
              <a:t> </a:t>
            </a:r>
            <a:r>
              <a:rPr spc="-20" dirty="0"/>
              <a:t>one</a:t>
            </a:r>
            <a:r>
              <a:rPr spc="20" dirty="0"/>
              <a:t> </a:t>
            </a:r>
            <a:r>
              <a:rPr spc="5" dirty="0"/>
              <a:t>sense?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28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27452"/>
            <a:ext cx="5472430" cy="262382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535" dirty="0">
                <a:latin typeface="Times New Roman"/>
                <a:cs typeface="Times New Roman"/>
              </a:rPr>
              <a:t>A</a:t>
            </a:r>
            <a:r>
              <a:rPr sz="2600" spc="-204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36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exam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135" dirty="0">
                <a:latin typeface="Times New Roman"/>
                <a:cs typeface="Times New Roman"/>
              </a:rPr>
              <a:t>les</a:t>
            </a:r>
            <a:endParaRPr sz="26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30" dirty="0">
                <a:latin typeface="Times New Roman"/>
                <a:cs typeface="Times New Roman"/>
              </a:rPr>
              <a:t>Whi</a:t>
            </a:r>
            <a:r>
              <a:rPr sz="2400" spc="-50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fli</a:t>
            </a:r>
            <a:r>
              <a:rPr sz="2400" spc="-220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hts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br</a:t>
            </a:r>
            <a:r>
              <a:rPr sz="2400" spc="-165" dirty="0">
                <a:latin typeface="Times New Roman"/>
                <a:cs typeface="Times New Roman"/>
              </a:rPr>
              <a:t>eak</a:t>
            </a:r>
            <a:r>
              <a:rPr sz="2400" spc="-130" dirty="0">
                <a:latin typeface="Times New Roman"/>
                <a:cs typeface="Times New Roman"/>
              </a:rPr>
              <a:t>f</a:t>
            </a:r>
            <a:r>
              <a:rPr sz="2400" spc="-170" dirty="0">
                <a:latin typeface="Times New Roman"/>
                <a:cs typeface="Times New Roman"/>
              </a:rPr>
              <a:t>ast?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30" dirty="0">
                <a:latin typeface="Times New Roman"/>
                <a:cs typeface="Times New Roman"/>
              </a:rPr>
              <a:t>Does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Ame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150" dirty="0">
                <a:latin typeface="Times New Roman"/>
                <a:cs typeface="Times New Roman"/>
              </a:rPr>
              <a:t>ica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335" dirty="0">
                <a:latin typeface="Times New Roman"/>
                <a:cs typeface="Times New Roman"/>
              </a:rPr>
              <a:t>W</a:t>
            </a:r>
            <a:r>
              <a:rPr sz="2400" spc="-85" dirty="0">
                <a:latin typeface="Times New Roman"/>
                <a:cs typeface="Times New Roman"/>
              </a:rPr>
              <a:t>est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Phila</a:t>
            </a:r>
            <a:r>
              <a:rPr sz="2400" spc="-150" dirty="0">
                <a:latin typeface="Times New Roman"/>
                <a:cs typeface="Times New Roman"/>
              </a:rPr>
              <a:t>d</a:t>
            </a:r>
            <a:r>
              <a:rPr sz="2400" spc="-105" dirty="0">
                <a:latin typeface="Times New Roman"/>
                <a:cs typeface="Times New Roman"/>
              </a:rPr>
              <a:t>elp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210" dirty="0">
                <a:latin typeface="Times New Roman"/>
                <a:cs typeface="Times New Roman"/>
              </a:rPr>
              <a:t>ia?</a:t>
            </a:r>
            <a:endParaRPr sz="24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585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“ze</a:t>
            </a:r>
            <a:r>
              <a:rPr sz="2600" spc="-220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g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280" dirty="0">
                <a:latin typeface="Times New Roman"/>
                <a:cs typeface="Times New Roman"/>
              </a:rPr>
              <a:t>a</a:t>
            </a:r>
            <a:r>
              <a:rPr sz="2600" spc="-275" dirty="0">
                <a:latin typeface="Times New Roman"/>
                <a:cs typeface="Times New Roman"/>
              </a:rPr>
              <a:t>”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test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Font typeface="Comic Sans MS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buSzPct val="85416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400" spc="-165" dirty="0">
                <a:solidFill>
                  <a:srgbClr val="A40020"/>
                </a:solidFill>
                <a:latin typeface="Times New Roman"/>
                <a:cs typeface="Times New Roman"/>
              </a:rPr>
              <a:t>?Does</a:t>
            </a:r>
            <a:r>
              <a:rPr sz="2400" spc="-7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A40020"/>
                </a:solidFill>
                <a:latin typeface="Times New Roman"/>
                <a:cs typeface="Times New Roman"/>
              </a:rPr>
              <a:t>United</a:t>
            </a:r>
            <a:r>
              <a:rPr sz="2400" spc="-6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A40020"/>
                </a:solidFill>
                <a:latin typeface="Times New Roman"/>
                <a:cs typeface="Times New Roman"/>
              </a:rPr>
              <a:t>se</a:t>
            </a:r>
            <a:r>
              <a:rPr sz="2400" spc="20" dirty="0">
                <a:solidFill>
                  <a:srgbClr val="A40020"/>
                </a:solidFill>
                <a:latin typeface="Times New Roman"/>
                <a:cs typeface="Times New Roman"/>
              </a:rPr>
              <a:t>r</a:t>
            </a:r>
            <a:r>
              <a:rPr sz="2400" spc="-254" dirty="0">
                <a:solidFill>
                  <a:srgbClr val="A40020"/>
                </a:solidFill>
                <a:latin typeface="Times New Roman"/>
                <a:cs typeface="Times New Roman"/>
              </a:rPr>
              <a:t>v</a:t>
            </a:r>
            <a:r>
              <a:rPr sz="2400" spc="-95" dirty="0">
                <a:solidFill>
                  <a:srgbClr val="A40020"/>
                </a:solidFill>
                <a:latin typeface="Times New Roman"/>
                <a:cs typeface="Times New Roman"/>
              </a:rPr>
              <a:t>e</a:t>
            </a:r>
            <a:r>
              <a:rPr sz="2400" spc="-60" dirty="0">
                <a:solidFill>
                  <a:srgbClr val="A40020"/>
                </a:solidFill>
                <a:latin typeface="Times New Roman"/>
                <a:cs typeface="Times New Roman"/>
              </a:rPr>
              <a:t> br</a:t>
            </a:r>
            <a:r>
              <a:rPr sz="2400" spc="-165" dirty="0">
                <a:solidFill>
                  <a:srgbClr val="A40020"/>
                </a:solidFill>
                <a:latin typeface="Times New Roman"/>
                <a:cs typeface="Times New Roman"/>
              </a:rPr>
              <a:t>eak</a:t>
            </a:r>
            <a:r>
              <a:rPr sz="2400" spc="-130" dirty="0">
                <a:solidFill>
                  <a:srgbClr val="A40020"/>
                </a:solidFill>
                <a:latin typeface="Times New Roman"/>
                <a:cs typeface="Times New Roman"/>
              </a:rPr>
              <a:t>f</a:t>
            </a:r>
            <a:r>
              <a:rPr sz="2400" spc="-135" dirty="0">
                <a:solidFill>
                  <a:srgbClr val="A40020"/>
                </a:solidFill>
                <a:latin typeface="Times New Roman"/>
                <a:cs typeface="Times New Roman"/>
              </a:rPr>
              <a:t>as</a:t>
            </a:r>
            <a:r>
              <a:rPr sz="2400" spc="-85" dirty="0">
                <a:solidFill>
                  <a:srgbClr val="A40020"/>
                </a:solidFill>
                <a:latin typeface="Times New Roman"/>
                <a:cs typeface="Times New Roman"/>
              </a:rPr>
              <a:t>t</a:t>
            </a:r>
            <a:r>
              <a:rPr sz="2400" spc="-7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A40020"/>
                </a:solidFill>
                <a:latin typeface="Times New Roman"/>
                <a:cs typeface="Times New Roman"/>
              </a:rPr>
              <a:t>an</a:t>
            </a:r>
            <a:r>
              <a:rPr sz="2400" spc="-140" dirty="0">
                <a:solidFill>
                  <a:srgbClr val="A40020"/>
                </a:solidFill>
                <a:latin typeface="Times New Roman"/>
                <a:cs typeface="Times New Roman"/>
              </a:rPr>
              <a:t>d</a:t>
            </a:r>
            <a:r>
              <a:rPr sz="2400" spc="-7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spc="-210" dirty="0">
                <a:solidFill>
                  <a:srgbClr val="A40020"/>
                </a:solidFill>
                <a:latin typeface="Times New Roman"/>
                <a:cs typeface="Times New Roman"/>
              </a:rPr>
              <a:t>San</a:t>
            </a:r>
            <a:r>
              <a:rPr sz="2400" spc="-7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A40020"/>
                </a:solidFill>
                <a:latin typeface="Times New Roman"/>
                <a:cs typeface="Times New Roman"/>
              </a:rPr>
              <a:t>J</a:t>
            </a:r>
            <a:r>
              <a:rPr sz="2400" spc="-160" dirty="0">
                <a:solidFill>
                  <a:srgbClr val="A40020"/>
                </a:solidFill>
                <a:latin typeface="Times New Roman"/>
                <a:cs typeface="Times New Roman"/>
              </a:rPr>
              <a:t>o</a:t>
            </a:r>
            <a:r>
              <a:rPr sz="2400" spc="-120" dirty="0">
                <a:solidFill>
                  <a:srgbClr val="A40020"/>
                </a:solidFill>
                <a:latin typeface="Times New Roman"/>
                <a:cs typeface="Times New Roman"/>
              </a:rPr>
              <a:t>s</a:t>
            </a:r>
            <a:r>
              <a:rPr sz="2400" spc="-204" dirty="0">
                <a:solidFill>
                  <a:srgbClr val="A40020"/>
                </a:solidFill>
                <a:latin typeface="Times New Roman"/>
                <a:cs typeface="Times New Roman"/>
              </a:rPr>
              <a:t>e?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Synonyms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29</a:t>
            </a:fld>
            <a:endParaRPr spc="40" dirty="0"/>
          </a:p>
        </p:txBody>
      </p:sp>
      <p:sp>
        <p:nvSpPr>
          <p:cNvPr id="10" name="object 10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90878"/>
            <a:ext cx="6707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30" dirty="0">
                <a:latin typeface="Times New Roman"/>
                <a:cs typeface="Times New Roman"/>
              </a:rPr>
              <a:t>Word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meaning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some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contexts.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1965172"/>
            <a:ext cx="984885" cy="1129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700"/>
              </a:lnSpc>
              <a:spcBef>
                <a:spcPts val="95"/>
              </a:spcBef>
            </a:pPr>
            <a:r>
              <a:rPr sz="2000" spc="-95" dirty="0">
                <a:latin typeface="Times New Roman"/>
                <a:cs typeface="Times New Roman"/>
              </a:rPr>
              <a:t>hazelnut 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ad</a:t>
            </a:r>
            <a:r>
              <a:rPr sz="2000" spc="-130" dirty="0">
                <a:latin typeface="Times New Roman"/>
                <a:cs typeface="Times New Roman"/>
              </a:rPr>
              <a:t>o</a:t>
            </a:r>
            <a:r>
              <a:rPr sz="2000" spc="-100" dirty="0">
                <a:latin typeface="Times New Roman"/>
                <a:cs typeface="Times New Roman"/>
              </a:rPr>
              <a:t>lesce</a:t>
            </a:r>
            <a:r>
              <a:rPr sz="2000" spc="-125" dirty="0">
                <a:latin typeface="Times New Roman"/>
                <a:cs typeface="Times New Roman"/>
              </a:rPr>
              <a:t>n</a:t>
            </a:r>
            <a:r>
              <a:rPr sz="2000" spc="25" dirty="0">
                <a:latin typeface="Times New Roman"/>
                <a:cs typeface="Times New Roman"/>
              </a:rPr>
              <a:t>t  </a:t>
            </a:r>
            <a:r>
              <a:rPr sz="2000" spc="-95" dirty="0">
                <a:latin typeface="Times New Roman"/>
                <a:cs typeface="Times New Roman"/>
              </a:rPr>
              <a:t>large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1965172"/>
            <a:ext cx="1675764" cy="14979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4005" indent="-281940">
              <a:lnSpc>
                <a:spcPct val="100000"/>
              </a:lnSpc>
              <a:spcBef>
                <a:spcPts val="590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294005" algn="l"/>
                <a:tab pos="294640" algn="l"/>
              </a:tabLst>
            </a:pPr>
            <a:r>
              <a:rPr sz="2000" spc="-60" dirty="0">
                <a:latin typeface="Times New Roman"/>
                <a:cs typeface="Times New Roman"/>
              </a:rPr>
              <a:t>filbert</a:t>
            </a:r>
            <a:endParaRPr sz="2000">
              <a:latin typeface="Times New Roman"/>
              <a:cs typeface="Times New Roman"/>
            </a:endParaRPr>
          </a:p>
          <a:p>
            <a:pPr marL="294005" indent="-281940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294005" algn="l"/>
                <a:tab pos="294640" algn="l"/>
              </a:tabLst>
            </a:pPr>
            <a:r>
              <a:rPr sz="2000" spc="-95" dirty="0">
                <a:latin typeface="Times New Roman"/>
                <a:cs typeface="Times New Roman"/>
              </a:rPr>
              <a:t>youth</a:t>
            </a:r>
            <a:endParaRPr sz="2000">
              <a:latin typeface="Times New Roman"/>
              <a:cs typeface="Times New Roman"/>
            </a:endParaRPr>
          </a:p>
          <a:p>
            <a:pPr marL="294005" indent="-28194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294005" algn="l"/>
                <a:tab pos="294640" algn="l"/>
              </a:tabLst>
            </a:pPr>
            <a:r>
              <a:rPr sz="2000" spc="-125" dirty="0">
                <a:latin typeface="Times New Roman"/>
                <a:cs typeface="Times New Roman"/>
              </a:rPr>
              <a:t>big</a:t>
            </a:r>
            <a:endParaRPr sz="2000">
              <a:latin typeface="Times New Roman"/>
              <a:cs typeface="Times New Roman"/>
            </a:endParaRPr>
          </a:p>
          <a:p>
            <a:pPr marL="294005" indent="-28194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294005" algn="l"/>
                <a:tab pos="294640" algn="l"/>
              </a:tabLst>
            </a:pPr>
            <a:r>
              <a:rPr sz="2000" spc="-75" dirty="0">
                <a:latin typeface="Times New Roman"/>
                <a:cs typeface="Times New Roman"/>
              </a:rPr>
              <a:t>aut</a:t>
            </a:r>
            <a:r>
              <a:rPr sz="2000" spc="-95" dirty="0">
                <a:latin typeface="Times New Roman"/>
                <a:cs typeface="Times New Roman"/>
              </a:rPr>
              <a:t>o</a:t>
            </a:r>
            <a:r>
              <a:rPr sz="2000" spc="-125" dirty="0">
                <a:latin typeface="Times New Roman"/>
                <a:cs typeface="Times New Roman"/>
              </a:rPr>
              <a:t>m</a:t>
            </a:r>
            <a:r>
              <a:rPr sz="2000" spc="-90" dirty="0">
                <a:latin typeface="Times New Roman"/>
                <a:cs typeface="Times New Roman"/>
              </a:rPr>
              <a:t>obile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car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505580"/>
            <a:ext cx="7872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229" dirty="0">
                <a:latin typeface="Times New Roman"/>
                <a:cs typeface="Times New Roman"/>
              </a:rPr>
              <a:t>Two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lexemes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synonyms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successfully</a:t>
            </a:r>
            <a:r>
              <a:rPr sz="2400" spc="-85" dirty="0">
                <a:latin typeface="Times New Roman"/>
                <a:cs typeface="Times New Roman"/>
              </a:rPr>
              <a:t> substituted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ea</a:t>
            </a:r>
            <a:r>
              <a:rPr sz="2400" spc="-105" dirty="0">
                <a:latin typeface="Times New Roman"/>
                <a:cs typeface="Times New Roman"/>
              </a:rPr>
              <a:t>c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al</a:t>
            </a:r>
            <a:r>
              <a:rPr sz="2400" spc="-105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situ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59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85" dirty="0">
                <a:latin typeface="Arial"/>
                <a:cs typeface="Arial"/>
              </a:rPr>
              <a:t>l</a:t>
            </a:r>
            <a:r>
              <a:rPr b="1" spc="-175" dirty="0">
                <a:latin typeface="Arial"/>
                <a:cs typeface="Arial"/>
              </a:rPr>
              <a:t>e</a:t>
            </a:r>
            <a:r>
              <a:rPr b="1" spc="-270" dirty="0">
                <a:latin typeface="Arial"/>
                <a:cs typeface="Arial"/>
              </a:rPr>
              <a:t>m</a:t>
            </a:r>
            <a:r>
              <a:rPr b="1" spc="-210" dirty="0">
                <a:latin typeface="Arial"/>
                <a:cs typeface="Arial"/>
              </a:rPr>
              <a:t>ma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b="1" spc="-190" dirty="0">
                <a:latin typeface="Arial"/>
                <a:cs typeface="Arial"/>
              </a:rPr>
              <a:t>a</a:t>
            </a:r>
            <a:r>
              <a:rPr b="1" spc="-195" dirty="0">
                <a:latin typeface="Arial"/>
                <a:cs typeface="Arial"/>
              </a:rPr>
              <a:t>n</a:t>
            </a:r>
            <a:r>
              <a:rPr b="1" spc="-295" dirty="0">
                <a:latin typeface="Arial"/>
                <a:cs typeface="Arial"/>
              </a:rPr>
              <a:t>d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500" dirty="0">
                <a:latin typeface="Arial"/>
                <a:cs typeface="Arial"/>
              </a:rPr>
              <a:t>w</a:t>
            </a:r>
            <a:r>
              <a:rPr b="1" spc="-375" dirty="0">
                <a:latin typeface="Arial"/>
                <a:cs typeface="Arial"/>
              </a:rPr>
              <a:t>o</a:t>
            </a:r>
            <a:r>
              <a:rPr b="1" spc="-275" dirty="0">
                <a:latin typeface="Arial"/>
                <a:cs typeface="Arial"/>
              </a:rPr>
              <a:t>r</a:t>
            </a:r>
            <a:r>
              <a:rPr b="1" spc="-280" dirty="0">
                <a:latin typeface="Arial"/>
                <a:cs typeface="Arial"/>
              </a:rPr>
              <a:t>d</a:t>
            </a:r>
            <a:r>
              <a:rPr b="1" spc="-225" dirty="0">
                <a:latin typeface="Arial"/>
                <a:cs typeface="Arial"/>
              </a:rPr>
              <a:t>f</a:t>
            </a:r>
            <a:r>
              <a:rPr b="1" spc="-305" dirty="0">
                <a:latin typeface="Arial"/>
                <a:cs typeface="Arial"/>
              </a:rPr>
              <a:t>orm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9144" y="2905404"/>
          <a:ext cx="5070475" cy="1677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266">
                <a:tc>
                  <a:txBody>
                    <a:bodyPr/>
                    <a:lstStyle/>
                    <a:p>
                      <a:pPr marL="127000">
                        <a:lnSpc>
                          <a:spcPts val="228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Wordform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8415">
                        <a:lnSpc>
                          <a:spcPts val="2280"/>
                        </a:lnSpc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Lemma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banks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84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bank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sung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84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8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duermes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841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dormir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63" y="6329836"/>
            <a:ext cx="1809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Synonyms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30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06910"/>
            <a:ext cx="7749540" cy="34397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6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50" dirty="0">
                <a:latin typeface="Times New Roman"/>
                <a:cs typeface="Times New Roman"/>
              </a:rPr>
              <a:t>But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there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few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(or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no)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examples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perfect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synonymy.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560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14" dirty="0">
                <a:latin typeface="Times New Roman"/>
                <a:cs typeface="Times New Roman"/>
              </a:rPr>
              <a:t>W</a:t>
            </a:r>
            <a:r>
              <a:rPr sz="2000" spc="-105" dirty="0">
                <a:latin typeface="Times New Roman"/>
                <a:cs typeface="Times New Roman"/>
              </a:rPr>
              <a:t>h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s</a:t>
            </a:r>
            <a:r>
              <a:rPr sz="2000" spc="-165" dirty="0">
                <a:latin typeface="Times New Roman"/>
                <a:cs typeface="Times New Roman"/>
              </a:rPr>
              <a:t>h</a:t>
            </a:r>
            <a:r>
              <a:rPr sz="2000" spc="-85" dirty="0">
                <a:latin typeface="Times New Roman"/>
                <a:cs typeface="Times New Roman"/>
              </a:rPr>
              <a:t>o</a:t>
            </a:r>
            <a:r>
              <a:rPr sz="2000" spc="-100" dirty="0">
                <a:latin typeface="Times New Roman"/>
                <a:cs typeface="Times New Roman"/>
              </a:rPr>
              <a:t>u</a:t>
            </a:r>
            <a:r>
              <a:rPr sz="2000" spc="-65" dirty="0">
                <a:latin typeface="Times New Roman"/>
                <a:cs typeface="Times New Roman"/>
              </a:rPr>
              <a:t>l</a:t>
            </a:r>
            <a:r>
              <a:rPr sz="2000" spc="-105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th</a:t>
            </a:r>
            <a:r>
              <a:rPr sz="2000" spc="-120" dirty="0">
                <a:latin typeface="Times New Roman"/>
                <a:cs typeface="Times New Roman"/>
              </a:rPr>
              <a:t>a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be?</a:t>
            </a:r>
            <a:endParaRPr sz="20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490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204" dirty="0">
                <a:latin typeface="Times New Roman"/>
                <a:cs typeface="Times New Roman"/>
              </a:rPr>
              <a:t>E</a:t>
            </a:r>
            <a:r>
              <a:rPr sz="2000" spc="-200" dirty="0">
                <a:latin typeface="Times New Roman"/>
                <a:cs typeface="Times New Roman"/>
              </a:rPr>
              <a:t>v</a:t>
            </a:r>
            <a:r>
              <a:rPr sz="2000" spc="-80" dirty="0">
                <a:latin typeface="Times New Roman"/>
                <a:cs typeface="Times New Roman"/>
              </a:rPr>
              <a:t>en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if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ma</a:t>
            </a:r>
            <a:r>
              <a:rPr sz="2000" spc="-150" dirty="0">
                <a:latin typeface="Times New Roman"/>
                <a:cs typeface="Times New Roman"/>
              </a:rPr>
              <a:t>n</a:t>
            </a:r>
            <a:r>
              <a:rPr sz="2000" spc="-165" dirty="0">
                <a:latin typeface="Times New Roman"/>
                <a:cs typeface="Times New Roman"/>
              </a:rPr>
              <a:t>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as</a:t>
            </a:r>
            <a:r>
              <a:rPr sz="2000" spc="-160" dirty="0">
                <a:latin typeface="Times New Roman"/>
                <a:cs typeface="Times New Roman"/>
              </a:rPr>
              <a:t>p</a:t>
            </a:r>
            <a:r>
              <a:rPr sz="2000" spc="-80" dirty="0">
                <a:latin typeface="Times New Roman"/>
                <a:cs typeface="Times New Roman"/>
              </a:rPr>
              <a:t>ects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m</a:t>
            </a:r>
            <a:r>
              <a:rPr sz="2000" spc="-70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an</a:t>
            </a:r>
            <a:r>
              <a:rPr sz="2000" spc="-90" dirty="0">
                <a:latin typeface="Times New Roman"/>
                <a:cs typeface="Times New Roman"/>
              </a:rPr>
              <a:t>i</a:t>
            </a:r>
            <a:r>
              <a:rPr sz="2000" spc="-125" dirty="0">
                <a:latin typeface="Times New Roman"/>
                <a:cs typeface="Times New Roman"/>
              </a:rPr>
              <a:t>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spc="-80" dirty="0">
                <a:latin typeface="Times New Roman"/>
                <a:cs typeface="Times New Roman"/>
              </a:rPr>
              <a:t>de</a:t>
            </a:r>
            <a:r>
              <a:rPr sz="2000" spc="-95" dirty="0">
                <a:latin typeface="Times New Roman"/>
                <a:cs typeface="Times New Roman"/>
              </a:rPr>
              <a:t>n</a:t>
            </a:r>
            <a:r>
              <a:rPr sz="2000" spc="-85" dirty="0">
                <a:latin typeface="Times New Roman"/>
                <a:cs typeface="Times New Roman"/>
              </a:rPr>
              <a:t>tical</a:t>
            </a:r>
            <a:endParaRPr sz="2000">
              <a:latin typeface="Times New Roman"/>
              <a:cs typeface="Times New Roman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50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00" dirty="0">
                <a:latin typeface="Times New Roman"/>
                <a:cs typeface="Times New Roman"/>
              </a:rPr>
              <a:t>Still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75" dirty="0">
                <a:latin typeface="Times New Roman"/>
                <a:cs typeface="Times New Roman"/>
              </a:rPr>
              <a:t>may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not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preserve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acceptability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based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notions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politeness,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slang,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register,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genre,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55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14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55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95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an</a:t>
            </a:r>
            <a:r>
              <a:rPr sz="2000" spc="-114" dirty="0">
                <a:latin typeface="Times New Roman"/>
                <a:cs typeface="Times New Roman"/>
              </a:rPr>
              <a:t>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large?</a:t>
            </a:r>
            <a:endParaRPr sz="20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495"/>
              </a:spcBef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35" dirty="0">
                <a:solidFill>
                  <a:srgbClr val="A40020"/>
                </a:solidFill>
                <a:latin typeface="Times New Roman"/>
                <a:cs typeface="Times New Roman"/>
              </a:rPr>
              <a:t>Th</a:t>
            </a:r>
            <a:r>
              <a:rPr sz="2000" spc="-140" dirty="0">
                <a:solidFill>
                  <a:srgbClr val="A40020"/>
                </a:solidFill>
                <a:latin typeface="Times New Roman"/>
                <a:cs typeface="Times New Roman"/>
              </a:rPr>
              <a:t>a</a:t>
            </a:r>
            <a:r>
              <a:rPr sz="2000" spc="30" dirty="0">
                <a:solidFill>
                  <a:srgbClr val="A40020"/>
                </a:solidFill>
                <a:latin typeface="Times New Roman"/>
                <a:cs typeface="Times New Roman"/>
              </a:rPr>
              <a:t>t</a:t>
            </a:r>
            <a:r>
              <a:rPr sz="2000" spc="-265" dirty="0">
                <a:solidFill>
                  <a:srgbClr val="A40020"/>
                </a:solidFill>
                <a:latin typeface="Times New Roman"/>
                <a:cs typeface="Times New Roman"/>
              </a:rPr>
              <a:t>’</a:t>
            </a:r>
            <a:r>
              <a:rPr sz="2000" spc="-155" dirty="0">
                <a:solidFill>
                  <a:srgbClr val="A40020"/>
                </a:solidFill>
                <a:latin typeface="Times New Roman"/>
                <a:cs typeface="Times New Roman"/>
              </a:rPr>
              <a:t>s</a:t>
            </a:r>
            <a:r>
              <a:rPr sz="2000" spc="-6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204" dirty="0">
                <a:solidFill>
                  <a:srgbClr val="A40020"/>
                </a:solidFill>
                <a:latin typeface="Times New Roman"/>
                <a:cs typeface="Times New Roman"/>
              </a:rPr>
              <a:t>m</a:t>
            </a:r>
            <a:r>
              <a:rPr sz="2000" spc="-165" dirty="0">
                <a:solidFill>
                  <a:srgbClr val="A40020"/>
                </a:solidFill>
                <a:latin typeface="Times New Roman"/>
                <a:cs typeface="Times New Roman"/>
              </a:rPr>
              <a:t>y</a:t>
            </a:r>
            <a:r>
              <a:rPr sz="2000" spc="-5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130" dirty="0">
                <a:solidFill>
                  <a:srgbClr val="A40020"/>
                </a:solidFill>
                <a:latin typeface="Times New Roman"/>
                <a:cs typeface="Times New Roman"/>
              </a:rPr>
              <a:t>b</a:t>
            </a:r>
            <a:r>
              <a:rPr sz="2000" spc="-85" dirty="0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sz="2000" spc="-165" dirty="0">
                <a:solidFill>
                  <a:srgbClr val="A40020"/>
                </a:solidFill>
                <a:latin typeface="Times New Roman"/>
                <a:cs typeface="Times New Roman"/>
              </a:rPr>
              <a:t>g</a:t>
            </a:r>
            <a:r>
              <a:rPr sz="2000" spc="-4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A40020"/>
                </a:solidFill>
                <a:latin typeface="Times New Roman"/>
                <a:cs typeface="Times New Roman"/>
              </a:rPr>
              <a:t>s</a:t>
            </a:r>
            <a:r>
              <a:rPr sz="2000" spc="-114" dirty="0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sz="2000" spc="-45" dirty="0">
                <a:solidFill>
                  <a:srgbClr val="A40020"/>
                </a:solidFill>
                <a:latin typeface="Times New Roman"/>
                <a:cs typeface="Times New Roman"/>
              </a:rPr>
              <a:t>ster</a:t>
            </a:r>
            <a:endParaRPr sz="20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505"/>
              </a:spcBef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35" dirty="0">
                <a:solidFill>
                  <a:srgbClr val="A40020"/>
                </a:solidFill>
                <a:latin typeface="Times New Roman"/>
                <a:cs typeface="Times New Roman"/>
              </a:rPr>
              <a:t>Th</a:t>
            </a:r>
            <a:r>
              <a:rPr sz="2000" spc="-140" dirty="0">
                <a:solidFill>
                  <a:srgbClr val="A40020"/>
                </a:solidFill>
                <a:latin typeface="Times New Roman"/>
                <a:cs typeface="Times New Roman"/>
              </a:rPr>
              <a:t>a</a:t>
            </a:r>
            <a:r>
              <a:rPr sz="2000" spc="25" dirty="0">
                <a:solidFill>
                  <a:srgbClr val="A40020"/>
                </a:solidFill>
                <a:latin typeface="Times New Roman"/>
                <a:cs typeface="Times New Roman"/>
              </a:rPr>
              <a:t>t</a:t>
            </a:r>
            <a:r>
              <a:rPr sz="2000" spc="-260" dirty="0">
                <a:solidFill>
                  <a:srgbClr val="A40020"/>
                </a:solidFill>
                <a:latin typeface="Times New Roman"/>
                <a:cs typeface="Times New Roman"/>
              </a:rPr>
              <a:t>’</a:t>
            </a:r>
            <a:r>
              <a:rPr sz="2000" spc="-155" dirty="0">
                <a:solidFill>
                  <a:srgbClr val="A40020"/>
                </a:solidFill>
                <a:latin typeface="Times New Roman"/>
                <a:cs typeface="Times New Roman"/>
              </a:rPr>
              <a:t>s</a:t>
            </a:r>
            <a:r>
              <a:rPr sz="2000" spc="-6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200" dirty="0">
                <a:solidFill>
                  <a:srgbClr val="A40020"/>
                </a:solidFill>
                <a:latin typeface="Times New Roman"/>
                <a:cs typeface="Times New Roman"/>
              </a:rPr>
              <a:t>m</a:t>
            </a:r>
            <a:r>
              <a:rPr sz="2000" spc="-165" dirty="0">
                <a:solidFill>
                  <a:srgbClr val="A40020"/>
                </a:solidFill>
                <a:latin typeface="Times New Roman"/>
                <a:cs typeface="Times New Roman"/>
              </a:rPr>
              <a:t>y</a:t>
            </a:r>
            <a:r>
              <a:rPr sz="2000" spc="-50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A40020"/>
                </a:solidFill>
                <a:latin typeface="Times New Roman"/>
                <a:cs typeface="Times New Roman"/>
              </a:rPr>
              <a:t>lar</a:t>
            </a:r>
            <a:r>
              <a:rPr sz="2000" spc="-120" dirty="0">
                <a:solidFill>
                  <a:srgbClr val="A40020"/>
                </a:solidFill>
                <a:latin typeface="Times New Roman"/>
                <a:cs typeface="Times New Roman"/>
              </a:rPr>
              <a:t>ge</a:t>
            </a:r>
            <a:r>
              <a:rPr sz="2000" spc="-5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000" spc="-145" dirty="0">
                <a:solidFill>
                  <a:srgbClr val="A40020"/>
                </a:solidFill>
                <a:latin typeface="Times New Roman"/>
                <a:cs typeface="Times New Roman"/>
              </a:rPr>
              <a:t>s</a:t>
            </a:r>
            <a:r>
              <a:rPr sz="2000" spc="-114" dirty="0">
                <a:solidFill>
                  <a:srgbClr val="A40020"/>
                </a:solidFill>
                <a:latin typeface="Times New Roman"/>
                <a:cs typeface="Times New Roman"/>
              </a:rPr>
              <a:t>i</a:t>
            </a:r>
            <a:r>
              <a:rPr sz="2000" spc="-45" dirty="0">
                <a:solidFill>
                  <a:srgbClr val="A40020"/>
                </a:solidFill>
                <a:latin typeface="Times New Roman"/>
                <a:cs typeface="Times New Roman"/>
              </a:rPr>
              <a:t>ster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2106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Antonyms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31</a:t>
            </a:fld>
            <a:endParaRPr spc="40" dirty="0"/>
          </a:p>
        </p:txBody>
      </p:sp>
      <p:sp>
        <p:nvSpPr>
          <p:cNvPr id="9" name="object 9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2927680"/>
            <a:ext cx="5600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20" dirty="0">
                <a:latin typeface="Times New Roman"/>
                <a:cs typeface="Times New Roman"/>
              </a:rPr>
              <a:t>light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 marR="5080" indent="-33909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355" dirty="0"/>
              <a:t>W</a:t>
            </a:r>
            <a:r>
              <a:rPr spc="-60" dirty="0"/>
              <a:t>or</a:t>
            </a:r>
            <a:r>
              <a:rPr spc="-80" dirty="0"/>
              <a:t>d</a:t>
            </a:r>
            <a:r>
              <a:rPr spc="-200" dirty="0"/>
              <a:t>s</a:t>
            </a:r>
            <a:r>
              <a:rPr spc="-65" dirty="0"/>
              <a:t> </a:t>
            </a:r>
            <a:r>
              <a:rPr spc="-105" dirty="0"/>
              <a:t>th</a:t>
            </a:r>
            <a:r>
              <a:rPr spc="-155" dirty="0"/>
              <a:t>a</a:t>
            </a:r>
            <a:r>
              <a:rPr spc="35" dirty="0"/>
              <a:t>t</a:t>
            </a:r>
            <a:r>
              <a:rPr spc="-60" dirty="0"/>
              <a:t> </a:t>
            </a:r>
            <a:r>
              <a:rPr spc="-105" dirty="0"/>
              <a:t>a</a:t>
            </a:r>
            <a:r>
              <a:rPr spc="-100" dirty="0"/>
              <a:t>re</a:t>
            </a:r>
            <a:r>
              <a:rPr spc="-80" dirty="0"/>
              <a:t> </a:t>
            </a:r>
            <a:r>
              <a:rPr spc="-110" dirty="0"/>
              <a:t>o</a:t>
            </a:r>
            <a:r>
              <a:rPr spc="-125" dirty="0"/>
              <a:t>p</a:t>
            </a:r>
            <a:r>
              <a:rPr spc="-110" dirty="0"/>
              <a:t>p</a:t>
            </a:r>
            <a:r>
              <a:rPr spc="-125" dirty="0"/>
              <a:t>o</a:t>
            </a:r>
            <a:r>
              <a:rPr spc="-120" dirty="0"/>
              <a:t>sites</a:t>
            </a:r>
            <a:r>
              <a:rPr spc="-80" dirty="0"/>
              <a:t> </a:t>
            </a:r>
            <a:r>
              <a:rPr spc="-100" dirty="0"/>
              <a:t>with</a:t>
            </a:r>
            <a:r>
              <a:rPr spc="-65" dirty="0"/>
              <a:t> </a:t>
            </a:r>
            <a:r>
              <a:rPr spc="5" dirty="0"/>
              <a:t>r</a:t>
            </a:r>
            <a:r>
              <a:rPr spc="-125" dirty="0"/>
              <a:t>esp</a:t>
            </a:r>
            <a:r>
              <a:rPr spc="-135" dirty="0"/>
              <a:t>e</a:t>
            </a:r>
            <a:r>
              <a:rPr spc="-60" dirty="0"/>
              <a:t>ct</a:t>
            </a:r>
            <a:r>
              <a:rPr spc="-80" dirty="0"/>
              <a:t> </a:t>
            </a:r>
            <a:r>
              <a:rPr spc="-35" dirty="0"/>
              <a:t>to</a:t>
            </a:r>
            <a:r>
              <a:rPr spc="-75" dirty="0"/>
              <a:t> </a:t>
            </a:r>
            <a:r>
              <a:rPr spc="-110" dirty="0"/>
              <a:t>o</a:t>
            </a:r>
            <a:r>
              <a:rPr spc="-125" dirty="0"/>
              <a:t>n</a:t>
            </a:r>
            <a:r>
              <a:rPr spc="-100" dirty="0"/>
              <a:t>e</a:t>
            </a:r>
            <a:r>
              <a:rPr spc="-65" dirty="0"/>
              <a:t> </a:t>
            </a:r>
            <a:r>
              <a:rPr spc="-125" dirty="0"/>
              <a:t>f</a:t>
            </a:r>
            <a:r>
              <a:rPr spc="-175" dirty="0"/>
              <a:t>e</a:t>
            </a:r>
            <a:r>
              <a:rPr spc="-235" dirty="0"/>
              <a:t>a</a:t>
            </a:r>
            <a:r>
              <a:rPr spc="-25" dirty="0"/>
              <a:t>t</a:t>
            </a:r>
            <a:r>
              <a:rPr spc="-60" dirty="0"/>
              <a:t>u</a:t>
            </a:r>
            <a:r>
              <a:rPr spc="5" dirty="0"/>
              <a:t>r</a:t>
            </a:r>
            <a:r>
              <a:rPr spc="-100" dirty="0"/>
              <a:t>e</a:t>
            </a:r>
            <a:r>
              <a:rPr spc="-80" dirty="0"/>
              <a:t> </a:t>
            </a:r>
            <a:r>
              <a:rPr spc="-150" dirty="0"/>
              <a:t>of</a:t>
            </a:r>
            <a:r>
              <a:rPr spc="-75" dirty="0"/>
              <a:t> </a:t>
            </a:r>
            <a:r>
              <a:rPr spc="-60" dirty="0"/>
              <a:t>their  </a:t>
            </a:r>
            <a:r>
              <a:rPr spc="-150" dirty="0"/>
              <a:t>meaning</a:t>
            </a: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55" dirty="0"/>
              <a:t>Oth</a:t>
            </a:r>
            <a:r>
              <a:rPr spc="-60" dirty="0"/>
              <a:t>e</a:t>
            </a:r>
            <a:r>
              <a:rPr spc="-100" dirty="0"/>
              <a:t>rw</a:t>
            </a:r>
            <a:r>
              <a:rPr spc="-45" dirty="0"/>
              <a:t>i</a:t>
            </a:r>
            <a:r>
              <a:rPr spc="-140" dirty="0"/>
              <a:t>s</a:t>
            </a:r>
            <a:r>
              <a:rPr spc="-210" dirty="0"/>
              <a:t>e</a:t>
            </a:r>
            <a:r>
              <a:rPr spc="110" dirty="0"/>
              <a:t>,</a:t>
            </a:r>
            <a:r>
              <a:rPr spc="-180" dirty="0"/>
              <a:t> </a:t>
            </a:r>
            <a:r>
              <a:rPr spc="-70" dirty="0"/>
              <a:t>th</a:t>
            </a:r>
            <a:r>
              <a:rPr spc="-120" dirty="0"/>
              <a:t>e</a:t>
            </a:r>
            <a:r>
              <a:rPr spc="-215" dirty="0"/>
              <a:t>y</a:t>
            </a:r>
            <a:r>
              <a:rPr spc="-65" dirty="0"/>
              <a:t> </a:t>
            </a:r>
            <a:r>
              <a:rPr spc="-105" dirty="0"/>
              <a:t>ar</a:t>
            </a:r>
            <a:r>
              <a:rPr spc="-100" dirty="0"/>
              <a:t>e</a:t>
            </a:r>
            <a:r>
              <a:rPr spc="-75" dirty="0"/>
              <a:t> </a:t>
            </a:r>
            <a:r>
              <a:rPr spc="-270" dirty="0"/>
              <a:t>v</a:t>
            </a:r>
            <a:r>
              <a:rPr spc="-40" dirty="0"/>
              <a:t>e</a:t>
            </a:r>
            <a:r>
              <a:rPr spc="-10" dirty="0"/>
              <a:t>r</a:t>
            </a:r>
            <a:r>
              <a:rPr spc="-215" dirty="0"/>
              <a:t>y</a:t>
            </a:r>
            <a:r>
              <a:rPr spc="-60" dirty="0"/>
              <a:t> </a:t>
            </a:r>
            <a:r>
              <a:rPr spc="-170" dirty="0"/>
              <a:t>sim</a:t>
            </a:r>
            <a:r>
              <a:rPr spc="-95" dirty="0"/>
              <a:t>i</a:t>
            </a:r>
            <a:r>
              <a:rPr spc="-100" dirty="0"/>
              <a:t>lar!</a:t>
            </a: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120" dirty="0"/>
              <a:t>Dark</a:t>
            </a: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  <a:tab pos="927100" algn="l"/>
              </a:tabLst>
            </a:pPr>
            <a:r>
              <a:rPr spc="-270" dirty="0"/>
              <a:t>Boy	</a:t>
            </a:r>
            <a:r>
              <a:rPr spc="-95" dirty="0"/>
              <a:t>girl</a:t>
            </a: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75" dirty="0"/>
              <a:t>Hot</a:t>
            </a:r>
            <a:r>
              <a:rPr spc="160" dirty="0"/>
              <a:t> </a:t>
            </a:r>
            <a:r>
              <a:rPr spc="-125" dirty="0"/>
              <a:t>cold</a:t>
            </a:r>
          </a:p>
          <a:p>
            <a:pPr marL="351155" indent="-33909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125" dirty="0"/>
              <a:t>Up</a:t>
            </a: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pc="-155" dirty="0"/>
              <a:t>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93594" y="4270095"/>
            <a:ext cx="69024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0"/>
              </a:spcBef>
            </a:pP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90" dirty="0">
                <a:latin typeface="Times New Roman"/>
                <a:cs typeface="Times New Roman"/>
              </a:rPr>
              <a:t>wn  </a:t>
            </a:r>
            <a:r>
              <a:rPr sz="2600" spc="-65" dirty="0">
                <a:latin typeface="Times New Roman"/>
                <a:cs typeface="Times New Roman"/>
              </a:rPr>
              <a:t>out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642873"/>
            <a:ext cx="6094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Word</a:t>
            </a:r>
            <a:r>
              <a:rPr spc="-30" dirty="0"/>
              <a:t> </a:t>
            </a:r>
            <a:r>
              <a:rPr spc="-75" dirty="0"/>
              <a:t>Similarity</a:t>
            </a:r>
            <a:r>
              <a:rPr spc="-30" dirty="0"/>
              <a:t> </a:t>
            </a:r>
            <a:r>
              <a:rPr spc="-60" dirty="0"/>
              <a:t>Computation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217551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LI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N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G 1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8/2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8</a:t>
            </a:r>
            <a:r>
              <a:rPr sz="1400" b="1" spc="-12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utu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 2</a:t>
            </a:r>
            <a:r>
              <a:rPr sz="1400" b="1" spc="5" dirty="0">
                <a:solidFill>
                  <a:srgbClr val="696363"/>
                </a:solidFill>
                <a:latin typeface="Times New Roman"/>
                <a:cs typeface="Times New Roman"/>
              </a:rPr>
              <a:t>0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40" dirty="0"/>
              <a:t>32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7907273" y="6324914"/>
            <a:ext cx="6610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696363"/>
                </a:solidFill>
                <a:latin typeface="Times New Roman"/>
                <a:cs typeface="Times New Roman"/>
              </a:rPr>
              <a:t>26/09/22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590878"/>
            <a:ext cx="7968615" cy="350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30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various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computational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applications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it’s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useful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find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words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which</a:t>
            </a:r>
            <a:endParaRPr sz="240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sim</a:t>
            </a:r>
            <a:r>
              <a:rPr sz="2400" spc="-95" dirty="0">
                <a:latin typeface="Times New Roman"/>
                <a:cs typeface="Times New Roman"/>
              </a:rPr>
              <a:t>ilar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ano</a:t>
            </a:r>
            <a:r>
              <a:rPr sz="2400" spc="-45" dirty="0">
                <a:latin typeface="Times New Roman"/>
                <a:cs typeface="Times New Roman"/>
              </a:rPr>
              <a:t>ther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55" dirty="0">
                <a:latin typeface="Times New Roman"/>
                <a:cs typeface="Times New Roman"/>
              </a:rPr>
              <a:t>or</a:t>
            </a:r>
            <a:r>
              <a:rPr sz="2400" spc="-65" dirty="0">
                <a:latin typeface="Times New Roman"/>
                <a:cs typeface="Times New Roman"/>
              </a:rPr>
              <a:t>d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50" dirty="0">
                <a:latin typeface="Times New Roman"/>
                <a:cs typeface="Times New Roman"/>
              </a:rPr>
              <a:t>Machine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translation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(to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find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near-synonyms)</a:t>
            </a:r>
            <a:endParaRPr sz="24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130" dirty="0">
                <a:latin typeface="Times New Roman"/>
                <a:cs typeface="Times New Roman"/>
              </a:rPr>
              <a:t>Inf</a:t>
            </a:r>
            <a:r>
              <a:rPr sz="2400" spc="-165" dirty="0">
                <a:latin typeface="Times New Roman"/>
                <a:cs typeface="Times New Roman"/>
              </a:rPr>
              <a:t>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et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i</a:t>
            </a:r>
            <a:r>
              <a:rPr sz="2400" spc="-170" dirty="0">
                <a:latin typeface="Times New Roman"/>
                <a:cs typeface="Times New Roman"/>
              </a:rPr>
              <a:t>e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18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(to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10" dirty="0">
                <a:latin typeface="Times New Roman"/>
                <a:cs typeface="Times New Roman"/>
              </a:rPr>
              <a:t>“</a:t>
            </a:r>
            <a:r>
              <a:rPr sz="2400" spc="-229" dirty="0">
                <a:latin typeface="Times New Roman"/>
                <a:cs typeface="Times New Roman"/>
              </a:rPr>
              <a:t>q</a:t>
            </a:r>
            <a:r>
              <a:rPr sz="2400" spc="-65" dirty="0">
                <a:latin typeface="Times New Roman"/>
                <a:cs typeface="Times New Roman"/>
              </a:rPr>
              <a:t>ue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exp</a:t>
            </a:r>
            <a:r>
              <a:rPr sz="2400" spc="-175" dirty="0">
                <a:latin typeface="Times New Roman"/>
                <a:cs typeface="Times New Roman"/>
              </a:rPr>
              <a:t>an</a:t>
            </a:r>
            <a:r>
              <a:rPr sz="2400" spc="-135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io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185" dirty="0">
                <a:latin typeface="Times New Roman"/>
                <a:cs typeface="Times New Roman"/>
              </a:rPr>
              <a:t>”)</a:t>
            </a:r>
            <a:endParaRPr sz="24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Comic Sans MS"/>
              <a:buChar char="•"/>
              <a:tabLst>
                <a:tab pos="351155" algn="l"/>
                <a:tab pos="351790" algn="l"/>
              </a:tabLst>
            </a:pPr>
            <a:r>
              <a:rPr sz="2400" spc="-355" dirty="0">
                <a:latin typeface="Times New Roman"/>
                <a:cs typeface="Times New Roman"/>
              </a:rPr>
              <a:t>T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w</a:t>
            </a:r>
            <a:r>
              <a:rPr sz="2400" spc="-27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ys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55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10" dirty="0">
                <a:latin typeface="Times New Roman"/>
                <a:cs typeface="Times New Roman"/>
              </a:rPr>
              <a:t>Automatic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computation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based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distributional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similarity</a:t>
            </a:r>
            <a:endParaRPr sz="2000">
              <a:latin typeface="Times New Roman"/>
              <a:cs typeface="Times New Roman"/>
            </a:endParaRPr>
          </a:p>
          <a:p>
            <a:pPr marL="835660" lvl="2" indent="-229235">
              <a:lnSpc>
                <a:spcPct val="100000"/>
              </a:lnSpc>
              <a:spcBef>
                <a:spcPts val="525"/>
              </a:spcBef>
              <a:buClr>
                <a:srgbClr val="E6B0AB"/>
              </a:buClr>
              <a:buSzPct val="83333"/>
              <a:buFont typeface="Comic Sans MS"/>
              <a:buChar char="•"/>
              <a:tabLst>
                <a:tab pos="835660" algn="l"/>
                <a:tab pos="836294" algn="l"/>
              </a:tabLst>
            </a:pPr>
            <a:r>
              <a:rPr sz="1800" spc="-80" dirty="0">
                <a:latin typeface="Times New Roman"/>
                <a:cs typeface="Times New Roman"/>
              </a:rPr>
              <a:t>Lsa.colorado.edu</a:t>
            </a:r>
            <a:endParaRPr sz="1800">
              <a:latin typeface="Times New Roman"/>
              <a:cs typeface="Times New Roman"/>
            </a:endParaRPr>
          </a:p>
          <a:p>
            <a:pPr marL="751840" lvl="1" indent="-282575">
              <a:lnSpc>
                <a:spcPct val="100000"/>
              </a:lnSpc>
              <a:spcBef>
                <a:spcPts val="475"/>
              </a:spcBef>
              <a:buClr>
                <a:srgbClr val="9B2C1F"/>
              </a:buClr>
              <a:buSzPct val="85000"/>
              <a:buFont typeface="Comic Sans MS"/>
              <a:buChar char="–"/>
              <a:tabLst>
                <a:tab pos="751840" algn="l"/>
                <a:tab pos="752475" algn="l"/>
              </a:tabLst>
            </a:pPr>
            <a:r>
              <a:rPr sz="2000" spc="-114" dirty="0">
                <a:latin typeface="Times New Roman"/>
                <a:cs typeface="Times New Roman"/>
              </a:rPr>
              <a:t>Use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thesaurus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which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lists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similar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words.</a:t>
            </a:r>
            <a:endParaRPr sz="2000">
              <a:latin typeface="Times New Roman"/>
              <a:cs typeface="Times New Roman"/>
            </a:endParaRPr>
          </a:p>
          <a:p>
            <a:pPr marL="835660" lvl="2" indent="-229235">
              <a:lnSpc>
                <a:spcPct val="100000"/>
              </a:lnSpc>
              <a:spcBef>
                <a:spcPts val="520"/>
              </a:spcBef>
              <a:buClr>
                <a:srgbClr val="E6B0AB"/>
              </a:buClr>
              <a:buSzPct val="83333"/>
              <a:buFont typeface="Comic Sans MS"/>
              <a:buChar char="•"/>
              <a:tabLst>
                <a:tab pos="835660" algn="l"/>
                <a:tab pos="836294" algn="l"/>
              </a:tabLst>
            </a:pPr>
            <a:r>
              <a:rPr sz="1800" spc="-24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o</a:t>
            </a:r>
            <a:r>
              <a:rPr sz="1800" spc="-20" dirty="0">
                <a:latin typeface="Times New Roman"/>
                <a:cs typeface="Times New Roman"/>
              </a:rPr>
              <a:t>r</a:t>
            </a:r>
            <a:r>
              <a:rPr sz="1800" spc="-55" dirty="0">
                <a:latin typeface="Times New Roman"/>
                <a:cs typeface="Times New Roman"/>
              </a:rPr>
              <a:t>dNet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(</a:t>
            </a:r>
            <a:r>
              <a:rPr sz="1800" spc="-155" dirty="0">
                <a:latin typeface="Times New Roman"/>
                <a:cs typeface="Times New Roman"/>
              </a:rPr>
              <a:t>w</a:t>
            </a:r>
            <a:r>
              <a:rPr sz="1800" spc="-70" dirty="0">
                <a:latin typeface="Times New Roman"/>
                <a:cs typeface="Times New Roman"/>
              </a:rPr>
              <a:t>e’ll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et</a:t>
            </a:r>
            <a:r>
              <a:rPr sz="1800" spc="-45" dirty="0">
                <a:latin typeface="Times New Roman"/>
                <a:cs typeface="Times New Roman"/>
              </a:rPr>
              <a:t>u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th</a:t>
            </a:r>
            <a:r>
              <a:rPr sz="1800" spc="-114" dirty="0">
                <a:latin typeface="Times New Roman"/>
                <a:cs typeface="Times New Roman"/>
              </a:rPr>
              <a:t>is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f</a:t>
            </a:r>
            <a:r>
              <a:rPr sz="1800" spc="-145" dirty="0">
                <a:latin typeface="Times New Roman"/>
                <a:cs typeface="Times New Roman"/>
              </a:rPr>
              <a:t>e</a:t>
            </a:r>
            <a:r>
              <a:rPr sz="1800" spc="-100" dirty="0">
                <a:latin typeface="Times New Roman"/>
                <a:cs typeface="Times New Roman"/>
              </a:rPr>
              <a:t>w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slides)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070"/>
            <a:ext cx="4655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30" dirty="0">
                <a:latin typeface="Arial"/>
                <a:cs typeface="Arial"/>
              </a:rPr>
              <a:t>L</a:t>
            </a:r>
            <a:r>
              <a:rPr b="1" spc="-295" dirty="0">
                <a:latin typeface="Arial"/>
                <a:cs typeface="Arial"/>
              </a:rPr>
              <a:t>e</a:t>
            </a:r>
            <a:r>
              <a:rPr b="1" spc="-305" dirty="0">
                <a:latin typeface="Arial"/>
                <a:cs typeface="Arial"/>
              </a:rPr>
              <a:t>m</a:t>
            </a:r>
            <a:r>
              <a:rPr b="1" spc="-290" dirty="0">
                <a:latin typeface="Arial"/>
                <a:cs typeface="Arial"/>
              </a:rPr>
              <a:t>m</a:t>
            </a:r>
            <a:r>
              <a:rPr b="1" spc="-245" dirty="0">
                <a:latin typeface="Arial"/>
                <a:cs typeface="Arial"/>
              </a:rPr>
              <a:t>as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80" dirty="0">
                <a:latin typeface="Arial"/>
                <a:cs typeface="Arial"/>
              </a:rPr>
              <a:t>h</a:t>
            </a:r>
            <a:r>
              <a:rPr b="1" spc="-204" dirty="0">
                <a:latin typeface="Arial"/>
                <a:cs typeface="Arial"/>
              </a:rPr>
              <a:t>a</a:t>
            </a:r>
            <a:r>
              <a:rPr b="1" spc="-475" dirty="0">
                <a:latin typeface="Arial"/>
                <a:cs typeface="Arial"/>
              </a:rPr>
              <a:t>v</a:t>
            </a:r>
            <a:r>
              <a:rPr b="1" spc="-145" dirty="0">
                <a:latin typeface="Arial"/>
                <a:cs typeface="Arial"/>
              </a:rPr>
              <a:t>e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254" dirty="0">
                <a:latin typeface="Arial"/>
                <a:cs typeface="Arial"/>
              </a:rPr>
              <a:t>se</a:t>
            </a:r>
            <a:r>
              <a:rPr b="1" spc="-270" dirty="0">
                <a:latin typeface="Arial"/>
                <a:cs typeface="Arial"/>
              </a:rPr>
              <a:t>n</a:t>
            </a:r>
            <a:r>
              <a:rPr b="1" spc="-295" dirty="0">
                <a:latin typeface="Arial"/>
                <a:cs typeface="Arial"/>
              </a:rPr>
              <a:t>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7858"/>
            <a:ext cx="7372350" cy="4675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65" dirty="0">
                <a:latin typeface="Times New Roman"/>
                <a:cs typeface="Times New Roman"/>
              </a:rPr>
              <a:t>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lemma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“bank”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have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meanings: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...a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bank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hold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investments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custodial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55" dirty="0">
                <a:latin typeface="Times New Roman"/>
                <a:cs typeface="Times New Roman"/>
              </a:rPr>
              <a:t>account...</a:t>
            </a:r>
            <a:endParaRPr sz="2600">
              <a:latin typeface="Times New Roman"/>
              <a:cs typeface="Times New Roman"/>
            </a:endParaRPr>
          </a:p>
          <a:p>
            <a:pPr marL="462280" lvl="1" indent="-177800">
              <a:lnSpc>
                <a:spcPct val="100000"/>
              </a:lnSpc>
              <a:buChar char="•"/>
              <a:tabLst>
                <a:tab pos="462915" algn="l"/>
              </a:tabLst>
            </a:pPr>
            <a:r>
              <a:rPr sz="2600" spc="-5" dirty="0">
                <a:latin typeface="Times New Roman"/>
                <a:cs typeface="Times New Roman"/>
              </a:rPr>
              <a:t>“..</a:t>
            </a:r>
            <a:r>
              <a:rPr sz="2600" spc="-20" dirty="0">
                <a:latin typeface="Times New Roman"/>
                <a:cs typeface="Times New Roman"/>
              </a:rPr>
              <a:t>.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g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icu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urge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east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bank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5" dirty="0">
                <a:latin typeface="Times New Roman"/>
                <a:cs typeface="Times New Roman"/>
              </a:rPr>
              <a:t>v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will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sh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ink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en</a:t>
            </a:r>
            <a:r>
              <a:rPr sz="2600" spc="-95" dirty="0">
                <a:latin typeface="Times New Roman"/>
                <a:cs typeface="Times New Roman"/>
              </a:rPr>
              <a:t> mo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220" dirty="0">
                <a:latin typeface="Times New Roman"/>
                <a:cs typeface="Times New Roman"/>
              </a:rPr>
              <a:t>e”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Sense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(or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word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sense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discrete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representationof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aspect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word’s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meaning.</a:t>
            </a:r>
            <a:endParaRPr sz="26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•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lemm</a:t>
            </a:r>
            <a:r>
              <a:rPr sz="2600" spc="-11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bank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her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has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t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senses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14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63" y="6329836"/>
            <a:ext cx="180975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269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Lemma</a:t>
            </a:r>
            <a:r>
              <a:rPr spc="-60" dirty="0"/>
              <a:t> </a:t>
            </a:r>
            <a:r>
              <a:rPr spc="-25" dirty="0"/>
              <a:t>pepper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46890"/>
            <a:ext cx="7117080" cy="382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20290">
              <a:lnSpc>
                <a:spcPct val="115700"/>
              </a:lnSpc>
              <a:spcBef>
                <a:spcPts val="100"/>
              </a:spcBef>
            </a:pPr>
            <a:r>
              <a:rPr sz="3200" spc="-315" dirty="0">
                <a:latin typeface="Times New Roman"/>
                <a:cs typeface="Times New Roman"/>
              </a:rPr>
              <a:t>S</a:t>
            </a:r>
            <a:r>
              <a:rPr sz="3200" spc="-260" dirty="0">
                <a:latin typeface="Times New Roman"/>
                <a:cs typeface="Times New Roman"/>
              </a:rPr>
              <a:t>e</a:t>
            </a:r>
            <a:r>
              <a:rPr sz="3200" spc="-170" dirty="0">
                <a:latin typeface="Times New Roman"/>
                <a:cs typeface="Times New Roman"/>
              </a:rPr>
              <a:t>ns</a:t>
            </a:r>
            <a:r>
              <a:rPr sz="3200" spc="-16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1: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spice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f</a:t>
            </a:r>
            <a:r>
              <a:rPr sz="3200" spc="-14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</a:t>
            </a:r>
            <a:r>
              <a:rPr sz="3200" spc="-195" dirty="0">
                <a:latin typeface="Times New Roman"/>
                <a:cs typeface="Times New Roman"/>
              </a:rPr>
              <a:t>m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pe</a:t>
            </a:r>
            <a:r>
              <a:rPr sz="3200" spc="-145" dirty="0">
                <a:latin typeface="Times New Roman"/>
                <a:cs typeface="Times New Roman"/>
              </a:rPr>
              <a:t>p</a:t>
            </a:r>
            <a:r>
              <a:rPr sz="3200" spc="-135" dirty="0">
                <a:latin typeface="Times New Roman"/>
                <a:cs typeface="Times New Roman"/>
              </a:rPr>
              <a:t>p</a:t>
            </a:r>
            <a:r>
              <a:rPr sz="3200" spc="-130" dirty="0">
                <a:latin typeface="Times New Roman"/>
                <a:cs typeface="Times New Roman"/>
              </a:rPr>
              <a:t>e</a:t>
            </a:r>
            <a:r>
              <a:rPr sz="3200" spc="35" dirty="0">
                <a:latin typeface="Times New Roman"/>
                <a:cs typeface="Times New Roman"/>
              </a:rPr>
              <a:t>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plant  </a:t>
            </a:r>
            <a:r>
              <a:rPr sz="3200" spc="-235" dirty="0">
                <a:latin typeface="Times New Roman"/>
                <a:cs typeface="Times New Roman"/>
              </a:rPr>
              <a:t>Se</a:t>
            </a:r>
            <a:r>
              <a:rPr sz="3200" spc="-250" dirty="0">
                <a:latin typeface="Times New Roman"/>
                <a:cs typeface="Times New Roman"/>
              </a:rPr>
              <a:t>n</a:t>
            </a:r>
            <a:r>
              <a:rPr sz="3200" spc="-185" dirty="0">
                <a:latin typeface="Times New Roman"/>
                <a:cs typeface="Times New Roman"/>
              </a:rPr>
              <a:t>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2: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pepp</a:t>
            </a:r>
            <a:r>
              <a:rPr sz="3200" spc="-135" dirty="0">
                <a:latin typeface="Times New Roman"/>
                <a:cs typeface="Times New Roman"/>
              </a:rPr>
              <a:t>e</a:t>
            </a:r>
            <a:r>
              <a:rPr sz="3200" spc="35" dirty="0">
                <a:latin typeface="Times New Roman"/>
                <a:cs typeface="Times New Roman"/>
              </a:rPr>
              <a:t>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plan</a:t>
            </a:r>
            <a:r>
              <a:rPr sz="3200" spc="-85" dirty="0">
                <a:latin typeface="Times New Roman"/>
                <a:cs typeface="Times New Roman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itself</a:t>
            </a:r>
            <a:endParaRPr sz="3200">
              <a:latin typeface="Times New Roman"/>
              <a:cs typeface="Times New Roman"/>
            </a:endParaRPr>
          </a:p>
          <a:p>
            <a:pPr marL="12700" marR="8255">
              <a:lnSpc>
                <a:spcPct val="107800"/>
              </a:lnSpc>
              <a:spcBef>
                <a:spcPts val="300"/>
              </a:spcBef>
            </a:pPr>
            <a:r>
              <a:rPr sz="3200" spc="-235" dirty="0">
                <a:latin typeface="Times New Roman"/>
                <a:cs typeface="Times New Roman"/>
              </a:rPr>
              <a:t>Se</a:t>
            </a:r>
            <a:r>
              <a:rPr sz="3200" spc="-250" dirty="0">
                <a:latin typeface="Times New Roman"/>
                <a:cs typeface="Times New Roman"/>
              </a:rPr>
              <a:t>n</a:t>
            </a:r>
            <a:r>
              <a:rPr sz="3200" spc="-185" dirty="0">
                <a:latin typeface="Times New Roman"/>
                <a:cs typeface="Times New Roman"/>
              </a:rPr>
              <a:t>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3: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anothe</a:t>
            </a:r>
            <a:r>
              <a:rPr sz="3200" spc="-85" dirty="0">
                <a:latin typeface="Times New Roman"/>
                <a:cs typeface="Times New Roman"/>
              </a:rPr>
              <a:t>r </a:t>
            </a:r>
            <a:r>
              <a:rPr sz="3200" spc="-155" dirty="0">
                <a:latin typeface="Times New Roman"/>
                <a:cs typeface="Times New Roman"/>
              </a:rPr>
              <a:t>similar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plan</a:t>
            </a:r>
            <a:r>
              <a:rPr sz="3200" spc="-85" dirty="0">
                <a:latin typeface="Times New Roman"/>
                <a:cs typeface="Times New Roman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(</a:t>
            </a:r>
            <a:r>
              <a:rPr sz="3200" spc="-210" dirty="0">
                <a:latin typeface="Times New Roman"/>
                <a:cs typeface="Times New Roman"/>
              </a:rPr>
              <a:t>J</a:t>
            </a:r>
            <a:r>
              <a:rPr sz="3200" spc="-260" dirty="0">
                <a:latin typeface="Times New Roman"/>
                <a:cs typeface="Times New Roman"/>
              </a:rPr>
              <a:t>am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ican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p</a:t>
            </a:r>
            <a:r>
              <a:rPr sz="3200" spc="-130" dirty="0">
                <a:latin typeface="Times New Roman"/>
                <a:cs typeface="Times New Roman"/>
              </a:rPr>
              <a:t>ep</a:t>
            </a:r>
            <a:r>
              <a:rPr sz="3200" spc="-150" dirty="0">
                <a:latin typeface="Times New Roman"/>
                <a:cs typeface="Times New Roman"/>
              </a:rPr>
              <a:t>p</a:t>
            </a:r>
            <a:r>
              <a:rPr sz="3200" spc="-45" dirty="0">
                <a:latin typeface="Times New Roman"/>
                <a:cs typeface="Times New Roman"/>
              </a:rPr>
              <a:t>er)  </a:t>
            </a:r>
            <a:r>
              <a:rPr sz="3200" spc="-235" dirty="0">
                <a:latin typeface="Times New Roman"/>
                <a:cs typeface="Times New Roman"/>
              </a:rPr>
              <a:t>Se</a:t>
            </a:r>
            <a:r>
              <a:rPr sz="3200" spc="-250" dirty="0">
                <a:latin typeface="Times New Roman"/>
                <a:cs typeface="Times New Roman"/>
              </a:rPr>
              <a:t>n</a:t>
            </a:r>
            <a:r>
              <a:rPr sz="3200" spc="-185" dirty="0">
                <a:latin typeface="Times New Roman"/>
                <a:cs typeface="Times New Roman"/>
              </a:rPr>
              <a:t>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4: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anothe</a:t>
            </a:r>
            <a:r>
              <a:rPr sz="3200" spc="-85" dirty="0">
                <a:latin typeface="Times New Roman"/>
                <a:cs typeface="Times New Roman"/>
              </a:rPr>
              <a:t>r </a:t>
            </a:r>
            <a:r>
              <a:rPr sz="3200" spc="-135" dirty="0">
                <a:latin typeface="Times New Roman"/>
                <a:cs typeface="Times New Roman"/>
              </a:rPr>
              <a:t>plan</a:t>
            </a:r>
            <a:r>
              <a:rPr sz="3200" spc="-8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pe</a:t>
            </a:r>
            <a:r>
              <a:rPr sz="3200" spc="-150" dirty="0">
                <a:latin typeface="Times New Roman"/>
                <a:cs typeface="Times New Roman"/>
              </a:rPr>
              <a:t>p</a:t>
            </a:r>
            <a:r>
              <a:rPr sz="3200" spc="-90" dirty="0">
                <a:latin typeface="Times New Roman"/>
                <a:cs typeface="Times New Roman"/>
              </a:rPr>
              <a:t>perco</a:t>
            </a:r>
            <a:r>
              <a:rPr sz="3200" spc="20" dirty="0">
                <a:latin typeface="Times New Roman"/>
                <a:cs typeface="Times New Roman"/>
              </a:rPr>
              <a:t>r</a:t>
            </a:r>
            <a:r>
              <a:rPr sz="3200" spc="-155" dirty="0">
                <a:latin typeface="Times New Roman"/>
                <a:cs typeface="Times New Roman"/>
              </a:rPr>
              <a:t>ns  </a:t>
            </a:r>
            <a:r>
              <a:rPr sz="3200" spc="-140" dirty="0">
                <a:latin typeface="Times New Roman"/>
                <a:cs typeface="Times New Roman"/>
              </a:rPr>
              <a:t>(Califo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-180" dirty="0">
                <a:latin typeface="Times New Roman"/>
                <a:cs typeface="Times New Roman"/>
              </a:rPr>
              <a:t>ni</a:t>
            </a:r>
            <a:r>
              <a:rPr sz="3200" spc="-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pe</a:t>
            </a:r>
            <a:r>
              <a:rPr sz="3200" spc="-150" dirty="0">
                <a:latin typeface="Times New Roman"/>
                <a:cs typeface="Times New Roman"/>
              </a:rPr>
              <a:t>p</a:t>
            </a:r>
            <a:r>
              <a:rPr sz="3200" spc="-70" dirty="0">
                <a:latin typeface="Times New Roman"/>
                <a:cs typeface="Times New Roman"/>
              </a:rPr>
              <a:t>per)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</a:pPr>
            <a:r>
              <a:rPr sz="3200" spc="-215" dirty="0">
                <a:latin typeface="Times New Roman"/>
                <a:cs typeface="Times New Roman"/>
              </a:rPr>
              <a:t>Sense </a:t>
            </a:r>
            <a:r>
              <a:rPr sz="3200" spc="-45" dirty="0">
                <a:latin typeface="Times New Roman"/>
                <a:cs typeface="Times New Roman"/>
              </a:rPr>
              <a:t>5: </a:t>
            </a:r>
            <a:r>
              <a:rPr sz="3200" i="1" spc="-360" dirty="0">
                <a:latin typeface="Times New Roman"/>
                <a:cs typeface="Times New Roman"/>
              </a:rPr>
              <a:t>capsicum </a:t>
            </a:r>
            <a:r>
              <a:rPr sz="3200" spc="-30" dirty="0">
                <a:latin typeface="Times New Roman"/>
                <a:cs typeface="Times New Roman"/>
              </a:rPr>
              <a:t>(i.e. </a:t>
            </a:r>
            <a:r>
              <a:rPr sz="3200" spc="-105" dirty="0">
                <a:latin typeface="Times New Roman"/>
                <a:cs typeface="Times New Roman"/>
              </a:rPr>
              <a:t>chili, </a:t>
            </a:r>
            <a:r>
              <a:rPr sz="3200" spc="-114" dirty="0">
                <a:latin typeface="Times New Roman"/>
                <a:cs typeface="Times New Roman"/>
              </a:rPr>
              <a:t>paprika, </a:t>
            </a:r>
            <a:r>
              <a:rPr sz="3200" spc="-135" dirty="0">
                <a:latin typeface="Times New Roman"/>
                <a:cs typeface="Times New Roman"/>
              </a:rPr>
              <a:t>bell </a:t>
            </a:r>
            <a:r>
              <a:rPr sz="3200" spc="-114" dirty="0">
                <a:latin typeface="Times New Roman"/>
                <a:cs typeface="Times New Roman"/>
              </a:rPr>
              <a:t>pepper,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etc)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312" y="5732462"/>
            <a:ext cx="8496300" cy="865505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154305">
              <a:lnSpc>
                <a:spcPct val="100000"/>
              </a:lnSpc>
              <a:spcBef>
                <a:spcPts val="200"/>
              </a:spcBef>
            </a:pPr>
            <a:r>
              <a:rPr sz="24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sense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sense</a:t>
            </a:r>
            <a:r>
              <a:rPr sz="2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discrete</a:t>
            </a:r>
            <a:r>
              <a:rPr sz="24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aspect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b="1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meaning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word.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81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Word</a:t>
            </a:r>
            <a:r>
              <a:rPr spc="-70" dirty="0"/>
              <a:t> </a:t>
            </a:r>
            <a:r>
              <a:rPr spc="-5" dirty="0"/>
              <a:t>Senses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998156" cy="520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discrete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representation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aspect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word.</a:t>
            </a:r>
            <a:endParaRPr lang="en-US" sz="2600" spc="-65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spc="-65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spc="-65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lang="en-US" sz="2800" spc="-245" dirty="0"/>
              <a:t>A</a:t>
            </a:r>
            <a:r>
              <a:rPr lang="en-US" sz="2800" spc="-10" dirty="0"/>
              <a:t> </a:t>
            </a:r>
            <a:r>
              <a:rPr lang="en-US" sz="2800" spc="10" dirty="0"/>
              <a:t>sense</a:t>
            </a:r>
            <a:r>
              <a:rPr lang="en-US" sz="2800" dirty="0"/>
              <a:t> </a:t>
            </a:r>
            <a:r>
              <a:rPr lang="en-US" sz="2800" spc="-20" dirty="0"/>
              <a:t>or</a:t>
            </a:r>
            <a:r>
              <a:rPr lang="en-US" sz="2800" dirty="0"/>
              <a:t> </a:t>
            </a:r>
            <a:r>
              <a:rPr lang="en-US" sz="2800" spc="85" dirty="0"/>
              <a:t>“</a:t>
            </a:r>
            <a:r>
              <a:rPr lang="en-US" sz="2800" spc="-20" dirty="0">
                <a:solidFill>
                  <a:srgbClr val="FF0000"/>
                </a:solidFill>
              </a:rPr>
              <a:t>concep</a:t>
            </a:r>
            <a:r>
              <a:rPr lang="en-US" sz="2800" spc="-25" dirty="0">
                <a:solidFill>
                  <a:srgbClr val="FF0000"/>
                </a:solidFill>
              </a:rPr>
              <a:t>t</a:t>
            </a:r>
            <a:r>
              <a:rPr lang="en-US" sz="2800" spc="90" dirty="0"/>
              <a:t>”</a:t>
            </a:r>
            <a:r>
              <a:rPr lang="en-US" sz="2800" dirty="0"/>
              <a:t> </a:t>
            </a:r>
            <a:r>
              <a:rPr lang="en-US" sz="2800" spc="-15" dirty="0"/>
              <a:t>is</a:t>
            </a:r>
            <a:r>
              <a:rPr lang="en-US" sz="2800" spc="-5" dirty="0"/>
              <a:t> </a:t>
            </a:r>
            <a:r>
              <a:rPr lang="en-US" sz="2800" spc="-65" dirty="0"/>
              <a:t>t</a:t>
            </a:r>
            <a:r>
              <a:rPr lang="en-US" sz="2800" spc="-15" dirty="0"/>
              <a:t>h</a:t>
            </a:r>
            <a:r>
              <a:rPr lang="en-US" sz="2800" spc="-10" dirty="0"/>
              <a:t>e</a:t>
            </a:r>
            <a:r>
              <a:rPr lang="en-US" sz="2800" dirty="0"/>
              <a:t> </a:t>
            </a:r>
            <a:r>
              <a:rPr lang="en-US" sz="2800" spc="-60" dirty="0"/>
              <a:t>meaning</a:t>
            </a:r>
            <a:endParaRPr lang="en-US" sz="2800" dirty="0"/>
          </a:p>
          <a:p>
            <a:pPr marL="12700">
              <a:lnSpc>
                <a:spcPct val="100000"/>
              </a:lnSpc>
            </a:pPr>
            <a:r>
              <a:rPr lang="en-US" sz="2800" spc="-50" dirty="0"/>
              <a:t>component</a:t>
            </a:r>
            <a:r>
              <a:rPr lang="en-US" sz="2800" spc="-15" dirty="0"/>
              <a:t> </a:t>
            </a:r>
            <a:r>
              <a:rPr lang="en-US" sz="2800" spc="-50" dirty="0"/>
              <a:t>of</a:t>
            </a:r>
            <a:r>
              <a:rPr lang="en-US" sz="2800" spc="-10" dirty="0"/>
              <a:t> </a:t>
            </a:r>
            <a:r>
              <a:rPr lang="en-US" sz="2800" spc="-45" dirty="0"/>
              <a:t>a</a:t>
            </a:r>
            <a:r>
              <a:rPr lang="en-US" sz="2800" spc="-10" dirty="0"/>
              <a:t> </a:t>
            </a:r>
            <a:r>
              <a:rPr lang="en-US" sz="2800" spc="-70" dirty="0"/>
              <a:t>word</a:t>
            </a:r>
          </a:p>
          <a:p>
            <a:pPr marL="12700">
              <a:lnSpc>
                <a:spcPct val="100000"/>
              </a:lnSpc>
            </a:pPr>
            <a:endParaRPr lang="en-US" sz="2800" spc="-70" dirty="0"/>
          </a:p>
          <a:p>
            <a:pPr marL="469900" indent="-457200">
              <a:buFont typeface="Arial" panose="020B0604020202020204" pitchFamily="34" charset="0"/>
              <a:buChar char="•"/>
            </a:pPr>
            <a:r>
              <a:rPr lang="en-US" sz="2800" kern="0" spc="-15" dirty="0"/>
              <a:t>There </a:t>
            </a:r>
            <a:r>
              <a:rPr lang="en-US" sz="2800" kern="0" spc="-20" dirty="0"/>
              <a:t>are</a:t>
            </a:r>
            <a:r>
              <a:rPr lang="en-US" sz="2800" kern="0" spc="-5" dirty="0"/>
              <a:t> </a:t>
            </a:r>
            <a:r>
              <a:rPr lang="en-US" sz="2800" kern="0" spc="-25" dirty="0">
                <a:solidFill>
                  <a:srgbClr val="FF0000"/>
                </a:solidFill>
              </a:rPr>
              <a:t>relations</a:t>
            </a:r>
            <a:r>
              <a:rPr lang="en-US" sz="2800" kern="0" spc="-15" dirty="0">
                <a:solidFill>
                  <a:srgbClr val="FF0000"/>
                </a:solidFill>
              </a:rPr>
              <a:t> </a:t>
            </a:r>
            <a:r>
              <a:rPr lang="en-US" sz="2800" kern="0" spc="-45" dirty="0"/>
              <a:t>between</a:t>
            </a:r>
            <a:r>
              <a:rPr lang="en-US" sz="2800" kern="0" spc="-5" dirty="0"/>
              <a:t> </a:t>
            </a:r>
            <a:r>
              <a:rPr lang="en-US" sz="2800" kern="0" spc="10" dirty="0"/>
              <a:t>senses</a:t>
            </a:r>
            <a:endParaRPr lang="en-US" sz="2800" kern="0" dirty="0"/>
          </a:p>
          <a:p>
            <a:pPr marL="12700">
              <a:lnSpc>
                <a:spcPct val="100000"/>
              </a:lnSpc>
            </a:pPr>
            <a:endParaRPr lang="en-US" sz="2800" spc="-70" dirty="0"/>
          </a:p>
          <a:p>
            <a:pPr marL="12700">
              <a:lnSpc>
                <a:spcPct val="100000"/>
              </a:lnSpc>
            </a:pPr>
            <a:endParaRPr lang="en-US" sz="2800" spc="-7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US" sz="2800" spc="-7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76847"/>
            <a:ext cx="14058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863" y="6314947"/>
            <a:ext cx="13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335520" cy="41299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5" dirty="0">
                <a:latin typeface="Times New Roman"/>
                <a:cs typeface="Times New Roman"/>
              </a:rPr>
              <a:t>Semantics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perhaps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most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difficult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part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grammar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204" dirty="0">
                <a:latin typeface="Times New Roman"/>
                <a:cs typeface="Times New Roman"/>
              </a:rPr>
              <a:t>a </a:t>
            </a:r>
            <a:r>
              <a:rPr sz="2600" spc="-165" dirty="0">
                <a:latin typeface="Times New Roman"/>
                <a:cs typeface="Times New Roman"/>
              </a:rPr>
              <a:t>language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55" dirty="0">
                <a:latin typeface="Times New Roman"/>
                <a:cs typeface="Times New Roman"/>
              </a:rPr>
              <a:t>learn. </a:t>
            </a:r>
            <a:endParaRPr lang="en-US" sz="2600" spc="-55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endParaRPr lang="en-US" sz="2600" spc="-55" dirty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reason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120" dirty="0">
                <a:latin typeface="Times New Roman"/>
                <a:cs typeface="Times New Roman"/>
              </a:rPr>
              <a:t>because, </a:t>
            </a:r>
            <a:r>
              <a:rPr sz="2600" spc="-170" dirty="0">
                <a:latin typeface="Times New Roman"/>
                <a:cs typeface="Times New Roman"/>
              </a:rPr>
              <a:t>basically, 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ings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</a:t>
            </a:r>
            <a:r>
              <a:rPr sz="2600" spc="-185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3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inite/un</a:t>
            </a:r>
            <a:r>
              <a:rPr sz="2600" spc="-40" dirty="0">
                <a:latin typeface="Times New Roman"/>
                <a:cs typeface="Times New Roman"/>
              </a:rPr>
              <a:t>d</a:t>
            </a:r>
            <a:r>
              <a:rPr sz="2600" spc="-35" dirty="0">
                <a:latin typeface="Times New Roman"/>
                <a:cs typeface="Times New Roman"/>
              </a:rPr>
              <a:t>ete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85" dirty="0">
                <a:latin typeface="Times New Roman"/>
                <a:cs typeface="Times New Roman"/>
              </a:rPr>
              <a:t>mined.</a:t>
            </a:r>
            <a:endParaRPr lang="en-US" sz="2600" spc="-85" dirty="0">
              <a:latin typeface="Times New Roman"/>
              <a:cs typeface="Times New Roman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tabLst>
                <a:tab pos="285750" algn="l"/>
              </a:tabLst>
            </a:pPr>
            <a:endParaRPr sz="2600" dirty="0">
              <a:latin typeface="Times New Roman"/>
              <a:cs typeface="Times New Roman"/>
            </a:endParaRPr>
          </a:p>
          <a:p>
            <a:pPr marL="285115" marR="57023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600" spc="-114" dirty="0">
                <a:latin typeface="Times New Roman"/>
                <a:cs typeface="Times New Roman"/>
              </a:rPr>
              <a:t>Remember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arbitrary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(one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the 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istics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175" dirty="0">
                <a:latin typeface="Times New Roman"/>
                <a:cs typeface="Times New Roman"/>
              </a:rPr>
              <a:t>ua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es).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bitra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</a:t>
            </a:r>
            <a:r>
              <a:rPr sz="2600" spc="-160" dirty="0">
                <a:latin typeface="Times New Roman"/>
                <a:cs typeface="Times New Roman"/>
              </a:rPr>
              <a:t>aus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  </a:t>
            </a:r>
            <a:r>
              <a:rPr sz="2600" spc="-114" dirty="0">
                <a:latin typeface="Times New Roman"/>
                <a:cs typeface="Times New Roman"/>
              </a:rPr>
              <a:t>relationship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between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forms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meanings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some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145" dirty="0">
                <a:latin typeface="Times New Roman"/>
                <a:cs typeface="Times New Roman"/>
              </a:rPr>
              <a:t>imes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log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16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3502" y="1123980"/>
            <a:ext cx="8873274" cy="546239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72415" marR="78740" indent="-27305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5483"/>
              <a:buFont typeface="Segoe UI Symbol"/>
              <a:buChar char="⚫"/>
              <a:tabLst>
                <a:tab pos="273050" algn="l"/>
              </a:tabLst>
            </a:pPr>
            <a:r>
              <a:rPr sz="3100" spc="-180" dirty="0">
                <a:latin typeface="Times New Roman"/>
                <a:cs typeface="Times New Roman"/>
              </a:rPr>
              <a:t>Although</a:t>
            </a:r>
            <a:r>
              <a:rPr sz="3100" spc="-50" dirty="0">
                <a:latin typeface="Times New Roman"/>
                <a:cs typeface="Times New Roman"/>
              </a:rPr>
              <a:t> </a:t>
            </a:r>
            <a:r>
              <a:rPr sz="3100" spc="-245" dirty="0">
                <a:latin typeface="Times New Roman"/>
                <a:cs typeface="Times New Roman"/>
              </a:rPr>
              <a:t>a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05" dirty="0">
                <a:latin typeface="Times New Roman"/>
                <a:cs typeface="Times New Roman"/>
              </a:rPr>
              <a:t>form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95" dirty="0">
                <a:latin typeface="Times New Roman"/>
                <a:cs typeface="Times New Roman"/>
              </a:rPr>
              <a:t>can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245" dirty="0">
                <a:latin typeface="Times New Roman"/>
                <a:cs typeface="Times New Roman"/>
              </a:rPr>
              <a:t>have</a:t>
            </a:r>
            <a:r>
              <a:rPr sz="3100" spc="-50" dirty="0">
                <a:latin typeface="Times New Roman"/>
                <a:cs typeface="Times New Roman"/>
              </a:rPr>
              <a:t> </a:t>
            </a:r>
            <a:r>
              <a:rPr sz="3100" spc="-114" dirty="0">
                <a:latin typeface="Times New Roman"/>
                <a:cs typeface="Times New Roman"/>
              </a:rPr>
              <a:t>more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135" dirty="0">
                <a:latin typeface="Times New Roman"/>
                <a:cs typeface="Times New Roman"/>
              </a:rPr>
              <a:t>than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130" dirty="0">
                <a:latin typeface="Times New Roman"/>
                <a:cs typeface="Times New Roman"/>
              </a:rPr>
              <a:t>one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spc="-150" dirty="0">
                <a:latin typeface="Times New Roman"/>
                <a:cs typeface="Times New Roman"/>
              </a:rPr>
              <a:t>meaning, </a:t>
            </a:r>
            <a:r>
              <a:rPr sz="3100" spc="-760" dirty="0">
                <a:latin typeface="Times New Roman"/>
                <a:cs typeface="Times New Roman"/>
              </a:rPr>
              <a:t> </a:t>
            </a:r>
            <a:r>
              <a:rPr sz="3100" spc="-65" dirty="0">
                <a:latin typeface="Times New Roman"/>
                <a:cs typeface="Times New Roman"/>
              </a:rPr>
              <a:t>the</a:t>
            </a:r>
            <a:r>
              <a:rPr sz="3100" spc="-90" dirty="0">
                <a:latin typeface="Times New Roman"/>
                <a:cs typeface="Times New Roman"/>
              </a:rPr>
              <a:t>r</a:t>
            </a:r>
            <a:r>
              <a:rPr sz="3100" spc="-120" dirty="0">
                <a:latin typeface="Times New Roman"/>
                <a:cs typeface="Times New Roman"/>
              </a:rPr>
              <a:t>e</a:t>
            </a:r>
            <a:r>
              <a:rPr sz="3100" spc="-65" dirty="0">
                <a:latin typeface="Times New Roman"/>
                <a:cs typeface="Times New Roman"/>
              </a:rPr>
              <a:t> </a:t>
            </a:r>
            <a:r>
              <a:rPr sz="3100" spc="-195" dirty="0">
                <a:latin typeface="Times New Roman"/>
                <a:cs typeface="Times New Roman"/>
              </a:rPr>
              <a:t>is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229" dirty="0">
                <a:latin typeface="Times New Roman"/>
                <a:cs typeface="Times New Roman"/>
              </a:rPr>
              <a:t>a</a:t>
            </a:r>
            <a:r>
              <a:rPr sz="3100" spc="-195" dirty="0">
                <a:latin typeface="Times New Roman"/>
                <a:cs typeface="Times New Roman"/>
              </a:rPr>
              <a:t>l</a:t>
            </a:r>
            <a:r>
              <a:rPr sz="3100" spc="-215" dirty="0">
                <a:latin typeface="Times New Roman"/>
                <a:cs typeface="Times New Roman"/>
              </a:rPr>
              <a:t>w</a:t>
            </a:r>
            <a:r>
              <a:rPr sz="3100" spc="-365" dirty="0">
                <a:latin typeface="Times New Roman"/>
                <a:cs typeface="Times New Roman"/>
              </a:rPr>
              <a:t>a</a:t>
            </a:r>
            <a:r>
              <a:rPr sz="3100" spc="-250" dirty="0">
                <a:latin typeface="Times New Roman"/>
                <a:cs typeface="Times New Roman"/>
              </a:rPr>
              <a:t>ys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spc="-250" dirty="0">
                <a:latin typeface="Times New Roman"/>
                <a:cs typeface="Times New Roman"/>
              </a:rPr>
              <a:t>a</a:t>
            </a:r>
            <a:r>
              <a:rPr sz="3100" spc="-75" dirty="0">
                <a:latin typeface="Times New Roman"/>
                <a:cs typeface="Times New Roman"/>
              </a:rPr>
              <a:t> </a:t>
            </a:r>
            <a:r>
              <a:rPr sz="3100" spc="-60" dirty="0">
                <a:latin typeface="Times New Roman"/>
                <a:cs typeface="Times New Roman"/>
              </a:rPr>
              <a:t>p</a:t>
            </a:r>
            <a:r>
              <a:rPr sz="3100" spc="15" dirty="0">
                <a:latin typeface="Times New Roman"/>
                <a:cs typeface="Times New Roman"/>
              </a:rPr>
              <a:t>r</a:t>
            </a:r>
            <a:r>
              <a:rPr sz="3100" spc="-150" dirty="0">
                <a:latin typeface="Times New Roman"/>
                <a:cs typeface="Times New Roman"/>
              </a:rPr>
              <a:t>ima</a:t>
            </a:r>
            <a:r>
              <a:rPr sz="3100" spc="-60" dirty="0">
                <a:latin typeface="Times New Roman"/>
                <a:cs typeface="Times New Roman"/>
              </a:rPr>
              <a:t>r</a:t>
            </a:r>
            <a:r>
              <a:rPr sz="3100" spc="-260" dirty="0">
                <a:latin typeface="Times New Roman"/>
                <a:cs typeface="Times New Roman"/>
              </a:rPr>
              <a:t>y</a:t>
            </a:r>
            <a:r>
              <a:rPr sz="3100" spc="-80" dirty="0">
                <a:latin typeface="Times New Roman"/>
                <a:cs typeface="Times New Roman"/>
              </a:rPr>
              <a:t> </a:t>
            </a:r>
            <a:r>
              <a:rPr sz="3100" spc="-145" dirty="0">
                <a:latin typeface="Times New Roman"/>
                <a:cs typeface="Times New Roman"/>
              </a:rPr>
              <a:t>o</a:t>
            </a:r>
            <a:r>
              <a:rPr sz="3100" spc="30" dirty="0">
                <a:latin typeface="Times New Roman"/>
                <a:cs typeface="Times New Roman"/>
              </a:rPr>
              <a:t>r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60" dirty="0">
                <a:latin typeface="Times New Roman"/>
                <a:cs typeface="Times New Roman"/>
              </a:rPr>
              <a:t>o</a:t>
            </a:r>
            <a:r>
              <a:rPr sz="3100" spc="15" dirty="0">
                <a:latin typeface="Times New Roman"/>
                <a:cs typeface="Times New Roman"/>
              </a:rPr>
              <a:t>r</a:t>
            </a:r>
            <a:r>
              <a:rPr sz="3100" spc="-150" dirty="0">
                <a:latin typeface="Times New Roman"/>
                <a:cs typeface="Times New Roman"/>
              </a:rPr>
              <a:t>i</a:t>
            </a:r>
            <a:r>
              <a:rPr sz="3100" spc="-204" dirty="0">
                <a:latin typeface="Times New Roman"/>
                <a:cs typeface="Times New Roman"/>
              </a:rPr>
              <a:t>g</a:t>
            </a:r>
            <a:r>
              <a:rPr sz="3100" spc="-165" dirty="0">
                <a:latin typeface="Times New Roman"/>
                <a:cs typeface="Times New Roman"/>
              </a:rPr>
              <a:t>inal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180" dirty="0">
                <a:latin typeface="Times New Roman"/>
                <a:cs typeface="Times New Roman"/>
              </a:rPr>
              <a:t>meaning</a:t>
            </a:r>
            <a:r>
              <a:rPr sz="3100" spc="-55" dirty="0">
                <a:latin typeface="Times New Roman"/>
                <a:cs typeface="Times New Roman"/>
              </a:rPr>
              <a:t> </a:t>
            </a:r>
            <a:r>
              <a:rPr sz="3100" spc="-130" dirty="0">
                <a:latin typeface="Times New Roman"/>
                <a:cs typeface="Times New Roman"/>
              </a:rPr>
              <a:t>th</a:t>
            </a:r>
            <a:r>
              <a:rPr sz="3100" spc="-190" dirty="0">
                <a:latin typeface="Times New Roman"/>
                <a:cs typeface="Times New Roman"/>
              </a:rPr>
              <a:t>a</a:t>
            </a:r>
            <a:r>
              <a:rPr sz="3100" spc="35" dirty="0">
                <a:latin typeface="Times New Roman"/>
                <a:cs typeface="Times New Roman"/>
              </a:rPr>
              <a:t>t  </a:t>
            </a:r>
            <a:r>
              <a:rPr sz="3100" spc="-195" dirty="0">
                <a:latin typeface="Times New Roman"/>
                <a:cs typeface="Times New Roman"/>
              </a:rPr>
              <a:t>is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spc="-95" dirty="0">
                <a:latin typeface="Times New Roman"/>
                <a:cs typeface="Times New Roman"/>
              </a:rPr>
              <a:t>exp</a:t>
            </a:r>
            <a:r>
              <a:rPr sz="3100" spc="-105" dirty="0">
                <a:latin typeface="Times New Roman"/>
                <a:cs typeface="Times New Roman"/>
              </a:rPr>
              <a:t>r</a:t>
            </a:r>
            <a:r>
              <a:rPr sz="3100" spc="-175" dirty="0">
                <a:latin typeface="Times New Roman"/>
                <a:cs typeface="Times New Roman"/>
              </a:rPr>
              <a:t>ess</a:t>
            </a:r>
            <a:r>
              <a:rPr sz="3100" spc="-185" dirty="0">
                <a:latin typeface="Times New Roman"/>
                <a:cs typeface="Times New Roman"/>
              </a:rPr>
              <a:t>e</a:t>
            </a:r>
            <a:r>
              <a:rPr sz="3100" spc="-300" dirty="0">
                <a:latin typeface="Times New Roman"/>
                <a:cs typeface="Times New Roman"/>
              </a:rPr>
              <a:t>s</a:t>
            </a:r>
            <a:r>
              <a:rPr sz="3100" spc="125" dirty="0">
                <a:latin typeface="Times New Roman"/>
                <a:cs typeface="Times New Roman"/>
              </a:rPr>
              <a:t>.</a:t>
            </a:r>
            <a:endParaRPr sz="3100" dirty="0">
              <a:latin typeface="Times New Roman"/>
              <a:cs typeface="Times New Roman"/>
            </a:endParaRPr>
          </a:p>
          <a:p>
            <a:pPr marL="272415" marR="78740" indent="-273050">
              <a:spcBef>
                <a:spcPts val="95"/>
              </a:spcBef>
              <a:buClr>
                <a:srgbClr val="D24717"/>
              </a:buClr>
              <a:buSzPct val="85483"/>
              <a:buFont typeface="Segoe UI Symbol"/>
              <a:buChar char="⚫"/>
              <a:tabLst>
                <a:tab pos="548640" algn="l"/>
              </a:tabLst>
            </a:pPr>
            <a:endParaRPr lang="en-US" sz="3100" spc="125" dirty="0">
              <a:latin typeface="Times New Roman"/>
              <a:cs typeface="Times New Roman"/>
            </a:endParaRPr>
          </a:p>
          <a:p>
            <a:pPr marL="548005" lvl="1" indent="-229235">
              <a:lnSpc>
                <a:spcPct val="100000"/>
              </a:lnSpc>
              <a:spcBef>
                <a:spcPts val="47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4864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original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language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normally</a:t>
            </a:r>
            <a:endParaRPr sz="2600" dirty="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</a:pP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lle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“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denot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tio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”.</a:t>
            </a:r>
            <a:endParaRPr sz="2600" dirty="0">
              <a:latin typeface="Times New Roman"/>
              <a:cs typeface="Times New Roman"/>
            </a:endParaRPr>
          </a:p>
          <a:p>
            <a:pPr marL="548005" marR="530225" lvl="1" indent="-228600">
              <a:spcBef>
                <a:spcPts val="409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48640" algn="l"/>
              </a:tabLst>
            </a:pPr>
            <a:endParaRPr lang="en-US" sz="2600" spc="-110" dirty="0">
              <a:latin typeface="Times New Roman"/>
              <a:cs typeface="Times New Roman"/>
            </a:endParaRPr>
          </a:p>
          <a:p>
            <a:pPr marL="548005" marR="530225" lvl="1" indent="-228600">
              <a:spcBef>
                <a:spcPts val="409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54864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85" dirty="0">
                <a:latin typeface="Times New Roman"/>
                <a:cs typeface="Times New Roman"/>
              </a:rPr>
              <a:t>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espe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ords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(le</a:t>
            </a:r>
            <a:r>
              <a:rPr sz="2600" spc="-125" dirty="0">
                <a:latin typeface="Times New Roman"/>
                <a:cs typeface="Times New Roman"/>
              </a:rPr>
              <a:t>x</a:t>
            </a:r>
            <a:r>
              <a:rPr sz="2600" spc="-145" dirty="0">
                <a:latin typeface="Times New Roman"/>
                <a:cs typeface="Times New Roman"/>
              </a:rPr>
              <a:t>ical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ms)</a:t>
            </a:r>
            <a:r>
              <a:rPr sz="2600" spc="-45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ima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y</a:t>
            </a:r>
            <a:r>
              <a:rPr lang="en-US" sz="2600" spc="-145" dirty="0">
                <a:latin typeface="Times New Roman"/>
                <a:cs typeface="Times New Roman"/>
              </a:rPr>
              <a:t> 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(original)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meaning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find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lang="en-US" sz="2600" spc="-204" dirty="0">
                <a:latin typeface="Times New Roman"/>
                <a:cs typeface="Times New Roman"/>
              </a:rPr>
              <a:t> 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dictionary.</a:t>
            </a:r>
            <a:endParaRPr sz="2600">
              <a:latin typeface="Times New Roman"/>
              <a:cs typeface="Times New Roman"/>
            </a:endParaRPr>
          </a:p>
          <a:p>
            <a:pPr marL="622935" lvl="1" indent="-304165">
              <a:spcBef>
                <a:spcPts val="40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622935" algn="l"/>
                <a:tab pos="623570" algn="l"/>
              </a:tabLst>
            </a:pPr>
            <a:endParaRPr lang="en-US" sz="2600" spc="-130" dirty="0">
              <a:latin typeface="Times New Roman"/>
              <a:cs typeface="Times New Roman"/>
            </a:endParaRPr>
          </a:p>
          <a:p>
            <a:pPr marL="622935" lvl="1" indent="-30416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4615"/>
              <a:buFont typeface="Segoe UI Symbol"/>
              <a:buChar char="⚫"/>
              <a:tabLst>
                <a:tab pos="622935" algn="l"/>
                <a:tab pos="62357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Example: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“Rose”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335" dirty="0">
                <a:latin typeface="Times New Roman"/>
                <a:cs typeface="Times New Roman"/>
              </a:rPr>
              <a:t>“A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garden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plant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thorns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stem</a:t>
            </a:r>
            <a:endParaRPr sz="2600">
              <a:latin typeface="Times New Roman"/>
              <a:cs typeface="Times New Roman"/>
            </a:endParaRPr>
          </a:p>
          <a:p>
            <a:pPr marL="548005">
              <a:lnSpc>
                <a:spcPct val="100000"/>
              </a:lnSpc>
            </a:pP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pleasant-smelling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flowers,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flower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from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plant”.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r>
              <a:rPr sz="2650" spc="-1005" dirty="0">
                <a:solidFill>
                  <a:srgbClr val="D24717"/>
                </a:solidFill>
                <a:latin typeface="Segoe UI Symbol"/>
                <a:cs typeface="Segoe UI Symbol"/>
              </a:rPr>
              <a:t>⚫</a:t>
            </a:r>
            <a:endParaRPr sz="2650" dirty="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177" y="44570"/>
            <a:ext cx="8249727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pc="-340" dirty="0">
                <a:latin typeface="Times New Roman"/>
                <a:cs typeface="Times New Roman"/>
              </a:rPr>
              <a:t>“</a:t>
            </a:r>
            <a:r>
              <a:rPr lang="en-IN" sz="32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Denot</a:t>
            </a:r>
            <a:r>
              <a:rPr lang="en-IN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32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tio</a:t>
            </a:r>
            <a:r>
              <a:rPr lang="en-IN" sz="32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IN" sz="3200" b="1" spc="-114" dirty="0">
                <a:latin typeface="Times New Roman"/>
                <a:cs typeface="Times New Roman"/>
              </a:rPr>
              <a:t>” (Primary Dictionary Meaning)</a:t>
            </a:r>
            <a:endParaRPr lang="en-IN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50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293" y="887748"/>
            <a:ext cx="8972285" cy="556383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85115" indent="-273050" algn="just">
              <a:lnSpc>
                <a:spcPts val="3135"/>
              </a:lnSpc>
              <a:spcBef>
                <a:spcPts val="105"/>
              </a:spcBef>
              <a:buClr>
                <a:srgbClr val="D24717"/>
              </a:buClr>
              <a:buSzPct val="84482"/>
              <a:buFont typeface="Segoe UI Symbol"/>
              <a:buChar char="⚫"/>
              <a:tabLst>
                <a:tab pos="285750" algn="l"/>
              </a:tabLst>
            </a:pPr>
            <a:endParaRPr lang="en-US" sz="3200" spc="-160" dirty="0">
              <a:latin typeface="Times New Roman"/>
              <a:cs typeface="Times New Roman"/>
            </a:endParaRPr>
          </a:p>
          <a:p>
            <a:pPr marL="285115" indent="-273050" algn="just">
              <a:lnSpc>
                <a:spcPts val="3135"/>
              </a:lnSpc>
              <a:spcBef>
                <a:spcPts val="105"/>
              </a:spcBef>
              <a:buClr>
                <a:srgbClr val="D24717"/>
              </a:buClr>
              <a:buSzPct val="84482"/>
              <a:buFont typeface="Segoe UI Symbol"/>
              <a:buChar char="⚫"/>
              <a:tabLst>
                <a:tab pos="285750" algn="l"/>
              </a:tabLst>
            </a:pPr>
            <a:r>
              <a:rPr sz="3200" spc="-160" dirty="0">
                <a:latin typeface="Times New Roman"/>
                <a:cs typeface="Times New Roman"/>
              </a:rPr>
              <a:t>Besides,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Times New Roman"/>
                <a:cs typeface="Times New Roman"/>
              </a:rPr>
              <a:t>there </a:t>
            </a:r>
            <a:r>
              <a:rPr sz="3200" spc="-120" dirty="0">
                <a:latin typeface="Times New Roman"/>
                <a:cs typeface="Times New Roman"/>
              </a:rPr>
              <a:t>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additional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meaning,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which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known</a:t>
            </a:r>
            <a:endParaRPr lang="en-US" sz="3200">
              <a:latin typeface="Times New Roman"/>
              <a:cs typeface="Times New Roman"/>
            </a:endParaRPr>
          </a:p>
          <a:p>
            <a:pPr marL="285115" algn="just">
              <a:lnSpc>
                <a:spcPts val="3065"/>
              </a:lnSpc>
            </a:pP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210" dirty="0">
                <a:latin typeface="Times New Roman"/>
                <a:cs typeface="Times New Roman"/>
              </a:rPr>
              <a:t>s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380" dirty="0">
                <a:latin typeface="Times New Roman"/>
                <a:cs typeface="Times New Roman"/>
              </a:rPr>
              <a:t>“</a:t>
            </a:r>
            <a:r>
              <a:rPr sz="32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connot</a:t>
            </a:r>
            <a:r>
              <a:rPr sz="3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tio</a:t>
            </a:r>
            <a:r>
              <a:rPr sz="32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-130" dirty="0">
                <a:latin typeface="Times New Roman"/>
                <a:cs typeface="Times New Roman"/>
              </a:rPr>
              <a:t>”.</a:t>
            </a:r>
          </a:p>
          <a:p>
            <a:pPr marL="285115" algn="just">
              <a:lnSpc>
                <a:spcPts val="3065"/>
              </a:lnSpc>
              <a:tabLst>
                <a:tab pos="591820" algn="l"/>
              </a:tabLst>
            </a:pPr>
            <a:endParaRPr lang="en-US" sz="3200" spc="-130" dirty="0">
              <a:latin typeface="Times New Roman"/>
              <a:cs typeface="Times New Roman"/>
            </a:endParaRPr>
          </a:p>
          <a:p>
            <a:pPr marL="560705" marR="5080" lvl="1" indent="-228600" algn="just">
              <a:lnSpc>
                <a:spcPts val="2300"/>
              </a:lnSpc>
              <a:spcBef>
                <a:spcPts val="49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91820" algn="l"/>
              </a:tabLst>
            </a:pPr>
            <a:r>
              <a:rPr sz="2000" dirty="0"/>
              <a:t>	</a:t>
            </a:r>
            <a:r>
              <a:rPr sz="2800" spc="-90" dirty="0">
                <a:latin typeface="Times New Roman"/>
                <a:cs typeface="Times New Roman"/>
              </a:rPr>
              <a:t>With </a:t>
            </a:r>
            <a:r>
              <a:rPr sz="2800" spc="-85" dirty="0">
                <a:latin typeface="Times New Roman"/>
                <a:cs typeface="Times New Roman"/>
              </a:rPr>
              <a:t>respect </a:t>
            </a:r>
            <a:r>
              <a:rPr sz="2800" spc="-35" dirty="0">
                <a:latin typeface="Times New Roman"/>
                <a:cs typeface="Times New Roman"/>
              </a:rPr>
              <a:t>to </a:t>
            </a:r>
            <a:r>
              <a:rPr sz="2800" spc="-80" dirty="0">
                <a:latin typeface="Times New Roman"/>
                <a:cs typeface="Times New Roman"/>
              </a:rPr>
              <a:t>words, </a:t>
            </a:r>
            <a:r>
              <a:rPr sz="2800" spc="-95" dirty="0">
                <a:latin typeface="Times New Roman"/>
                <a:cs typeface="Times New Roman"/>
              </a:rPr>
              <a:t>connotation </a:t>
            </a:r>
            <a:r>
              <a:rPr sz="2800" spc="-40" dirty="0">
                <a:latin typeface="Times New Roman"/>
                <a:cs typeface="Times New Roman"/>
              </a:rPr>
              <a:t>or </a:t>
            </a:r>
            <a:r>
              <a:rPr sz="2800" spc="-110" dirty="0">
                <a:latin typeface="Times New Roman"/>
                <a:cs typeface="Times New Roman"/>
              </a:rPr>
              <a:t>additional </a:t>
            </a:r>
            <a:r>
              <a:rPr sz="2800" spc="-145" dirty="0">
                <a:latin typeface="Times New Roman"/>
                <a:cs typeface="Times New Roman"/>
              </a:rPr>
              <a:t>meanings </a:t>
            </a:r>
            <a:r>
              <a:rPr sz="2800" spc="-140" dirty="0">
                <a:latin typeface="Times New Roman"/>
                <a:cs typeface="Times New Roman"/>
              </a:rPr>
              <a:t>of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lang="en-US" sz="2800" spc="-190" dirty="0">
                <a:latin typeface="Times New Roman"/>
                <a:cs typeface="Times New Roman"/>
              </a:rPr>
              <a:t> 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word </a:t>
            </a:r>
            <a:r>
              <a:rPr sz="2800" spc="-95" dirty="0">
                <a:latin typeface="Times New Roman"/>
                <a:cs typeface="Times New Roman"/>
              </a:rPr>
              <a:t>are </a:t>
            </a:r>
            <a:r>
              <a:rPr sz="2800" spc="-60" dirty="0">
                <a:latin typeface="Times New Roman"/>
                <a:cs typeface="Times New Roman"/>
              </a:rPr>
              <a:t>not </a:t>
            </a:r>
            <a:r>
              <a:rPr sz="2800" spc="-95" dirty="0">
                <a:latin typeface="Times New Roman"/>
                <a:cs typeface="Times New Roman"/>
              </a:rPr>
              <a:t>listed </a:t>
            </a:r>
            <a:r>
              <a:rPr sz="2800" spc="-110" dirty="0">
                <a:latin typeface="Times New Roman"/>
                <a:cs typeface="Times New Roman"/>
              </a:rPr>
              <a:t>in </a:t>
            </a:r>
            <a:r>
              <a:rPr sz="2800" spc="-190" dirty="0">
                <a:latin typeface="Times New Roman"/>
                <a:cs typeface="Times New Roman"/>
              </a:rPr>
              <a:t>a </a:t>
            </a:r>
            <a:r>
              <a:rPr sz="2800" spc="-90" dirty="0">
                <a:latin typeface="Times New Roman"/>
                <a:cs typeface="Times New Roman"/>
              </a:rPr>
              <a:t>dictionary; </a:t>
            </a:r>
            <a:r>
              <a:rPr sz="2800" spc="-135" dirty="0">
                <a:latin typeface="Times New Roman"/>
                <a:cs typeface="Times New Roman"/>
              </a:rPr>
              <a:t>and </a:t>
            </a:r>
            <a:r>
              <a:rPr sz="2800" spc="-75" dirty="0">
                <a:latin typeface="Times New Roman"/>
                <a:cs typeface="Times New Roman"/>
              </a:rPr>
              <a:t>therefore</a:t>
            </a:r>
            <a:r>
              <a:rPr lang="en-US" sz="2800" spc="-75" dirty="0">
                <a:latin typeface="Times New Roman"/>
                <a:cs typeface="Times New Roman"/>
              </a:rPr>
              <a:t>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we </a:t>
            </a:r>
            <a:r>
              <a:rPr sz="2800" spc="-100" dirty="0">
                <a:latin typeface="Times New Roman"/>
                <a:cs typeface="Times New Roman"/>
              </a:rPr>
              <a:t>cannot </a:t>
            </a:r>
            <a:r>
              <a:rPr sz="2800" spc="-125" dirty="0">
                <a:latin typeface="Times New Roman"/>
                <a:cs typeface="Times New Roman"/>
              </a:rPr>
              <a:t>find</a:t>
            </a:r>
            <a:r>
              <a:rPr lang="en-US" sz="2800" spc="-125" dirty="0">
                <a:latin typeface="Times New Roman"/>
                <a:cs typeface="Times New Roman"/>
              </a:rPr>
              <a:t> 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them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dictiona</a:t>
            </a:r>
            <a:r>
              <a:rPr sz="2800" spc="-50" dirty="0">
                <a:latin typeface="Times New Roman"/>
                <a:cs typeface="Times New Roman"/>
              </a:rPr>
              <a:t>r</a:t>
            </a:r>
            <a:r>
              <a:rPr sz="2800" spc="-200" dirty="0">
                <a:latin typeface="Times New Roman"/>
                <a:cs typeface="Times New Roman"/>
              </a:rPr>
              <a:t>y</a:t>
            </a:r>
            <a:endParaRPr lang="en-US" sz="2800" dirty="0">
              <a:latin typeface="Times New Roman"/>
              <a:cs typeface="Times New Roman"/>
            </a:endParaRPr>
          </a:p>
          <a:p>
            <a:pPr marL="560705" marR="5080" lvl="1" indent="-228600" algn="just">
              <a:lnSpc>
                <a:spcPts val="2300"/>
              </a:lnSpc>
              <a:spcBef>
                <a:spcPts val="49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endParaRPr lang="en-US" sz="2800" spc="-200" dirty="0">
              <a:latin typeface="Times New Roman"/>
              <a:cs typeface="Times New Roman"/>
            </a:endParaRPr>
          </a:p>
          <a:p>
            <a:pPr marL="332105" marR="5080" lvl="1" algn="just">
              <a:lnSpc>
                <a:spcPts val="2300"/>
              </a:lnSpc>
              <a:spcBef>
                <a:spcPts val="490"/>
              </a:spcBef>
              <a:buClr>
                <a:srgbClr val="9B2C1F"/>
              </a:buClr>
              <a:buSzPct val="85416"/>
              <a:tabLst>
                <a:tab pos="629285" algn="l"/>
                <a:tab pos="629920" algn="l"/>
              </a:tabLst>
            </a:pPr>
            <a:endParaRPr lang="en-US" sz="2800" spc="-200" dirty="0">
              <a:latin typeface="Times New Roman"/>
              <a:cs typeface="Times New Roman"/>
            </a:endParaRPr>
          </a:p>
          <a:p>
            <a:pPr marL="560705" marR="102870" lvl="1" indent="-228600" algn="just">
              <a:lnSpc>
                <a:spcPts val="23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r>
              <a:rPr sz="2000" dirty="0"/>
              <a:t>	</a:t>
            </a:r>
            <a:r>
              <a:rPr sz="2800" spc="-85" dirty="0">
                <a:latin typeface="Times New Roman"/>
                <a:cs typeface="Times New Roman"/>
              </a:rPr>
              <a:t>No</a:t>
            </a:r>
            <a:r>
              <a:rPr sz="2800" spc="25" dirty="0">
                <a:latin typeface="Times New Roman"/>
                <a:cs typeface="Times New Roman"/>
              </a:rPr>
              <a:t>r</a:t>
            </a:r>
            <a:r>
              <a:rPr sz="2800" spc="-150" dirty="0">
                <a:latin typeface="Times New Roman"/>
                <a:cs typeface="Times New Roman"/>
              </a:rPr>
              <a:t>mal</a:t>
            </a:r>
            <a:r>
              <a:rPr sz="2800" spc="-130" dirty="0">
                <a:latin typeface="Times New Roman"/>
                <a:cs typeface="Times New Roman"/>
              </a:rPr>
              <a:t>l</a:t>
            </a:r>
            <a:r>
              <a:rPr sz="2800" spc="-445" dirty="0">
                <a:latin typeface="Times New Roman"/>
                <a:cs typeface="Times New Roman"/>
              </a:rPr>
              <a:t>y</a:t>
            </a:r>
            <a:r>
              <a:rPr sz="2800" spc="100" dirty="0">
                <a:latin typeface="Times New Roman"/>
                <a:cs typeface="Times New Roman"/>
              </a:rPr>
              <a:t>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pe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25" dirty="0">
                <a:latin typeface="Times New Roman"/>
                <a:cs typeface="Times New Roman"/>
              </a:rPr>
              <a:t>s</a:t>
            </a:r>
            <a:r>
              <a:rPr sz="2800" spc="-155" dirty="0">
                <a:latin typeface="Times New Roman"/>
                <a:cs typeface="Times New Roman"/>
              </a:rPr>
              <a:t>o</a:t>
            </a:r>
            <a:r>
              <a:rPr sz="2800" spc="-105" dirty="0">
                <a:latin typeface="Times New Roman"/>
                <a:cs typeface="Times New Roman"/>
              </a:rPr>
              <a:t>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exp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60" dirty="0">
                <a:latin typeface="Times New Roman"/>
                <a:cs typeface="Times New Roman"/>
              </a:rPr>
              <a:t>es</a:t>
            </a:r>
            <a:r>
              <a:rPr sz="2800" spc="-145" dirty="0">
                <a:latin typeface="Times New Roman"/>
                <a:cs typeface="Times New Roman"/>
              </a:rPr>
              <a:t>s</a:t>
            </a:r>
            <a:r>
              <a:rPr sz="2800" spc="-140" dirty="0">
                <a:latin typeface="Times New Roman"/>
                <a:cs typeface="Times New Roman"/>
              </a:rPr>
              <a:t>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con</a:t>
            </a:r>
            <a:r>
              <a:rPr sz="2800" spc="-105" dirty="0">
                <a:latin typeface="Times New Roman"/>
                <a:cs typeface="Times New Roman"/>
              </a:rPr>
              <a:t>n</a:t>
            </a:r>
            <a:r>
              <a:rPr sz="2800" spc="-100" dirty="0">
                <a:latin typeface="Times New Roman"/>
                <a:cs typeface="Times New Roman"/>
              </a:rPr>
              <a:t>o</a:t>
            </a:r>
            <a:r>
              <a:rPr sz="2800" spc="-60" dirty="0">
                <a:latin typeface="Times New Roman"/>
                <a:cs typeface="Times New Roman"/>
              </a:rPr>
              <a:t>t</a:t>
            </a:r>
            <a:r>
              <a:rPr sz="2800" spc="-130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ti</a:t>
            </a:r>
            <a:r>
              <a:rPr sz="2800" spc="-195" dirty="0">
                <a:latin typeface="Times New Roman"/>
                <a:cs typeface="Times New Roman"/>
              </a:rPr>
              <a:t>v</a:t>
            </a:r>
            <a:r>
              <a:rPr sz="2800" spc="-95" dirty="0">
                <a:latin typeface="Times New Roman"/>
                <a:cs typeface="Times New Roman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meani</a:t>
            </a:r>
            <a:r>
              <a:rPr sz="2800" spc="-125" dirty="0">
                <a:latin typeface="Times New Roman"/>
                <a:cs typeface="Times New Roman"/>
              </a:rPr>
              <a:t>n</a:t>
            </a:r>
            <a:r>
              <a:rPr sz="2800" spc="-200" dirty="0">
                <a:latin typeface="Times New Roman"/>
                <a:cs typeface="Times New Roman"/>
              </a:rPr>
              <a:t>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th</a:t>
            </a:r>
            <a:r>
              <a:rPr sz="2800" spc="-55" dirty="0">
                <a:latin typeface="Times New Roman"/>
                <a:cs typeface="Times New Roman"/>
              </a:rPr>
              <a:t>r</a:t>
            </a:r>
            <a:r>
              <a:rPr sz="2800" spc="-105" dirty="0">
                <a:latin typeface="Times New Roman"/>
                <a:cs typeface="Times New Roman"/>
              </a:rPr>
              <a:t>o</a:t>
            </a:r>
            <a:r>
              <a:rPr sz="2800" spc="-100" dirty="0">
                <a:latin typeface="Times New Roman"/>
                <a:cs typeface="Times New Roman"/>
              </a:rPr>
              <a:t>u</a:t>
            </a:r>
            <a:r>
              <a:rPr sz="2800" spc="-175" dirty="0">
                <a:latin typeface="Times New Roman"/>
                <a:cs typeface="Times New Roman"/>
              </a:rPr>
              <a:t>gh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lang="en-US" sz="2800" spc="-135" dirty="0">
                <a:latin typeface="Times New Roman"/>
                <a:cs typeface="Times New Roman"/>
              </a:rPr>
              <a:t> 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word, </a:t>
            </a:r>
            <a:r>
              <a:rPr sz="2800" spc="-95" dirty="0">
                <a:latin typeface="Times New Roman"/>
                <a:cs typeface="Times New Roman"/>
              </a:rPr>
              <a:t>phrase, </a:t>
            </a:r>
            <a:r>
              <a:rPr sz="2800" spc="-135" dirty="0">
                <a:latin typeface="Times New Roman"/>
                <a:cs typeface="Times New Roman"/>
              </a:rPr>
              <a:t>clause </a:t>
            </a:r>
            <a:r>
              <a:rPr sz="2800" spc="-40" dirty="0">
                <a:latin typeface="Times New Roman"/>
                <a:cs typeface="Times New Roman"/>
              </a:rPr>
              <a:t>or </a:t>
            </a:r>
            <a:r>
              <a:rPr sz="2800" spc="-100" dirty="0">
                <a:latin typeface="Times New Roman"/>
                <a:cs typeface="Times New Roman"/>
              </a:rPr>
              <a:t>sentence </a:t>
            </a:r>
            <a:r>
              <a:rPr sz="2800" spc="-140" dirty="0">
                <a:latin typeface="Times New Roman"/>
                <a:cs typeface="Times New Roman"/>
              </a:rPr>
              <a:t>based </a:t>
            </a:r>
            <a:r>
              <a:rPr sz="2800" spc="-105" dirty="0">
                <a:latin typeface="Times New Roman"/>
                <a:cs typeface="Times New Roman"/>
              </a:rPr>
              <a:t>on </a:t>
            </a:r>
            <a:r>
              <a:rPr sz="2800" spc="-75" dirty="0">
                <a:latin typeface="Times New Roman"/>
                <a:cs typeface="Times New Roman"/>
              </a:rPr>
              <a:t>certain</a:t>
            </a:r>
            <a:r>
              <a:rPr lang="en-US" sz="2800" spc="-75" dirty="0">
                <a:latin typeface="Times New Roman"/>
                <a:cs typeface="Times New Roman"/>
              </a:rPr>
              <a:t>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characteristics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entity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event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he/she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referring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to.</a:t>
            </a:r>
            <a:endParaRPr lang="en-US" sz="2800" dirty="0">
              <a:latin typeface="Times New Roman"/>
              <a:cs typeface="Times New Roman"/>
            </a:endParaRPr>
          </a:p>
          <a:p>
            <a:pPr marL="560705" marR="102870" lvl="1" indent="-228600" algn="just">
              <a:lnSpc>
                <a:spcPts val="23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endParaRPr lang="en-US" sz="2800" spc="-30" dirty="0">
              <a:latin typeface="Times New Roman"/>
              <a:cs typeface="Times New Roman"/>
            </a:endParaRPr>
          </a:p>
          <a:p>
            <a:pPr marL="560705" marR="102870" lvl="1" indent="-228600" algn="just">
              <a:lnSpc>
                <a:spcPts val="23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endParaRPr lang="en-US" sz="2800" spc="-30" dirty="0">
              <a:latin typeface="Times New Roman"/>
              <a:cs typeface="Times New Roman"/>
            </a:endParaRPr>
          </a:p>
          <a:p>
            <a:pPr marL="560705" marR="102870" lvl="1" indent="-228600" algn="just">
              <a:lnSpc>
                <a:spcPts val="23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629285" algn="l"/>
                <a:tab pos="629920" algn="l"/>
              </a:tabLst>
            </a:pPr>
            <a:r>
              <a:rPr lang="en-US" sz="2800" spc="-30" dirty="0">
                <a:latin typeface="Times New Roman"/>
                <a:cs typeface="Times New Roman"/>
              </a:rPr>
              <a:t> </a:t>
            </a:r>
            <a:r>
              <a:rPr sz="2800" spc="-5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Example: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one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may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call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beautiful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girl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“rose”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“lily”.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6296263"/>
            <a:ext cx="14058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Se</a:t>
            </a:r>
            <a:r>
              <a:rPr sz="1400" b="1" spc="-20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antic</a:t>
            </a:r>
            <a:r>
              <a:rPr sz="1400" b="1" spc="-1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A</a:t>
            </a:r>
            <a:r>
              <a:rPr sz="1400" b="1" dirty="0">
                <a:solidFill>
                  <a:srgbClr val="696363"/>
                </a:solidFill>
                <a:latin typeface="Times New Roman"/>
                <a:cs typeface="Times New Roman"/>
              </a:rPr>
              <a:t>nalysis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24" y="6329836"/>
            <a:ext cx="287020" cy="227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795" y="304800"/>
            <a:ext cx="1880323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IN"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Connot</a:t>
            </a:r>
            <a:r>
              <a:rPr lang="en-IN"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IN" sz="2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tio</a:t>
            </a:r>
            <a:r>
              <a:rPr lang="en-IN"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lang="en-IN" sz="2400" b="1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A2704C-F809-46AF-895C-F20672964B05}"/>
</file>

<file path=customXml/itemProps2.xml><?xml version="1.0" encoding="utf-8"?>
<ds:datastoreItem xmlns:ds="http://schemas.openxmlformats.org/officeDocument/2006/customXml" ds:itemID="{1D4260DF-6DBC-47A0-AF21-39DA496ECACC}"/>
</file>

<file path=customXml/itemProps3.xml><?xml version="1.0" encoding="utf-8"?>
<ds:datastoreItem xmlns:ds="http://schemas.openxmlformats.org/officeDocument/2006/customXml" ds:itemID="{665C11B6-53B9-43D5-B7D3-8F562D7F0C2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1574</Words>
  <Application>Microsoft Office PowerPoint</Application>
  <PresentationFormat>On-screen Show (4:3)</PresentationFormat>
  <Paragraphs>311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Relationships between word  meanings</vt:lpstr>
      <vt:lpstr>lemma and wordform</vt:lpstr>
      <vt:lpstr>Lemmas have senses</vt:lpstr>
      <vt:lpstr>Lemma pepper</vt:lpstr>
      <vt:lpstr>Word Senses</vt:lpstr>
      <vt:lpstr>PowerPoint Presentation</vt:lpstr>
      <vt:lpstr>PowerPoint Presentation</vt:lpstr>
      <vt:lpstr>PowerPoint Presentation</vt:lpstr>
      <vt:lpstr>HOMONYMY</vt:lpstr>
      <vt:lpstr>PowerPoint Presentation</vt:lpstr>
      <vt:lpstr>PowerPoint Presentation</vt:lpstr>
      <vt:lpstr>POLYSEMY</vt:lpstr>
      <vt:lpstr>Polysemy</vt:lpstr>
      <vt:lpstr>PowerPoint Presentation</vt:lpstr>
      <vt:lpstr>PowerPoint Presentation</vt:lpstr>
      <vt:lpstr>PowerPoint Presentation</vt:lpstr>
      <vt:lpstr>HOMONYMY-POLYSEMY DISTINCTION</vt:lpstr>
      <vt:lpstr>PowerPoint Presentation</vt:lpstr>
      <vt:lpstr>Relation: Synonymy</vt:lpstr>
      <vt:lpstr>Relation: Synonymity</vt:lpstr>
      <vt:lpstr>Synonymy is a relation between senses rather than words</vt:lpstr>
      <vt:lpstr>Hyponymy and Hypernymy</vt:lpstr>
      <vt:lpstr>Hyponymy (i.e. category membership)</vt:lpstr>
      <vt:lpstr>Hyponymy more formally</vt:lpstr>
      <vt:lpstr>Antonyms</vt:lpstr>
      <vt:lpstr>Metaphor and Metonymy</vt:lpstr>
      <vt:lpstr>How do we know when a word has  more than one sense?</vt:lpstr>
      <vt:lpstr>Synonyms</vt:lpstr>
      <vt:lpstr>Synonyms</vt:lpstr>
      <vt:lpstr>Antonyms</vt:lpstr>
      <vt:lpstr>Word Similarity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UJJWALA</dc:creator>
  <cp:lastModifiedBy>Pooja Vartak</cp:lastModifiedBy>
  <cp:revision>50</cp:revision>
  <dcterms:created xsi:type="dcterms:W3CDTF">2023-04-12T06:58:38Z</dcterms:created>
  <dcterms:modified xsi:type="dcterms:W3CDTF">2023-04-14T00:56:23Z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2023-04-12T00:00:00Z</vt:filetime>
  </property>
  <property fmtid="{D5CDD505-2E9C-101B-9397-08002B2CF9AE}" pid="5" name="ContentTypeId">
    <vt:lpwstr>0x0101007086616D1B2B5D4EACF4EB6E2954224C</vt:lpwstr>
  </property>
</Properties>
</file>