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7" r:id="rId6"/>
    <p:sldId id="260" r:id="rId7"/>
    <p:sldId id="262" r:id="rId8"/>
    <p:sldId id="261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8" r:id="rId18"/>
    <p:sldId id="271" r:id="rId19"/>
    <p:sldId id="272" r:id="rId20"/>
    <p:sldId id="273" r:id="rId21"/>
    <p:sldId id="274" r:id="rId22"/>
    <p:sldId id="275" r:id="rId23"/>
    <p:sldId id="27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A14A63-C962-C014-7D96-F5204C15FB29}" v="88" dt="2023-04-19T07:28:14.3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33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ooja Vartak" userId="S::pooja.vartak@djsce.ac.in::fb147971-3b9d-466e-b3b5-73212d1ad48d" providerId="AD" clId="Web-{10A14A63-C962-C014-7D96-F5204C15FB29}"/>
    <pc:docChg chg="addSld modSld">
      <pc:chgData name="Pooja Vartak" userId="S::pooja.vartak@djsce.ac.in::fb147971-3b9d-466e-b3b5-73212d1ad48d" providerId="AD" clId="Web-{10A14A63-C962-C014-7D96-F5204C15FB29}" dt="2023-04-19T07:28:14.376" v="75" actId="20577"/>
      <pc:docMkLst>
        <pc:docMk/>
      </pc:docMkLst>
      <pc:sldChg chg="modSp add replId">
        <pc:chgData name="Pooja Vartak" userId="S::pooja.vartak@djsce.ac.in::fb147971-3b9d-466e-b3b5-73212d1ad48d" providerId="AD" clId="Web-{10A14A63-C962-C014-7D96-F5204C15FB29}" dt="2023-04-19T07:25:47.420" v="47" actId="20577"/>
        <pc:sldMkLst>
          <pc:docMk/>
          <pc:sldMk cId="4218145997" sldId="277"/>
        </pc:sldMkLst>
        <pc:spChg chg="mod">
          <ac:chgData name="Pooja Vartak" userId="S::pooja.vartak@djsce.ac.in::fb147971-3b9d-466e-b3b5-73212d1ad48d" providerId="AD" clId="Web-{10A14A63-C962-C014-7D96-F5204C15FB29}" dt="2023-04-19T07:25:47.420" v="47" actId="20577"/>
          <ac:spMkLst>
            <pc:docMk/>
            <pc:sldMk cId="4218145997" sldId="277"/>
            <ac:spMk id="4" creationId="{00000000-0000-0000-0000-000000000000}"/>
          </ac:spMkLst>
        </pc:spChg>
      </pc:sldChg>
      <pc:sldChg chg="modSp new">
        <pc:chgData name="Pooja Vartak" userId="S::pooja.vartak@djsce.ac.in::fb147971-3b9d-466e-b3b5-73212d1ad48d" providerId="AD" clId="Web-{10A14A63-C962-C014-7D96-F5204C15FB29}" dt="2023-04-19T07:28:14.376" v="75" actId="20577"/>
        <pc:sldMkLst>
          <pc:docMk/>
          <pc:sldMk cId="2958811389" sldId="278"/>
        </pc:sldMkLst>
        <pc:spChg chg="mod">
          <ac:chgData name="Pooja Vartak" userId="S::pooja.vartak@djsce.ac.in::fb147971-3b9d-466e-b3b5-73212d1ad48d" providerId="AD" clId="Web-{10A14A63-C962-C014-7D96-F5204C15FB29}" dt="2023-04-19T07:26:43.296" v="55" actId="20577"/>
          <ac:spMkLst>
            <pc:docMk/>
            <pc:sldMk cId="2958811389" sldId="278"/>
            <ac:spMk id="2" creationId="{2538978D-F61A-B409-F126-00D7EAA0DA57}"/>
          </ac:spMkLst>
        </pc:spChg>
        <pc:spChg chg="mod">
          <ac:chgData name="Pooja Vartak" userId="S::pooja.vartak@djsce.ac.in::fb147971-3b9d-466e-b3b5-73212d1ad48d" providerId="AD" clId="Web-{10A14A63-C962-C014-7D96-F5204C15FB29}" dt="2023-04-19T07:28:14.376" v="75" actId="20577"/>
          <ac:spMkLst>
            <pc:docMk/>
            <pc:sldMk cId="2958811389" sldId="278"/>
            <ac:spMk id="3" creationId="{46CB6910-07BA-D7F8-6727-793D53D1D46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C962C-60A5-4B24-8B1D-140C06B1D677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DE853-F170-44DE-BC88-76D2DAAA86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5718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C962C-60A5-4B24-8B1D-140C06B1D677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DE853-F170-44DE-BC88-76D2DAAA86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5803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C962C-60A5-4B24-8B1D-140C06B1D677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DE853-F170-44DE-BC88-76D2DAAA86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9161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C962C-60A5-4B24-8B1D-140C06B1D677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DE853-F170-44DE-BC88-76D2DAAA86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5028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C962C-60A5-4B24-8B1D-140C06B1D677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DE853-F170-44DE-BC88-76D2DAAA86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0676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C962C-60A5-4B24-8B1D-140C06B1D677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DE853-F170-44DE-BC88-76D2DAAA86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3279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C962C-60A5-4B24-8B1D-140C06B1D677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DE853-F170-44DE-BC88-76D2DAAA86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5446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C962C-60A5-4B24-8B1D-140C06B1D677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DE853-F170-44DE-BC88-76D2DAAA86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8440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C962C-60A5-4B24-8B1D-140C06B1D677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DE853-F170-44DE-BC88-76D2DAAA86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0369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C962C-60A5-4B24-8B1D-140C06B1D677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DE853-F170-44DE-BC88-76D2DAAA86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8868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C962C-60A5-4B24-8B1D-140C06B1D677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DE853-F170-44DE-BC88-76D2DAAA86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8377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C962C-60A5-4B24-8B1D-140C06B1D677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ADE853-F170-44DE-BC88-76D2DAAA86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378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Word Sense Disambiguation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9568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6486" y="139020"/>
            <a:ext cx="11895513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Walker’s Algorithm</a:t>
            </a:r>
          </a:p>
          <a:p>
            <a:endParaRPr lang="en-US" dirty="0"/>
          </a:p>
          <a:p>
            <a:r>
              <a:rPr lang="en-US" dirty="0"/>
              <a:t>A Thesaurus Based approach</a:t>
            </a:r>
          </a:p>
          <a:p>
            <a:endParaRPr lang="en-US" dirty="0"/>
          </a:p>
          <a:p>
            <a:r>
              <a:rPr lang="en-US" dirty="0"/>
              <a:t>Step 1: For each sense of the target word find the thesaurus category to which that sense belongs</a:t>
            </a:r>
          </a:p>
          <a:p>
            <a:r>
              <a:rPr lang="en-US" dirty="0"/>
              <a:t>Step 2: Calculate the score for each sense by using the context words.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 context word will add 1 to the score of the sense if the thesaurus</a:t>
            </a:r>
          </a:p>
          <a:p>
            <a:r>
              <a:rPr lang="en-US" dirty="0"/>
              <a:t>category of the word matches that of the sense.</a:t>
            </a:r>
          </a:p>
          <a:p>
            <a:endParaRPr lang="en-US" dirty="0"/>
          </a:p>
          <a:p>
            <a:r>
              <a:rPr lang="en-US" dirty="0"/>
              <a:t>E.g. The money in this bank fetches an interest of 8% per annum</a:t>
            </a:r>
          </a:p>
          <a:p>
            <a:endParaRPr lang="en-US" dirty="0"/>
          </a:p>
          <a:p>
            <a:r>
              <a:rPr lang="en-US" dirty="0"/>
              <a:t>Target word: bank</a:t>
            </a:r>
          </a:p>
          <a:p>
            <a:endParaRPr lang="en-US" dirty="0"/>
          </a:p>
          <a:p>
            <a:r>
              <a:rPr lang="en-US" dirty="0"/>
              <a:t>Clue words from the context: money, interest, annum, fetch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695" y="4689071"/>
            <a:ext cx="6703868" cy="2227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947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1673" y="13283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WSD Using Random Walk Algorithm</a:t>
            </a:r>
          </a:p>
          <a:p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72" y="601978"/>
            <a:ext cx="7841673" cy="595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489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066" y="1612670"/>
            <a:ext cx="3390900" cy="3200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829" y="428452"/>
            <a:ext cx="4063538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934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868" y="228686"/>
            <a:ext cx="3733800" cy="8477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767" y="1434638"/>
            <a:ext cx="5669279" cy="4666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3539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78" y="583536"/>
            <a:ext cx="6606108" cy="10191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943" y="1875125"/>
            <a:ext cx="5174846" cy="440929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633556" y="457200"/>
            <a:ext cx="5220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rank Algorithm :-&gt;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29671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57" y="189720"/>
            <a:ext cx="3267075" cy="6762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592" y="1122131"/>
            <a:ext cx="3419475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3210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760" y="465265"/>
            <a:ext cx="8979363" cy="689291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45" dirty="0">
                <a:latin typeface="Trebuchet MS"/>
                <a:cs typeface="Trebuchet MS"/>
              </a:rPr>
              <a:t>K</a:t>
            </a:r>
            <a:r>
              <a:rPr b="1" spc="30" dirty="0">
                <a:latin typeface="Trebuchet MS"/>
                <a:cs typeface="Trebuchet MS"/>
              </a:rPr>
              <a:t>B</a:t>
            </a:r>
            <a:r>
              <a:rPr b="1" spc="-204" dirty="0">
                <a:latin typeface="Trebuchet MS"/>
                <a:cs typeface="Trebuchet MS"/>
              </a:rPr>
              <a:t> </a:t>
            </a:r>
            <a:r>
              <a:rPr b="1" spc="-310" dirty="0">
                <a:latin typeface="Trebuchet MS"/>
                <a:cs typeface="Trebuchet MS"/>
              </a:rPr>
              <a:t>A</a:t>
            </a:r>
            <a:r>
              <a:rPr b="1" spc="-265" dirty="0">
                <a:latin typeface="Trebuchet MS"/>
                <a:cs typeface="Trebuchet MS"/>
              </a:rPr>
              <a:t>p</a:t>
            </a:r>
            <a:r>
              <a:rPr b="1" spc="-190" dirty="0">
                <a:latin typeface="Trebuchet MS"/>
                <a:cs typeface="Trebuchet MS"/>
              </a:rPr>
              <a:t>p</a:t>
            </a:r>
            <a:r>
              <a:rPr b="1" spc="-450" dirty="0">
                <a:latin typeface="Trebuchet MS"/>
                <a:cs typeface="Trebuchet MS"/>
              </a:rPr>
              <a:t>r</a:t>
            </a:r>
            <a:r>
              <a:rPr b="1" spc="-185" dirty="0">
                <a:latin typeface="Trebuchet MS"/>
                <a:cs typeface="Trebuchet MS"/>
              </a:rPr>
              <a:t>o</a:t>
            </a:r>
            <a:r>
              <a:rPr b="1" spc="-160" dirty="0">
                <a:latin typeface="Trebuchet MS"/>
                <a:cs typeface="Trebuchet MS"/>
              </a:rPr>
              <a:t>ache</a:t>
            </a:r>
            <a:r>
              <a:rPr b="1" spc="130" dirty="0">
                <a:latin typeface="Trebuchet MS"/>
                <a:cs typeface="Trebuchet MS"/>
              </a:rPr>
              <a:t>s</a:t>
            </a:r>
            <a:r>
              <a:rPr b="1" spc="-240" dirty="0">
                <a:latin typeface="Trebuchet MS"/>
                <a:cs typeface="Trebuchet MS"/>
              </a:rPr>
              <a:t> </a:t>
            </a:r>
            <a:r>
              <a:rPr b="1" spc="875" dirty="0">
                <a:latin typeface="Trebuchet MS"/>
                <a:cs typeface="Trebuchet MS"/>
              </a:rPr>
              <a:t>–</a:t>
            </a:r>
            <a:r>
              <a:rPr b="1" spc="-125" dirty="0">
                <a:latin typeface="Trebuchet MS"/>
                <a:cs typeface="Trebuchet MS"/>
              </a:rPr>
              <a:t>C</a:t>
            </a:r>
            <a:r>
              <a:rPr b="1" spc="-185" dirty="0">
                <a:latin typeface="Trebuchet MS"/>
                <a:cs typeface="Trebuchet MS"/>
              </a:rPr>
              <a:t>o</a:t>
            </a:r>
            <a:r>
              <a:rPr b="1" spc="-204" dirty="0">
                <a:latin typeface="Trebuchet MS"/>
                <a:cs typeface="Trebuchet MS"/>
              </a:rPr>
              <a:t>n</a:t>
            </a:r>
            <a:r>
              <a:rPr b="1" spc="-165" dirty="0">
                <a:latin typeface="Trebuchet MS"/>
                <a:cs typeface="Trebuchet MS"/>
              </a:rPr>
              <a:t>c</a:t>
            </a:r>
            <a:r>
              <a:rPr b="1" spc="-155" dirty="0">
                <a:latin typeface="Trebuchet MS"/>
                <a:cs typeface="Trebuchet MS"/>
              </a:rPr>
              <a:t>l</a:t>
            </a:r>
            <a:r>
              <a:rPr b="1" spc="-305" dirty="0">
                <a:latin typeface="Trebuchet MS"/>
                <a:cs typeface="Trebuchet MS"/>
              </a:rPr>
              <a:t>u</a:t>
            </a:r>
            <a:r>
              <a:rPr b="1" spc="-90" dirty="0">
                <a:latin typeface="Trebuchet MS"/>
                <a:cs typeface="Trebuchet MS"/>
              </a:rPr>
              <a:t>s</a:t>
            </a:r>
            <a:r>
              <a:rPr b="1" spc="-50" dirty="0">
                <a:latin typeface="Trebuchet MS"/>
                <a:cs typeface="Trebuchet MS"/>
              </a:rPr>
              <a:t>i</a:t>
            </a:r>
            <a:r>
              <a:rPr b="1" spc="-85" dirty="0">
                <a:latin typeface="Trebuchet MS"/>
                <a:cs typeface="Trebuchet MS"/>
              </a:rPr>
              <a:t>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491739" y="6296263"/>
            <a:ext cx="256540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sz="1400" b="1" dirty="0">
                <a:solidFill>
                  <a:srgbClr val="696363"/>
                </a:solidFill>
                <a:latin typeface="Times New Roman"/>
                <a:cs typeface="Times New Roman"/>
              </a:rPr>
              <a:pPr marL="38100">
                <a:lnSpc>
                  <a:spcPts val="1630"/>
                </a:lnSpc>
              </a:pPr>
              <a:t>16</a:t>
            </a:fld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76250" y="6329836"/>
            <a:ext cx="220979" cy="218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4"/>
              </a:lnSpc>
            </a:pPr>
            <a:r>
              <a:rPr sz="1400" b="1" spc="-3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400" b="1" spc="-105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7818" y="1493111"/>
            <a:ext cx="8976822" cy="4344035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283845" indent="-271780">
              <a:spcBef>
                <a:spcPts val="805"/>
              </a:spcBef>
              <a:buClr>
                <a:srgbClr val="D24717"/>
              </a:buClr>
              <a:buSzPct val="83928"/>
              <a:buFont typeface="Segoe UI Symbol"/>
              <a:buChar char="⚫"/>
              <a:tabLst>
                <a:tab pos="284480" algn="l"/>
              </a:tabLst>
            </a:pPr>
            <a:r>
              <a:rPr sz="2800" spc="-170" dirty="0">
                <a:latin typeface="Times New Roman"/>
                <a:cs typeface="Times New Roman"/>
              </a:rPr>
              <a:t>Drawbacks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65" dirty="0">
                <a:latin typeface="Times New Roman"/>
                <a:cs typeface="Times New Roman"/>
              </a:rPr>
              <a:t>of</a:t>
            </a:r>
            <a:r>
              <a:rPr sz="2800" spc="-430" dirty="0">
                <a:latin typeface="Times New Roman"/>
                <a:cs typeface="Times New Roman"/>
              </a:rPr>
              <a:t> </a:t>
            </a:r>
            <a:r>
              <a:rPr sz="2800" spc="-210" dirty="0">
                <a:latin typeface="Times New Roman"/>
                <a:cs typeface="Times New Roman"/>
              </a:rPr>
              <a:t>WSD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spc="-165" dirty="0">
                <a:latin typeface="Times New Roman"/>
                <a:cs typeface="Times New Roman"/>
              </a:rPr>
              <a:t>using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40" dirty="0">
                <a:latin typeface="Times New Roman"/>
                <a:cs typeface="Times New Roman"/>
              </a:rPr>
              <a:t>Selectional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10" dirty="0">
                <a:latin typeface="Times New Roman"/>
                <a:cs typeface="Times New Roman"/>
              </a:rPr>
              <a:t>Restrictions</a:t>
            </a:r>
            <a:endParaRPr sz="2800" dirty="0">
              <a:latin typeface="Times New Roman"/>
              <a:cs typeface="Times New Roman"/>
            </a:endParaRPr>
          </a:p>
          <a:p>
            <a:pPr marL="558165" lvl="1" indent="-227965">
              <a:spcBef>
                <a:spcPts val="515"/>
              </a:spcBef>
              <a:buClr>
                <a:srgbClr val="9B2C1F"/>
              </a:buClr>
              <a:buSzPct val="85000"/>
              <a:buFont typeface="Segoe UI Symbol"/>
              <a:buChar char="⚫"/>
              <a:tabLst>
                <a:tab pos="558800" algn="l"/>
              </a:tabLst>
            </a:pPr>
            <a:r>
              <a:rPr sz="2000" spc="-100" dirty="0">
                <a:latin typeface="Times New Roman"/>
                <a:cs typeface="Times New Roman"/>
              </a:rPr>
              <a:t>Needs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105" dirty="0">
                <a:latin typeface="Times New Roman"/>
                <a:cs typeface="Times New Roman"/>
              </a:rPr>
              <a:t>exha</a:t>
            </a:r>
            <a:r>
              <a:rPr sz="2000" spc="-120" dirty="0">
                <a:latin typeface="Times New Roman"/>
                <a:cs typeface="Times New Roman"/>
              </a:rPr>
              <a:t>u</a:t>
            </a:r>
            <a:r>
              <a:rPr sz="2000" spc="-85" dirty="0">
                <a:latin typeface="Times New Roman"/>
                <a:cs typeface="Times New Roman"/>
              </a:rPr>
              <a:t>sti</a:t>
            </a:r>
            <a:r>
              <a:rPr sz="2000" spc="-170" dirty="0">
                <a:latin typeface="Times New Roman"/>
                <a:cs typeface="Times New Roman"/>
              </a:rPr>
              <a:t>v</a:t>
            </a:r>
            <a:r>
              <a:rPr sz="2000" spc="-75" dirty="0">
                <a:latin typeface="Times New Roman"/>
                <a:cs typeface="Times New Roman"/>
              </a:rPr>
              <a:t>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80" dirty="0">
                <a:latin typeface="Times New Roman"/>
                <a:cs typeface="Times New Roman"/>
              </a:rPr>
              <a:t>K</a:t>
            </a:r>
            <a:r>
              <a:rPr sz="2000" spc="-135" dirty="0">
                <a:latin typeface="Times New Roman"/>
                <a:cs typeface="Times New Roman"/>
              </a:rPr>
              <a:t>n</a:t>
            </a:r>
            <a:r>
              <a:rPr sz="2000" spc="-155" dirty="0">
                <a:latin typeface="Times New Roman"/>
                <a:cs typeface="Times New Roman"/>
              </a:rPr>
              <a:t>o</a:t>
            </a:r>
            <a:r>
              <a:rPr sz="2000" spc="-85" dirty="0">
                <a:latin typeface="Times New Roman"/>
                <a:cs typeface="Times New Roman"/>
              </a:rPr>
              <a:t>wle</a:t>
            </a:r>
            <a:r>
              <a:rPr sz="2000" spc="-100" dirty="0">
                <a:latin typeface="Times New Roman"/>
                <a:cs typeface="Times New Roman"/>
              </a:rPr>
              <a:t>d</a:t>
            </a:r>
            <a:r>
              <a:rPr sz="2000" spc="-120" dirty="0">
                <a:latin typeface="Times New Roman"/>
                <a:cs typeface="Times New Roman"/>
              </a:rPr>
              <a:t>ge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180" dirty="0">
                <a:latin typeface="Times New Roman"/>
                <a:cs typeface="Times New Roman"/>
              </a:rPr>
              <a:t>Bas</a:t>
            </a:r>
            <a:r>
              <a:rPr sz="2000" spc="-200" dirty="0">
                <a:latin typeface="Times New Roman"/>
                <a:cs typeface="Times New Roman"/>
              </a:rPr>
              <a:t>e</a:t>
            </a:r>
            <a:r>
              <a:rPr sz="2000" spc="85" dirty="0">
                <a:latin typeface="Times New Roman"/>
                <a:cs typeface="Times New Roman"/>
              </a:rPr>
              <a:t>.</a:t>
            </a:r>
            <a:endParaRPr sz="2000" dirty="0">
              <a:latin typeface="Times New Roman"/>
              <a:cs typeface="Times New Roman"/>
            </a:endParaRPr>
          </a:p>
          <a:p>
            <a:pPr marL="283845" indent="-271780">
              <a:spcBef>
                <a:spcPts val="495"/>
              </a:spcBef>
              <a:buClr>
                <a:srgbClr val="D24717"/>
              </a:buClr>
              <a:buSzPct val="83928"/>
              <a:buFont typeface="Segoe UI Symbol"/>
              <a:buChar char="⚫"/>
              <a:tabLst>
                <a:tab pos="284480" algn="l"/>
              </a:tabLst>
            </a:pPr>
            <a:r>
              <a:rPr sz="2800" spc="-170" dirty="0">
                <a:latin typeface="Times New Roman"/>
                <a:cs typeface="Times New Roman"/>
              </a:rPr>
              <a:t>Drawbacks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65" dirty="0">
                <a:latin typeface="Times New Roman"/>
                <a:cs typeface="Times New Roman"/>
              </a:rPr>
              <a:t>of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120" dirty="0">
                <a:latin typeface="Times New Roman"/>
                <a:cs typeface="Times New Roman"/>
              </a:rPr>
              <a:t>Overlap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165" dirty="0">
                <a:latin typeface="Times New Roman"/>
                <a:cs typeface="Times New Roman"/>
              </a:rPr>
              <a:t>based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145" dirty="0">
                <a:latin typeface="Times New Roman"/>
                <a:cs typeface="Times New Roman"/>
              </a:rPr>
              <a:t>approaches</a:t>
            </a:r>
            <a:endParaRPr sz="2800" dirty="0">
              <a:latin typeface="Times New Roman"/>
              <a:cs typeface="Times New Roman"/>
            </a:endParaRPr>
          </a:p>
          <a:p>
            <a:pPr marL="558165" lvl="1" indent="-227965">
              <a:spcBef>
                <a:spcPts val="515"/>
              </a:spcBef>
              <a:buClr>
                <a:srgbClr val="9B2C1F"/>
              </a:buClr>
              <a:buSzPct val="85000"/>
              <a:buFont typeface="Segoe UI Symbol"/>
              <a:buChar char="⚫"/>
              <a:tabLst>
                <a:tab pos="558800" algn="l"/>
              </a:tabLst>
            </a:pPr>
            <a:r>
              <a:rPr sz="2000" spc="-120" dirty="0">
                <a:latin typeface="Times New Roman"/>
                <a:cs typeface="Times New Roman"/>
              </a:rPr>
              <a:t>D</a:t>
            </a:r>
            <a:r>
              <a:rPr sz="2000" spc="-85" dirty="0">
                <a:latin typeface="Times New Roman"/>
                <a:cs typeface="Times New Roman"/>
              </a:rPr>
              <a:t>i</a:t>
            </a:r>
            <a:r>
              <a:rPr sz="2000" spc="-145" dirty="0">
                <a:latin typeface="Times New Roman"/>
                <a:cs typeface="Times New Roman"/>
              </a:rPr>
              <a:t>c</a:t>
            </a:r>
            <a:r>
              <a:rPr sz="2000" spc="-40" dirty="0">
                <a:latin typeface="Times New Roman"/>
                <a:cs typeface="Times New Roman"/>
              </a:rPr>
              <a:t>ti</a:t>
            </a:r>
            <a:r>
              <a:rPr sz="2000" spc="-80" dirty="0">
                <a:latin typeface="Times New Roman"/>
                <a:cs typeface="Times New Roman"/>
              </a:rPr>
              <a:t>o</a:t>
            </a:r>
            <a:r>
              <a:rPr sz="2000" spc="-95" dirty="0">
                <a:latin typeface="Times New Roman"/>
                <a:cs typeface="Times New Roman"/>
              </a:rPr>
              <a:t>n</a:t>
            </a:r>
            <a:r>
              <a:rPr sz="2000" spc="-80" dirty="0">
                <a:latin typeface="Times New Roman"/>
                <a:cs typeface="Times New Roman"/>
              </a:rPr>
              <a:t>a</a:t>
            </a:r>
            <a:r>
              <a:rPr sz="2000" spc="-45" dirty="0">
                <a:latin typeface="Times New Roman"/>
                <a:cs typeface="Times New Roman"/>
              </a:rPr>
              <a:t>r</a:t>
            </a:r>
            <a:r>
              <a:rPr sz="2000" spc="-165" dirty="0">
                <a:latin typeface="Times New Roman"/>
                <a:cs typeface="Times New Roman"/>
              </a:rPr>
              <a:t>y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95" dirty="0">
                <a:latin typeface="Times New Roman"/>
                <a:cs typeface="Times New Roman"/>
              </a:rPr>
              <a:t>d</a:t>
            </a:r>
            <a:r>
              <a:rPr sz="2000" spc="-120" dirty="0">
                <a:latin typeface="Times New Roman"/>
                <a:cs typeface="Times New Roman"/>
              </a:rPr>
              <a:t>ef</a:t>
            </a:r>
            <a:r>
              <a:rPr sz="2000" spc="-95" dirty="0">
                <a:latin typeface="Times New Roman"/>
                <a:cs typeface="Times New Roman"/>
              </a:rPr>
              <a:t>in</a:t>
            </a:r>
            <a:r>
              <a:rPr sz="2000" spc="-55" dirty="0">
                <a:latin typeface="Times New Roman"/>
                <a:cs typeface="Times New Roman"/>
              </a:rPr>
              <a:t>iti</a:t>
            </a:r>
            <a:r>
              <a:rPr sz="2000" spc="-110" dirty="0">
                <a:latin typeface="Times New Roman"/>
                <a:cs typeface="Times New Roman"/>
              </a:rPr>
              <a:t>o</a:t>
            </a:r>
            <a:r>
              <a:rPr sz="2000" spc="-95" dirty="0">
                <a:latin typeface="Times New Roman"/>
                <a:cs typeface="Times New Roman"/>
              </a:rPr>
              <a:t>n</a:t>
            </a:r>
            <a:r>
              <a:rPr sz="2000" spc="-155" dirty="0">
                <a:latin typeface="Times New Roman"/>
                <a:cs typeface="Times New Roman"/>
              </a:rPr>
              <a:t>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80" dirty="0">
                <a:latin typeface="Times New Roman"/>
                <a:cs typeface="Times New Roman"/>
              </a:rPr>
              <a:t>a</a:t>
            </a:r>
            <a:r>
              <a:rPr sz="2000" spc="-95" dirty="0">
                <a:latin typeface="Times New Roman"/>
                <a:cs typeface="Times New Roman"/>
              </a:rPr>
              <a:t>r</a:t>
            </a:r>
            <a:r>
              <a:rPr sz="2000" spc="-75" dirty="0">
                <a:latin typeface="Times New Roman"/>
                <a:cs typeface="Times New Roman"/>
              </a:rPr>
              <a:t>e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80" dirty="0">
                <a:latin typeface="Times New Roman"/>
                <a:cs typeface="Times New Roman"/>
              </a:rPr>
              <a:t>gene</a:t>
            </a:r>
            <a:r>
              <a:rPr sz="2000" spc="-65" dirty="0">
                <a:latin typeface="Times New Roman"/>
                <a:cs typeface="Times New Roman"/>
              </a:rPr>
              <a:t>r</a:t>
            </a:r>
            <a:r>
              <a:rPr sz="2000" spc="-114" dirty="0">
                <a:latin typeface="Times New Roman"/>
                <a:cs typeface="Times New Roman"/>
              </a:rPr>
              <a:t>al</a:t>
            </a:r>
            <a:r>
              <a:rPr sz="2000" spc="-130" dirty="0">
                <a:latin typeface="Times New Roman"/>
                <a:cs typeface="Times New Roman"/>
              </a:rPr>
              <a:t>l</a:t>
            </a:r>
            <a:r>
              <a:rPr sz="2000" spc="-165" dirty="0">
                <a:latin typeface="Times New Roman"/>
                <a:cs typeface="Times New Roman"/>
              </a:rPr>
              <a:t>y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spc="-200" dirty="0">
                <a:latin typeface="Times New Roman"/>
                <a:cs typeface="Times New Roman"/>
              </a:rPr>
              <a:t>v</a:t>
            </a:r>
            <a:r>
              <a:rPr sz="2000" spc="-30" dirty="0">
                <a:latin typeface="Times New Roman"/>
                <a:cs typeface="Times New Roman"/>
              </a:rPr>
              <a:t>e</a:t>
            </a:r>
            <a:r>
              <a:rPr sz="2000" spc="-10" dirty="0">
                <a:latin typeface="Times New Roman"/>
                <a:cs typeface="Times New Roman"/>
              </a:rPr>
              <a:t>r</a:t>
            </a:r>
            <a:r>
              <a:rPr sz="2000" spc="-165" dirty="0">
                <a:latin typeface="Times New Roman"/>
                <a:cs typeface="Times New Roman"/>
              </a:rPr>
              <a:t>y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90" dirty="0">
                <a:latin typeface="Times New Roman"/>
                <a:cs typeface="Times New Roman"/>
              </a:rPr>
              <a:t>s</a:t>
            </a:r>
            <a:r>
              <a:rPr sz="2000" spc="-190" dirty="0">
                <a:latin typeface="Times New Roman"/>
                <a:cs typeface="Times New Roman"/>
              </a:rPr>
              <a:t>m</a:t>
            </a:r>
            <a:r>
              <a:rPr sz="2000" spc="-60" dirty="0">
                <a:latin typeface="Times New Roman"/>
                <a:cs typeface="Times New Roman"/>
              </a:rPr>
              <a:t>all.</a:t>
            </a:r>
            <a:endParaRPr sz="2000" dirty="0">
              <a:latin typeface="Times New Roman"/>
              <a:cs typeface="Times New Roman"/>
            </a:endParaRPr>
          </a:p>
          <a:p>
            <a:pPr marL="558165" marR="5080" lvl="1" indent="-227329">
              <a:lnSpc>
                <a:spcPct val="101299"/>
              </a:lnSpc>
              <a:spcBef>
                <a:spcPts val="365"/>
              </a:spcBef>
              <a:buClr>
                <a:srgbClr val="9B2C1F"/>
              </a:buClr>
              <a:buSzPct val="85000"/>
              <a:buFont typeface="Segoe UI Symbol"/>
              <a:buChar char="⚫"/>
              <a:tabLst>
                <a:tab pos="558800" algn="l"/>
              </a:tabLst>
            </a:pPr>
            <a:r>
              <a:rPr sz="2000" spc="-90" dirty="0">
                <a:latin typeface="Times New Roman"/>
                <a:cs typeface="Times New Roman"/>
              </a:rPr>
              <a:t>Dictionary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60" dirty="0">
                <a:latin typeface="Times New Roman"/>
                <a:cs typeface="Times New Roman"/>
              </a:rPr>
              <a:t>entries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85" dirty="0">
                <a:latin typeface="Times New Roman"/>
                <a:cs typeface="Times New Roman"/>
              </a:rPr>
              <a:t>rarely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95" dirty="0">
                <a:latin typeface="Times New Roman"/>
                <a:cs typeface="Times New Roman"/>
              </a:rPr>
              <a:t>take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65" dirty="0">
                <a:latin typeface="Times New Roman"/>
                <a:cs typeface="Times New Roman"/>
              </a:rPr>
              <a:t>into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95" dirty="0">
                <a:latin typeface="Times New Roman"/>
                <a:cs typeface="Times New Roman"/>
              </a:rPr>
              <a:t>account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60" dirty="0">
                <a:latin typeface="Times New Roman"/>
                <a:cs typeface="Times New Roman"/>
              </a:rPr>
              <a:t>the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75" dirty="0">
                <a:latin typeface="Times New Roman"/>
                <a:cs typeface="Times New Roman"/>
              </a:rPr>
              <a:t>distributional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80" dirty="0">
                <a:latin typeface="Times New Roman"/>
                <a:cs typeface="Times New Roman"/>
              </a:rPr>
              <a:t>constraints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114" dirty="0">
                <a:latin typeface="Times New Roman"/>
                <a:cs typeface="Times New Roman"/>
              </a:rPr>
              <a:t>of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80" dirty="0">
                <a:latin typeface="Times New Roman"/>
                <a:cs typeface="Times New Roman"/>
              </a:rPr>
              <a:t>different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90" dirty="0">
                <a:latin typeface="Times New Roman"/>
                <a:cs typeface="Times New Roman"/>
              </a:rPr>
              <a:t>word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20" dirty="0">
                <a:latin typeface="Times New Roman"/>
                <a:cs typeface="Times New Roman"/>
              </a:rPr>
              <a:t>senses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65" dirty="0">
                <a:latin typeface="Times New Roman"/>
                <a:cs typeface="Times New Roman"/>
              </a:rPr>
              <a:t>(e.g.</a:t>
            </a:r>
            <a:r>
              <a:rPr sz="2000" spc="-135" dirty="0">
                <a:latin typeface="Times New Roman"/>
                <a:cs typeface="Times New Roman"/>
              </a:rPr>
              <a:t> </a:t>
            </a:r>
            <a:r>
              <a:rPr sz="2000" spc="-90" dirty="0">
                <a:latin typeface="Times New Roman"/>
                <a:cs typeface="Times New Roman"/>
              </a:rPr>
              <a:t>selectional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spc="-70" dirty="0">
                <a:latin typeface="Times New Roman"/>
                <a:cs typeface="Times New Roman"/>
              </a:rPr>
              <a:t>preferences,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spc="-110" dirty="0">
                <a:latin typeface="Times New Roman"/>
                <a:cs typeface="Times New Roman"/>
              </a:rPr>
              <a:t>kinds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114" dirty="0">
                <a:latin typeface="Times New Roman"/>
                <a:cs typeface="Times New Roman"/>
              </a:rPr>
              <a:t>of 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spc="-75" dirty="0">
                <a:latin typeface="Times New Roman"/>
                <a:cs typeface="Times New Roman"/>
              </a:rPr>
              <a:t>prepositions,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spc="-30" dirty="0">
                <a:latin typeface="Times New Roman"/>
                <a:cs typeface="Times New Roman"/>
              </a:rPr>
              <a:t>etc.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Wingdings"/>
                <a:cs typeface="Wingdings"/>
              </a:rPr>
              <a:t>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c</a:t>
            </a:r>
            <a:r>
              <a:rPr sz="2000" b="1" i="1" spc="-20" dirty="0">
                <a:latin typeface="Times New Roman"/>
                <a:cs typeface="Times New Roman"/>
              </a:rPr>
              <a:t>igarette</a:t>
            </a:r>
            <a:r>
              <a:rPr sz="2000" b="1" i="1" spc="-55" dirty="0">
                <a:latin typeface="Times New Roman"/>
                <a:cs typeface="Times New Roman"/>
              </a:rPr>
              <a:t> </a:t>
            </a:r>
            <a:r>
              <a:rPr sz="2000" spc="-110" dirty="0">
                <a:latin typeface="Times New Roman"/>
                <a:cs typeface="Times New Roman"/>
              </a:rPr>
              <a:t>and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b="1" i="1" spc="-60" dirty="0">
                <a:latin typeface="Times New Roman"/>
                <a:cs typeface="Times New Roman"/>
              </a:rPr>
              <a:t>ash</a:t>
            </a:r>
            <a:r>
              <a:rPr sz="2000" b="1" i="1" spc="-50" dirty="0">
                <a:latin typeface="Times New Roman"/>
                <a:cs typeface="Times New Roman"/>
              </a:rPr>
              <a:t> </a:t>
            </a:r>
            <a:r>
              <a:rPr sz="2000" spc="-95" dirty="0">
                <a:latin typeface="Times New Roman"/>
                <a:cs typeface="Times New Roman"/>
              </a:rPr>
              <a:t>never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85" dirty="0">
                <a:latin typeface="Times New Roman"/>
                <a:cs typeface="Times New Roman"/>
              </a:rPr>
              <a:t>co-occur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90" dirty="0">
                <a:latin typeface="Times New Roman"/>
                <a:cs typeface="Times New Roman"/>
              </a:rPr>
              <a:t>in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60" dirty="0">
                <a:latin typeface="Times New Roman"/>
                <a:cs typeface="Times New Roman"/>
              </a:rPr>
              <a:t>a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70" dirty="0">
                <a:latin typeface="Times New Roman"/>
                <a:cs typeface="Times New Roman"/>
              </a:rPr>
              <a:t>dictionary).</a:t>
            </a:r>
            <a:endParaRPr sz="2000" dirty="0">
              <a:latin typeface="Times New Roman"/>
              <a:cs typeface="Times New Roman"/>
            </a:endParaRPr>
          </a:p>
          <a:p>
            <a:pPr marL="558165" lvl="1" indent="-227965">
              <a:spcBef>
                <a:spcPts val="340"/>
              </a:spcBef>
              <a:buClr>
                <a:srgbClr val="9B2C1F"/>
              </a:buClr>
              <a:buSzPct val="85000"/>
              <a:buFont typeface="Segoe UI Symbol"/>
              <a:buChar char="⚫"/>
              <a:tabLst>
                <a:tab pos="558800" algn="l"/>
              </a:tabLst>
            </a:pPr>
            <a:r>
              <a:rPr sz="2000" spc="-120" dirty="0">
                <a:latin typeface="Times New Roman"/>
                <a:cs typeface="Times New Roman"/>
              </a:rPr>
              <a:t>Suffer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95" dirty="0">
                <a:latin typeface="Times New Roman"/>
                <a:cs typeface="Times New Roman"/>
              </a:rPr>
              <a:t>from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5" dirty="0">
                <a:latin typeface="Times New Roman"/>
                <a:cs typeface="Times New Roman"/>
              </a:rPr>
              <a:t>the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90" dirty="0">
                <a:latin typeface="Times New Roman"/>
                <a:cs typeface="Times New Roman"/>
              </a:rPr>
              <a:t>problem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120" dirty="0">
                <a:latin typeface="Times New Roman"/>
                <a:cs typeface="Times New Roman"/>
              </a:rPr>
              <a:t>of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00" dirty="0">
                <a:latin typeface="Times New Roman"/>
                <a:cs typeface="Times New Roman"/>
              </a:rPr>
              <a:t>sparse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70" dirty="0">
                <a:latin typeface="Times New Roman"/>
                <a:cs typeface="Times New Roman"/>
              </a:rPr>
              <a:t>match.</a:t>
            </a:r>
            <a:endParaRPr sz="2000" dirty="0">
              <a:latin typeface="Times New Roman"/>
              <a:cs typeface="Times New Roman"/>
            </a:endParaRPr>
          </a:p>
          <a:p>
            <a:pPr marL="558165" marR="65405" lvl="1" indent="-227329">
              <a:spcBef>
                <a:spcPts val="405"/>
              </a:spcBef>
              <a:buClr>
                <a:srgbClr val="9B2C1F"/>
              </a:buClr>
              <a:buSzPct val="85000"/>
              <a:buFont typeface="Segoe UI Symbol"/>
              <a:buChar char="⚫"/>
              <a:tabLst>
                <a:tab pos="558800" algn="l"/>
              </a:tabLst>
            </a:pPr>
            <a:r>
              <a:rPr sz="2000" spc="-60" dirty="0">
                <a:latin typeface="Times New Roman"/>
                <a:cs typeface="Times New Roman"/>
              </a:rPr>
              <a:t>Proper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05" dirty="0">
                <a:latin typeface="Times New Roman"/>
                <a:cs typeface="Times New Roman"/>
              </a:rPr>
              <a:t>nouns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85" dirty="0">
                <a:latin typeface="Times New Roman"/>
                <a:cs typeface="Times New Roman"/>
              </a:rPr>
              <a:t>are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not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70" dirty="0">
                <a:latin typeface="Times New Roman"/>
                <a:cs typeface="Times New Roman"/>
              </a:rPr>
              <a:t>present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90" dirty="0">
                <a:latin typeface="Times New Roman"/>
                <a:cs typeface="Times New Roman"/>
              </a:rPr>
              <a:t>in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60" dirty="0">
                <a:latin typeface="Times New Roman"/>
                <a:cs typeface="Times New Roman"/>
              </a:rPr>
              <a:t>a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150" dirty="0">
                <a:latin typeface="Times New Roman"/>
                <a:cs typeface="Times New Roman"/>
              </a:rPr>
              <a:t>MRD.</a:t>
            </a:r>
            <a:r>
              <a:rPr sz="2000" spc="-135" dirty="0">
                <a:latin typeface="Times New Roman"/>
                <a:cs typeface="Times New Roman"/>
              </a:rPr>
              <a:t> </a:t>
            </a:r>
            <a:r>
              <a:rPr sz="2000" spc="-95" dirty="0">
                <a:latin typeface="Times New Roman"/>
                <a:cs typeface="Times New Roman"/>
              </a:rPr>
              <a:t>Hence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80" dirty="0">
                <a:latin typeface="Times New Roman"/>
                <a:cs typeface="Times New Roman"/>
              </a:rPr>
              <a:t>these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105" dirty="0">
                <a:latin typeface="Times New Roman"/>
                <a:cs typeface="Times New Roman"/>
              </a:rPr>
              <a:t>approaches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25" dirty="0">
                <a:latin typeface="Times New Roman"/>
                <a:cs typeface="Times New Roman"/>
              </a:rPr>
              <a:t>fail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30" dirty="0">
                <a:latin typeface="Times New Roman"/>
                <a:cs typeface="Times New Roman"/>
              </a:rPr>
              <a:t>to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75" dirty="0">
                <a:latin typeface="Times New Roman"/>
                <a:cs typeface="Times New Roman"/>
              </a:rPr>
              <a:t>capture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60" dirty="0">
                <a:latin typeface="Times New Roman"/>
                <a:cs typeface="Times New Roman"/>
              </a:rPr>
              <a:t>the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85" dirty="0">
                <a:latin typeface="Times New Roman"/>
                <a:cs typeface="Times New Roman"/>
              </a:rPr>
              <a:t>strong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05" dirty="0">
                <a:latin typeface="Times New Roman"/>
                <a:cs typeface="Times New Roman"/>
              </a:rPr>
              <a:t>clues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95" dirty="0">
                <a:latin typeface="Times New Roman"/>
                <a:cs typeface="Times New Roman"/>
              </a:rPr>
              <a:t>provided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150" dirty="0">
                <a:latin typeface="Times New Roman"/>
                <a:cs typeface="Times New Roman"/>
              </a:rPr>
              <a:t>by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60" dirty="0">
                <a:latin typeface="Times New Roman"/>
                <a:cs typeface="Times New Roman"/>
              </a:rPr>
              <a:t>proper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80" dirty="0">
                <a:latin typeface="Times New Roman"/>
                <a:cs typeface="Times New Roman"/>
              </a:rPr>
              <a:t>nouns.</a:t>
            </a:r>
            <a:endParaRPr sz="2000" dirty="0">
              <a:latin typeface="Times New Roman"/>
              <a:cs typeface="Times New Roman"/>
            </a:endParaRPr>
          </a:p>
          <a:p>
            <a:pPr marL="927100">
              <a:spcBef>
                <a:spcPts val="685"/>
              </a:spcBef>
            </a:pPr>
            <a:r>
              <a:rPr sz="1400" spc="-65" dirty="0">
                <a:latin typeface="Times New Roman"/>
                <a:cs typeface="Times New Roman"/>
              </a:rPr>
              <a:t>E.g.</a:t>
            </a:r>
            <a:r>
              <a:rPr sz="1400" spc="-100" dirty="0">
                <a:latin typeface="Times New Roman"/>
                <a:cs typeface="Times New Roman"/>
              </a:rPr>
              <a:t> </a:t>
            </a:r>
            <a:r>
              <a:rPr sz="1400" b="1" spc="-30" dirty="0">
                <a:latin typeface="Times New Roman"/>
                <a:cs typeface="Times New Roman"/>
              </a:rPr>
              <a:t>“Sachin</a:t>
            </a:r>
            <a:r>
              <a:rPr sz="1400" b="1" spc="-240" dirty="0">
                <a:latin typeface="Times New Roman"/>
                <a:cs typeface="Times New Roman"/>
              </a:rPr>
              <a:t> </a:t>
            </a:r>
            <a:r>
              <a:rPr sz="1400" b="1" spc="-35" dirty="0">
                <a:latin typeface="Times New Roman"/>
                <a:cs typeface="Times New Roman"/>
              </a:rPr>
              <a:t>Tendulkar”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spc="-65" dirty="0">
                <a:latin typeface="Times New Roman"/>
                <a:cs typeface="Times New Roman"/>
              </a:rPr>
              <a:t>will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70" dirty="0">
                <a:latin typeface="Times New Roman"/>
                <a:cs typeface="Times New Roman"/>
              </a:rPr>
              <a:t>be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110" dirty="0">
                <a:latin typeface="Times New Roman"/>
                <a:cs typeface="Times New Roman"/>
              </a:rPr>
              <a:t>a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55" dirty="0">
                <a:latin typeface="Times New Roman"/>
                <a:cs typeface="Times New Roman"/>
              </a:rPr>
              <a:t>strong indicator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-80" dirty="0">
                <a:latin typeface="Times New Roman"/>
                <a:cs typeface="Times New Roman"/>
              </a:rPr>
              <a:t>of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45" dirty="0">
                <a:latin typeface="Times New Roman"/>
                <a:cs typeface="Times New Roman"/>
              </a:rPr>
              <a:t>the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65" dirty="0">
                <a:latin typeface="Times New Roman"/>
                <a:cs typeface="Times New Roman"/>
              </a:rPr>
              <a:t>category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b="1" spc="-15" dirty="0">
                <a:latin typeface="Times New Roman"/>
                <a:cs typeface="Times New Roman"/>
              </a:rPr>
              <a:t>“sports”.</a:t>
            </a:r>
            <a:endParaRPr sz="1400" dirty="0">
              <a:latin typeface="Times New Roman"/>
              <a:cs typeface="Times New Roman"/>
            </a:endParaRPr>
          </a:p>
          <a:p>
            <a:pPr marL="2657475">
              <a:spcBef>
                <a:spcPts val="600"/>
              </a:spcBef>
            </a:pPr>
            <a:r>
              <a:rPr sz="1400" b="1" spc="-105" dirty="0">
                <a:latin typeface="Times New Roman"/>
                <a:cs typeface="Times New Roman"/>
              </a:rPr>
              <a:t>S</a:t>
            </a:r>
            <a:r>
              <a:rPr sz="1400" b="1" spc="-90" dirty="0">
                <a:latin typeface="Times New Roman"/>
                <a:cs typeface="Times New Roman"/>
              </a:rPr>
              <a:t>a</a:t>
            </a:r>
            <a:r>
              <a:rPr sz="1400" b="1" spc="15" dirty="0">
                <a:latin typeface="Times New Roman"/>
                <a:cs typeface="Times New Roman"/>
              </a:rPr>
              <a:t>chi</a:t>
            </a:r>
            <a:r>
              <a:rPr sz="1400" b="1" spc="25" dirty="0">
                <a:latin typeface="Times New Roman"/>
                <a:cs typeface="Times New Roman"/>
              </a:rPr>
              <a:t>n</a:t>
            </a:r>
            <a:r>
              <a:rPr sz="1400" b="1" spc="-235" dirty="0">
                <a:latin typeface="Times New Roman"/>
                <a:cs typeface="Times New Roman"/>
              </a:rPr>
              <a:t> </a:t>
            </a:r>
            <a:r>
              <a:rPr sz="1400" b="1" spc="-265" dirty="0">
                <a:latin typeface="Times New Roman"/>
                <a:cs typeface="Times New Roman"/>
              </a:rPr>
              <a:t>T</a:t>
            </a:r>
            <a:r>
              <a:rPr sz="1400" b="1" spc="-5" dirty="0">
                <a:latin typeface="Times New Roman"/>
                <a:cs typeface="Times New Roman"/>
              </a:rPr>
              <a:t>endulka</a:t>
            </a:r>
            <a:r>
              <a:rPr sz="1400" b="1" dirty="0">
                <a:latin typeface="Times New Roman"/>
                <a:cs typeface="Times New Roman"/>
              </a:rPr>
              <a:t>r</a:t>
            </a:r>
            <a:r>
              <a:rPr sz="1400" b="1" spc="-65" dirty="0">
                <a:latin typeface="Times New Roman"/>
                <a:cs typeface="Times New Roman"/>
              </a:rPr>
              <a:t> </a:t>
            </a:r>
            <a:r>
              <a:rPr sz="1400" spc="-70" dirty="0">
                <a:latin typeface="Times New Roman"/>
                <a:cs typeface="Times New Roman"/>
              </a:rPr>
              <a:t>pl</a:t>
            </a:r>
            <a:r>
              <a:rPr sz="1400" spc="-125" dirty="0">
                <a:latin typeface="Times New Roman"/>
                <a:cs typeface="Times New Roman"/>
              </a:rPr>
              <a:t>a</a:t>
            </a:r>
            <a:r>
              <a:rPr sz="1400" spc="-110" dirty="0">
                <a:latin typeface="Times New Roman"/>
                <a:cs typeface="Times New Roman"/>
              </a:rPr>
              <a:t>ys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sz="140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1400" b="1" spc="20" dirty="0">
                <a:solidFill>
                  <a:srgbClr val="FF0000"/>
                </a:solidFill>
                <a:latin typeface="Times New Roman"/>
                <a:cs typeface="Times New Roman"/>
              </a:rPr>
              <a:t>ic</a:t>
            </a:r>
            <a:r>
              <a:rPr sz="1400" b="1" dirty="0">
                <a:solidFill>
                  <a:srgbClr val="FF0000"/>
                </a:solidFill>
                <a:latin typeface="Times New Roman"/>
                <a:cs typeface="Times New Roman"/>
              </a:rPr>
              <a:t>k</a:t>
            </a:r>
            <a:r>
              <a:rPr sz="1400" b="1" spc="15" dirty="0">
                <a:solidFill>
                  <a:srgbClr val="FF0000"/>
                </a:solidFill>
                <a:latin typeface="Times New Roman"/>
                <a:cs typeface="Times New Roman"/>
              </a:rPr>
              <a:t>et.</a:t>
            </a:r>
            <a:endParaRPr sz="1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591232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8978D-F61A-B409-F126-00D7EAA0D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104" y="-2104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Calibri"/>
                <a:cs typeface="Calibri"/>
              </a:rPr>
              <a:t>Supervised methods</a:t>
            </a:r>
            <a:endParaRPr lang="en-US" sz="2800" b="1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B6910-07BA-D7F8-6727-793D53D1D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4" y="907553"/>
            <a:ext cx="11571383" cy="5783530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>
                <a:ea typeface="+mn-lt"/>
                <a:cs typeface="+mn-lt"/>
              </a:rPr>
              <a:t> Supervised methods assumes that the context can provide enough evidence on its own to disambiguate words (hence, world knowledge and reasoning are deemed unnecessary).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 Probably every machine learning algorithm  has been applied to WSD, </a:t>
            </a:r>
            <a:r>
              <a:rPr lang="en-US" dirty="0">
                <a:ea typeface="+mn-lt"/>
                <a:cs typeface="+mn-lt"/>
              </a:rPr>
              <a:t>including associated techniques such as feature selection, parameter optimization, and ensemble learning. </a:t>
            </a:r>
            <a:endParaRPr lang="en-US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Support vector machines and memory-based learning have been shown to be the most successful approaches, to date, probably because they can cope with the high dimensionality of the feature space. 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However, these supervised methods are subject to a new knowledge acquisition bottleneck since they rely on substantial amounts of manually sense tagged corpora for training, which are laborious and expensive to create.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588113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9691" y="933265"/>
            <a:ext cx="8029413" cy="720069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indent="443230">
              <a:lnSpc>
                <a:spcPts val="5290"/>
              </a:lnSpc>
              <a:spcBef>
                <a:spcPts val="315"/>
              </a:spcBef>
            </a:pPr>
            <a:r>
              <a:rPr sz="4500" b="1" spc="-60" dirty="0">
                <a:latin typeface="Calibri"/>
                <a:cs typeface="Calibri"/>
              </a:rPr>
              <a:t>Word</a:t>
            </a:r>
            <a:r>
              <a:rPr sz="4500" b="1" spc="-25" dirty="0">
                <a:latin typeface="Calibri"/>
                <a:cs typeface="Calibri"/>
              </a:rPr>
              <a:t> </a:t>
            </a:r>
            <a:r>
              <a:rPr sz="4500" b="1" dirty="0">
                <a:latin typeface="Calibri"/>
                <a:cs typeface="Calibri"/>
              </a:rPr>
              <a:t>Sense </a:t>
            </a:r>
            <a:r>
              <a:rPr sz="4500" b="1" spc="5" dirty="0">
                <a:latin typeface="Calibri"/>
                <a:cs typeface="Calibri"/>
              </a:rPr>
              <a:t> </a:t>
            </a:r>
            <a:r>
              <a:rPr sz="4500" b="1" spc="-5" dirty="0">
                <a:latin typeface="Calibri"/>
                <a:cs typeface="Calibri"/>
              </a:rPr>
              <a:t>Disambigu</a:t>
            </a:r>
            <a:r>
              <a:rPr sz="4500" b="1" spc="-50" dirty="0">
                <a:latin typeface="Calibri"/>
                <a:cs typeface="Calibri"/>
              </a:rPr>
              <a:t>a</a:t>
            </a:r>
            <a:r>
              <a:rPr sz="4500" b="1" dirty="0">
                <a:latin typeface="Calibri"/>
                <a:cs typeface="Calibri"/>
              </a:rPr>
              <a:t>tion</a:t>
            </a:r>
            <a:endParaRPr sz="45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04406" y="3807079"/>
            <a:ext cx="2780665" cy="650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100" spc="-10" dirty="0">
                <a:solidFill>
                  <a:srgbClr val="A3001D"/>
                </a:solidFill>
                <a:latin typeface="Calibri"/>
                <a:cs typeface="Calibri"/>
              </a:rPr>
              <a:t>Classification</a:t>
            </a:r>
            <a:endParaRPr sz="41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903440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01813" y="433452"/>
            <a:ext cx="865187" cy="116522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874621" y="26924"/>
            <a:ext cx="549910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spcBef>
                <a:spcPts val="95"/>
              </a:spcBef>
            </a:pPr>
            <a:r>
              <a:rPr sz="1300" spc="-5" dirty="0">
                <a:solidFill>
                  <a:srgbClr val="A3001D"/>
                </a:solidFill>
                <a:latin typeface="Calibri"/>
                <a:cs typeface="Calibri"/>
              </a:rPr>
              <a:t>Dan </a:t>
            </a:r>
            <a:r>
              <a:rPr sz="1300" dirty="0">
                <a:solidFill>
                  <a:srgbClr val="A3001D"/>
                </a:solidFill>
                <a:latin typeface="Calibri"/>
                <a:cs typeface="Calibri"/>
              </a:rPr>
              <a:t> J</a:t>
            </a:r>
            <a:r>
              <a:rPr sz="1300" spc="-40" dirty="0">
                <a:solidFill>
                  <a:srgbClr val="A3001D"/>
                </a:solidFill>
                <a:latin typeface="Calibri"/>
                <a:cs typeface="Calibri"/>
              </a:rPr>
              <a:t>u</a:t>
            </a:r>
            <a:r>
              <a:rPr sz="1300" spc="-50" dirty="0">
                <a:solidFill>
                  <a:srgbClr val="A3001D"/>
                </a:solidFill>
                <a:latin typeface="Calibri"/>
                <a:cs typeface="Calibri"/>
              </a:rPr>
              <a:t>r</a:t>
            </a:r>
            <a:r>
              <a:rPr sz="1300" spc="10" dirty="0">
                <a:solidFill>
                  <a:srgbClr val="A3001D"/>
                </a:solidFill>
                <a:latin typeface="Calibri"/>
                <a:cs typeface="Calibri"/>
              </a:rPr>
              <a:t>a</a:t>
            </a:r>
            <a:r>
              <a:rPr sz="1300" spc="-55" dirty="0">
                <a:solidFill>
                  <a:srgbClr val="A3001D"/>
                </a:solidFill>
                <a:latin typeface="Calibri"/>
                <a:cs typeface="Calibri"/>
              </a:rPr>
              <a:t>f</a:t>
            </a:r>
            <a:r>
              <a:rPr sz="1300" spc="-10" dirty="0">
                <a:solidFill>
                  <a:srgbClr val="A3001D"/>
                </a:solidFill>
                <a:latin typeface="Calibri"/>
                <a:cs typeface="Calibri"/>
              </a:rPr>
              <a:t>s</a:t>
            </a:r>
            <a:r>
              <a:rPr sz="1300" spc="-20" dirty="0">
                <a:solidFill>
                  <a:srgbClr val="A3001D"/>
                </a:solidFill>
                <a:latin typeface="Calibri"/>
                <a:cs typeface="Calibri"/>
              </a:rPr>
              <a:t>k</a:t>
            </a:r>
            <a:r>
              <a:rPr sz="1300" spc="-5" dirty="0">
                <a:solidFill>
                  <a:srgbClr val="A3001D"/>
                </a:solidFill>
                <a:latin typeface="Calibri"/>
                <a:cs typeface="Calibri"/>
              </a:rPr>
              <a:t>y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522415" y="1"/>
            <a:ext cx="60325" cy="6866255"/>
            <a:chOff x="-1586" y="0"/>
            <a:chExt cx="60325" cy="6866255"/>
          </a:xfrm>
        </p:grpSpPr>
        <p:sp>
          <p:nvSpPr>
            <p:cNvPr id="5" name="object 5"/>
            <p:cNvSpPr/>
            <p:nvPr/>
          </p:nvSpPr>
          <p:spPr>
            <a:xfrm>
              <a:off x="4763" y="4699"/>
              <a:ext cx="47625" cy="6853555"/>
            </a:xfrm>
            <a:custGeom>
              <a:avLst/>
              <a:gdLst/>
              <a:ahLst/>
              <a:cxnLst/>
              <a:rect l="l" t="t" r="r" b="b"/>
              <a:pathLst>
                <a:path w="47625" h="6853555">
                  <a:moveTo>
                    <a:pt x="47625" y="0"/>
                  </a:moveTo>
                  <a:lnTo>
                    <a:pt x="0" y="0"/>
                  </a:lnTo>
                  <a:lnTo>
                    <a:pt x="0" y="6853301"/>
                  </a:lnTo>
                  <a:lnTo>
                    <a:pt x="47625" y="6853301"/>
                  </a:lnTo>
                  <a:lnTo>
                    <a:pt x="47625" y="0"/>
                  </a:lnTo>
                  <a:close/>
                </a:path>
              </a:pathLst>
            </a:custGeom>
            <a:solidFill>
              <a:srgbClr val="A3040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7624" y="4699"/>
              <a:ext cx="8255" cy="6853555"/>
            </a:xfrm>
            <a:custGeom>
              <a:avLst/>
              <a:gdLst/>
              <a:ahLst/>
              <a:cxnLst/>
              <a:rect l="l" t="t" r="r" b="b"/>
              <a:pathLst>
                <a:path w="8255" h="6853555">
                  <a:moveTo>
                    <a:pt x="7938" y="0"/>
                  </a:moveTo>
                  <a:lnTo>
                    <a:pt x="0" y="0"/>
                  </a:lnTo>
                  <a:lnTo>
                    <a:pt x="0" y="6853301"/>
                  </a:lnTo>
                  <a:lnTo>
                    <a:pt x="7938" y="6853301"/>
                  </a:lnTo>
                  <a:lnTo>
                    <a:pt x="7938" y="0"/>
                  </a:lnTo>
                  <a:close/>
                </a:path>
              </a:pathLst>
            </a:custGeom>
            <a:solidFill>
              <a:srgbClr val="A300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763" y="4826"/>
              <a:ext cx="47625" cy="6853555"/>
            </a:xfrm>
            <a:custGeom>
              <a:avLst/>
              <a:gdLst/>
              <a:ahLst/>
              <a:cxnLst/>
              <a:rect l="l" t="t" r="r" b="b"/>
              <a:pathLst>
                <a:path w="47625" h="6853555">
                  <a:moveTo>
                    <a:pt x="0" y="6853174"/>
                  </a:moveTo>
                  <a:lnTo>
                    <a:pt x="0" y="0"/>
                  </a:lnTo>
                  <a:lnTo>
                    <a:pt x="47624" y="0"/>
                  </a:lnTo>
                </a:path>
              </a:pathLst>
            </a:custGeom>
            <a:ln w="12700">
              <a:solidFill>
                <a:srgbClr val="A3001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698875" y="712089"/>
            <a:ext cx="2645410" cy="112268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394970" marR="5080" indent="-382905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00000"/>
                </a:solidFill>
                <a:latin typeface="Calibri"/>
                <a:cs typeface="Calibri"/>
              </a:rPr>
              <a:t>Clas</a:t>
            </a:r>
            <a:r>
              <a:rPr sz="3600" b="1" spc="5" dirty="0">
                <a:solidFill>
                  <a:srgbClr val="000000"/>
                </a:solidFill>
                <a:latin typeface="Calibri"/>
                <a:cs typeface="Calibri"/>
              </a:rPr>
              <a:t>s</a:t>
            </a:r>
            <a:r>
              <a:rPr sz="3600" b="1" dirty="0">
                <a:solidFill>
                  <a:srgbClr val="000000"/>
                </a:solidFill>
                <a:latin typeface="Calibri"/>
                <a:cs typeface="Calibri"/>
              </a:rPr>
              <a:t>ific</a:t>
            </a:r>
            <a:r>
              <a:rPr sz="3600" b="1" spc="-10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sz="3600" b="1" dirty="0">
                <a:solidFill>
                  <a:srgbClr val="000000"/>
                </a:solidFill>
                <a:latin typeface="Calibri"/>
                <a:cs typeface="Calibri"/>
              </a:rPr>
              <a:t>tion:  definition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86407" y="1652560"/>
            <a:ext cx="6891020" cy="3079115"/>
          </a:xfrm>
          <a:prstGeom prst="rect">
            <a:avLst/>
          </a:prstGeom>
        </p:spPr>
        <p:txBody>
          <a:bodyPr vert="horz" wrap="square" lIns="0" tIns="128905" rIns="0" bIns="0" rtlCol="0">
            <a:spAutoFit/>
          </a:bodyPr>
          <a:lstStyle/>
          <a:p>
            <a:pPr marL="419100" indent="-381000">
              <a:spcBef>
                <a:spcPts val="1015"/>
              </a:spcBef>
              <a:buClr>
                <a:srgbClr val="CC0000"/>
              </a:buClr>
              <a:buFont typeface="Times New Roman"/>
              <a:buChar char="•"/>
              <a:tabLst>
                <a:tab pos="418465" algn="l"/>
                <a:tab pos="419100" algn="l"/>
              </a:tabLst>
            </a:pPr>
            <a:r>
              <a:rPr sz="3600" i="1" spc="-15" dirty="0">
                <a:latin typeface="Calibri"/>
                <a:cs typeface="Calibri"/>
              </a:rPr>
              <a:t>Input</a:t>
            </a:r>
            <a:r>
              <a:rPr sz="3600" spc="-15" dirty="0">
                <a:latin typeface="Calibri"/>
                <a:cs typeface="Calibri"/>
              </a:rPr>
              <a:t>:</a:t>
            </a:r>
            <a:endParaRPr sz="3600">
              <a:latin typeface="Calibri"/>
              <a:cs typeface="Calibri"/>
            </a:endParaRPr>
          </a:p>
          <a:p>
            <a:pPr marL="891540" lvl="1" indent="-339090">
              <a:spcBef>
                <a:spcPts val="819"/>
              </a:spcBef>
              <a:buFont typeface="Times New Roman"/>
              <a:buChar char="•"/>
              <a:tabLst>
                <a:tab pos="891540" algn="l"/>
                <a:tab pos="892175" algn="l"/>
              </a:tabLst>
            </a:pPr>
            <a:r>
              <a:rPr sz="3200" dirty="0">
                <a:latin typeface="Calibri"/>
                <a:cs typeface="Calibri"/>
              </a:rPr>
              <a:t>a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word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10" dirty="0">
                <a:latin typeface="Calibri"/>
                <a:cs typeface="Calibri"/>
              </a:rPr>
              <a:t>and</a:t>
            </a:r>
            <a:r>
              <a:rPr sz="3200" spc="-120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some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features</a:t>
            </a:r>
            <a:r>
              <a:rPr sz="3200" spc="-135" dirty="0">
                <a:latin typeface="Calibri"/>
                <a:cs typeface="Calibri"/>
              </a:rPr>
              <a:t> </a:t>
            </a:r>
            <a:r>
              <a:rPr sz="3200" i="1" dirty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endParaRPr sz="3200">
              <a:latin typeface="Calibri"/>
              <a:cs typeface="Calibri"/>
            </a:endParaRPr>
          </a:p>
          <a:p>
            <a:pPr marL="891540" lvl="1" indent="-339090">
              <a:spcBef>
                <a:spcPts val="710"/>
              </a:spcBef>
              <a:buFont typeface="Times New Roman"/>
              <a:buChar char="•"/>
              <a:tabLst>
                <a:tab pos="891540" algn="l"/>
                <a:tab pos="892175" algn="l"/>
              </a:tabLst>
            </a:pPr>
            <a:r>
              <a:rPr sz="3200" dirty="0">
                <a:latin typeface="Calibri"/>
                <a:cs typeface="Calibri"/>
              </a:rPr>
              <a:t>a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fixed</a:t>
            </a:r>
            <a:r>
              <a:rPr sz="3200" spc="-10" dirty="0">
                <a:latin typeface="Calibri"/>
                <a:cs typeface="Calibri"/>
              </a:rPr>
              <a:t> set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of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classes</a:t>
            </a:r>
            <a:r>
              <a:rPr sz="3200" spc="335" dirty="0">
                <a:latin typeface="Calibri"/>
                <a:cs typeface="Calibri"/>
              </a:rPr>
              <a:t> </a:t>
            </a:r>
            <a:r>
              <a:rPr sz="3200" i="1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3200" i="1" spc="-6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sz="3200" spc="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{</a:t>
            </a:r>
            <a:r>
              <a:rPr sz="3200" i="1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3150" baseline="-15873" dirty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,</a:t>
            </a:r>
            <a:r>
              <a:rPr sz="3200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i="1" spc="-1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3150" spc="-15" baseline="-15873" dirty="0">
                <a:solidFill>
                  <a:srgbClr val="FF0000"/>
                </a:solidFill>
                <a:latin typeface="Calibri"/>
                <a:cs typeface="Calibri"/>
              </a:rPr>
              <a:t>2</a:t>
            </a:r>
            <a:r>
              <a:rPr sz="3200" spc="-10" dirty="0">
                <a:solidFill>
                  <a:srgbClr val="FF0000"/>
                </a:solidFill>
                <a:latin typeface="Calibri"/>
                <a:cs typeface="Calibri"/>
              </a:rPr>
              <a:t>,…,</a:t>
            </a:r>
            <a:r>
              <a:rPr sz="32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i="1" spc="1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3150" i="1" spc="15" baseline="-15873" dirty="0">
                <a:solidFill>
                  <a:srgbClr val="FF0000"/>
                </a:solidFill>
                <a:latin typeface="Calibri"/>
                <a:cs typeface="Calibri"/>
              </a:rPr>
              <a:t>J</a:t>
            </a:r>
            <a:r>
              <a:rPr sz="3200" spc="10" dirty="0">
                <a:solidFill>
                  <a:srgbClr val="FF0000"/>
                </a:solidFill>
                <a:latin typeface="Calibri"/>
                <a:cs typeface="Calibri"/>
              </a:rPr>
              <a:t>}</a:t>
            </a:r>
            <a:endParaRPr sz="3200">
              <a:latin typeface="Calibri"/>
              <a:cs typeface="Calibri"/>
            </a:endParaRPr>
          </a:p>
          <a:p>
            <a:pPr lvl="1">
              <a:spcBef>
                <a:spcPts val="30"/>
              </a:spcBef>
              <a:buFont typeface="Times New Roman"/>
              <a:buChar char="•"/>
            </a:pPr>
            <a:endParaRPr sz="4300">
              <a:latin typeface="Calibri"/>
              <a:cs typeface="Calibri"/>
            </a:endParaRPr>
          </a:p>
          <a:p>
            <a:pPr marL="419100" indent="-381000">
              <a:buClr>
                <a:srgbClr val="CC0000"/>
              </a:buClr>
              <a:buFont typeface="Times New Roman"/>
              <a:buChar char="•"/>
              <a:tabLst>
                <a:tab pos="418465" algn="l"/>
                <a:tab pos="419100" algn="l"/>
              </a:tabLst>
            </a:pPr>
            <a:r>
              <a:rPr sz="3600" i="1" spc="-15" dirty="0">
                <a:latin typeface="Calibri"/>
                <a:cs typeface="Calibri"/>
              </a:rPr>
              <a:t>Output</a:t>
            </a:r>
            <a:r>
              <a:rPr sz="3600" spc="-15" dirty="0">
                <a:latin typeface="Calibri"/>
                <a:cs typeface="Calibri"/>
              </a:rPr>
              <a:t>:</a:t>
            </a:r>
            <a:r>
              <a:rPr sz="3600" spc="7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a</a:t>
            </a:r>
            <a:r>
              <a:rPr sz="3600" spc="-30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predicted</a:t>
            </a:r>
            <a:r>
              <a:rPr sz="3600" spc="-3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class</a:t>
            </a:r>
            <a:r>
              <a:rPr sz="3600" spc="-25" dirty="0">
                <a:latin typeface="Calibri"/>
                <a:cs typeface="Calibri"/>
              </a:rPr>
              <a:t> </a:t>
            </a:r>
            <a:r>
              <a:rPr sz="3600" i="1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3600" dirty="0">
                <a:solidFill>
                  <a:srgbClr val="FF0000"/>
                </a:solidFill>
                <a:latin typeface="Cambria Math"/>
                <a:cs typeface="Cambria Math"/>
              </a:rPr>
              <a:t>∈</a:t>
            </a:r>
            <a:r>
              <a:rPr sz="3600" i="1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endParaRPr sz="36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64765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Sense Disambiguation Problem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the problem of identifying which “sense” (meaning) of a word is activated by the use of the word in a particular context or scenario. </a:t>
            </a:r>
          </a:p>
          <a:p>
            <a:endParaRPr lang="en-US" dirty="0"/>
          </a:p>
          <a:p>
            <a:r>
              <a:rPr lang="en-US" dirty="0"/>
              <a:t>deals with determining the intended meaning of a word in a given context.</a:t>
            </a:r>
          </a:p>
          <a:p>
            <a:endParaRPr lang="en-US" dirty="0"/>
          </a:p>
          <a:p>
            <a:r>
              <a:rPr lang="en-US" dirty="0"/>
              <a:t> It is the process of identifying the correct sense of a word from a set of possible senses, based on the context in which the word appears.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30241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01813" y="433452"/>
            <a:ext cx="865187" cy="116522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874621" y="26924"/>
            <a:ext cx="549910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spcBef>
                <a:spcPts val="95"/>
              </a:spcBef>
            </a:pPr>
            <a:r>
              <a:rPr sz="1300" spc="-5" dirty="0">
                <a:solidFill>
                  <a:srgbClr val="A3001D"/>
                </a:solidFill>
                <a:latin typeface="Calibri"/>
                <a:cs typeface="Calibri"/>
              </a:rPr>
              <a:t>Dan </a:t>
            </a:r>
            <a:r>
              <a:rPr sz="1300" dirty="0">
                <a:solidFill>
                  <a:srgbClr val="A3001D"/>
                </a:solidFill>
                <a:latin typeface="Calibri"/>
                <a:cs typeface="Calibri"/>
              </a:rPr>
              <a:t> J</a:t>
            </a:r>
            <a:r>
              <a:rPr sz="1300" spc="-40" dirty="0">
                <a:solidFill>
                  <a:srgbClr val="A3001D"/>
                </a:solidFill>
                <a:latin typeface="Calibri"/>
                <a:cs typeface="Calibri"/>
              </a:rPr>
              <a:t>u</a:t>
            </a:r>
            <a:r>
              <a:rPr sz="1300" spc="-50" dirty="0">
                <a:solidFill>
                  <a:srgbClr val="A3001D"/>
                </a:solidFill>
                <a:latin typeface="Calibri"/>
                <a:cs typeface="Calibri"/>
              </a:rPr>
              <a:t>r</a:t>
            </a:r>
            <a:r>
              <a:rPr sz="1300" spc="10" dirty="0">
                <a:solidFill>
                  <a:srgbClr val="A3001D"/>
                </a:solidFill>
                <a:latin typeface="Calibri"/>
                <a:cs typeface="Calibri"/>
              </a:rPr>
              <a:t>a</a:t>
            </a:r>
            <a:r>
              <a:rPr sz="1300" spc="-55" dirty="0">
                <a:solidFill>
                  <a:srgbClr val="A3001D"/>
                </a:solidFill>
                <a:latin typeface="Calibri"/>
                <a:cs typeface="Calibri"/>
              </a:rPr>
              <a:t>f</a:t>
            </a:r>
            <a:r>
              <a:rPr sz="1300" spc="-10" dirty="0">
                <a:solidFill>
                  <a:srgbClr val="A3001D"/>
                </a:solidFill>
                <a:latin typeface="Calibri"/>
                <a:cs typeface="Calibri"/>
              </a:rPr>
              <a:t>s</a:t>
            </a:r>
            <a:r>
              <a:rPr sz="1300" spc="-20" dirty="0">
                <a:solidFill>
                  <a:srgbClr val="A3001D"/>
                </a:solidFill>
                <a:latin typeface="Calibri"/>
                <a:cs typeface="Calibri"/>
              </a:rPr>
              <a:t>k</a:t>
            </a:r>
            <a:r>
              <a:rPr sz="1300" spc="-5" dirty="0">
                <a:solidFill>
                  <a:srgbClr val="A3001D"/>
                </a:solidFill>
                <a:latin typeface="Calibri"/>
                <a:cs typeface="Calibri"/>
              </a:rPr>
              <a:t>y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522415" y="1"/>
            <a:ext cx="60325" cy="6866255"/>
            <a:chOff x="-1586" y="0"/>
            <a:chExt cx="60325" cy="6866255"/>
          </a:xfrm>
        </p:grpSpPr>
        <p:sp>
          <p:nvSpPr>
            <p:cNvPr id="5" name="object 5"/>
            <p:cNvSpPr/>
            <p:nvPr/>
          </p:nvSpPr>
          <p:spPr>
            <a:xfrm>
              <a:off x="4763" y="4699"/>
              <a:ext cx="47625" cy="6853555"/>
            </a:xfrm>
            <a:custGeom>
              <a:avLst/>
              <a:gdLst/>
              <a:ahLst/>
              <a:cxnLst/>
              <a:rect l="l" t="t" r="r" b="b"/>
              <a:pathLst>
                <a:path w="47625" h="6853555">
                  <a:moveTo>
                    <a:pt x="47625" y="0"/>
                  </a:moveTo>
                  <a:lnTo>
                    <a:pt x="0" y="0"/>
                  </a:lnTo>
                  <a:lnTo>
                    <a:pt x="0" y="6853301"/>
                  </a:lnTo>
                  <a:lnTo>
                    <a:pt x="47625" y="6853301"/>
                  </a:lnTo>
                  <a:lnTo>
                    <a:pt x="47625" y="0"/>
                  </a:lnTo>
                  <a:close/>
                </a:path>
              </a:pathLst>
            </a:custGeom>
            <a:solidFill>
              <a:srgbClr val="A3040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7624" y="4699"/>
              <a:ext cx="8255" cy="6853555"/>
            </a:xfrm>
            <a:custGeom>
              <a:avLst/>
              <a:gdLst/>
              <a:ahLst/>
              <a:cxnLst/>
              <a:rect l="l" t="t" r="r" b="b"/>
              <a:pathLst>
                <a:path w="8255" h="6853555">
                  <a:moveTo>
                    <a:pt x="7938" y="0"/>
                  </a:moveTo>
                  <a:lnTo>
                    <a:pt x="0" y="0"/>
                  </a:lnTo>
                  <a:lnTo>
                    <a:pt x="0" y="6853301"/>
                  </a:lnTo>
                  <a:lnTo>
                    <a:pt x="7938" y="6853301"/>
                  </a:lnTo>
                  <a:lnTo>
                    <a:pt x="7938" y="0"/>
                  </a:lnTo>
                  <a:close/>
                </a:path>
              </a:pathLst>
            </a:custGeom>
            <a:solidFill>
              <a:srgbClr val="A300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763" y="4826"/>
              <a:ext cx="47625" cy="6853555"/>
            </a:xfrm>
            <a:custGeom>
              <a:avLst/>
              <a:gdLst/>
              <a:ahLst/>
              <a:cxnLst/>
              <a:rect l="l" t="t" r="r" b="b"/>
              <a:pathLst>
                <a:path w="47625" h="6853555">
                  <a:moveTo>
                    <a:pt x="0" y="6853174"/>
                  </a:moveTo>
                  <a:lnTo>
                    <a:pt x="0" y="0"/>
                  </a:lnTo>
                  <a:lnTo>
                    <a:pt x="47624" y="0"/>
                  </a:lnTo>
                </a:path>
              </a:pathLst>
            </a:custGeom>
            <a:ln w="12700">
              <a:solidFill>
                <a:srgbClr val="A3001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244724" y="0"/>
            <a:ext cx="5071745" cy="1261110"/>
          </a:xfrm>
          <a:prstGeom prst="rect">
            <a:avLst/>
          </a:prstGeom>
        </p:spPr>
        <p:txBody>
          <a:bodyPr vert="horz" wrap="square" lIns="0" tIns="41275" rIns="0" bIns="0" rtlCol="0" anchor="ctr">
            <a:spAutoFit/>
          </a:bodyPr>
          <a:lstStyle/>
          <a:p>
            <a:pPr marL="350520" marR="5080" indent="-338455">
              <a:lnSpc>
                <a:spcPts val="4800"/>
              </a:lnSpc>
              <a:spcBef>
                <a:spcPts val="325"/>
              </a:spcBef>
            </a:pPr>
            <a:r>
              <a:rPr sz="4100" b="1" spc="-5" dirty="0">
                <a:solidFill>
                  <a:srgbClr val="000000"/>
                </a:solidFill>
                <a:latin typeface="Calibri"/>
                <a:cs typeface="Calibri"/>
              </a:rPr>
              <a:t>Classification Methods: </a:t>
            </a:r>
            <a:r>
              <a:rPr sz="4100" b="1" spc="-9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4100" b="1" dirty="0">
                <a:solidFill>
                  <a:srgbClr val="000000"/>
                </a:solidFill>
                <a:latin typeface="Calibri"/>
                <a:cs typeface="Calibri"/>
              </a:rPr>
              <a:t>Supervised</a:t>
            </a:r>
            <a:r>
              <a:rPr sz="4100" b="1" spc="-6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4100" b="1" spc="-5" dirty="0">
                <a:solidFill>
                  <a:srgbClr val="000000"/>
                </a:solidFill>
                <a:latin typeface="Calibri"/>
                <a:cs typeface="Calibri"/>
              </a:rPr>
              <a:t>Machine</a:t>
            </a:r>
            <a:endParaRPr sz="41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62226" y="1204977"/>
            <a:ext cx="8204200" cy="44735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0">
              <a:lnSpc>
                <a:spcPts val="4695"/>
              </a:lnSpc>
              <a:spcBef>
                <a:spcPts val="105"/>
              </a:spcBef>
            </a:pPr>
            <a:r>
              <a:rPr sz="4100" b="1" dirty="0">
                <a:latin typeface="Calibri"/>
                <a:cs typeface="Calibri"/>
              </a:rPr>
              <a:t>Learning</a:t>
            </a:r>
            <a:endParaRPr sz="4100">
              <a:latin typeface="Calibri"/>
              <a:cs typeface="Calibri"/>
            </a:endParaRPr>
          </a:p>
          <a:p>
            <a:pPr marL="444500" indent="-381000">
              <a:lnSpc>
                <a:spcPts val="3615"/>
              </a:lnSpc>
              <a:buClr>
                <a:srgbClr val="CC0000"/>
              </a:buClr>
              <a:buFont typeface="Times New Roman"/>
              <a:buChar char="•"/>
              <a:tabLst>
                <a:tab pos="443865" algn="l"/>
                <a:tab pos="444500" algn="l"/>
              </a:tabLst>
            </a:pPr>
            <a:r>
              <a:rPr sz="3200" i="1" spc="-5" dirty="0">
                <a:latin typeface="Calibri"/>
                <a:cs typeface="Calibri"/>
              </a:rPr>
              <a:t>Input:</a:t>
            </a:r>
            <a:endParaRPr sz="3200">
              <a:latin typeface="Calibri"/>
              <a:cs typeface="Calibri"/>
            </a:endParaRPr>
          </a:p>
          <a:p>
            <a:pPr marL="825500" marR="928369" lvl="1" indent="-247650">
              <a:spcBef>
                <a:spcPts val="725"/>
              </a:spcBef>
              <a:buFont typeface="Times New Roman"/>
              <a:buChar char="•"/>
              <a:tabLst>
                <a:tab pos="826135" algn="l"/>
              </a:tabLst>
            </a:pPr>
            <a:r>
              <a:rPr sz="2700" dirty="0">
                <a:latin typeface="Calibri"/>
                <a:cs typeface="Calibri"/>
              </a:rPr>
              <a:t>a</a:t>
            </a:r>
            <a:r>
              <a:rPr sz="2700" spc="-15" dirty="0">
                <a:latin typeface="Calibri"/>
                <a:cs typeface="Calibri"/>
              </a:rPr>
              <a:t> </a:t>
            </a:r>
            <a:r>
              <a:rPr sz="2700" spc="-20" dirty="0">
                <a:latin typeface="Calibri"/>
                <a:cs typeface="Calibri"/>
              </a:rPr>
              <a:t>word</a:t>
            </a:r>
            <a:r>
              <a:rPr sz="2700" spc="-15" dirty="0">
                <a:latin typeface="Calibri"/>
                <a:cs typeface="Calibri"/>
              </a:rPr>
              <a:t> </a:t>
            </a:r>
            <a:r>
              <a:rPr sz="2700" i="1" dirty="0">
                <a:solidFill>
                  <a:srgbClr val="FF0000"/>
                </a:solidFill>
                <a:latin typeface="Calibri"/>
                <a:cs typeface="Calibri"/>
              </a:rPr>
              <a:t>w </a:t>
            </a:r>
            <a:r>
              <a:rPr sz="2700" i="1" dirty="0">
                <a:latin typeface="Calibri"/>
                <a:cs typeface="Calibri"/>
              </a:rPr>
              <a:t>in a</a:t>
            </a:r>
            <a:r>
              <a:rPr sz="2700" i="1" spc="-5" dirty="0">
                <a:latin typeface="Calibri"/>
                <a:cs typeface="Calibri"/>
              </a:rPr>
              <a:t> </a:t>
            </a:r>
            <a:r>
              <a:rPr sz="2700" i="1" spc="-30" dirty="0">
                <a:latin typeface="Calibri"/>
                <a:cs typeface="Calibri"/>
              </a:rPr>
              <a:t>text</a:t>
            </a:r>
            <a:r>
              <a:rPr sz="2700" i="1" spc="10" dirty="0">
                <a:latin typeface="Calibri"/>
                <a:cs typeface="Calibri"/>
              </a:rPr>
              <a:t> </a:t>
            </a:r>
            <a:r>
              <a:rPr sz="2700" i="1" spc="-5" dirty="0">
                <a:latin typeface="Calibri"/>
                <a:cs typeface="Calibri"/>
              </a:rPr>
              <a:t>window</a:t>
            </a:r>
            <a:r>
              <a:rPr sz="2700" i="1" spc="-10" dirty="0">
                <a:latin typeface="Calibri"/>
                <a:cs typeface="Calibri"/>
              </a:rPr>
              <a:t> </a:t>
            </a:r>
            <a:r>
              <a:rPr sz="2700" i="1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2700" i="1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i="1" spc="-5" dirty="0">
                <a:latin typeface="Calibri"/>
                <a:cs typeface="Calibri"/>
              </a:rPr>
              <a:t>(which</a:t>
            </a:r>
            <a:r>
              <a:rPr sz="2700" i="1" spc="-10" dirty="0">
                <a:latin typeface="Calibri"/>
                <a:cs typeface="Calibri"/>
              </a:rPr>
              <a:t> </a:t>
            </a:r>
            <a:r>
              <a:rPr sz="2700" i="1" spc="-5" dirty="0">
                <a:latin typeface="Calibri"/>
                <a:cs typeface="Calibri"/>
              </a:rPr>
              <a:t>we’ll call</a:t>
            </a:r>
            <a:r>
              <a:rPr sz="2700" i="1" dirty="0">
                <a:latin typeface="Calibri"/>
                <a:cs typeface="Calibri"/>
              </a:rPr>
              <a:t> a </a:t>
            </a:r>
            <a:r>
              <a:rPr sz="2700" i="1" spc="-595" dirty="0">
                <a:latin typeface="Calibri"/>
                <a:cs typeface="Calibri"/>
              </a:rPr>
              <a:t> </a:t>
            </a:r>
            <a:r>
              <a:rPr sz="2700" i="1" spc="-5" dirty="0">
                <a:latin typeface="Calibri"/>
                <a:cs typeface="Calibri"/>
              </a:rPr>
              <a:t>“document”)</a:t>
            </a:r>
            <a:endParaRPr sz="2700">
              <a:latin typeface="Calibri"/>
              <a:cs typeface="Calibri"/>
            </a:endParaRPr>
          </a:p>
          <a:p>
            <a:pPr marL="825500" lvl="1" indent="-247650">
              <a:spcBef>
                <a:spcPts val="700"/>
              </a:spcBef>
              <a:buFont typeface="Times New Roman"/>
              <a:buChar char="•"/>
              <a:tabLst>
                <a:tab pos="826135" algn="l"/>
                <a:tab pos="3867785" algn="l"/>
              </a:tabLst>
            </a:pPr>
            <a:r>
              <a:rPr sz="2700" dirty="0">
                <a:latin typeface="Calibri"/>
                <a:cs typeface="Calibri"/>
              </a:rPr>
              <a:t>a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spc="-20" dirty="0">
                <a:latin typeface="Calibri"/>
                <a:cs typeface="Calibri"/>
              </a:rPr>
              <a:t>fixed</a:t>
            </a:r>
            <a:r>
              <a:rPr sz="2700" spc="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set </a:t>
            </a:r>
            <a:r>
              <a:rPr sz="2700" spc="-5" dirty="0">
                <a:latin typeface="Calibri"/>
                <a:cs typeface="Calibri"/>
              </a:rPr>
              <a:t>of</a:t>
            </a:r>
            <a:r>
              <a:rPr sz="2700" spc="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classes	</a:t>
            </a:r>
            <a:r>
              <a:rPr sz="2700" i="1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700" i="1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dirty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sz="27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dirty="0">
                <a:solidFill>
                  <a:srgbClr val="FF0000"/>
                </a:solidFill>
                <a:latin typeface="Calibri"/>
                <a:cs typeface="Calibri"/>
              </a:rPr>
              <a:t>{</a:t>
            </a:r>
            <a:r>
              <a:rPr sz="2700" i="1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700" baseline="-15432" dirty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r>
              <a:rPr sz="2700" dirty="0">
                <a:solidFill>
                  <a:srgbClr val="FF0000"/>
                </a:solidFill>
                <a:latin typeface="Calibri"/>
                <a:cs typeface="Calibri"/>
              </a:rPr>
              <a:t>,</a:t>
            </a:r>
            <a:r>
              <a:rPr sz="27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i="1" spc="-5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700" spc="-7" baseline="-15432" dirty="0">
                <a:solidFill>
                  <a:srgbClr val="FF0000"/>
                </a:solidFill>
                <a:latin typeface="Calibri"/>
                <a:cs typeface="Calibri"/>
              </a:rPr>
              <a:t>2</a:t>
            </a:r>
            <a:r>
              <a:rPr sz="2700" spc="-5" dirty="0">
                <a:solidFill>
                  <a:srgbClr val="FF0000"/>
                </a:solidFill>
                <a:latin typeface="Calibri"/>
                <a:cs typeface="Calibri"/>
              </a:rPr>
              <a:t>,…,</a:t>
            </a:r>
            <a:r>
              <a:rPr sz="27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i="1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700" i="1" baseline="-15432" dirty="0">
                <a:solidFill>
                  <a:srgbClr val="FF0000"/>
                </a:solidFill>
                <a:latin typeface="Calibri"/>
                <a:cs typeface="Calibri"/>
              </a:rPr>
              <a:t>J</a:t>
            </a:r>
            <a:r>
              <a:rPr sz="2700" dirty="0">
                <a:solidFill>
                  <a:srgbClr val="FF0000"/>
                </a:solidFill>
                <a:latin typeface="Calibri"/>
                <a:cs typeface="Calibri"/>
              </a:rPr>
              <a:t>}</a:t>
            </a:r>
            <a:endParaRPr sz="2700">
              <a:latin typeface="Calibri"/>
              <a:cs typeface="Calibri"/>
            </a:endParaRPr>
          </a:p>
          <a:p>
            <a:pPr marL="825500" marR="55880" lvl="1" indent="-247650">
              <a:lnSpc>
                <a:spcPct val="101099"/>
              </a:lnSpc>
              <a:spcBef>
                <a:spcPts val="495"/>
              </a:spcBef>
              <a:buFont typeface="Times New Roman"/>
              <a:buChar char="•"/>
              <a:tabLst>
                <a:tab pos="826135" algn="l"/>
                <a:tab pos="1793875" algn="l"/>
              </a:tabLst>
            </a:pPr>
            <a:r>
              <a:rPr sz="2700" dirty="0">
                <a:latin typeface="Calibri"/>
                <a:cs typeface="Calibri"/>
              </a:rPr>
              <a:t>A </a:t>
            </a:r>
            <a:r>
              <a:rPr sz="2700" spc="-10" dirty="0">
                <a:latin typeface="Calibri"/>
                <a:cs typeface="Calibri"/>
              </a:rPr>
              <a:t>training set </a:t>
            </a:r>
            <a:r>
              <a:rPr sz="2700" spc="-5" dirty="0">
                <a:latin typeface="Calibri"/>
                <a:cs typeface="Calibri"/>
              </a:rPr>
              <a:t>of </a:t>
            </a:r>
            <a:r>
              <a:rPr sz="2700" i="1" dirty="0">
                <a:solidFill>
                  <a:srgbClr val="FF0000"/>
                </a:solidFill>
                <a:latin typeface="Calibri"/>
                <a:cs typeface="Calibri"/>
              </a:rPr>
              <a:t>m </a:t>
            </a:r>
            <a:r>
              <a:rPr sz="2700" spc="-5" dirty="0">
                <a:latin typeface="Calibri"/>
                <a:cs typeface="Calibri"/>
              </a:rPr>
              <a:t>hand-‐labeled </a:t>
            </a:r>
            <a:r>
              <a:rPr sz="2700" spc="-20" dirty="0">
                <a:latin typeface="Calibri"/>
                <a:cs typeface="Calibri"/>
              </a:rPr>
              <a:t>text </a:t>
            </a:r>
            <a:r>
              <a:rPr sz="2700" spc="-5" dirty="0">
                <a:latin typeface="Calibri"/>
                <a:cs typeface="Calibri"/>
              </a:rPr>
              <a:t>windows </a:t>
            </a:r>
            <a:r>
              <a:rPr sz="2700" spc="-10" dirty="0">
                <a:latin typeface="Calibri"/>
                <a:cs typeface="Calibri"/>
              </a:rPr>
              <a:t>again </a:t>
            </a:r>
            <a:r>
              <a:rPr sz="2700" spc="-60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called	</a:t>
            </a:r>
            <a:r>
              <a:rPr sz="2700" spc="-20" dirty="0">
                <a:latin typeface="Calibri"/>
                <a:cs typeface="Calibri"/>
              </a:rPr>
              <a:t>“documents”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i="1" spc="-5" dirty="0">
                <a:solidFill>
                  <a:srgbClr val="FF0000"/>
                </a:solidFill>
                <a:latin typeface="Calibri"/>
                <a:cs typeface="Calibri"/>
              </a:rPr>
              <a:t>(d</a:t>
            </a:r>
            <a:r>
              <a:rPr sz="2700" i="1" spc="-7" baseline="-15432" dirty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r>
              <a:rPr sz="2700" i="1" spc="-5" dirty="0">
                <a:solidFill>
                  <a:srgbClr val="FF0000"/>
                </a:solidFill>
                <a:latin typeface="Calibri"/>
                <a:cs typeface="Calibri"/>
              </a:rPr>
              <a:t>,c</a:t>
            </a:r>
            <a:r>
              <a:rPr sz="2700" i="1" spc="-7" baseline="-15432" dirty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r>
              <a:rPr sz="2700" i="1" spc="-5" dirty="0">
                <a:solidFill>
                  <a:srgbClr val="FF0000"/>
                </a:solidFill>
                <a:latin typeface="Calibri"/>
                <a:cs typeface="Calibri"/>
              </a:rPr>
              <a:t>),....,(d</a:t>
            </a:r>
            <a:r>
              <a:rPr sz="2700" i="1" spc="-7" baseline="-15432" dirty="0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sz="2700" i="1" spc="-5" dirty="0">
                <a:solidFill>
                  <a:srgbClr val="FF0000"/>
                </a:solidFill>
                <a:latin typeface="Calibri"/>
                <a:cs typeface="Calibri"/>
              </a:rPr>
              <a:t>,c</a:t>
            </a:r>
            <a:r>
              <a:rPr sz="2700" i="1" spc="-7" baseline="-15432" dirty="0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sz="2700" i="1" spc="-5" dirty="0">
                <a:solidFill>
                  <a:srgbClr val="FF0000"/>
                </a:solidFill>
                <a:latin typeface="Calibri"/>
                <a:cs typeface="Calibri"/>
              </a:rPr>
              <a:t>)</a:t>
            </a:r>
            <a:endParaRPr sz="2700">
              <a:latin typeface="Calibri"/>
              <a:cs typeface="Calibri"/>
            </a:endParaRPr>
          </a:p>
          <a:p>
            <a:pPr marL="444500" indent="-381000">
              <a:spcBef>
                <a:spcPts val="775"/>
              </a:spcBef>
              <a:buClr>
                <a:srgbClr val="CC0000"/>
              </a:buClr>
              <a:buFont typeface="Times New Roman"/>
              <a:buChar char="•"/>
              <a:tabLst>
                <a:tab pos="443865" algn="l"/>
                <a:tab pos="444500" algn="l"/>
              </a:tabLst>
            </a:pPr>
            <a:r>
              <a:rPr sz="3200" i="1" spc="-5" dirty="0">
                <a:latin typeface="Calibri"/>
                <a:cs typeface="Calibri"/>
              </a:rPr>
              <a:t>Output:</a:t>
            </a:r>
            <a:endParaRPr sz="3200">
              <a:latin typeface="Calibri"/>
              <a:cs typeface="Calibri"/>
            </a:endParaRPr>
          </a:p>
          <a:p>
            <a:pPr marL="825500" lvl="1" indent="-247650">
              <a:spcBef>
                <a:spcPts val="655"/>
              </a:spcBef>
              <a:buFont typeface="Times New Roman"/>
              <a:buChar char="•"/>
              <a:tabLst>
                <a:tab pos="826135" algn="l"/>
              </a:tabLst>
            </a:pPr>
            <a:r>
              <a:rPr sz="2700" dirty="0">
                <a:latin typeface="Calibri"/>
                <a:cs typeface="Calibri"/>
              </a:rPr>
              <a:t>a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learned</a:t>
            </a:r>
            <a:r>
              <a:rPr sz="2700" spc="-4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classifier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i="1" dirty="0">
                <a:solidFill>
                  <a:srgbClr val="FF0000"/>
                </a:solidFill>
                <a:latin typeface="Calibri"/>
                <a:cs typeface="Calibri"/>
              </a:rPr>
              <a:t>γ:d</a:t>
            </a:r>
            <a:r>
              <a:rPr sz="2700" i="1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dirty="0">
                <a:solidFill>
                  <a:srgbClr val="FF0000"/>
                </a:solidFill>
                <a:latin typeface="Wingdings"/>
                <a:cs typeface="Wingdings"/>
              </a:rPr>
              <a:t></a:t>
            </a:r>
            <a:r>
              <a:rPr sz="27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00" i="1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endParaRPr sz="27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09369" y="6299098"/>
            <a:ext cx="1225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500" dirty="0">
                <a:latin typeface="Calibri"/>
                <a:cs typeface="Calibri"/>
              </a:rPr>
              <a:t>2</a:t>
            </a:r>
            <a:endParaRPr sz="1500">
              <a:latin typeface="Calibri"/>
              <a:cs typeface="Calibri"/>
            </a:endParaRPr>
          </a:p>
          <a:p>
            <a:pPr marL="12700"/>
            <a:r>
              <a:rPr sz="1500" dirty="0">
                <a:latin typeface="Calibri"/>
                <a:cs typeface="Calibri"/>
              </a:rPr>
              <a:t>2</a:t>
            </a:r>
            <a:endParaRPr sz="15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05059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01813" y="433452"/>
            <a:ext cx="865187" cy="116522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874621" y="26924"/>
            <a:ext cx="549910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spcBef>
                <a:spcPts val="95"/>
              </a:spcBef>
            </a:pPr>
            <a:r>
              <a:rPr sz="1300" spc="-5" dirty="0">
                <a:solidFill>
                  <a:srgbClr val="A3001D"/>
                </a:solidFill>
                <a:latin typeface="Calibri"/>
                <a:cs typeface="Calibri"/>
              </a:rPr>
              <a:t>Dan </a:t>
            </a:r>
            <a:r>
              <a:rPr sz="1300" dirty="0">
                <a:solidFill>
                  <a:srgbClr val="A3001D"/>
                </a:solidFill>
                <a:latin typeface="Calibri"/>
                <a:cs typeface="Calibri"/>
              </a:rPr>
              <a:t> J</a:t>
            </a:r>
            <a:r>
              <a:rPr sz="1300" spc="-40" dirty="0">
                <a:solidFill>
                  <a:srgbClr val="A3001D"/>
                </a:solidFill>
                <a:latin typeface="Calibri"/>
                <a:cs typeface="Calibri"/>
              </a:rPr>
              <a:t>u</a:t>
            </a:r>
            <a:r>
              <a:rPr sz="1300" spc="-50" dirty="0">
                <a:solidFill>
                  <a:srgbClr val="A3001D"/>
                </a:solidFill>
                <a:latin typeface="Calibri"/>
                <a:cs typeface="Calibri"/>
              </a:rPr>
              <a:t>r</a:t>
            </a:r>
            <a:r>
              <a:rPr sz="1300" spc="10" dirty="0">
                <a:solidFill>
                  <a:srgbClr val="A3001D"/>
                </a:solidFill>
                <a:latin typeface="Calibri"/>
                <a:cs typeface="Calibri"/>
              </a:rPr>
              <a:t>a</a:t>
            </a:r>
            <a:r>
              <a:rPr sz="1300" spc="-55" dirty="0">
                <a:solidFill>
                  <a:srgbClr val="A3001D"/>
                </a:solidFill>
                <a:latin typeface="Calibri"/>
                <a:cs typeface="Calibri"/>
              </a:rPr>
              <a:t>f</a:t>
            </a:r>
            <a:r>
              <a:rPr sz="1300" spc="-10" dirty="0">
                <a:solidFill>
                  <a:srgbClr val="A3001D"/>
                </a:solidFill>
                <a:latin typeface="Calibri"/>
                <a:cs typeface="Calibri"/>
              </a:rPr>
              <a:t>s</a:t>
            </a:r>
            <a:r>
              <a:rPr sz="1300" spc="-20" dirty="0">
                <a:solidFill>
                  <a:srgbClr val="A3001D"/>
                </a:solidFill>
                <a:latin typeface="Calibri"/>
                <a:cs typeface="Calibri"/>
              </a:rPr>
              <a:t>k</a:t>
            </a:r>
            <a:r>
              <a:rPr sz="1300" spc="-5" dirty="0">
                <a:solidFill>
                  <a:srgbClr val="A3001D"/>
                </a:solidFill>
                <a:latin typeface="Calibri"/>
                <a:cs typeface="Calibri"/>
              </a:rPr>
              <a:t>y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522415" y="1"/>
            <a:ext cx="60325" cy="6866255"/>
            <a:chOff x="-1586" y="0"/>
            <a:chExt cx="60325" cy="6866255"/>
          </a:xfrm>
        </p:grpSpPr>
        <p:sp>
          <p:nvSpPr>
            <p:cNvPr id="5" name="object 5"/>
            <p:cNvSpPr/>
            <p:nvPr/>
          </p:nvSpPr>
          <p:spPr>
            <a:xfrm>
              <a:off x="4763" y="4699"/>
              <a:ext cx="47625" cy="6853555"/>
            </a:xfrm>
            <a:custGeom>
              <a:avLst/>
              <a:gdLst/>
              <a:ahLst/>
              <a:cxnLst/>
              <a:rect l="l" t="t" r="r" b="b"/>
              <a:pathLst>
                <a:path w="47625" h="6853555">
                  <a:moveTo>
                    <a:pt x="47625" y="0"/>
                  </a:moveTo>
                  <a:lnTo>
                    <a:pt x="0" y="0"/>
                  </a:lnTo>
                  <a:lnTo>
                    <a:pt x="0" y="6853301"/>
                  </a:lnTo>
                  <a:lnTo>
                    <a:pt x="47625" y="6853301"/>
                  </a:lnTo>
                  <a:lnTo>
                    <a:pt x="47625" y="0"/>
                  </a:lnTo>
                  <a:close/>
                </a:path>
              </a:pathLst>
            </a:custGeom>
            <a:solidFill>
              <a:srgbClr val="A3040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7624" y="4699"/>
              <a:ext cx="8255" cy="6853555"/>
            </a:xfrm>
            <a:custGeom>
              <a:avLst/>
              <a:gdLst/>
              <a:ahLst/>
              <a:cxnLst/>
              <a:rect l="l" t="t" r="r" b="b"/>
              <a:pathLst>
                <a:path w="8255" h="6853555">
                  <a:moveTo>
                    <a:pt x="7938" y="0"/>
                  </a:moveTo>
                  <a:lnTo>
                    <a:pt x="0" y="0"/>
                  </a:lnTo>
                  <a:lnTo>
                    <a:pt x="0" y="6853301"/>
                  </a:lnTo>
                  <a:lnTo>
                    <a:pt x="7938" y="6853301"/>
                  </a:lnTo>
                  <a:lnTo>
                    <a:pt x="7938" y="0"/>
                  </a:lnTo>
                  <a:close/>
                </a:path>
              </a:pathLst>
            </a:custGeom>
            <a:solidFill>
              <a:srgbClr val="A300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763" y="4826"/>
              <a:ext cx="47625" cy="6853555"/>
            </a:xfrm>
            <a:custGeom>
              <a:avLst/>
              <a:gdLst/>
              <a:ahLst/>
              <a:cxnLst/>
              <a:rect l="l" t="t" r="r" b="b"/>
              <a:pathLst>
                <a:path w="47625" h="6853555">
                  <a:moveTo>
                    <a:pt x="0" y="6853174"/>
                  </a:moveTo>
                  <a:lnTo>
                    <a:pt x="0" y="0"/>
                  </a:lnTo>
                  <a:lnTo>
                    <a:pt x="47624" y="0"/>
                  </a:lnTo>
                </a:path>
              </a:pathLst>
            </a:custGeom>
            <a:ln w="12700">
              <a:solidFill>
                <a:srgbClr val="A3001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369055" y="0"/>
            <a:ext cx="6379210" cy="1261110"/>
          </a:xfrm>
          <a:prstGeom prst="rect">
            <a:avLst/>
          </a:prstGeom>
        </p:spPr>
        <p:txBody>
          <a:bodyPr vert="horz" wrap="square" lIns="0" tIns="41275" rIns="0" bIns="0" rtlCol="0" anchor="ctr">
            <a:spAutoFit/>
          </a:bodyPr>
          <a:lstStyle/>
          <a:p>
            <a:pPr marL="12700" marR="5080" indent="650240">
              <a:lnSpc>
                <a:spcPts val="4800"/>
              </a:lnSpc>
              <a:spcBef>
                <a:spcPts val="325"/>
              </a:spcBef>
            </a:pPr>
            <a:r>
              <a:rPr sz="4100" b="1" spc="-5" dirty="0">
                <a:solidFill>
                  <a:srgbClr val="000000"/>
                </a:solidFill>
                <a:latin typeface="Calibri"/>
                <a:cs typeface="Calibri"/>
              </a:rPr>
              <a:t>Classification Methods: </a:t>
            </a:r>
            <a:r>
              <a:rPr sz="4100" b="1" dirty="0">
                <a:solidFill>
                  <a:srgbClr val="000000"/>
                </a:solidFill>
                <a:latin typeface="Calibri"/>
                <a:cs typeface="Calibri"/>
              </a:rPr>
              <a:t> Supervised</a:t>
            </a:r>
            <a:r>
              <a:rPr sz="4100" b="1" spc="-5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4100" b="1" spc="-5" dirty="0">
                <a:solidFill>
                  <a:srgbClr val="000000"/>
                </a:solidFill>
                <a:latin typeface="Calibri"/>
                <a:cs typeface="Calibri"/>
              </a:rPr>
              <a:t>Machine</a:t>
            </a:r>
            <a:r>
              <a:rPr sz="4100" b="1" spc="-2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4100" b="1" dirty="0">
                <a:solidFill>
                  <a:srgbClr val="000000"/>
                </a:solidFill>
                <a:latin typeface="Calibri"/>
                <a:cs typeface="Calibri"/>
              </a:rPr>
              <a:t>Learning</a:t>
            </a:r>
            <a:endParaRPr sz="41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09368" y="1663737"/>
            <a:ext cx="3771900" cy="4516120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394970" indent="-382905">
              <a:spcBef>
                <a:spcPts val="965"/>
              </a:spcBef>
              <a:buClr>
                <a:srgbClr val="CC0000"/>
              </a:buClr>
              <a:buFont typeface="Times New Roman"/>
              <a:buChar char="•"/>
              <a:tabLst>
                <a:tab pos="394970" algn="l"/>
                <a:tab pos="395605" algn="l"/>
              </a:tabLst>
            </a:pPr>
            <a:r>
              <a:rPr sz="3200" spc="-15" dirty="0">
                <a:latin typeface="Calibri"/>
                <a:cs typeface="Calibri"/>
              </a:rPr>
              <a:t>Any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kind</a:t>
            </a:r>
            <a:r>
              <a:rPr sz="3200" spc="5" dirty="0">
                <a:latin typeface="Calibri"/>
                <a:cs typeface="Calibri"/>
              </a:rPr>
              <a:t> of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classifier</a:t>
            </a:r>
            <a:endParaRPr sz="3200">
              <a:latin typeface="Calibri"/>
              <a:cs typeface="Calibri"/>
            </a:endParaRPr>
          </a:p>
          <a:p>
            <a:pPr marL="777875" lvl="1" indent="-250825">
              <a:spcBef>
                <a:spcPts val="730"/>
              </a:spcBef>
              <a:buFont typeface="Times New Roman"/>
              <a:buChar char="•"/>
              <a:tabLst>
                <a:tab pos="777875" algn="l"/>
                <a:tab pos="778510" algn="l"/>
              </a:tabLst>
            </a:pPr>
            <a:r>
              <a:rPr sz="2700" spc="-5" dirty="0">
                <a:latin typeface="Calibri"/>
                <a:cs typeface="Calibri"/>
              </a:rPr>
              <a:t>Naive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spc="-20" dirty="0">
                <a:latin typeface="Calibri"/>
                <a:cs typeface="Calibri"/>
              </a:rPr>
              <a:t>Bayes</a:t>
            </a:r>
            <a:endParaRPr sz="2700">
              <a:latin typeface="Calibri"/>
              <a:cs typeface="Calibri"/>
            </a:endParaRPr>
          </a:p>
          <a:p>
            <a:pPr marL="777875" lvl="1" indent="-250825">
              <a:spcBef>
                <a:spcPts val="695"/>
              </a:spcBef>
              <a:buFont typeface="Times New Roman"/>
              <a:buChar char="•"/>
              <a:tabLst>
                <a:tab pos="777875" algn="l"/>
                <a:tab pos="778510" algn="l"/>
              </a:tabLst>
            </a:pPr>
            <a:r>
              <a:rPr sz="2700" dirty="0">
                <a:latin typeface="Calibri"/>
                <a:cs typeface="Calibri"/>
              </a:rPr>
              <a:t>Logistic</a:t>
            </a:r>
            <a:r>
              <a:rPr sz="2700" spc="-8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regression</a:t>
            </a:r>
            <a:endParaRPr sz="2700">
              <a:latin typeface="Calibri"/>
              <a:cs typeface="Calibri"/>
            </a:endParaRPr>
          </a:p>
          <a:p>
            <a:pPr marL="777875" lvl="1" indent="-250825">
              <a:spcBef>
                <a:spcPts val="710"/>
              </a:spcBef>
              <a:buFont typeface="Times New Roman"/>
              <a:buChar char="•"/>
              <a:tabLst>
                <a:tab pos="777875" algn="l"/>
                <a:tab pos="778510" algn="l"/>
              </a:tabLst>
            </a:pPr>
            <a:r>
              <a:rPr sz="2700" spc="-15" dirty="0">
                <a:latin typeface="Calibri"/>
                <a:cs typeface="Calibri"/>
              </a:rPr>
              <a:t>Neural</a:t>
            </a:r>
            <a:r>
              <a:rPr sz="2700" spc="-45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Networks</a:t>
            </a:r>
            <a:endParaRPr sz="2700">
              <a:latin typeface="Calibri"/>
              <a:cs typeface="Calibri"/>
            </a:endParaRPr>
          </a:p>
          <a:p>
            <a:pPr marL="777875" marR="979169" lvl="1" indent="-250190">
              <a:spcBef>
                <a:spcPts val="695"/>
              </a:spcBef>
              <a:buFont typeface="Times New Roman"/>
              <a:buChar char="•"/>
              <a:tabLst>
                <a:tab pos="777875" algn="l"/>
                <a:tab pos="778510" algn="l"/>
              </a:tabLst>
            </a:pPr>
            <a:r>
              <a:rPr sz="2700" spc="-114" dirty="0">
                <a:latin typeface="Calibri"/>
                <a:cs typeface="Calibri"/>
              </a:rPr>
              <a:t>Supp</a:t>
            </a:r>
            <a:r>
              <a:rPr sz="2700" spc="-105" dirty="0">
                <a:latin typeface="Calibri"/>
                <a:cs typeface="Calibri"/>
              </a:rPr>
              <a:t>o</a:t>
            </a:r>
            <a:r>
              <a:rPr sz="2700" spc="-114" dirty="0">
                <a:latin typeface="Calibri"/>
                <a:cs typeface="Calibri"/>
              </a:rPr>
              <a:t>rt</a:t>
            </a:r>
            <a:r>
              <a:rPr sz="2700" spc="-110" dirty="0">
                <a:latin typeface="Calibri"/>
                <a:cs typeface="Calibri"/>
              </a:rPr>
              <a:t>-</a:t>
            </a:r>
            <a:r>
              <a:rPr sz="2700" spc="-130" dirty="0">
                <a:latin typeface="Calibri"/>
                <a:cs typeface="Calibri"/>
              </a:rPr>
              <a:t>‐v</a:t>
            </a:r>
            <a:r>
              <a:rPr sz="2700" spc="-110" dirty="0">
                <a:latin typeface="Calibri"/>
                <a:cs typeface="Calibri"/>
              </a:rPr>
              <a:t>e</a:t>
            </a:r>
            <a:r>
              <a:rPr sz="2700" spc="-114" dirty="0">
                <a:latin typeface="Calibri"/>
                <a:cs typeface="Calibri"/>
              </a:rPr>
              <a:t>c</a:t>
            </a:r>
            <a:r>
              <a:rPr sz="2700" spc="-140" dirty="0">
                <a:latin typeface="Calibri"/>
                <a:cs typeface="Calibri"/>
              </a:rPr>
              <a:t>t</a:t>
            </a:r>
            <a:r>
              <a:rPr sz="2700" spc="-105" dirty="0">
                <a:latin typeface="Calibri"/>
                <a:cs typeface="Calibri"/>
              </a:rPr>
              <a:t>o</a:t>
            </a:r>
            <a:r>
              <a:rPr sz="2700" dirty="0">
                <a:latin typeface="Calibri"/>
                <a:cs typeface="Calibri"/>
              </a:rPr>
              <a:t>r  </a:t>
            </a:r>
            <a:r>
              <a:rPr sz="2700" spc="-5" dirty="0">
                <a:latin typeface="Calibri"/>
                <a:cs typeface="Calibri"/>
              </a:rPr>
              <a:t>machines</a:t>
            </a:r>
            <a:endParaRPr sz="2700">
              <a:latin typeface="Calibri"/>
              <a:cs typeface="Calibri"/>
            </a:endParaRPr>
          </a:p>
          <a:p>
            <a:pPr marL="777875" lvl="1" indent="-250825">
              <a:spcBef>
                <a:spcPts val="700"/>
              </a:spcBef>
              <a:buFont typeface="Times New Roman"/>
              <a:buChar char="•"/>
              <a:tabLst>
                <a:tab pos="777875" algn="l"/>
                <a:tab pos="778510" algn="l"/>
              </a:tabLst>
            </a:pPr>
            <a:r>
              <a:rPr sz="2700" spc="-150" dirty="0">
                <a:latin typeface="Calibri"/>
                <a:cs typeface="Calibri"/>
              </a:rPr>
              <a:t>k</a:t>
            </a:r>
            <a:r>
              <a:rPr sz="2700" spc="-145" dirty="0">
                <a:latin typeface="Calibri"/>
                <a:cs typeface="Calibri"/>
              </a:rPr>
              <a:t>-‐</a:t>
            </a:r>
            <a:r>
              <a:rPr sz="2700" spc="-150" dirty="0">
                <a:latin typeface="Calibri"/>
                <a:cs typeface="Calibri"/>
              </a:rPr>
              <a:t>N</a:t>
            </a:r>
            <a:r>
              <a:rPr sz="2700" spc="-145" dirty="0">
                <a:latin typeface="Calibri"/>
                <a:cs typeface="Calibri"/>
              </a:rPr>
              <a:t>ea</a:t>
            </a:r>
            <a:r>
              <a:rPr sz="2700" spc="-190" dirty="0">
                <a:latin typeface="Calibri"/>
                <a:cs typeface="Calibri"/>
              </a:rPr>
              <a:t>r</a:t>
            </a:r>
            <a:r>
              <a:rPr sz="2700" spc="-160" dirty="0">
                <a:latin typeface="Calibri"/>
                <a:cs typeface="Calibri"/>
              </a:rPr>
              <a:t>e</a:t>
            </a:r>
            <a:r>
              <a:rPr sz="2700" spc="-195" dirty="0">
                <a:latin typeface="Calibri"/>
                <a:cs typeface="Calibri"/>
              </a:rPr>
              <a:t>s</a:t>
            </a:r>
            <a:r>
              <a:rPr sz="2700" dirty="0">
                <a:latin typeface="Calibri"/>
                <a:cs typeface="Calibri"/>
              </a:rPr>
              <a:t>t</a:t>
            </a:r>
            <a:r>
              <a:rPr sz="2700" spc="-17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Neighbo</a:t>
            </a:r>
            <a:r>
              <a:rPr sz="2700" spc="-55" dirty="0">
                <a:latin typeface="Calibri"/>
                <a:cs typeface="Calibri"/>
              </a:rPr>
              <a:t>r</a:t>
            </a:r>
            <a:r>
              <a:rPr sz="2700" dirty="0">
                <a:latin typeface="Calibri"/>
                <a:cs typeface="Calibri"/>
              </a:rPr>
              <a:t>s</a:t>
            </a:r>
            <a:endParaRPr sz="2700">
              <a:latin typeface="Calibri"/>
              <a:cs typeface="Calibri"/>
            </a:endParaRPr>
          </a:p>
          <a:p>
            <a:pPr lvl="1">
              <a:spcBef>
                <a:spcPts val="45"/>
              </a:spcBef>
              <a:buFont typeface="Times New Roman"/>
              <a:buChar char="•"/>
            </a:pPr>
            <a:endParaRPr sz="3600">
              <a:latin typeface="Calibri"/>
              <a:cs typeface="Calibri"/>
            </a:endParaRPr>
          </a:p>
          <a:p>
            <a:pPr marL="777875" lvl="1" indent="-250825">
              <a:buFont typeface="Times New Roman"/>
              <a:buChar char="•"/>
              <a:tabLst>
                <a:tab pos="777875" algn="l"/>
                <a:tab pos="778510" algn="l"/>
              </a:tabLst>
            </a:pPr>
            <a:r>
              <a:rPr sz="2700" dirty="0">
                <a:latin typeface="Calibri"/>
                <a:cs typeface="Calibri"/>
              </a:rPr>
              <a:t>…</a:t>
            </a:r>
            <a:endParaRPr sz="27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230600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22415" y="1"/>
            <a:ext cx="60325" cy="6866255"/>
            <a:chOff x="-1586" y="0"/>
            <a:chExt cx="60325" cy="6866255"/>
          </a:xfrm>
        </p:grpSpPr>
        <p:sp>
          <p:nvSpPr>
            <p:cNvPr id="3" name="object 3"/>
            <p:cNvSpPr/>
            <p:nvPr/>
          </p:nvSpPr>
          <p:spPr>
            <a:xfrm>
              <a:off x="4763" y="4699"/>
              <a:ext cx="47625" cy="6853555"/>
            </a:xfrm>
            <a:custGeom>
              <a:avLst/>
              <a:gdLst/>
              <a:ahLst/>
              <a:cxnLst/>
              <a:rect l="l" t="t" r="r" b="b"/>
              <a:pathLst>
                <a:path w="47625" h="6853555">
                  <a:moveTo>
                    <a:pt x="47625" y="0"/>
                  </a:moveTo>
                  <a:lnTo>
                    <a:pt x="0" y="0"/>
                  </a:lnTo>
                  <a:lnTo>
                    <a:pt x="0" y="6853301"/>
                  </a:lnTo>
                  <a:lnTo>
                    <a:pt x="47625" y="6853301"/>
                  </a:lnTo>
                  <a:lnTo>
                    <a:pt x="47625" y="0"/>
                  </a:lnTo>
                  <a:close/>
                </a:path>
              </a:pathLst>
            </a:custGeom>
            <a:solidFill>
              <a:srgbClr val="A3040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7624" y="4699"/>
              <a:ext cx="8255" cy="6853555"/>
            </a:xfrm>
            <a:custGeom>
              <a:avLst/>
              <a:gdLst/>
              <a:ahLst/>
              <a:cxnLst/>
              <a:rect l="l" t="t" r="r" b="b"/>
              <a:pathLst>
                <a:path w="8255" h="6853555">
                  <a:moveTo>
                    <a:pt x="7938" y="0"/>
                  </a:moveTo>
                  <a:lnTo>
                    <a:pt x="0" y="0"/>
                  </a:lnTo>
                  <a:lnTo>
                    <a:pt x="0" y="6853301"/>
                  </a:lnTo>
                  <a:lnTo>
                    <a:pt x="7938" y="6853301"/>
                  </a:lnTo>
                  <a:lnTo>
                    <a:pt x="7938" y="0"/>
                  </a:lnTo>
                  <a:close/>
                </a:path>
              </a:pathLst>
            </a:custGeom>
            <a:solidFill>
              <a:srgbClr val="A300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763" y="4826"/>
              <a:ext cx="47625" cy="6853555"/>
            </a:xfrm>
            <a:custGeom>
              <a:avLst/>
              <a:gdLst/>
              <a:ahLst/>
              <a:cxnLst/>
              <a:rect l="l" t="t" r="r" b="b"/>
              <a:pathLst>
                <a:path w="47625" h="6853555">
                  <a:moveTo>
                    <a:pt x="0" y="6853174"/>
                  </a:moveTo>
                  <a:lnTo>
                    <a:pt x="0" y="0"/>
                  </a:lnTo>
                  <a:lnTo>
                    <a:pt x="47624" y="0"/>
                  </a:lnTo>
                </a:path>
              </a:pathLst>
            </a:custGeom>
            <a:ln w="12700">
              <a:solidFill>
                <a:srgbClr val="A3001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527552" y="712089"/>
            <a:ext cx="5631815" cy="57404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000000"/>
                </a:solidFill>
                <a:latin typeface="Calibri"/>
                <a:cs typeface="Calibri"/>
              </a:rPr>
              <a:t>Applying</a:t>
            </a:r>
            <a:r>
              <a:rPr sz="3600" b="1" spc="-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600" b="1" spc="5" dirty="0">
                <a:solidFill>
                  <a:srgbClr val="000000"/>
                </a:solidFill>
                <a:latin typeface="Calibri"/>
                <a:cs typeface="Calibri"/>
              </a:rPr>
              <a:t>Naive</a:t>
            </a:r>
            <a:r>
              <a:rPr sz="3600" b="1" spc="-6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600" b="1" dirty="0">
                <a:solidFill>
                  <a:srgbClr val="000000"/>
                </a:solidFill>
                <a:latin typeface="Calibri"/>
                <a:cs typeface="Calibri"/>
              </a:rPr>
              <a:t>Bayes</a:t>
            </a:r>
            <a:r>
              <a:rPr sz="3600" b="1" spc="-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600" b="1" spc="5" dirty="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sz="3600" b="1" spc="-2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600" b="1" spc="-10" dirty="0">
                <a:solidFill>
                  <a:srgbClr val="000000"/>
                </a:solidFill>
                <a:latin typeface="Calibri"/>
                <a:cs typeface="Calibri"/>
              </a:rPr>
              <a:t>WSD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09369" y="1693277"/>
            <a:ext cx="8099425" cy="460946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394970" indent="-382905">
              <a:spcBef>
                <a:spcPts val="509"/>
              </a:spcBef>
              <a:buClr>
                <a:srgbClr val="CC0000"/>
              </a:buClr>
              <a:buFont typeface="Times New Roman"/>
              <a:buChar char="•"/>
              <a:tabLst>
                <a:tab pos="394970" algn="l"/>
                <a:tab pos="395605" algn="l"/>
              </a:tabLst>
            </a:pPr>
            <a:r>
              <a:rPr sz="2700" spc="5" dirty="0">
                <a:latin typeface="Calibri"/>
                <a:cs typeface="Calibri"/>
              </a:rPr>
              <a:t>P(c)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is</a:t>
            </a:r>
            <a:r>
              <a:rPr sz="2700" spc="-40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the </a:t>
            </a:r>
            <a:r>
              <a:rPr sz="2700" spc="-5" dirty="0">
                <a:latin typeface="Calibri"/>
                <a:cs typeface="Calibri"/>
              </a:rPr>
              <a:t>prior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probability</a:t>
            </a:r>
            <a:r>
              <a:rPr sz="2700" spc="12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of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that</a:t>
            </a:r>
            <a:r>
              <a:rPr sz="2700" spc="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sense</a:t>
            </a:r>
            <a:endParaRPr sz="2700">
              <a:latin typeface="Calibri"/>
              <a:cs typeface="Calibri"/>
            </a:endParaRPr>
          </a:p>
          <a:p>
            <a:pPr marL="777875" lvl="1" indent="-250825">
              <a:spcBef>
                <a:spcPts val="335"/>
              </a:spcBef>
              <a:buFont typeface="Times New Roman"/>
              <a:buChar char="•"/>
              <a:tabLst>
                <a:tab pos="777875" algn="l"/>
                <a:tab pos="778510" algn="l"/>
              </a:tabLst>
            </a:pPr>
            <a:r>
              <a:rPr sz="2200" spc="-10" dirty="0">
                <a:latin typeface="Calibri"/>
                <a:cs typeface="Calibri"/>
              </a:rPr>
              <a:t>Counting</a:t>
            </a:r>
            <a:r>
              <a:rPr sz="2200" spc="-9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in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labeled</a:t>
            </a:r>
            <a:r>
              <a:rPr sz="2200" spc="5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training</a:t>
            </a:r>
            <a:r>
              <a:rPr sz="2200" spc="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set.</a:t>
            </a:r>
            <a:endParaRPr sz="2200">
              <a:latin typeface="Calibri"/>
              <a:cs typeface="Calibri"/>
            </a:endParaRPr>
          </a:p>
          <a:p>
            <a:pPr marL="394970" marR="988060" indent="-382905">
              <a:spcBef>
                <a:spcPts val="265"/>
              </a:spcBef>
              <a:buClr>
                <a:srgbClr val="CC0000"/>
              </a:buClr>
              <a:buFont typeface="Times New Roman"/>
              <a:buChar char="•"/>
              <a:tabLst>
                <a:tab pos="394970" algn="l"/>
                <a:tab pos="395605" algn="l"/>
                <a:tab pos="1469390" algn="l"/>
              </a:tabLst>
            </a:pPr>
            <a:r>
              <a:rPr sz="2700" dirty="0">
                <a:latin typeface="Calibri"/>
                <a:cs typeface="Calibri"/>
              </a:rPr>
              <a:t>P(w|c)	</a:t>
            </a:r>
            <a:r>
              <a:rPr sz="2700" spc="-10" dirty="0">
                <a:latin typeface="Calibri"/>
                <a:cs typeface="Calibri"/>
              </a:rPr>
              <a:t>conditional</a:t>
            </a:r>
            <a:r>
              <a:rPr sz="2700" spc="5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probability</a:t>
            </a:r>
            <a:r>
              <a:rPr sz="2700" spc="8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of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</a:t>
            </a:r>
            <a:r>
              <a:rPr sz="2700" spc="15" dirty="0">
                <a:latin typeface="Calibri"/>
                <a:cs typeface="Calibri"/>
              </a:rPr>
              <a:t> </a:t>
            </a:r>
            <a:r>
              <a:rPr sz="2700" spc="-30" dirty="0">
                <a:latin typeface="Calibri"/>
                <a:cs typeface="Calibri"/>
              </a:rPr>
              <a:t>word</a:t>
            </a:r>
            <a:r>
              <a:rPr sz="2700" spc="8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given</a:t>
            </a:r>
            <a:r>
              <a:rPr sz="2700" spc="4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 </a:t>
            </a:r>
            <a:r>
              <a:rPr sz="2700" spc="-59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particular</a:t>
            </a:r>
            <a:r>
              <a:rPr sz="2700" spc="3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sense</a:t>
            </a:r>
            <a:endParaRPr sz="2700">
              <a:latin typeface="Calibri"/>
              <a:cs typeface="Calibri"/>
            </a:endParaRPr>
          </a:p>
          <a:p>
            <a:pPr marL="777875" lvl="1" indent="-250825">
              <a:spcBef>
                <a:spcPts val="335"/>
              </a:spcBef>
              <a:buFont typeface="Times New Roman"/>
              <a:buChar char="•"/>
              <a:tabLst>
                <a:tab pos="777875" algn="l"/>
                <a:tab pos="778510" algn="l"/>
              </a:tabLst>
            </a:pPr>
            <a:r>
              <a:rPr sz="2200" spc="35" dirty="0">
                <a:latin typeface="Calibri"/>
                <a:cs typeface="Calibri"/>
              </a:rPr>
              <a:t>P</a:t>
            </a:r>
            <a:r>
              <a:rPr sz="2200" dirty="0">
                <a:latin typeface="Calibri"/>
                <a:cs typeface="Calibri"/>
              </a:rPr>
              <a:t>(</a:t>
            </a:r>
            <a:r>
              <a:rPr sz="2200" spc="5" dirty="0">
                <a:latin typeface="Calibri"/>
                <a:cs typeface="Calibri"/>
              </a:rPr>
              <a:t>w</a:t>
            </a:r>
            <a:r>
              <a:rPr sz="2200" dirty="0">
                <a:latin typeface="Calibri"/>
                <a:cs typeface="Calibri"/>
              </a:rPr>
              <a:t>|</a:t>
            </a:r>
            <a:r>
              <a:rPr sz="2200" spc="10" dirty="0">
                <a:latin typeface="Calibri"/>
                <a:cs typeface="Calibri"/>
              </a:rPr>
              <a:t>c</a:t>
            </a:r>
            <a:r>
              <a:rPr sz="2200" spc="-5" dirty="0">
                <a:latin typeface="Calibri"/>
                <a:cs typeface="Calibri"/>
              </a:rPr>
              <a:t>)</a:t>
            </a:r>
            <a:r>
              <a:rPr sz="2200" spc="-1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=</a:t>
            </a:r>
            <a:r>
              <a:rPr sz="2200" spc="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</a:t>
            </a:r>
            <a:r>
              <a:rPr sz="2200" spc="10" dirty="0">
                <a:latin typeface="Calibri"/>
                <a:cs typeface="Calibri"/>
              </a:rPr>
              <a:t>o</a:t>
            </a:r>
            <a:r>
              <a:rPr sz="2200" spc="5" dirty="0">
                <a:latin typeface="Calibri"/>
                <a:cs typeface="Calibri"/>
              </a:rPr>
              <a:t>u</a:t>
            </a:r>
            <a:r>
              <a:rPr sz="2200" spc="-20" dirty="0">
                <a:latin typeface="Calibri"/>
                <a:cs typeface="Calibri"/>
              </a:rPr>
              <a:t>n</a:t>
            </a:r>
            <a:r>
              <a:rPr sz="2200" dirty="0">
                <a:latin typeface="Calibri"/>
                <a:cs typeface="Calibri"/>
              </a:rPr>
              <a:t>t(</a:t>
            </a:r>
            <a:r>
              <a:rPr sz="2200" spc="-185" dirty="0">
                <a:latin typeface="Calibri"/>
                <a:cs typeface="Calibri"/>
              </a:rPr>
              <a:t>w</a:t>
            </a:r>
            <a:r>
              <a:rPr sz="2200" spc="-5" dirty="0">
                <a:latin typeface="Calibri"/>
                <a:cs typeface="Calibri"/>
              </a:rPr>
              <a:t>,</a:t>
            </a:r>
            <a:r>
              <a:rPr sz="2200" spc="25" dirty="0">
                <a:latin typeface="Calibri"/>
                <a:cs typeface="Calibri"/>
              </a:rPr>
              <a:t>c</a:t>
            </a:r>
            <a:r>
              <a:rPr sz="2200" dirty="0">
                <a:latin typeface="Calibri"/>
                <a:cs typeface="Calibri"/>
              </a:rPr>
              <a:t>)</a:t>
            </a:r>
            <a:r>
              <a:rPr sz="2200" spc="-65" dirty="0">
                <a:latin typeface="Calibri"/>
                <a:cs typeface="Calibri"/>
              </a:rPr>
              <a:t>/</a:t>
            </a:r>
            <a:r>
              <a:rPr sz="2200" dirty="0">
                <a:latin typeface="Calibri"/>
                <a:cs typeface="Calibri"/>
              </a:rPr>
              <a:t>c</a:t>
            </a:r>
            <a:r>
              <a:rPr sz="2200" spc="10" dirty="0">
                <a:latin typeface="Calibri"/>
                <a:cs typeface="Calibri"/>
              </a:rPr>
              <a:t>o</a:t>
            </a:r>
            <a:r>
              <a:rPr sz="2200" spc="5" dirty="0">
                <a:latin typeface="Calibri"/>
                <a:cs typeface="Calibri"/>
              </a:rPr>
              <a:t>u</a:t>
            </a:r>
            <a:r>
              <a:rPr sz="2200" spc="-95" dirty="0">
                <a:latin typeface="Calibri"/>
                <a:cs typeface="Calibri"/>
              </a:rPr>
              <a:t>n</a:t>
            </a:r>
            <a:r>
              <a:rPr sz="2200" dirty="0">
                <a:latin typeface="Calibri"/>
                <a:cs typeface="Calibri"/>
              </a:rPr>
              <a:t>t(</a:t>
            </a:r>
            <a:r>
              <a:rPr sz="2200" spc="25" dirty="0">
                <a:latin typeface="Calibri"/>
                <a:cs typeface="Calibri"/>
              </a:rPr>
              <a:t>c</a:t>
            </a:r>
            <a:r>
              <a:rPr sz="2200" spc="-5" dirty="0">
                <a:latin typeface="Calibri"/>
                <a:cs typeface="Calibri"/>
              </a:rPr>
              <a:t>)</a:t>
            </a:r>
            <a:endParaRPr sz="2200">
              <a:latin typeface="Calibri"/>
              <a:cs typeface="Calibri"/>
            </a:endParaRPr>
          </a:p>
          <a:p>
            <a:pPr marL="394970" indent="-382905">
              <a:spcBef>
                <a:spcPts val="270"/>
              </a:spcBef>
              <a:buClr>
                <a:srgbClr val="CC0000"/>
              </a:buClr>
              <a:buFont typeface="Times New Roman"/>
              <a:buChar char="•"/>
              <a:tabLst>
                <a:tab pos="394970" algn="l"/>
                <a:tab pos="395605" algn="l"/>
              </a:tabLst>
            </a:pPr>
            <a:r>
              <a:rPr sz="2700" spc="-50" dirty="0">
                <a:latin typeface="Calibri"/>
                <a:cs typeface="Calibri"/>
              </a:rPr>
              <a:t>We</a:t>
            </a:r>
            <a:r>
              <a:rPr sz="2700" spc="20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get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both</a:t>
            </a:r>
            <a:r>
              <a:rPr sz="2700" spc="3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of</a:t>
            </a:r>
            <a:r>
              <a:rPr sz="2700" spc="3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these</a:t>
            </a:r>
            <a:r>
              <a:rPr sz="2700" spc="30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from</a:t>
            </a:r>
            <a:r>
              <a:rPr sz="2700" spc="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</a:t>
            </a:r>
            <a:r>
              <a:rPr sz="2700" spc="1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tagged</a:t>
            </a:r>
            <a:r>
              <a:rPr sz="2700" spc="15" dirty="0">
                <a:latin typeface="Calibri"/>
                <a:cs typeface="Calibri"/>
              </a:rPr>
              <a:t> </a:t>
            </a:r>
            <a:r>
              <a:rPr sz="2700" spc="-20" dirty="0">
                <a:latin typeface="Calibri"/>
                <a:cs typeface="Calibri"/>
              </a:rPr>
              <a:t>corpus</a:t>
            </a:r>
            <a:r>
              <a:rPr sz="2700" spc="114" dirty="0">
                <a:latin typeface="Calibri"/>
                <a:cs typeface="Calibri"/>
              </a:rPr>
              <a:t> </a:t>
            </a:r>
            <a:r>
              <a:rPr sz="2700" spc="-25" dirty="0">
                <a:latin typeface="Calibri"/>
                <a:cs typeface="Calibri"/>
              </a:rPr>
              <a:t>like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SemCor</a:t>
            </a:r>
            <a:endParaRPr sz="2700">
              <a:latin typeface="Calibri"/>
              <a:cs typeface="Calibri"/>
            </a:endParaRPr>
          </a:p>
          <a:p>
            <a:pPr>
              <a:spcBef>
                <a:spcPts val="55"/>
              </a:spcBef>
              <a:buClr>
                <a:srgbClr val="CC0000"/>
              </a:buClr>
              <a:buFont typeface="Times New Roman"/>
              <a:buChar char="•"/>
            </a:pPr>
            <a:endParaRPr sz="3100">
              <a:latin typeface="Calibri"/>
              <a:cs typeface="Calibri"/>
            </a:endParaRPr>
          </a:p>
          <a:p>
            <a:pPr marL="394970" marR="432434" indent="-382905">
              <a:buClr>
                <a:srgbClr val="CC0000"/>
              </a:buClr>
              <a:buFont typeface="Times New Roman"/>
              <a:buChar char="•"/>
              <a:tabLst>
                <a:tab pos="394970" algn="l"/>
                <a:tab pos="395605" algn="l"/>
              </a:tabLst>
            </a:pPr>
            <a:r>
              <a:rPr sz="2700" spc="-10" dirty="0">
                <a:latin typeface="Calibri"/>
                <a:cs typeface="Calibri"/>
              </a:rPr>
              <a:t>Can </a:t>
            </a:r>
            <a:r>
              <a:rPr sz="2700" dirty="0">
                <a:latin typeface="Calibri"/>
                <a:cs typeface="Calibri"/>
              </a:rPr>
              <a:t>also</a:t>
            </a:r>
            <a:r>
              <a:rPr sz="2700" spc="15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generalize</a:t>
            </a:r>
            <a:r>
              <a:rPr sz="2700" spc="8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to</a:t>
            </a:r>
            <a:r>
              <a:rPr sz="2700" spc="2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look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spc="-20" dirty="0">
                <a:latin typeface="Calibri"/>
                <a:cs typeface="Calibri"/>
              </a:rPr>
              <a:t>at</a:t>
            </a:r>
            <a:r>
              <a:rPr sz="2700" spc="-4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other</a:t>
            </a:r>
            <a:r>
              <a:rPr sz="2700" spc="70" dirty="0">
                <a:latin typeface="Calibri"/>
                <a:cs typeface="Calibri"/>
              </a:rPr>
              <a:t> </a:t>
            </a:r>
            <a:r>
              <a:rPr sz="2700" spc="-20" dirty="0">
                <a:latin typeface="Calibri"/>
                <a:cs typeface="Calibri"/>
              </a:rPr>
              <a:t>features</a:t>
            </a:r>
            <a:r>
              <a:rPr sz="2700" spc="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besides </a:t>
            </a:r>
            <a:r>
              <a:rPr sz="2700" spc="-595" dirty="0">
                <a:latin typeface="Calibri"/>
                <a:cs typeface="Calibri"/>
              </a:rPr>
              <a:t> </a:t>
            </a:r>
            <a:r>
              <a:rPr sz="2700" spc="-25" dirty="0">
                <a:latin typeface="Calibri"/>
                <a:cs typeface="Calibri"/>
              </a:rPr>
              <a:t>words.</a:t>
            </a:r>
            <a:endParaRPr sz="2700">
              <a:latin typeface="Calibri"/>
              <a:cs typeface="Calibri"/>
            </a:endParaRPr>
          </a:p>
          <a:p>
            <a:pPr marL="777875" lvl="1" indent="-250825">
              <a:spcBef>
                <a:spcPts val="335"/>
              </a:spcBef>
              <a:buFont typeface="Times New Roman"/>
              <a:buChar char="•"/>
              <a:tabLst>
                <a:tab pos="777875" algn="l"/>
                <a:tab pos="778510" algn="l"/>
              </a:tabLst>
            </a:pPr>
            <a:r>
              <a:rPr sz="2200" dirty="0">
                <a:latin typeface="Calibri"/>
                <a:cs typeface="Calibri"/>
              </a:rPr>
              <a:t>Then</a:t>
            </a:r>
            <a:r>
              <a:rPr sz="2200" spc="-8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it</a:t>
            </a:r>
            <a:r>
              <a:rPr sz="2200" spc="4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would</a:t>
            </a:r>
            <a:r>
              <a:rPr sz="2200" spc="-1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be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P(f|c)</a:t>
            </a:r>
            <a:endParaRPr sz="2200">
              <a:latin typeface="Calibri"/>
              <a:cs typeface="Calibri"/>
            </a:endParaRPr>
          </a:p>
          <a:p>
            <a:pPr marL="1158875" lvl="2" indent="-248920">
              <a:spcBef>
                <a:spcPts val="300"/>
              </a:spcBef>
              <a:buClr>
                <a:srgbClr val="CC0000"/>
              </a:buClr>
              <a:buFont typeface="Times New Roman"/>
              <a:buChar char="•"/>
              <a:tabLst>
                <a:tab pos="1158875" algn="l"/>
                <a:tab pos="1159510" algn="l"/>
              </a:tabLst>
            </a:pPr>
            <a:r>
              <a:rPr sz="2200" spc="-10" dirty="0">
                <a:latin typeface="Calibri"/>
                <a:cs typeface="Calibri"/>
              </a:rPr>
              <a:t>Conditional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probability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feature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given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sense</a:t>
            </a:r>
            <a:endParaRPr sz="2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616158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22415" y="1"/>
            <a:ext cx="60325" cy="6866255"/>
            <a:chOff x="-1586" y="0"/>
            <a:chExt cx="60325" cy="6866255"/>
          </a:xfrm>
        </p:grpSpPr>
        <p:sp>
          <p:nvSpPr>
            <p:cNvPr id="3" name="object 3"/>
            <p:cNvSpPr/>
            <p:nvPr/>
          </p:nvSpPr>
          <p:spPr>
            <a:xfrm>
              <a:off x="4763" y="4699"/>
              <a:ext cx="47625" cy="6853555"/>
            </a:xfrm>
            <a:custGeom>
              <a:avLst/>
              <a:gdLst/>
              <a:ahLst/>
              <a:cxnLst/>
              <a:rect l="l" t="t" r="r" b="b"/>
              <a:pathLst>
                <a:path w="47625" h="6853555">
                  <a:moveTo>
                    <a:pt x="47625" y="0"/>
                  </a:moveTo>
                  <a:lnTo>
                    <a:pt x="0" y="0"/>
                  </a:lnTo>
                  <a:lnTo>
                    <a:pt x="0" y="6853301"/>
                  </a:lnTo>
                  <a:lnTo>
                    <a:pt x="47625" y="6853301"/>
                  </a:lnTo>
                  <a:lnTo>
                    <a:pt x="47625" y="0"/>
                  </a:lnTo>
                  <a:close/>
                </a:path>
              </a:pathLst>
            </a:custGeom>
            <a:solidFill>
              <a:srgbClr val="A3040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7624" y="4699"/>
              <a:ext cx="8255" cy="6853555"/>
            </a:xfrm>
            <a:custGeom>
              <a:avLst/>
              <a:gdLst/>
              <a:ahLst/>
              <a:cxnLst/>
              <a:rect l="l" t="t" r="r" b="b"/>
              <a:pathLst>
                <a:path w="8255" h="6853555">
                  <a:moveTo>
                    <a:pt x="7938" y="0"/>
                  </a:moveTo>
                  <a:lnTo>
                    <a:pt x="0" y="0"/>
                  </a:lnTo>
                  <a:lnTo>
                    <a:pt x="0" y="6853301"/>
                  </a:lnTo>
                  <a:lnTo>
                    <a:pt x="7938" y="6853301"/>
                  </a:lnTo>
                  <a:lnTo>
                    <a:pt x="7938" y="0"/>
                  </a:lnTo>
                  <a:close/>
                </a:path>
              </a:pathLst>
            </a:custGeom>
            <a:solidFill>
              <a:srgbClr val="A300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763" y="4826"/>
              <a:ext cx="47625" cy="6853555"/>
            </a:xfrm>
            <a:custGeom>
              <a:avLst/>
              <a:gdLst/>
              <a:ahLst/>
              <a:cxnLst/>
              <a:rect l="l" t="t" r="r" b="b"/>
              <a:pathLst>
                <a:path w="47625" h="6853555">
                  <a:moveTo>
                    <a:pt x="0" y="6853174"/>
                  </a:moveTo>
                  <a:lnTo>
                    <a:pt x="0" y="0"/>
                  </a:lnTo>
                  <a:lnTo>
                    <a:pt x="47624" y="0"/>
                  </a:lnTo>
                </a:path>
              </a:pathLst>
            </a:custGeom>
            <a:ln w="12700">
              <a:solidFill>
                <a:srgbClr val="A3001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36725" y="115951"/>
            <a:ext cx="8834374" cy="6192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696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355" y="-80343"/>
            <a:ext cx="11781905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/>
              <a:t>Sense ambiguity</a:t>
            </a:r>
          </a:p>
          <a:p>
            <a:endParaRPr lang="en-IN" sz="2800" dirty="0"/>
          </a:p>
          <a:p>
            <a:r>
              <a:rPr lang="en-IN" sz="2800" dirty="0"/>
              <a:t>Many words have several meanings or senses</a:t>
            </a:r>
          </a:p>
          <a:p>
            <a:endParaRPr lang="en-IN" sz="2800" dirty="0"/>
          </a:p>
          <a:p>
            <a:r>
              <a:rPr lang="en-IN" sz="2800" dirty="0"/>
              <a:t>The meaning of bass depends on the context</a:t>
            </a:r>
          </a:p>
          <a:p>
            <a:endParaRPr lang="en-IN" sz="2800" dirty="0"/>
          </a:p>
          <a:p>
            <a:r>
              <a:rPr lang="en-IN" sz="2800" dirty="0"/>
              <a:t>Are we talking about music, or fish?</a:t>
            </a:r>
          </a:p>
          <a:p>
            <a:endParaRPr lang="en-I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An electric guitar and bass player stand off to one side, not really part of the scene, just as a sort of nod to gringo expectations perhaps.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And it all started when fishermen decided the striped bass in Lake Mead were too skinny.</a:t>
            </a:r>
          </a:p>
        </p:txBody>
      </p:sp>
      <p:sp>
        <p:nvSpPr>
          <p:cNvPr id="6" name="Rectangle 5"/>
          <p:cNvSpPr/>
          <p:nvPr/>
        </p:nvSpPr>
        <p:spPr>
          <a:xfrm>
            <a:off x="109449" y="5613523"/>
            <a:ext cx="117237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0000"/>
                </a:solidFill>
              </a:rPr>
              <a:t>Disambiguation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task of disambiguation is to determine which of the senses of an ambiguous word is invoked in a particular use of the word.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259278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1796" y="149597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Algorithms</a:t>
            </a:r>
          </a:p>
          <a:p>
            <a:endParaRPr lang="en-US" b="1" dirty="0"/>
          </a:p>
          <a:p>
            <a:r>
              <a:rPr lang="en-US" b="1" dirty="0"/>
              <a:t>Knowledge Based Approaches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Overlap Based Approaches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Machine Learning Based Approaches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Supervised Approaches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Semi-supervised Algorithms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Unsupervised Algorithms</a:t>
            </a:r>
          </a:p>
          <a:p>
            <a:endParaRPr lang="en-US" dirty="0"/>
          </a:p>
          <a:p>
            <a:r>
              <a:rPr lang="en-US" b="1" dirty="0"/>
              <a:t>Hybrid Approaches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793467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1796" y="149597"/>
            <a:ext cx="11879854" cy="513986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endParaRPr lang="en-US" b="1" dirty="0">
              <a:cs typeface="Calibri"/>
            </a:endParaRPr>
          </a:p>
          <a:p>
            <a:endParaRPr lang="en-US" b="1" dirty="0"/>
          </a:p>
          <a:p>
            <a:r>
              <a:rPr lang="en-US" sz="2400" dirty="0">
                <a:ea typeface="+mn-lt"/>
                <a:cs typeface="+mn-lt"/>
              </a:rPr>
              <a:t>Approaches:</a:t>
            </a:r>
          </a:p>
          <a:p>
            <a:endParaRPr lang="en-US" sz="2400" dirty="0">
              <a:cs typeface="Calibri" panose="020F0502020204030204"/>
            </a:endParaRPr>
          </a:p>
          <a:p>
            <a:r>
              <a:rPr lang="en-US" sz="2400" dirty="0">
                <a:ea typeface="+mn-lt"/>
                <a:cs typeface="+mn-lt"/>
              </a:rPr>
              <a:t>•</a:t>
            </a:r>
            <a:r>
              <a:rPr lang="en-US" sz="2400" b="1" dirty="0">
                <a:ea typeface="+mn-lt"/>
                <a:cs typeface="+mn-lt"/>
              </a:rPr>
              <a:t> Dictionary- </a:t>
            </a:r>
            <a:r>
              <a:rPr lang="en-US" sz="2400" dirty="0">
                <a:ea typeface="+mn-lt"/>
                <a:cs typeface="+mn-lt"/>
              </a:rPr>
              <a:t>and knowledge-based methods: These rely primarily on dictionaries, </a:t>
            </a:r>
          </a:p>
          <a:p>
            <a:r>
              <a:rPr lang="en-US" sz="2400" dirty="0">
                <a:ea typeface="+mn-lt"/>
                <a:cs typeface="+mn-lt"/>
              </a:rPr>
              <a:t>thesauri, and </a:t>
            </a:r>
            <a:r>
              <a:rPr lang="en-US" sz="2800" dirty="0">
                <a:ea typeface="+mn-lt"/>
                <a:cs typeface="+mn-lt"/>
              </a:rPr>
              <a:t>lexical</a:t>
            </a:r>
            <a:r>
              <a:rPr lang="en-US" sz="2400" dirty="0">
                <a:ea typeface="+mn-lt"/>
                <a:cs typeface="+mn-lt"/>
              </a:rPr>
              <a:t> knowledge bases, without using any corpus evidence.</a:t>
            </a:r>
            <a:endParaRPr lang="en-US" sz="2400">
              <a:cs typeface="Calibri"/>
            </a:endParaRPr>
          </a:p>
          <a:p>
            <a:endParaRPr lang="en-US" sz="2400" dirty="0">
              <a:ea typeface="+mn-lt"/>
              <a:cs typeface="+mn-lt"/>
            </a:endParaRPr>
          </a:p>
          <a:p>
            <a:endParaRPr lang="en-US" sz="2400" dirty="0">
              <a:ea typeface="+mn-lt"/>
              <a:cs typeface="+mn-lt"/>
            </a:endParaRPr>
          </a:p>
          <a:p>
            <a:r>
              <a:rPr lang="en-US" sz="2400" dirty="0">
                <a:ea typeface="+mn-lt"/>
                <a:cs typeface="+mn-lt"/>
              </a:rPr>
              <a:t>• </a:t>
            </a:r>
            <a:r>
              <a:rPr lang="en-US" sz="2400" b="1" dirty="0">
                <a:ea typeface="+mn-lt"/>
                <a:cs typeface="+mn-lt"/>
              </a:rPr>
              <a:t>Supervised methods:</a:t>
            </a:r>
            <a:r>
              <a:rPr lang="en-US" sz="2400" dirty="0">
                <a:ea typeface="+mn-lt"/>
                <a:cs typeface="+mn-lt"/>
              </a:rPr>
              <a:t> These make use of sense-annotated corpora to train from.</a:t>
            </a:r>
            <a:endParaRPr lang="en-US" sz="2400">
              <a:cs typeface="Calibri"/>
            </a:endParaRPr>
          </a:p>
          <a:p>
            <a:endParaRPr lang="en-US" sz="2400" dirty="0">
              <a:ea typeface="+mn-lt"/>
              <a:cs typeface="+mn-lt"/>
            </a:endParaRPr>
          </a:p>
          <a:p>
            <a:endParaRPr lang="en-US" sz="2400" dirty="0">
              <a:ea typeface="+mn-lt"/>
              <a:cs typeface="+mn-lt"/>
            </a:endParaRPr>
          </a:p>
          <a:p>
            <a:r>
              <a:rPr lang="en-US" sz="2400" dirty="0">
                <a:ea typeface="+mn-lt"/>
                <a:cs typeface="+mn-lt"/>
              </a:rPr>
              <a:t>• </a:t>
            </a:r>
            <a:r>
              <a:rPr lang="en-US" sz="2400" b="1" dirty="0">
                <a:ea typeface="+mn-lt"/>
                <a:cs typeface="+mn-lt"/>
              </a:rPr>
              <a:t>Semi-supervised or minimally-supervised methods:</a:t>
            </a:r>
            <a:r>
              <a:rPr lang="en-US" sz="2400" dirty="0">
                <a:ea typeface="+mn-lt"/>
                <a:cs typeface="+mn-lt"/>
              </a:rPr>
              <a:t> These make use of a </a:t>
            </a:r>
          </a:p>
          <a:p>
            <a:r>
              <a:rPr lang="en-US" sz="2400" dirty="0">
                <a:ea typeface="+mn-lt"/>
                <a:cs typeface="+mn-lt"/>
              </a:rPr>
              <a:t>secondary source of knowledge such as a small annotated corpus as seed data in a </a:t>
            </a:r>
            <a:endParaRPr lang="en-US" sz="2400">
              <a:cs typeface="Calibri"/>
            </a:endParaRPr>
          </a:p>
          <a:p>
            <a:r>
              <a:rPr lang="en-US" sz="2400" dirty="0">
                <a:ea typeface="+mn-lt"/>
                <a:cs typeface="+mn-lt"/>
              </a:rPr>
              <a:t>bootstrapping process, or a word-aligned bilingual corpus</a:t>
            </a:r>
            <a:endParaRPr lang="en-IN" sz="240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218145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3484" y="188619"/>
            <a:ext cx="971203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Knowledge Based Approaches</a:t>
            </a:r>
          </a:p>
          <a:p>
            <a:endParaRPr lang="en-US" dirty="0"/>
          </a:p>
          <a:p>
            <a:r>
              <a:rPr lang="en-US" dirty="0"/>
              <a:t>Overlap Based Approaches</a:t>
            </a:r>
          </a:p>
          <a:p>
            <a:endParaRPr lang="en-US" dirty="0"/>
          </a:p>
          <a:p>
            <a:r>
              <a:rPr lang="en-US" dirty="0"/>
              <a:t>Require a Machine Readable Dictionary (MRD).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	For Example WordNet (all the information should in form that machine can understand)</a:t>
            </a:r>
          </a:p>
          <a:p>
            <a:endParaRPr lang="en-US" dirty="0"/>
          </a:p>
          <a:p>
            <a:r>
              <a:rPr lang="en-US" dirty="0"/>
              <a:t>Find the overlap between the features of different senses of an ambiguous word (sense bag) and the features of the words in its context (context bag).</a:t>
            </a:r>
          </a:p>
          <a:p>
            <a:endParaRPr lang="en-US" dirty="0"/>
          </a:p>
          <a:p>
            <a:r>
              <a:rPr lang="en-US" dirty="0"/>
              <a:t>The features could be sense definitions, example sentences, hypernyms etc.</a:t>
            </a:r>
          </a:p>
          <a:p>
            <a:endParaRPr lang="en-US" dirty="0"/>
          </a:p>
          <a:p>
            <a:r>
              <a:rPr lang="en-US" dirty="0"/>
              <a:t>The features could also be given weights.</a:t>
            </a:r>
          </a:p>
          <a:p>
            <a:endParaRPr lang="en-US" dirty="0"/>
          </a:p>
          <a:p>
            <a:r>
              <a:rPr lang="en-US" dirty="0"/>
              <a:t>The sense which has the maximum overlap is selected as the contextually appropriate sense.</a:t>
            </a:r>
            <a:endParaRPr lang="en-IN" dirty="0"/>
          </a:p>
        </p:txBody>
      </p:sp>
      <p:sp>
        <p:nvSpPr>
          <p:cNvPr id="3" name="AutoShape 2" descr="https://powerpoint.officeapps.live.com/pods/GetClipboardImage.ashx?Id=7f25ae0c-613b-4231-b767-70b348d138ff&amp;DC=PSG4&amp;pkey=17bcf12a-8741-4207-b07f-ef8e6e4718cd&amp;wdwaccluster=PSG4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4704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465" y="366502"/>
            <a:ext cx="10939549" cy="1366400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50" dirty="0"/>
              <a:t>MR</a:t>
            </a:r>
            <a:r>
              <a:rPr b="1" spc="-40" dirty="0"/>
              <a:t>D</a:t>
            </a:r>
            <a:r>
              <a:rPr b="1" spc="5" dirty="0"/>
              <a:t> </a:t>
            </a:r>
            <a:r>
              <a:rPr b="1" spc="-5" dirty="0"/>
              <a:t>–</a:t>
            </a:r>
            <a:r>
              <a:rPr b="1" spc="5" dirty="0"/>
              <a:t> </a:t>
            </a:r>
            <a:r>
              <a:rPr b="1" spc="-275" dirty="0"/>
              <a:t>A</a:t>
            </a:r>
            <a:r>
              <a:rPr b="1" dirty="0"/>
              <a:t> </a:t>
            </a:r>
            <a:r>
              <a:rPr b="1" spc="-200" dirty="0"/>
              <a:t>R</a:t>
            </a:r>
            <a:r>
              <a:rPr b="1" spc="10" dirty="0"/>
              <a:t>e</a:t>
            </a:r>
            <a:r>
              <a:rPr b="1" spc="-5" dirty="0"/>
              <a:t>s</a:t>
            </a:r>
            <a:r>
              <a:rPr b="1" spc="-20" dirty="0"/>
              <a:t>ou</a:t>
            </a:r>
            <a:r>
              <a:rPr b="1" spc="-85" dirty="0"/>
              <a:t>r</a:t>
            </a:r>
            <a:r>
              <a:rPr b="1" spc="-10" dirty="0"/>
              <a:t>ce</a:t>
            </a:r>
            <a:r>
              <a:rPr b="1" spc="5" dirty="0"/>
              <a:t> </a:t>
            </a:r>
            <a:r>
              <a:rPr b="1" spc="-170" dirty="0"/>
              <a:t>f</a:t>
            </a:r>
            <a:r>
              <a:rPr b="1" spc="-25" dirty="0"/>
              <a:t>or</a:t>
            </a:r>
            <a:r>
              <a:rPr b="1" dirty="0"/>
              <a:t> Kn</a:t>
            </a:r>
            <a:r>
              <a:rPr b="1" spc="-60" dirty="0"/>
              <a:t>o</a:t>
            </a:r>
            <a:r>
              <a:rPr b="1" spc="-65" dirty="0"/>
              <a:t>wledg</a:t>
            </a:r>
            <a:r>
              <a:rPr b="1" spc="-55" dirty="0"/>
              <a:t>e</a:t>
            </a:r>
            <a:r>
              <a:rPr b="1" spc="35" dirty="0"/>
              <a:t>-</a:t>
            </a:r>
            <a:r>
              <a:rPr lang="en-IN" b="1" spc="-15" dirty="0">
                <a:solidFill>
                  <a:srgbClr val="696363"/>
                </a:solidFill>
                <a:latin typeface="Franklin Gothic Medium"/>
                <a:cs typeface="Franklin Gothic Medium"/>
              </a:rPr>
              <a:t>based</a:t>
            </a:r>
            <a:r>
              <a:rPr lang="en-IN" b="1" spc="-65" dirty="0">
                <a:solidFill>
                  <a:srgbClr val="696363"/>
                </a:solidFill>
                <a:latin typeface="Franklin Gothic Medium"/>
                <a:cs typeface="Franklin Gothic Medium"/>
              </a:rPr>
              <a:t> </a:t>
            </a:r>
            <a:r>
              <a:rPr lang="en-IN" b="1" spc="-120" dirty="0">
                <a:solidFill>
                  <a:srgbClr val="696363"/>
                </a:solidFill>
                <a:latin typeface="Franklin Gothic Medium"/>
                <a:cs typeface="Franklin Gothic Medium"/>
              </a:rPr>
              <a:t>WSD</a:t>
            </a:r>
            <a:br>
              <a:rPr lang="en-IN" b="1" dirty="0">
                <a:latin typeface="Franklin Gothic Medium"/>
                <a:cs typeface="Franklin Gothic Medium"/>
              </a:rPr>
            </a:br>
            <a:endParaRPr b="1" spc="35" dirty="0"/>
          </a:p>
        </p:txBody>
      </p:sp>
      <p:sp>
        <p:nvSpPr>
          <p:cNvPr id="4" name="object 4"/>
          <p:cNvSpPr txBox="1"/>
          <p:nvPr/>
        </p:nvSpPr>
        <p:spPr>
          <a:xfrm>
            <a:off x="241465" y="1223168"/>
            <a:ext cx="7609840" cy="1735455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352425" indent="-340360">
              <a:spcBef>
                <a:spcPts val="56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352425" algn="l"/>
                <a:tab pos="353060" algn="l"/>
              </a:tabLst>
            </a:pPr>
            <a:r>
              <a:rPr sz="2600" spc="-140" dirty="0">
                <a:latin typeface="Times New Roman"/>
                <a:cs typeface="Times New Roman"/>
              </a:rPr>
              <a:t>For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each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word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in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language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vocabulary,</a:t>
            </a:r>
            <a:r>
              <a:rPr sz="2600" spc="-135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an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20" dirty="0">
                <a:latin typeface="Times New Roman"/>
                <a:cs typeface="Times New Roman"/>
              </a:rPr>
              <a:t>MRD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provides:</a:t>
            </a:r>
            <a:endParaRPr sz="2600" dirty="0">
              <a:latin typeface="Times New Roman"/>
              <a:cs typeface="Times New Roman"/>
            </a:endParaRPr>
          </a:p>
          <a:p>
            <a:pPr marL="751205" lvl="1" indent="-282575">
              <a:spcBef>
                <a:spcPts val="430"/>
              </a:spcBef>
              <a:buClr>
                <a:srgbClr val="9B2C1F"/>
              </a:buClr>
              <a:buSzPct val="85416"/>
              <a:buFont typeface="Segoe UI Symbol"/>
              <a:buChar char="⚫"/>
              <a:tabLst>
                <a:tab pos="751205" algn="l"/>
                <a:tab pos="751840" algn="l"/>
              </a:tabLst>
            </a:pPr>
            <a:r>
              <a:rPr sz="2400" spc="-310" dirty="0">
                <a:latin typeface="Times New Roman"/>
                <a:cs typeface="Times New Roman"/>
              </a:rPr>
              <a:t>A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20" dirty="0">
                <a:latin typeface="Times New Roman"/>
                <a:cs typeface="Times New Roman"/>
              </a:rPr>
              <a:t>li</a:t>
            </a:r>
            <a:r>
              <a:rPr sz="2400" spc="-160" dirty="0">
                <a:latin typeface="Times New Roman"/>
                <a:cs typeface="Times New Roman"/>
              </a:rPr>
              <a:t>s</a:t>
            </a:r>
            <a:r>
              <a:rPr sz="2400" spc="30" dirty="0">
                <a:latin typeface="Times New Roman"/>
                <a:cs typeface="Times New Roman"/>
              </a:rPr>
              <a:t>t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140" dirty="0">
                <a:latin typeface="Times New Roman"/>
                <a:cs typeface="Times New Roman"/>
              </a:rPr>
              <a:t>of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0" dirty="0">
                <a:latin typeface="Times New Roman"/>
                <a:cs typeface="Times New Roman"/>
              </a:rPr>
              <a:t>meanings</a:t>
            </a:r>
            <a:endParaRPr sz="2400" dirty="0">
              <a:latin typeface="Times New Roman"/>
              <a:cs typeface="Times New Roman"/>
            </a:endParaRPr>
          </a:p>
          <a:p>
            <a:pPr marL="751205" lvl="1" indent="-282575">
              <a:spcBef>
                <a:spcPts val="395"/>
              </a:spcBef>
              <a:buClr>
                <a:srgbClr val="9B2C1F"/>
              </a:buClr>
              <a:buSzPct val="85416"/>
              <a:buFont typeface="Segoe UI Symbol"/>
              <a:buChar char="⚫"/>
              <a:tabLst>
                <a:tab pos="751205" algn="l"/>
                <a:tab pos="751840" algn="l"/>
              </a:tabLst>
            </a:pPr>
            <a:r>
              <a:rPr sz="2400" spc="-100" dirty="0">
                <a:latin typeface="Times New Roman"/>
                <a:cs typeface="Times New Roman"/>
              </a:rPr>
              <a:t>Definitio</a:t>
            </a:r>
            <a:r>
              <a:rPr sz="2400" spc="-120" dirty="0">
                <a:latin typeface="Times New Roman"/>
                <a:cs typeface="Times New Roman"/>
              </a:rPr>
              <a:t>n</a:t>
            </a:r>
            <a:r>
              <a:rPr sz="2400" spc="-185" dirty="0">
                <a:latin typeface="Times New Roman"/>
                <a:cs typeface="Times New Roman"/>
              </a:rPr>
              <a:t>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75" dirty="0">
                <a:latin typeface="Times New Roman"/>
                <a:cs typeface="Times New Roman"/>
              </a:rPr>
              <a:t>(for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40" dirty="0">
                <a:latin typeface="Times New Roman"/>
                <a:cs typeface="Times New Roman"/>
              </a:rPr>
              <a:t>al</a:t>
            </a:r>
            <a:r>
              <a:rPr sz="2400" spc="-105" dirty="0">
                <a:latin typeface="Times New Roman"/>
                <a:cs typeface="Times New Roman"/>
              </a:rPr>
              <a:t>l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225" dirty="0">
                <a:latin typeface="Times New Roman"/>
                <a:cs typeface="Times New Roman"/>
              </a:rPr>
              <a:t>w</a:t>
            </a:r>
            <a:r>
              <a:rPr sz="2400" spc="-60" dirty="0">
                <a:latin typeface="Times New Roman"/>
                <a:cs typeface="Times New Roman"/>
              </a:rPr>
              <a:t>ord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50" dirty="0">
                <a:latin typeface="Times New Roman"/>
                <a:cs typeface="Times New Roman"/>
              </a:rPr>
              <a:t>mean</a:t>
            </a:r>
            <a:r>
              <a:rPr sz="2400" spc="-75" dirty="0">
                <a:latin typeface="Times New Roman"/>
                <a:cs typeface="Times New Roman"/>
              </a:rPr>
              <a:t>i</a:t>
            </a:r>
            <a:r>
              <a:rPr sz="2400" spc="-135" dirty="0">
                <a:latin typeface="Times New Roman"/>
                <a:cs typeface="Times New Roman"/>
              </a:rPr>
              <a:t>ngs)</a:t>
            </a:r>
            <a:endParaRPr sz="2400" dirty="0">
              <a:latin typeface="Times New Roman"/>
              <a:cs typeface="Times New Roman"/>
            </a:endParaRPr>
          </a:p>
          <a:p>
            <a:pPr marL="751205" lvl="1" indent="-282575">
              <a:spcBef>
                <a:spcPts val="409"/>
              </a:spcBef>
              <a:buClr>
                <a:srgbClr val="9B2C1F"/>
              </a:buClr>
              <a:buSzPct val="85416"/>
              <a:buFont typeface="Segoe UI Symbol"/>
              <a:buChar char="⚫"/>
              <a:tabLst>
                <a:tab pos="751205" algn="l"/>
                <a:tab pos="751840" algn="l"/>
              </a:tabLst>
            </a:pPr>
            <a:r>
              <a:rPr sz="2400" spc="-355" dirty="0">
                <a:latin typeface="Times New Roman"/>
                <a:cs typeface="Times New Roman"/>
              </a:rPr>
              <a:t>T</a:t>
            </a:r>
            <a:r>
              <a:rPr sz="2400" spc="-140" dirty="0">
                <a:latin typeface="Times New Roman"/>
                <a:cs typeface="Times New Roman"/>
              </a:rPr>
              <a:t>ypical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60" dirty="0">
                <a:latin typeface="Times New Roman"/>
                <a:cs typeface="Times New Roman"/>
              </a:rPr>
              <a:t>u</a:t>
            </a:r>
            <a:r>
              <a:rPr sz="2400" spc="-120" dirty="0">
                <a:latin typeface="Times New Roman"/>
                <a:cs typeface="Times New Roman"/>
              </a:rPr>
              <a:t>s</a:t>
            </a:r>
            <a:r>
              <a:rPr sz="2400" spc="-170" dirty="0">
                <a:latin typeface="Times New Roman"/>
                <a:cs typeface="Times New Roman"/>
              </a:rPr>
              <a:t>ag</a:t>
            </a:r>
            <a:r>
              <a:rPr sz="2400" spc="-155" dirty="0">
                <a:latin typeface="Times New Roman"/>
                <a:cs typeface="Times New Roman"/>
              </a:rPr>
              <a:t>e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130" dirty="0">
                <a:latin typeface="Times New Roman"/>
                <a:cs typeface="Times New Roman"/>
              </a:rPr>
              <a:t>exam</a:t>
            </a:r>
            <a:r>
              <a:rPr sz="2400" spc="-114" dirty="0">
                <a:latin typeface="Times New Roman"/>
                <a:cs typeface="Times New Roman"/>
              </a:rPr>
              <a:t>p</a:t>
            </a:r>
            <a:r>
              <a:rPr sz="2400" spc="-125" dirty="0">
                <a:latin typeface="Times New Roman"/>
                <a:cs typeface="Times New Roman"/>
              </a:rPr>
              <a:t>le</a:t>
            </a:r>
            <a:r>
              <a:rPr sz="2400" spc="-130" dirty="0">
                <a:latin typeface="Times New Roman"/>
                <a:cs typeface="Times New Roman"/>
              </a:rPr>
              <a:t>s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95" dirty="0">
                <a:latin typeface="Times New Roman"/>
                <a:cs typeface="Times New Roman"/>
              </a:rPr>
              <a:t>(f</a:t>
            </a:r>
            <a:r>
              <a:rPr sz="2400" spc="-135" dirty="0">
                <a:latin typeface="Times New Roman"/>
                <a:cs typeface="Times New Roman"/>
              </a:rPr>
              <a:t>o</a:t>
            </a:r>
            <a:r>
              <a:rPr sz="2400" spc="25" dirty="0">
                <a:latin typeface="Times New Roman"/>
                <a:cs typeface="Times New Roman"/>
              </a:rPr>
              <a:t>r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55" dirty="0">
                <a:latin typeface="Times New Roman"/>
                <a:cs typeface="Times New Roman"/>
              </a:rPr>
              <a:t>m</a:t>
            </a:r>
            <a:r>
              <a:rPr sz="2400" spc="-95" dirty="0">
                <a:latin typeface="Times New Roman"/>
                <a:cs typeface="Times New Roman"/>
              </a:rPr>
              <a:t>o</a:t>
            </a:r>
            <a:r>
              <a:rPr sz="2400" spc="-75" dirty="0">
                <a:latin typeface="Times New Roman"/>
                <a:cs typeface="Times New Roman"/>
              </a:rPr>
              <a:t>st </a:t>
            </a:r>
            <a:r>
              <a:rPr sz="2400" spc="-225" dirty="0">
                <a:latin typeface="Times New Roman"/>
                <a:cs typeface="Times New Roman"/>
              </a:rPr>
              <a:t>w</a:t>
            </a:r>
            <a:r>
              <a:rPr sz="2400" spc="-60" dirty="0">
                <a:latin typeface="Times New Roman"/>
                <a:cs typeface="Times New Roman"/>
              </a:rPr>
              <a:t>ord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50" dirty="0">
                <a:latin typeface="Times New Roman"/>
                <a:cs typeface="Times New Roman"/>
              </a:rPr>
              <a:t>mean</a:t>
            </a:r>
            <a:r>
              <a:rPr sz="2400" spc="-75" dirty="0">
                <a:latin typeface="Times New Roman"/>
                <a:cs typeface="Times New Roman"/>
              </a:rPr>
              <a:t>i</a:t>
            </a:r>
            <a:r>
              <a:rPr sz="2400" spc="-135" dirty="0">
                <a:latin typeface="Times New Roman"/>
                <a:cs typeface="Times New Roman"/>
              </a:rPr>
              <a:t>ngs)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2363" y="3237170"/>
            <a:ext cx="7279640" cy="2372360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12700">
              <a:spcBef>
                <a:spcPts val="830"/>
              </a:spcBef>
            </a:pPr>
            <a:r>
              <a:rPr b="1" spc="-15" dirty="0">
                <a:solidFill>
                  <a:srgbClr val="000066"/>
                </a:solidFill>
                <a:latin typeface="Times New Roman"/>
                <a:cs typeface="Times New Roman"/>
              </a:rPr>
              <a:t>WordNet</a:t>
            </a:r>
            <a:r>
              <a:rPr b="1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b="1" spc="-5" dirty="0">
                <a:solidFill>
                  <a:srgbClr val="000066"/>
                </a:solidFill>
                <a:latin typeface="Times New Roman"/>
                <a:cs typeface="Times New Roman"/>
              </a:rPr>
              <a:t>definitions/examples</a:t>
            </a:r>
            <a:r>
              <a:rPr b="1" spc="-10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rgbClr val="000066"/>
                </a:solidFill>
                <a:latin typeface="Times New Roman"/>
                <a:cs typeface="Times New Roman"/>
              </a:rPr>
              <a:t>for</a:t>
            </a:r>
            <a:r>
              <a:rPr b="1" spc="-25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b="1" spc="-5" dirty="0">
                <a:solidFill>
                  <a:srgbClr val="000066"/>
                </a:solidFill>
                <a:latin typeface="Times New Roman"/>
                <a:cs typeface="Times New Roman"/>
              </a:rPr>
              <a:t>the</a:t>
            </a:r>
            <a:r>
              <a:rPr b="1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b="1" spc="-5" dirty="0">
                <a:solidFill>
                  <a:srgbClr val="000066"/>
                </a:solidFill>
                <a:latin typeface="Times New Roman"/>
                <a:cs typeface="Times New Roman"/>
              </a:rPr>
              <a:t>noun</a:t>
            </a:r>
            <a:r>
              <a:rPr b="1" spc="20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b="1" i="1" dirty="0">
                <a:solidFill>
                  <a:srgbClr val="000066"/>
                </a:solidFill>
                <a:latin typeface="Times New Roman"/>
                <a:cs typeface="Times New Roman"/>
              </a:rPr>
              <a:t>plant</a:t>
            </a:r>
            <a:endParaRPr dirty="0">
              <a:latin typeface="Times New Roman"/>
              <a:cs typeface="Times New Roman"/>
            </a:endParaRPr>
          </a:p>
          <a:p>
            <a:pPr marL="391795" marR="866140" indent="-379730">
              <a:spcBef>
                <a:spcPts val="645"/>
              </a:spcBef>
              <a:buAutoNum type="arabicPeriod"/>
              <a:tabLst>
                <a:tab pos="391795" algn="l"/>
                <a:tab pos="392430" algn="l"/>
              </a:tabLst>
            </a:pPr>
            <a:r>
              <a:rPr sz="1600" b="1" spc="-5" dirty="0">
                <a:solidFill>
                  <a:srgbClr val="000066"/>
                </a:solidFill>
                <a:latin typeface="Times New Roman"/>
                <a:cs typeface="Times New Roman"/>
              </a:rPr>
              <a:t>buildings</a:t>
            </a:r>
            <a:r>
              <a:rPr sz="1600" b="1" spc="15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000066"/>
                </a:solidFill>
                <a:latin typeface="Times New Roman"/>
                <a:cs typeface="Times New Roman"/>
              </a:rPr>
              <a:t>for</a:t>
            </a:r>
            <a:r>
              <a:rPr sz="1600" b="1" spc="-10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000066"/>
                </a:solidFill>
                <a:latin typeface="Times New Roman"/>
                <a:cs typeface="Times New Roman"/>
              </a:rPr>
              <a:t>carrying</a:t>
            </a:r>
            <a:r>
              <a:rPr sz="1600" b="1" spc="15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000066"/>
                </a:solidFill>
                <a:latin typeface="Times New Roman"/>
                <a:cs typeface="Times New Roman"/>
              </a:rPr>
              <a:t>on</a:t>
            </a:r>
            <a:r>
              <a:rPr sz="1600" b="1" spc="10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000066"/>
                </a:solidFill>
                <a:latin typeface="Times New Roman"/>
                <a:cs typeface="Times New Roman"/>
              </a:rPr>
              <a:t>industrial</a:t>
            </a:r>
            <a:r>
              <a:rPr sz="1600" b="1" spc="40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000066"/>
                </a:solidFill>
                <a:latin typeface="Times New Roman"/>
                <a:cs typeface="Times New Roman"/>
              </a:rPr>
              <a:t>labor;</a:t>
            </a:r>
            <a:r>
              <a:rPr sz="1600" b="1" spc="5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000066"/>
                </a:solidFill>
                <a:latin typeface="Times New Roman"/>
                <a:cs typeface="Times New Roman"/>
              </a:rPr>
              <a:t>"they</a:t>
            </a:r>
            <a:r>
              <a:rPr sz="1600" b="1" spc="15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000066"/>
                </a:solidFill>
                <a:latin typeface="Times New Roman"/>
                <a:cs typeface="Times New Roman"/>
              </a:rPr>
              <a:t>built</a:t>
            </a:r>
            <a:r>
              <a:rPr sz="1600" b="1" spc="20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000066"/>
                </a:solidFill>
                <a:latin typeface="Times New Roman"/>
                <a:cs typeface="Times New Roman"/>
              </a:rPr>
              <a:t>a</a:t>
            </a:r>
            <a:r>
              <a:rPr sz="1600" b="1" spc="5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000066"/>
                </a:solidFill>
                <a:latin typeface="Times New Roman"/>
                <a:cs typeface="Times New Roman"/>
              </a:rPr>
              <a:t>large</a:t>
            </a:r>
            <a:r>
              <a:rPr sz="1600" b="1" spc="15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000066"/>
                </a:solidFill>
                <a:latin typeface="Times New Roman"/>
                <a:cs typeface="Times New Roman"/>
              </a:rPr>
              <a:t>plant</a:t>
            </a:r>
            <a:r>
              <a:rPr sz="1600" b="1" spc="10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000066"/>
                </a:solidFill>
                <a:latin typeface="Times New Roman"/>
                <a:cs typeface="Times New Roman"/>
              </a:rPr>
              <a:t>to </a:t>
            </a:r>
            <a:r>
              <a:rPr sz="1600" b="1" spc="-385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000066"/>
                </a:solidFill>
                <a:latin typeface="Times New Roman"/>
                <a:cs typeface="Times New Roman"/>
              </a:rPr>
              <a:t>manufacture</a:t>
            </a:r>
            <a:r>
              <a:rPr sz="1600" b="1" spc="35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000066"/>
                </a:solidFill>
                <a:latin typeface="Times New Roman"/>
                <a:cs typeface="Times New Roman"/>
              </a:rPr>
              <a:t>automobiles“</a:t>
            </a:r>
            <a:endParaRPr sz="1600" dirty="0">
              <a:latin typeface="Times New Roman"/>
              <a:cs typeface="Times New Roman"/>
            </a:endParaRPr>
          </a:p>
          <a:p>
            <a:pPr marL="391795" indent="-379730">
              <a:spcBef>
                <a:spcPts val="500"/>
              </a:spcBef>
              <a:buAutoNum type="arabicPeriod"/>
              <a:tabLst>
                <a:tab pos="391795" algn="l"/>
                <a:tab pos="392430" algn="l"/>
              </a:tabLst>
            </a:pPr>
            <a:r>
              <a:rPr sz="1600" b="1" spc="-5" dirty="0">
                <a:solidFill>
                  <a:srgbClr val="000066"/>
                </a:solidFill>
                <a:latin typeface="Times New Roman"/>
                <a:cs typeface="Times New Roman"/>
              </a:rPr>
              <a:t>a living</a:t>
            </a:r>
            <a:r>
              <a:rPr sz="1600" b="1" spc="15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000066"/>
                </a:solidFill>
                <a:latin typeface="Times New Roman"/>
                <a:cs typeface="Times New Roman"/>
              </a:rPr>
              <a:t>organism</a:t>
            </a:r>
            <a:r>
              <a:rPr sz="1600" b="1" spc="5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000066"/>
                </a:solidFill>
                <a:latin typeface="Times New Roman"/>
                <a:cs typeface="Times New Roman"/>
              </a:rPr>
              <a:t>lacking</a:t>
            </a:r>
            <a:r>
              <a:rPr sz="1600" b="1" spc="20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000066"/>
                </a:solidFill>
                <a:latin typeface="Times New Roman"/>
                <a:cs typeface="Times New Roman"/>
              </a:rPr>
              <a:t>the</a:t>
            </a:r>
            <a:r>
              <a:rPr sz="1600" b="1" dirty="0">
                <a:solidFill>
                  <a:srgbClr val="000066"/>
                </a:solidFill>
                <a:latin typeface="Times New Roman"/>
                <a:cs typeface="Times New Roman"/>
              </a:rPr>
              <a:t> power</a:t>
            </a:r>
            <a:r>
              <a:rPr sz="1600" b="1" spc="-60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000066"/>
                </a:solidFill>
                <a:latin typeface="Times New Roman"/>
                <a:cs typeface="Times New Roman"/>
              </a:rPr>
              <a:t>of</a:t>
            </a:r>
            <a:r>
              <a:rPr sz="1600" b="1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000066"/>
                </a:solidFill>
                <a:latin typeface="Times New Roman"/>
                <a:cs typeface="Times New Roman"/>
              </a:rPr>
              <a:t>locomotion</a:t>
            </a:r>
            <a:endParaRPr sz="1600" dirty="0">
              <a:latin typeface="Times New Roman"/>
              <a:cs typeface="Times New Roman"/>
            </a:endParaRPr>
          </a:p>
          <a:p>
            <a:pPr marL="391795" indent="-379730">
              <a:spcBef>
                <a:spcPts val="509"/>
              </a:spcBef>
              <a:buAutoNum type="arabicPeriod"/>
              <a:tabLst>
                <a:tab pos="391795" algn="l"/>
                <a:tab pos="392430" algn="l"/>
              </a:tabLst>
            </a:pPr>
            <a:r>
              <a:rPr sz="1600" b="1" spc="-5" dirty="0">
                <a:solidFill>
                  <a:srgbClr val="000066"/>
                </a:solidFill>
                <a:latin typeface="Times New Roman"/>
                <a:cs typeface="Times New Roman"/>
              </a:rPr>
              <a:t>something</a:t>
            </a:r>
            <a:r>
              <a:rPr sz="1600" b="1" spc="55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000066"/>
                </a:solidFill>
                <a:latin typeface="Times New Roman"/>
                <a:cs typeface="Times New Roman"/>
              </a:rPr>
              <a:t>planted</a:t>
            </a:r>
            <a:r>
              <a:rPr sz="1600" b="1" spc="10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000066"/>
                </a:solidFill>
                <a:latin typeface="Times New Roman"/>
                <a:cs typeface="Times New Roman"/>
              </a:rPr>
              <a:t>secretly</a:t>
            </a:r>
            <a:r>
              <a:rPr sz="1600" b="1" spc="45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000066"/>
                </a:solidFill>
                <a:latin typeface="Times New Roman"/>
                <a:cs typeface="Times New Roman"/>
              </a:rPr>
              <a:t>for discovery</a:t>
            </a:r>
            <a:r>
              <a:rPr sz="1600" b="1" spc="15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000066"/>
                </a:solidFill>
                <a:latin typeface="Times New Roman"/>
                <a:cs typeface="Times New Roman"/>
              </a:rPr>
              <a:t>by</a:t>
            </a:r>
            <a:r>
              <a:rPr sz="1600" b="1" spc="10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000066"/>
                </a:solidFill>
                <a:latin typeface="Times New Roman"/>
                <a:cs typeface="Times New Roman"/>
              </a:rPr>
              <a:t>another;</a:t>
            </a:r>
            <a:r>
              <a:rPr sz="1600" b="1" spc="5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000066"/>
                </a:solidFill>
                <a:latin typeface="Times New Roman"/>
                <a:cs typeface="Times New Roman"/>
              </a:rPr>
              <a:t>"the</a:t>
            </a:r>
            <a:r>
              <a:rPr sz="1600" b="1" spc="25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000066"/>
                </a:solidFill>
                <a:latin typeface="Times New Roman"/>
                <a:cs typeface="Times New Roman"/>
              </a:rPr>
              <a:t>police</a:t>
            </a:r>
            <a:r>
              <a:rPr sz="1600" b="1" spc="25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000066"/>
                </a:solidFill>
                <a:latin typeface="Times New Roman"/>
                <a:cs typeface="Times New Roman"/>
              </a:rPr>
              <a:t>used</a:t>
            </a:r>
            <a:r>
              <a:rPr sz="1600" b="1" spc="10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000066"/>
                </a:solidFill>
                <a:latin typeface="Times New Roman"/>
                <a:cs typeface="Times New Roman"/>
              </a:rPr>
              <a:t>a</a:t>
            </a:r>
            <a:r>
              <a:rPr sz="1600" b="1" spc="5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000066"/>
                </a:solidFill>
                <a:latin typeface="Times New Roman"/>
                <a:cs typeface="Times New Roman"/>
              </a:rPr>
              <a:t>plant</a:t>
            </a:r>
            <a:r>
              <a:rPr sz="1600" b="1" spc="10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000066"/>
                </a:solidFill>
                <a:latin typeface="Times New Roman"/>
                <a:cs typeface="Times New Roman"/>
              </a:rPr>
              <a:t>to</a:t>
            </a:r>
            <a:endParaRPr sz="1600" dirty="0">
              <a:latin typeface="Times New Roman"/>
              <a:cs typeface="Times New Roman"/>
            </a:endParaRPr>
          </a:p>
          <a:p>
            <a:pPr marL="391795"/>
            <a:r>
              <a:rPr sz="1600" b="1" spc="-5" dirty="0">
                <a:solidFill>
                  <a:srgbClr val="000066"/>
                </a:solidFill>
                <a:latin typeface="Times New Roman"/>
                <a:cs typeface="Times New Roman"/>
              </a:rPr>
              <a:t>trick</a:t>
            </a:r>
            <a:r>
              <a:rPr sz="1600" b="1" spc="20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000066"/>
                </a:solidFill>
                <a:latin typeface="Times New Roman"/>
                <a:cs typeface="Times New Roman"/>
              </a:rPr>
              <a:t>the</a:t>
            </a:r>
            <a:r>
              <a:rPr sz="1600" b="1" spc="25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000066"/>
                </a:solidFill>
                <a:latin typeface="Times New Roman"/>
                <a:cs typeface="Times New Roman"/>
              </a:rPr>
              <a:t>thieves";</a:t>
            </a:r>
            <a:r>
              <a:rPr sz="1600" b="1" spc="30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000066"/>
                </a:solidFill>
                <a:latin typeface="Times New Roman"/>
                <a:cs typeface="Times New Roman"/>
              </a:rPr>
              <a:t>"he</a:t>
            </a:r>
            <a:r>
              <a:rPr sz="1600" b="1" spc="5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000066"/>
                </a:solidFill>
                <a:latin typeface="Times New Roman"/>
                <a:cs typeface="Times New Roman"/>
              </a:rPr>
              <a:t>claimed</a:t>
            </a:r>
            <a:r>
              <a:rPr sz="1600" b="1" spc="50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000066"/>
                </a:solidFill>
                <a:latin typeface="Times New Roman"/>
                <a:cs typeface="Times New Roman"/>
              </a:rPr>
              <a:t>that</a:t>
            </a:r>
            <a:r>
              <a:rPr sz="1600" b="1" spc="20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000066"/>
                </a:solidFill>
                <a:latin typeface="Times New Roman"/>
                <a:cs typeface="Times New Roman"/>
              </a:rPr>
              <a:t>the</a:t>
            </a:r>
            <a:r>
              <a:rPr sz="1600" b="1" spc="10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000066"/>
                </a:solidFill>
                <a:latin typeface="Times New Roman"/>
                <a:cs typeface="Times New Roman"/>
              </a:rPr>
              <a:t>evidence</a:t>
            </a:r>
            <a:r>
              <a:rPr sz="1600" b="1" spc="20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000066"/>
                </a:solidFill>
                <a:latin typeface="Times New Roman"/>
                <a:cs typeface="Times New Roman"/>
              </a:rPr>
              <a:t>against</a:t>
            </a:r>
            <a:r>
              <a:rPr sz="1600" b="1" spc="15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000066"/>
                </a:solidFill>
                <a:latin typeface="Times New Roman"/>
                <a:cs typeface="Times New Roman"/>
              </a:rPr>
              <a:t>him</a:t>
            </a:r>
            <a:r>
              <a:rPr sz="1600" b="1" spc="20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000066"/>
                </a:solidFill>
                <a:latin typeface="Times New Roman"/>
                <a:cs typeface="Times New Roman"/>
              </a:rPr>
              <a:t>was</a:t>
            </a:r>
            <a:r>
              <a:rPr sz="1600" b="1" spc="-20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000066"/>
                </a:solidFill>
                <a:latin typeface="Times New Roman"/>
                <a:cs typeface="Times New Roman"/>
              </a:rPr>
              <a:t>a</a:t>
            </a:r>
            <a:r>
              <a:rPr sz="1600" b="1" spc="10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000066"/>
                </a:solidFill>
                <a:latin typeface="Times New Roman"/>
                <a:cs typeface="Times New Roman"/>
              </a:rPr>
              <a:t>plant"</a:t>
            </a:r>
            <a:endParaRPr sz="1600" dirty="0">
              <a:latin typeface="Times New Roman"/>
              <a:cs typeface="Times New Roman"/>
            </a:endParaRPr>
          </a:p>
          <a:p>
            <a:pPr marL="391795" marR="908685" indent="-379730">
              <a:spcBef>
                <a:spcPts val="490"/>
              </a:spcBef>
              <a:buAutoNum type="arabicPeriod" startAt="4"/>
              <a:tabLst>
                <a:tab pos="391795" algn="l"/>
                <a:tab pos="392430" algn="l"/>
              </a:tabLst>
            </a:pPr>
            <a:r>
              <a:rPr sz="1600" b="1" spc="-5" dirty="0">
                <a:solidFill>
                  <a:srgbClr val="000066"/>
                </a:solidFill>
                <a:latin typeface="Times New Roman"/>
                <a:cs typeface="Times New Roman"/>
              </a:rPr>
              <a:t>an actor</a:t>
            </a:r>
            <a:r>
              <a:rPr sz="1600" b="1" spc="-15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000066"/>
                </a:solidFill>
                <a:latin typeface="Times New Roman"/>
                <a:cs typeface="Times New Roman"/>
              </a:rPr>
              <a:t>situated</a:t>
            </a:r>
            <a:r>
              <a:rPr sz="1600" b="1" spc="20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000066"/>
                </a:solidFill>
                <a:latin typeface="Times New Roman"/>
                <a:cs typeface="Times New Roman"/>
              </a:rPr>
              <a:t>in</a:t>
            </a:r>
            <a:r>
              <a:rPr sz="1600" b="1" spc="10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000066"/>
                </a:solidFill>
                <a:latin typeface="Times New Roman"/>
                <a:cs typeface="Times New Roman"/>
              </a:rPr>
              <a:t>the</a:t>
            </a:r>
            <a:r>
              <a:rPr sz="1600" b="1" spc="5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000066"/>
                </a:solidFill>
                <a:latin typeface="Times New Roman"/>
                <a:cs typeface="Times New Roman"/>
              </a:rPr>
              <a:t>audience</a:t>
            </a:r>
            <a:r>
              <a:rPr sz="1600" b="1" spc="20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000066"/>
                </a:solidFill>
                <a:latin typeface="Times New Roman"/>
                <a:cs typeface="Times New Roman"/>
              </a:rPr>
              <a:t>whose</a:t>
            </a:r>
            <a:r>
              <a:rPr sz="1600" b="1" spc="-20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000066"/>
                </a:solidFill>
                <a:latin typeface="Times New Roman"/>
                <a:cs typeface="Times New Roman"/>
              </a:rPr>
              <a:t>acting</a:t>
            </a:r>
            <a:r>
              <a:rPr sz="1600" b="1" spc="25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000066"/>
                </a:solidFill>
                <a:latin typeface="Times New Roman"/>
                <a:cs typeface="Times New Roman"/>
              </a:rPr>
              <a:t>is</a:t>
            </a:r>
            <a:r>
              <a:rPr sz="1600" b="1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000066"/>
                </a:solidFill>
                <a:latin typeface="Times New Roman"/>
                <a:cs typeface="Times New Roman"/>
              </a:rPr>
              <a:t>rehearsed</a:t>
            </a:r>
            <a:r>
              <a:rPr sz="1600" b="1" spc="25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000066"/>
                </a:solidFill>
                <a:latin typeface="Times New Roman"/>
                <a:cs typeface="Times New Roman"/>
              </a:rPr>
              <a:t>but</a:t>
            </a:r>
            <a:r>
              <a:rPr sz="1600" b="1" spc="5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000066"/>
                </a:solidFill>
                <a:latin typeface="Times New Roman"/>
                <a:cs typeface="Times New Roman"/>
              </a:rPr>
              <a:t>seems </a:t>
            </a:r>
            <a:r>
              <a:rPr sz="1600" b="1" spc="-385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000066"/>
                </a:solidFill>
                <a:latin typeface="Times New Roman"/>
                <a:cs typeface="Times New Roman"/>
              </a:rPr>
              <a:t>spontaneous</a:t>
            </a:r>
            <a:r>
              <a:rPr sz="1600" b="1" spc="-10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000066"/>
                </a:solidFill>
                <a:latin typeface="Times New Roman"/>
                <a:cs typeface="Times New Roman"/>
              </a:rPr>
              <a:t>to</a:t>
            </a:r>
            <a:r>
              <a:rPr sz="1600" b="1" spc="10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000066"/>
                </a:solidFill>
                <a:latin typeface="Times New Roman"/>
                <a:cs typeface="Times New Roman"/>
              </a:rPr>
              <a:t>the</a:t>
            </a:r>
            <a:r>
              <a:rPr sz="1600" b="1" spc="15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000066"/>
                </a:solidFill>
                <a:latin typeface="Times New Roman"/>
                <a:cs typeface="Times New Roman"/>
              </a:rPr>
              <a:t>audience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48640" y="3197629"/>
            <a:ext cx="8001000" cy="2667000"/>
          </a:xfrm>
          <a:custGeom>
            <a:avLst/>
            <a:gdLst/>
            <a:ahLst/>
            <a:cxnLst/>
            <a:rect l="l" t="t" r="r" b="b"/>
            <a:pathLst>
              <a:path w="8001000" h="2667000">
                <a:moveTo>
                  <a:pt x="0" y="2667000"/>
                </a:moveTo>
                <a:lnTo>
                  <a:pt x="8001000" y="2667000"/>
                </a:lnTo>
                <a:lnTo>
                  <a:pt x="8001000" y="0"/>
                </a:lnTo>
                <a:lnTo>
                  <a:pt x="0" y="0"/>
                </a:lnTo>
                <a:lnTo>
                  <a:pt x="0" y="2667000"/>
                </a:lnTo>
                <a:close/>
              </a:path>
            </a:pathLst>
          </a:custGeom>
          <a:ln w="12700">
            <a:solidFill>
              <a:srgbClr val="00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17175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05047" y="199473"/>
            <a:ext cx="9495905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b="1" dirty="0" err="1"/>
              <a:t>Lesk’s</a:t>
            </a:r>
            <a:r>
              <a:rPr lang="en-IN" sz="3200" b="1" dirty="0"/>
              <a:t> Algorithm</a:t>
            </a:r>
          </a:p>
          <a:p>
            <a:endParaRPr lang="en-IN" sz="3200" b="1" dirty="0"/>
          </a:p>
          <a:p>
            <a:r>
              <a:rPr lang="en-IN" dirty="0"/>
              <a:t>Sense Bag: contains the words in the definition of a candidate sense of the ambiguous word.</a:t>
            </a:r>
          </a:p>
          <a:p>
            <a:endParaRPr lang="en-US" dirty="0"/>
          </a:p>
          <a:p>
            <a:endParaRPr lang="en-IN" dirty="0"/>
          </a:p>
          <a:p>
            <a:r>
              <a:rPr lang="en-IN" dirty="0"/>
              <a:t>Context Bag: contains the words in the definition of each sense of each context word.</a:t>
            </a:r>
          </a:p>
          <a:p>
            <a:endParaRPr lang="en-IN" dirty="0"/>
          </a:p>
          <a:p>
            <a:r>
              <a:rPr lang="en-IN" b="1" dirty="0">
                <a:solidFill>
                  <a:srgbClr val="FF0000"/>
                </a:solidFill>
              </a:rPr>
              <a:t>Example :-On burning coal we get ash.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047" y="2938684"/>
            <a:ext cx="7342909" cy="3613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369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6734" y="113253"/>
            <a:ext cx="10551621" cy="70480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/>
              <a:t>Walker’s Algorithm  </a:t>
            </a:r>
          </a:p>
          <a:p>
            <a:endParaRPr lang="en-IN" sz="2800" b="1" dirty="0"/>
          </a:p>
          <a:p>
            <a:r>
              <a:rPr lang="en-IN" dirty="0"/>
              <a:t>A Thesaurus Based approach</a:t>
            </a:r>
          </a:p>
          <a:p>
            <a:endParaRPr lang="en-US" dirty="0"/>
          </a:p>
          <a:p>
            <a:r>
              <a:rPr lang="en-US" dirty="0"/>
              <a:t>What is Thesaurus ?</a:t>
            </a:r>
            <a:br>
              <a:rPr lang="en-US" dirty="0"/>
            </a:br>
            <a:endParaRPr lang="en-US" dirty="0"/>
          </a:p>
          <a:p>
            <a:r>
              <a:rPr lang="en-US" dirty="0"/>
              <a:t>A </a:t>
            </a:r>
            <a:r>
              <a:rPr lang="en-US" b="1" dirty="0"/>
              <a:t>thesaurus</a:t>
            </a:r>
            <a:r>
              <a:rPr lang="en-US" dirty="0"/>
              <a:t> is a book, software program, or online service that provides alternative or similar words to a word.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For example, searching for "hope" may return synonyms like "achievement," "faith," "ambition," and "optimism.“</a:t>
            </a:r>
          </a:p>
          <a:p>
            <a:endParaRPr lang="en-US" dirty="0"/>
          </a:p>
          <a:p>
            <a:r>
              <a:rPr lang="en-US" b="1" dirty="0"/>
              <a:t>Thesaurus vs. dictionary</a:t>
            </a:r>
          </a:p>
          <a:p>
            <a:r>
              <a:rPr lang="en-US" dirty="0"/>
              <a:t>A thesaurus is used to group different words with the same meaning (synonyms) and similar words. </a:t>
            </a:r>
          </a:p>
          <a:p>
            <a:endParaRPr lang="en-US" dirty="0"/>
          </a:p>
          <a:p>
            <a:r>
              <a:rPr lang="en-US" dirty="0"/>
              <a:t>On the other hand, a dictionary explains the definition of a word. </a:t>
            </a:r>
          </a:p>
          <a:p>
            <a:endParaRPr lang="en-US" dirty="0"/>
          </a:p>
          <a:p>
            <a:r>
              <a:rPr lang="en-US" dirty="0"/>
              <a:t>For example, looking up the word "computer" in a thesaurus may give words like PC, CPU, calculator, abacus, and laptop that could be used in place of the word computer. </a:t>
            </a:r>
          </a:p>
          <a:p>
            <a:endParaRPr lang="en-US" dirty="0"/>
          </a:p>
          <a:p>
            <a:r>
              <a:rPr lang="en-US" dirty="0"/>
              <a:t>Looking up the word "computer" in a dictionary would define the word like what is found on our computer definition.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8041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86616D1B2B5D4EACF4EB6E2954224C" ma:contentTypeVersion="2" ma:contentTypeDescription="Create a new document." ma:contentTypeScope="" ma:versionID="5a88e146a983b1d38362edfdcab8f0ec">
  <xsd:schema xmlns:xsd="http://www.w3.org/2001/XMLSchema" xmlns:xs="http://www.w3.org/2001/XMLSchema" xmlns:p="http://schemas.microsoft.com/office/2006/metadata/properties" xmlns:ns2="7cf577e1-93f0-4b20-915c-ed64a841f63e" targetNamespace="http://schemas.microsoft.com/office/2006/metadata/properties" ma:root="true" ma:fieldsID="16ce83775638b187892c11bb27775f47" ns2:_="">
    <xsd:import namespace="7cf577e1-93f0-4b20-915c-ed64a841f63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cf577e1-93f0-4b20-915c-ed64a841f63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04F5800-FE58-493C-9B08-A8332A9A2B24}"/>
</file>

<file path=customXml/itemProps2.xml><?xml version="1.0" encoding="utf-8"?>
<ds:datastoreItem xmlns:ds="http://schemas.openxmlformats.org/officeDocument/2006/customXml" ds:itemID="{89443D70-DB26-47E3-AD17-80D4CAC1C8D2}"/>
</file>

<file path=customXml/itemProps3.xml><?xml version="1.0" encoding="utf-8"?>
<ds:datastoreItem xmlns:ds="http://schemas.openxmlformats.org/officeDocument/2006/customXml" ds:itemID="{002AE4B5-4C04-41DE-9677-CAA1A291C134}"/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689</Words>
  <Application>Microsoft Office PowerPoint</Application>
  <PresentationFormat>Widescreen</PresentationFormat>
  <Paragraphs>155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Word Sense Disambiguation</vt:lpstr>
      <vt:lpstr>Word Sense Disambiguation Problem </vt:lpstr>
      <vt:lpstr>PowerPoint Presentation</vt:lpstr>
      <vt:lpstr>PowerPoint Presentation</vt:lpstr>
      <vt:lpstr>PowerPoint Presentation</vt:lpstr>
      <vt:lpstr>PowerPoint Presentation</vt:lpstr>
      <vt:lpstr>MRD – A Resource for Knowledge-based WSD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KB Approaches –Conclusions</vt:lpstr>
      <vt:lpstr>Supervised methods</vt:lpstr>
      <vt:lpstr>PowerPoint Presentation</vt:lpstr>
      <vt:lpstr>Classification:  definition</vt:lpstr>
      <vt:lpstr>Classification Methods:  Supervised Machine</vt:lpstr>
      <vt:lpstr>Classification Methods:  Supervised Machine Learning</vt:lpstr>
      <vt:lpstr>Applying Naive Bayes to WSD</vt:lpstr>
      <vt:lpstr>PowerPoint Presentation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 Sense Disambiguation</dc:title>
  <dc:creator>Pooja Vartak</dc:creator>
  <cp:lastModifiedBy>Pooja Vartak</cp:lastModifiedBy>
  <cp:revision>26</cp:revision>
  <dcterms:created xsi:type="dcterms:W3CDTF">2023-04-19T06:21:23Z</dcterms:created>
  <dcterms:modified xsi:type="dcterms:W3CDTF">2023-04-19T07:28:18Z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0x0101007086616D1B2B5D4EACF4EB6E2954224C</vt:lpwstr>
  </property>
</Properties>
</file>