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7" Type="http://schemas.openxmlformats.org/officeDocument/2006/relationships/slide" Target="slides/slide2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6651" y="461594"/>
            <a:ext cx="633069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48420"/>
            <a:ext cx="4090670" cy="1402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ordnet.princeton.edu/perl/webwn?o2&amp;o0=1&amp;o7&amp;o5&amp;o1=1&amp;o6&amp;o4&amp;o3&amp;s=bicycle&amp;h=00&amp;j=0" TargetMode="External"/><Relationship Id="rId3" Type="http://schemas.openxmlformats.org/officeDocument/2006/relationships/hyperlink" Target="http://wordnet.princeton.edu/perl/webwn?o2&amp;o0=1&amp;o7&amp;o5&amp;o1=1&amp;o6&amp;o4&amp;o3&amp;s=bike" TargetMode="External"/><Relationship Id="rId4" Type="http://schemas.openxmlformats.org/officeDocument/2006/relationships/hyperlink" Target="http://wordnet.princeton.edu/perl/webwn?o2&amp;o0=1&amp;o7&amp;o5&amp;o1=1&amp;o6&amp;o4&amp;o3&amp;s=wheel" TargetMode="External"/><Relationship Id="rId5" Type="http://schemas.openxmlformats.org/officeDocument/2006/relationships/hyperlink" Target="http://wordnet.princeton.edu/perl/webwn?o2&amp;o0=1&amp;o7&amp;o5&amp;o1=1&amp;o6&amp;o4&amp;o3&amp;s=cycle" TargetMode="External"/><Relationship Id="rId6" Type="http://schemas.openxmlformats.org/officeDocument/2006/relationships/hyperlink" Target="http://wordnet.princeton.edu/perl/webwn?o2&amp;o0=1&amp;o7&amp;o5&amp;o1=1&amp;o6&amp;o4&amp;o3&amp;s=bicycle&amp;h=101000000000000&amp;j=1" TargetMode="External"/><Relationship Id="rId7" Type="http://schemas.openxmlformats.org/officeDocument/2006/relationships/hyperlink" Target="http://wordnet.princeton.edu/perl/webwn?o2&amp;o0=1&amp;o7&amp;o5&amp;o1=1&amp;o6&amp;o4&amp;o3&amp;r=1&amp;s=bicycle&amp;i=1&amp;h=110000001000000000000" TargetMode="External"/><Relationship Id="rId8" Type="http://schemas.openxmlformats.org/officeDocument/2006/relationships/hyperlink" Target="http://wordnet.princeton.edu/perl/webwn?o2&amp;o0=1&amp;o7&amp;o5&amp;o1=1&amp;o6&amp;o4&amp;o3&amp;s=bicycle&amp;i=2&amp;h=110000001000000000000" TargetMode="External"/><Relationship Id="rId9" Type="http://schemas.openxmlformats.org/officeDocument/2006/relationships/hyperlink" Target="http://wordnet.princeton.edu/perl/webwn?o2&amp;o0=1&amp;o7&amp;o5&amp;o1=1&amp;o6&amp;o4&amp;o3&amp;s=bicycle-built-for-two" TargetMode="External"/><Relationship Id="rId10" Type="http://schemas.openxmlformats.org/officeDocument/2006/relationships/hyperlink" Target="http://wordnet.princeton.edu/perl/webwn?o2&amp;o0=1&amp;o7&amp;o5&amp;o1=1&amp;o6&amp;o4&amp;o3&amp;s=tandem%2Bbicycle" TargetMode="External"/><Relationship Id="rId11" Type="http://schemas.openxmlformats.org/officeDocument/2006/relationships/hyperlink" Target="http://wordnet.princeton.edu/perl/webwn?o2&amp;o0=1&amp;o7&amp;o5&amp;o1=1&amp;o6&amp;o4&amp;o3&amp;s=tandem" TargetMode="External"/><Relationship Id="rId12" Type="http://schemas.openxmlformats.org/officeDocument/2006/relationships/hyperlink" Target="http://wordnet.princeton.edu/perl/webwn?o2&amp;o0=1&amp;o7&amp;o5&amp;o1=1&amp;o6&amp;o4&amp;o3&amp;s=bicycle&amp;i=3&amp;h=110000001000000000000" TargetMode="External"/><Relationship Id="rId13" Type="http://schemas.openxmlformats.org/officeDocument/2006/relationships/hyperlink" Target="http://wordnet.princeton.edu/perl/webwn?o2&amp;o0=1&amp;o7&amp;o5&amp;o1=1&amp;o6&amp;o4&amp;o3&amp;s=mountain%2Bbike" TargetMode="External"/><Relationship Id="rId14" Type="http://schemas.openxmlformats.org/officeDocument/2006/relationships/hyperlink" Target="http://wordnet.princeton.edu/perl/webwn?o2&amp;o0=1&amp;o7&amp;o5&amp;o1=1&amp;o6&amp;o4&amp;o3&amp;s=all-terrain%2Bbike" TargetMode="External"/><Relationship Id="rId15" Type="http://schemas.openxmlformats.org/officeDocument/2006/relationships/hyperlink" Target="http://wordnet.princeton.edu/perl/webwn?o2&amp;o0=1&amp;o7&amp;o5&amp;o1=1&amp;o6&amp;o4&amp;o3&amp;s=off-roader" TargetMode="External"/><Relationship Id="rId16" Type="http://schemas.openxmlformats.org/officeDocument/2006/relationships/hyperlink" Target="http://wordnet.princeton.edu/perl/webwn?o2&amp;o0=1&amp;o7&amp;o5&amp;o1=1&amp;o6&amp;o4&amp;o3&amp;s=bicycle&amp;i=4&amp;h=110000001000000000000" TargetMode="External"/><Relationship Id="rId17" Type="http://schemas.openxmlformats.org/officeDocument/2006/relationships/hyperlink" Target="http://wordnet.princeton.edu/perl/webwn?o2&amp;o0=1&amp;o7&amp;o5&amp;o1=1&amp;o6&amp;o4&amp;o3&amp;s=ordinary" TargetMode="External"/><Relationship Id="rId18" Type="http://schemas.openxmlformats.org/officeDocument/2006/relationships/hyperlink" Target="http://wordnet.princeton.edu/perl/webwn?o2&amp;o0=1&amp;o7&amp;o5&amp;o1=1&amp;o6&amp;o4&amp;o3&amp;s=ordinary%2Bbicycle" TargetMode="External"/><Relationship Id="rId19" Type="http://schemas.openxmlformats.org/officeDocument/2006/relationships/hyperlink" Target="http://wordnet.princeton.edu/perl/webwn?o2&amp;o0=1&amp;o7&amp;o5&amp;o1=1&amp;o6&amp;o4&amp;o3&amp;s=bicycle&amp;i=5&amp;h=110000001000000000000" TargetMode="External"/><Relationship Id="rId20" Type="http://schemas.openxmlformats.org/officeDocument/2006/relationships/hyperlink" Target="http://wordnet.princeton.edu/perl/webwn?o2&amp;o0=1&amp;o7&amp;o5&amp;o1=1&amp;o6&amp;o4&amp;o3&amp;s=push-bike" TargetMode="External"/><Relationship Id="rId21" Type="http://schemas.openxmlformats.org/officeDocument/2006/relationships/hyperlink" Target="http://wordnet.princeton.edu/perl/webwn?o2&amp;o0=1&amp;o7&amp;o5&amp;o1=1&amp;o6&amp;o4&amp;o3&amp;s=bicycle&amp;i=6&amp;h=110000001000000000000" TargetMode="External"/><Relationship Id="rId22" Type="http://schemas.openxmlformats.org/officeDocument/2006/relationships/hyperlink" Target="http://wordnet.princeton.edu/perl/webwn?o2&amp;o0=1&amp;o7&amp;o5&amp;o1=1&amp;o6&amp;o4&amp;o3&amp;s=safety%2Bbicycle" TargetMode="External"/><Relationship Id="rId23" Type="http://schemas.openxmlformats.org/officeDocument/2006/relationships/hyperlink" Target="http://wordnet.princeton.edu/perl/webwn?o2&amp;o0=1&amp;o7&amp;o5&amp;o1=1&amp;o6&amp;o4&amp;o3&amp;s=safety%2Bbike" TargetMode="External"/><Relationship Id="rId24" Type="http://schemas.openxmlformats.org/officeDocument/2006/relationships/hyperlink" Target="http://wordnet.princeton.edu/perl/webwn?o2&amp;o0=1&amp;o7&amp;o5&amp;o1=1&amp;o6&amp;o4&amp;o3&amp;s=bicycle&amp;i=7&amp;h=110000001000000000000" TargetMode="External"/><Relationship Id="rId25" Type="http://schemas.openxmlformats.org/officeDocument/2006/relationships/hyperlink" Target="http://wordnet.princeton.edu/perl/webwn?o2&amp;o0=1&amp;o7&amp;o5&amp;o1=1&amp;o6&amp;o4&amp;o3&amp;s=velocipede" TargetMode="External"/><Relationship Id="rId26" Type="http://schemas.openxmlformats.org/officeDocument/2006/relationships/hyperlink" Target="http://wordnet.princeton.edu/perl/webwn?o2&amp;o0=1&amp;o7&amp;o5&amp;o1=1&amp;o6&amp;o4&amp;o3&amp;s=bicycle&amp;h=110000000000&amp;j=8" TargetMode="External"/><Relationship Id="rId27" Type="http://schemas.openxmlformats.org/officeDocument/2006/relationships/hyperlink" Target="http://wordnet.princeton.edu/perl/webwn?o2&amp;o0=1&amp;o7&amp;o5&amp;o1=1&amp;o6&amp;o4&amp;o3&amp;s=bicycle&amp;i=9&amp;h=110000001000000000000" TargetMode="External"/><Relationship Id="rId28" Type="http://schemas.openxmlformats.org/officeDocument/2006/relationships/hyperlink" Target="http://wordnet.princeton.edu/perl/webwn?o2&amp;o0=1&amp;o7&amp;o5&amp;o1=1&amp;o6&amp;o4&amp;o3&amp;s=bicycle%2Bseat" TargetMode="External"/><Relationship Id="rId29" Type="http://schemas.openxmlformats.org/officeDocument/2006/relationships/hyperlink" Target="http://wordnet.princeton.edu/perl/webwn?o2&amp;o0=1&amp;o7&amp;o5&amp;o1=1&amp;o6&amp;o4&amp;o3&amp;s=saddle" TargetMode="External"/><Relationship Id="rId30" Type="http://schemas.openxmlformats.org/officeDocument/2006/relationships/hyperlink" Target="http://wordnet.princeton.edu/perl/webwn?o2&amp;o0=1&amp;o7&amp;o5&amp;o1=1&amp;o6&amp;o4&amp;o3&amp;s=bicycle&amp;i=10&amp;h=110000001000000000000" TargetMode="External"/><Relationship Id="rId31" Type="http://schemas.openxmlformats.org/officeDocument/2006/relationships/hyperlink" Target="http://wordnet.princeton.edu/perl/webwn?o2&amp;o0=1&amp;o7&amp;o5&amp;o1=1&amp;o6&amp;o4&amp;o3&amp;s=bicycle%2Bwheel" TargetMode="External"/><Relationship Id="rId32" Type="http://schemas.openxmlformats.org/officeDocument/2006/relationships/hyperlink" Target="http://wordnet.princeton.edu/perl/webwn?o2&amp;o0=1&amp;o7&amp;o5&amp;o1=1&amp;o6&amp;o4&amp;o3&amp;s=bicycle&amp;i=11&amp;h=110000001000000000000" TargetMode="External"/><Relationship Id="rId33" Type="http://schemas.openxmlformats.org/officeDocument/2006/relationships/hyperlink" Target="http://wordnet.princeton.edu/perl/webwn?o2&amp;o0=1&amp;o7&amp;o5&amp;o1=1&amp;o6&amp;o4&amp;o3&amp;s=chain" TargetMode="External"/><Relationship Id="rId34" Type="http://schemas.openxmlformats.org/officeDocument/2006/relationships/hyperlink" Target="http://wordnet.princeton.edu/perl/webwn?o2&amp;o0=1&amp;o7&amp;o5&amp;o1=1&amp;o6&amp;o4&amp;o3&amp;s=bicycle&amp;i=12&amp;h=110000001000000000000" TargetMode="External"/><Relationship Id="rId35" Type="http://schemas.openxmlformats.org/officeDocument/2006/relationships/hyperlink" Target="http://wordnet.princeton.edu/perl/webwn?o2&amp;o0=1&amp;o7&amp;o5&amp;o1=1&amp;o6&amp;o4&amp;o3&amp;s=coaster%2Bbrake" TargetMode="External"/><Relationship Id="rId36" Type="http://schemas.openxmlformats.org/officeDocument/2006/relationships/hyperlink" Target="http://wordnet.princeton.edu/perl/webwn?o2&amp;o0=1&amp;o7&amp;o5&amp;o1=1&amp;o6&amp;o4&amp;o3&amp;s=bicycle&amp;i=13&amp;h=110000001000000000000" TargetMode="External"/><Relationship Id="rId37" Type="http://schemas.openxmlformats.org/officeDocument/2006/relationships/hyperlink" Target="http://wordnet.princeton.edu/perl/webwn?o2&amp;o0=1&amp;o7&amp;o5&amp;o1=1&amp;o6&amp;o4&amp;o3&amp;s=handlebar" TargetMode="External"/><Relationship Id="rId38" Type="http://schemas.openxmlformats.org/officeDocument/2006/relationships/hyperlink" Target="http://wordnet.princeton.edu/perl/webwn?o2&amp;o0=1&amp;o7&amp;o5&amp;o1=1&amp;o6&amp;o4&amp;o3&amp;s=bicycle&amp;i=14&amp;h=110000001000000000000" TargetMode="External"/><Relationship Id="rId39" Type="http://schemas.openxmlformats.org/officeDocument/2006/relationships/hyperlink" Target="http://wordnet.princeton.edu/perl/webwn?o2&amp;o0=1&amp;o7&amp;o5&amp;o1=1&amp;o6&amp;o4&amp;o3&amp;s=kickstand" TargetMode="External"/><Relationship Id="rId40" Type="http://schemas.openxmlformats.org/officeDocument/2006/relationships/hyperlink" Target="http://wordnet.princeton.edu/perl/webwn?o2&amp;o0=1&amp;o7&amp;o5&amp;o1=1&amp;o6&amp;o4&amp;o3&amp;s=bicycle&amp;i=20&amp;h=110000001000000000000" TargetMode="External"/><Relationship Id="rId41" Type="http://schemas.openxmlformats.org/officeDocument/2006/relationships/hyperlink" Target="http://wordnet.princeton.edu/perl/webwn?o2&amp;o0=1&amp;o7&amp;o5&amp;o1=1&amp;o6&amp;o4&amp;o3&amp;s=pedal" TargetMode="Externa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gsci.princeton.edu/cgi-bin/webwn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ordnet.princeton.edu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526745"/>
            <a:ext cx="19488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 b="1">
                <a:latin typeface="Calibri"/>
                <a:cs typeface="Calibri"/>
              </a:rPr>
              <a:t>WordNet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8673" y="6414922"/>
            <a:ext cx="14058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Se</a:t>
            </a:r>
            <a:r>
              <a:rPr dirty="0" sz="1400" spc="-20" b="1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antic</a:t>
            </a:r>
            <a:r>
              <a:rPr dirty="0" sz="1400" spc="-10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na</a:t>
            </a: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ly</a:t>
            </a: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i</a:t>
            </a:r>
            <a:r>
              <a:rPr dirty="0" sz="1400" b="1">
                <a:solidFill>
                  <a:srgbClr val="1F487C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98"/>
            <a:ext cx="7074027" cy="47169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252" y="461594"/>
            <a:ext cx="662050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WordNet:</a:t>
            </a:r>
            <a:r>
              <a:rPr dirty="0" spc="-55"/>
              <a:t> </a:t>
            </a:r>
            <a:r>
              <a:rPr dirty="0"/>
              <a:t>Noun</a:t>
            </a:r>
            <a:r>
              <a:rPr dirty="0" spc="-35"/>
              <a:t> </a:t>
            </a:r>
            <a:r>
              <a:rPr dirty="0" i="1">
                <a:latin typeface="Calibri"/>
                <a:cs typeface="Calibri"/>
              </a:rPr>
              <a:t>isa</a:t>
            </a:r>
            <a:r>
              <a:rPr dirty="0" spc="-30" i="1">
                <a:latin typeface="Calibri"/>
                <a:cs typeface="Calibri"/>
              </a:rPr>
              <a:t> </a:t>
            </a:r>
            <a:r>
              <a:rPr dirty="0" spc="-25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75" y="1981200"/>
            <a:ext cx="77660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7785" y="461594"/>
            <a:ext cx="64897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WordNet:</a:t>
            </a:r>
            <a:r>
              <a:rPr dirty="0" spc="-55"/>
              <a:t> Verb</a:t>
            </a:r>
            <a:r>
              <a:rPr dirty="0" spc="-30"/>
              <a:t> </a:t>
            </a:r>
            <a:r>
              <a:rPr dirty="0" i="1">
                <a:latin typeface="Calibri"/>
                <a:cs typeface="Calibri"/>
              </a:rPr>
              <a:t>isa</a:t>
            </a:r>
            <a:r>
              <a:rPr dirty="0" spc="-25" i="1">
                <a:latin typeface="Calibri"/>
                <a:cs typeface="Calibri"/>
              </a:rPr>
              <a:t> </a:t>
            </a:r>
            <a:r>
              <a:rPr dirty="0" spc="-25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150" y="1981200"/>
            <a:ext cx="725017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461594"/>
            <a:ext cx="803973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WordNet:</a:t>
            </a:r>
            <a:r>
              <a:rPr dirty="0" spc="-55"/>
              <a:t> </a:t>
            </a:r>
            <a:r>
              <a:rPr dirty="0" spc="-5"/>
              <a:t>Adjective</a:t>
            </a:r>
            <a:r>
              <a:rPr dirty="0" spc="-50"/>
              <a:t> </a:t>
            </a:r>
            <a:r>
              <a:rPr dirty="0" i="1">
                <a:latin typeface="Calibri"/>
                <a:cs typeface="Calibri"/>
              </a:rPr>
              <a:t>dumbell</a:t>
            </a:r>
            <a:r>
              <a:rPr dirty="0" spc="-35" i="1">
                <a:latin typeface="Calibri"/>
                <a:cs typeface="Calibri"/>
              </a:rPr>
              <a:t> </a:t>
            </a:r>
            <a:r>
              <a:rPr dirty="0" spc="5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306637"/>
            <a:ext cx="7772400" cy="3463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798" y="461594"/>
            <a:ext cx="66833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WordNet:</a:t>
            </a:r>
            <a:r>
              <a:rPr dirty="0" spc="-55"/>
              <a:t> </a:t>
            </a:r>
            <a:r>
              <a:rPr dirty="0" spc="-5"/>
              <a:t>Semantic</a:t>
            </a:r>
            <a:r>
              <a:rPr dirty="0" spc="-15"/>
              <a:t> Relations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1512" y="1966912"/>
          <a:ext cx="7815580" cy="4143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330"/>
                <a:gridCol w="3505200"/>
                <a:gridCol w="2769870"/>
              </a:tblGrid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Relation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hyp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hypernym</a:t>
                      </a:r>
                      <a:r>
                        <a:rPr dirty="0" sz="2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repair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improve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2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entails</a:t>
                      </a:r>
                      <a:r>
                        <a:rPr dirty="0" sz="20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breathe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inhale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sim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similar</a:t>
                      </a:r>
                      <a:r>
                        <a:rPr dirty="0" sz="20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achromatic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white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anesthetize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sleep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vgp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similar</a:t>
                      </a:r>
                      <a:r>
                        <a:rPr dirty="0" sz="20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(V)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behave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pretend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ant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antonyms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absent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sa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x,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2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breathe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 i="1">
                          <a:latin typeface="Times New Roman"/>
                          <a:cs typeface="Times New Roman"/>
                        </a:rPr>
                        <a:t>breathe</a:t>
                      </a:r>
                      <a:r>
                        <a:rPr dirty="0" sz="20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 i="1">
                          <a:latin typeface="Times New Roman"/>
                          <a:cs typeface="Times New Roman"/>
                        </a:rPr>
                        <a:t>out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ppl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participle</a:t>
                      </a:r>
                      <a:r>
                        <a:rPr dirty="0" sz="20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apply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pertains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x: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abaxial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y: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axial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205" y="461594"/>
            <a:ext cx="21640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P</a:t>
            </a:r>
            <a:r>
              <a:rPr dirty="0" spc="-5"/>
              <a:t>ol</a:t>
            </a:r>
            <a:r>
              <a:rPr dirty="0" spc="-40"/>
              <a:t>y</a:t>
            </a:r>
            <a:r>
              <a:rPr dirty="0" spc="-5"/>
              <a:t>se</a:t>
            </a:r>
            <a:r>
              <a:rPr dirty="0" spc="-75"/>
              <a:t>m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162"/>
            <a:ext cx="7810500" cy="3208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One </a:t>
            </a:r>
            <a:r>
              <a:rPr dirty="0" sz="2400" spc="-20">
                <a:latin typeface="Calibri"/>
                <a:cs typeface="Calibri"/>
              </a:rPr>
              <a:t>word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expresses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multiple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{</a:t>
            </a:r>
            <a:r>
              <a:rPr dirty="0" sz="2400" spc="-10" i="1">
                <a:latin typeface="Calibri"/>
                <a:cs typeface="Calibri"/>
              </a:rPr>
              <a:t>table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tabular_array}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latin typeface="Calibri"/>
                <a:cs typeface="Calibri"/>
              </a:rPr>
              <a:t>{</a:t>
            </a:r>
            <a:r>
              <a:rPr dirty="0" sz="2400" spc="-10" i="1">
                <a:latin typeface="Calibri"/>
                <a:cs typeface="Calibri"/>
              </a:rPr>
              <a:t>table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piece_of_furniture}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10">
                <a:latin typeface="Calibri"/>
                <a:cs typeface="Calibri"/>
              </a:rPr>
              <a:t>{</a:t>
            </a:r>
            <a:r>
              <a:rPr dirty="0" sz="2400" spc="-10" i="1">
                <a:latin typeface="Calibri"/>
                <a:cs typeface="Calibri"/>
              </a:rPr>
              <a:t>table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mesa}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latin typeface="Calibri"/>
                <a:cs typeface="Calibri"/>
              </a:rPr>
              <a:t>{</a:t>
            </a:r>
            <a:r>
              <a:rPr dirty="0" sz="2400" spc="-10" i="1">
                <a:latin typeface="Calibri"/>
                <a:cs typeface="Calibri"/>
              </a:rPr>
              <a:t>table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postpone}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Note: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most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frequent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forms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0">
                <a:latin typeface="Calibri"/>
                <a:cs typeface="Calibri"/>
              </a:rPr>
              <a:t> most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polysemous!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461594"/>
            <a:ext cx="23495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Synonymy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477759" cy="2757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One </a:t>
            </a:r>
            <a:r>
              <a:rPr dirty="0" sz="3200" spc="-10">
                <a:latin typeface="Calibri"/>
                <a:cs typeface="Calibri"/>
              </a:rPr>
              <a:t>concept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10">
                <a:latin typeface="Calibri"/>
                <a:cs typeface="Calibri"/>
              </a:rPr>
              <a:t>expressed by </a:t>
            </a:r>
            <a:r>
              <a:rPr dirty="0" sz="3200" spc="-15">
                <a:latin typeface="Calibri"/>
                <a:cs typeface="Calibri"/>
              </a:rPr>
              <a:t>several </a:t>
            </a:r>
            <a:r>
              <a:rPr dirty="0" sz="3200" spc="-25">
                <a:latin typeface="Calibri"/>
                <a:cs typeface="Calibri"/>
              </a:rPr>
              <a:t>different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word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forms: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{beat,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hit,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strike}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65">
                <a:latin typeface="Calibri"/>
                <a:cs typeface="Calibri"/>
              </a:rPr>
              <a:t>{car,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motorcar,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auto,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automobile}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8260" y="461594"/>
            <a:ext cx="51028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Synonymy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35"/>
              <a:t>WordNet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49323"/>
            <a:ext cx="7358380" cy="442150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</a:pPr>
            <a:r>
              <a:rPr dirty="0" sz="2800" spc="-35">
                <a:latin typeface="Calibri"/>
                <a:cs typeface="Calibri"/>
              </a:rPr>
              <a:t>WordNet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groups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(roughly)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synonymous, </a:t>
            </a:r>
            <a:r>
              <a:rPr dirty="0" sz="2800" spc="-10">
                <a:latin typeface="Calibri"/>
                <a:cs typeface="Calibri"/>
              </a:rPr>
              <a:t> denotationally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equivalent,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unordered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20">
                <a:latin typeface="Calibri"/>
                <a:cs typeface="Calibri"/>
              </a:rPr>
              <a:t>synonyms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(“synsets”)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800" spc="-10">
                <a:latin typeface="Calibri"/>
                <a:cs typeface="Calibri"/>
              </a:rPr>
              <a:t>{</a:t>
            </a:r>
            <a:r>
              <a:rPr dirty="0" sz="2800" spc="-10" i="1">
                <a:latin typeface="Calibri"/>
                <a:cs typeface="Calibri"/>
              </a:rPr>
              <a:t>hit,</a:t>
            </a:r>
            <a:r>
              <a:rPr dirty="0" sz="2800" spc="-2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beat, </a:t>
            </a:r>
            <a:r>
              <a:rPr dirty="0" sz="2800" spc="-20" i="1">
                <a:latin typeface="Calibri"/>
                <a:cs typeface="Calibri"/>
              </a:rPr>
              <a:t>strike</a:t>
            </a:r>
            <a:r>
              <a:rPr dirty="0" sz="2800" spc="-2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10">
                <a:latin typeface="Calibri"/>
                <a:cs typeface="Calibri"/>
              </a:rPr>
              <a:t>{</a:t>
            </a:r>
            <a:r>
              <a:rPr dirty="0" sz="2800" spc="-10" i="1">
                <a:latin typeface="Calibri"/>
                <a:cs typeface="Calibri"/>
              </a:rPr>
              <a:t>big,</a:t>
            </a:r>
            <a:r>
              <a:rPr dirty="0" sz="2800" spc="-3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large</a:t>
            </a:r>
            <a:r>
              <a:rPr dirty="0" sz="2800" spc="-5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5">
                <a:latin typeface="Calibri"/>
                <a:cs typeface="Calibri"/>
              </a:rPr>
              <a:t>{</a:t>
            </a:r>
            <a:r>
              <a:rPr dirty="0" sz="2800" spc="-5" i="1">
                <a:latin typeface="Calibri"/>
                <a:cs typeface="Calibri"/>
              </a:rPr>
              <a:t>queue,</a:t>
            </a:r>
            <a:r>
              <a:rPr dirty="0" sz="2800" spc="-4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line</a:t>
            </a:r>
            <a:r>
              <a:rPr dirty="0" sz="2800" spc="-5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Calibri"/>
              <a:cs typeface="Calibri"/>
            </a:endParaRPr>
          </a:p>
          <a:p>
            <a:pPr marL="355600" marR="795020" indent="-343535">
              <a:lnSpc>
                <a:spcPts val="3030"/>
              </a:lnSpc>
            </a:pP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definition,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synset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expresses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distinct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meaning/concept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800" spc="-15">
                <a:latin typeface="Calibri"/>
                <a:cs typeface="Calibri"/>
              </a:rPr>
              <a:t>Each </a:t>
            </a:r>
            <a:r>
              <a:rPr dirty="0" sz="2800" spc="-20">
                <a:latin typeface="Calibri"/>
                <a:cs typeface="Calibri"/>
              </a:rPr>
              <a:t>word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form-meaning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pair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-10">
                <a:latin typeface="Calibri"/>
                <a:cs typeface="Calibri"/>
              </a:rPr>
              <a:t> unique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692" y="461594"/>
            <a:ext cx="49155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Polysemy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35"/>
              <a:t> WordNet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34540"/>
            <a:ext cx="7390765" cy="5240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7760">
              <a:lnSpc>
                <a:spcPct val="11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word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form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that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appears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n</a:t>
            </a:r>
            <a:r>
              <a:rPr dirty="0" sz="3200" spc="-5" i="1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synsets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 </a:t>
            </a:r>
            <a:r>
              <a:rPr dirty="0" sz="3200" spc="-15" i="1">
                <a:latin typeface="Calibri"/>
                <a:cs typeface="Calibri"/>
              </a:rPr>
              <a:t>n</a:t>
            </a:r>
            <a:r>
              <a:rPr dirty="0" sz="3200" spc="-15">
                <a:latin typeface="Calibri"/>
                <a:cs typeface="Calibri"/>
              </a:rPr>
              <a:t>-fold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polysemous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latin typeface="Calibri"/>
                <a:cs typeface="Calibri"/>
              </a:rPr>
              <a:t>{</a:t>
            </a:r>
            <a:r>
              <a:rPr dirty="0" sz="2800" spc="-15" i="1">
                <a:latin typeface="Calibri"/>
                <a:cs typeface="Calibri"/>
              </a:rPr>
              <a:t>table</a:t>
            </a:r>
            <a:r>
              <a:rPr dirty="0" sz="2800" spc="-15">
                <a:latin typeface="Calibri"/>
                <a:cs typeface="Calibri"/>
              </a:rPr>
              <a:t>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tabular_array}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15">
                <a:latin typeface="Calibri"/>
                <a:cs typeface="Calibri"/>
              </a:rPr>
              <a:t>{</a:t>
            </a:r>
            <a:r>
              <a:rPr dirty="0" sz="2800" spc="-15" i="1">
                <a:latin typeface="Calibri"/>
                <a:cs typeface="Calibri"/>
              </a:rPr>
              <a:t>table</a:t>
            </a:r>
            <a:r>
              <a:rPr dirty="0" sz="2800" spc="-15">
                <a:latin typeface="Calibri"/>
                <a:cs typeface="Calibri"/>
              </a:rPr>
              <a:t>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piece_of_furniture}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15">
                <a:latin typeface="Calibri"/>
                <a:cs typeface="Calibri"/>
              </a:rPr>
              <a:t>{</a:t>
            </a:r>
            <a:r>
              <a:rPr dirty="0" sz="2800" spc="-15" i="1">
                <a:latin typeface="Calibri"/>
                <a:cs typeface="Calibri"/>
              </a:rPr>
              <a:t>table</a:t>
            </a:r>
            <a:r>
              <a:rPr dirty="0" sz="2800" spc="-15">
                <a:latin typeface="Calibri"/>
                <a:cs typeface="Calibri"/>
              </a:rPr>
              <a:t>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mesa}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15">
                <a:latin typeface="Calibri"/>
                <a:cs typeface="Calibri"/>
              </a:rPr>
              <a:t>{</a:t>
            </a:r>
            <a:r>
              <a:rPr dirty="0" sz="2800" spc="-15" i="1">
                <a:latin typeface="Calibri"/>
                <a:cs typeface="Calibri"/>
              </a:rPr>
              <a:t>table</a:t>
            </a:r>
            <a:r>
              <a:rPr dirty="0" sz="2800" spc="-15">
                <a:latin typeface="Calibri"/>
                <a:cs typeface="Calibri"/>
              </a:rPr>
              <a:t>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postpone}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5" i="1">
                <a:latin typeface="Calibri"/>
                <a:cs typeface="Calibri"/>
              </a:rPr>
              <a:t>table</a:t>
            </a:r>
            <a:r>
              <a:rPr dirty="0" sz="2800" spc="-5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fourfold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polysemous/has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four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senses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720"/>
              </a:spcBef>
            </a:pPr>
            <a:r>
              <a:rPr dirty="0" sz="2800" spc="-25">
                <a:latin typeface="Calibri"/>
                <a:cs typeface="Calibri"/>
              </a:rPr>
              <a:t>four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distinct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associated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 i="1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5420" y="461594"/>
            <a:ext cx="46958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dirty="0" spc="-20"/>
              <a:t> </a:t>
            </a:r>
            <a:r>
              <a:rPr dirty="0" spc="-40"/>
              <a:t>WordNet</a:t>
            </a:r>
            <a:r>
              <a:rPr dirty="0" spc="-50"/>
              <a:t> </a:t>
            </a:r>
            <a:r>
              <a:rPr dirty="0" spc="-25"/>
              <a:t>stats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8712" y="1814512"/>
          <a:ext cx="6901180" cy="435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  <a:gridCol w="2286000"/>
              </a:tblGrid>
              <a:tr h="944879">
                <a:tc>
                  <a:txBody>
                    <a:bodyPr/>
                    <a:lstStyle/>
                    <a:p>
                      <a:pPr marL="91440" marR="10369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Part of </a:t>
                      </a:r>
                      <a:r>
                        <a:rPr dirty="0" sz="2800" spc="-7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 spc="5">
                          <a:latin typeface="Arial MT"/>
                          <a:cs typeface="Arial MT"/>
                        </a:rPr>
                        <a:t>speech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15">
                          <a:latin typeface="Arial MT"/>
                          <a:cs typeface="Arial MT"/>
                        </a:rPr>
                        <a:t>Word</a:t>
                      </a:r>
                      <a:r>
                        <a:rPr dirty="0" sz="28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800">
                          <a:latin typeface="Arial MT"/>
                          <a:cs typeface="Arial MT"/>
                        </a:rPr>
                        <a:t>forms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Synsets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noun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30">
                          <a:latin typeface="Arial MT"/>
                          <a:cs typeface="Arial MT"/>
                        </a:rPr>
                        <a:t>117,798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35">
                          <a:latin typeface="Arial MT"/>
                          <a:cs typeface="Arial MT"/>
                        </a:rPr>
                        <a:t>82,115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verb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35">
                          <a:latin typeface="Arial MT"/>
                          <a:cs typeface="Arial MT"/>
                        </a:rPr>
                        <a:t>11,529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13,767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 MT"/>
                          <a:cs typeface="Arial MT"/>
                        </a:rPr>
                        <a:t>adjective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 MT"/>
                          <a:cs typeface="Arial MT"/>
                        </a:rPr>
                        <a:t>21,479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800">
                          <a:latin typeface="Arial MT"/>
                          <a:cs typeface="Arial MT"/>
                        </a:rPr>
                        <a:t>18,156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>
                          <a:latin typeface="Arial MT"/>
                          <a:cs typeface="Arial MT"/>
                        </a:rPr>
                        <a:t>adverb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4,481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3,621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7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total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spc="-5">
                          <a:latin typeface="Arial MT"/>
                          <a:cs typeface="Arial MT"/>
                        </a:rPr>
                        <a:t>155,287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800" spc="-30">
                          <a:latin typeface="Arial MT"/>
                          <a:cs typeface="Arial MT"/>
                        </a:rPr>
                        <a:t>117,659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461594"/>
            <a:ext cx="61709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 </a:t>
            </a:r>
            <a:r>
              <a:rPr dirty="0" spc="25"/>
              <a:t>“Net”</a:t>
            </a:r>
            <a:r>
              <a:rPr dirty="0" spc="-35"/>
              <a:t> </a:t>
            </a:r>
            <a:r>
              <a:rPr dirty="0" spc="-5"/>
              <a:t>part</a:t>
            </a:r>
            <a:r>
              <a:rPr dirty="0" spc="-15"/>
              <a:t> </a:t>
            </a:r>
            <a:r>
              <a:rPr dirty="0" spc="5"/>
              <a:t>of</a:t>
            </a:r>
            <a:r>
              <a:rPr dirty="0" spc="-10"/>
              <a:t> </a:t>
            </a:r>
            <a:r>
              <a:rPr dirty="0" spc="-40"/>
              <a:t>WordNet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433945" cy="178181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3200" spc="-10">
                <a:latin typeface="Calibri"/>
                <a:cs typeface="Calibri"/>
              </a:rPr>
              <a:t>Synsets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are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interconnected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4610"/>
              </a:lnSpc>
              <a:spcBef>
                <a:spcPts val="95"/>
              </a:spcBef>
            </a:pPr>
            <a:r>
              <a:rPr dirty="0" sz="3200" spc="-5">
                <a:latin typeface="Calibri"/>
                <a:cs typeface="Calibri"/>
              </a:rPr>
              <a:t>Bi-directional </a:t>
            </a:r>
            <a:r>
              <a:rPr dirty="0" sz="3200" spc="-10">
                <a:latin typeface="Calibri"/>
                <a:cs typeface="Calibri"/>
              </a:rPr>
              <a:t>arcs </a:t>
            </a:r>
            <a:r>
              <a:rPr dirty="0" sz="3200" spc="-15">
                <a:latin typeface="Calibri"/>
                <a:cs typeface="Calibri"/>
              </a:rPr>
              <a:t>express </a:t>
            </a:r>
            <a:r>
              <a:rPr dirty="0" sz="3200" spc="-10">
                <a:latin typeface="Calibri"/>
                <a:cs typeface="Calibri"/>
              </a:rPr>
              <a:t>semantic relations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Result: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large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semantic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network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(graph)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609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/0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0365" y="6427114"/>
            <a:ext cx="1760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LING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138/238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Autumn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7402" y="415493"/>
            <a:ext cx="2101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WordNet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510703"/>
            <a:ext cx="7673975" cy="1640839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870"/>
              </a:spcBef>
              <a:buFont typeface="Comic Sans MS"/>
              <a:buChar char="•"/>
              <a:tabLst>
                <a:tab pos="35179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hierarchically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organized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lexical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database</a:t>
            </a:r>
            <a:endParaRPr sz="3200">
              <a:latin typeface="Calibri"/>
              <a:cs typeface="Calibri"/>
            </a:endParaRPr>
          </a:p>
          <a:p>
            <a:pPr marL="351155" indent="-339090">
              <a:lnSpc>
                <a:spcPct val="100000"/>
              </a:lnSpc>
              <a:spcBef>
                <a:spcPts val="765"/>
              </a:spcBef>
              <a:buFont typeface="Comic Sans MS"/>
              <a:buChar char="•"/>
              <a:tabLst>
                <a:tab pos="351790" algn="l"/>
              </a:tabLst>
            </a:pPr>
            <a:r>
              <a:rPr dirty="0" sz="3200" spc="-5">
                <a:latin typeface="Calibri"/>
                <a:cs typeface="Calibri"/>
              </a:rPr>
              <a:t>On-line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thesaurus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+ </a:t>
            </a:r>
            <a:r>
              <a:rPr dirty="0" sz="3200" spc="-5">
                <a:latin typeface="Calibri"/>
                <a:cs typeface="Calibri"/>
              </a:rPr>
              <a:t>aspects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dictionary</a:t>
            </a:r>
            <a:endParaRPr sz="3200">
              <a:latin typeface="Calibri"/>
              <a:cs typeface="Calibri"/>
            </a:endParaRPr>
          </a:p>
          <a:p>
            <a:pPr lvl="1" marL="1155700" indent="-229235">
              <a:lnSpc>
                <a:spcPct val="100000"/>
              </a:lnSpc>
              <a:spcBef>
                <a:spcPts val="620"/>
              </a:spcBef>
              <a:buFont typeface="Comic Sans MS"/>
              <a:buChar char="•"/>
              <a:tabLst>
                <a:tab pos="1156335" algn="l"/>
              </a:tabLst>
            </a:pPr>
            <a:r>
              <a:rPr dirty="0" sz="2400" spc="-25">
                <a:latin typeface="Calibri"/>
                <a:cs typeface="Calibri"/>
              </a:rPr>
              <a:t>Versions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other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languages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under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development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3959" y="3351360"/>
          <a:ext cx="6711950" cy="258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/>
                <a:gridCol w="2237104"/>
                <a:gridCol w="2235200"/>
              </a:tblGrid>
              <a:tr h="515874">
                <a:tc>
                  <a:txBody>
                    <a:bodyPr/>
                    <a:lstStyle/>
                    <a:p>
                      <a:pPr marL="89535">
                        <a:lnSpc>
                          <a:spcPts val="2100"/>
                        </a:lnSpc>
                      </a:pPr>
                      <a:r>
                        <a:rPr dirty="0" sz="2400" b="1">
                          <a:latin typeface="Comic Sans MS"/>
                          <a:cs typeface="Comic Sans MS"/>
                        </a:rPr>
                        <a:t>Category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0"/>
                        </a:lnSpc>
                      </a:pPr>
                      <a:r>
                        <a:rPr dirty="0" sz="2400" b="1">
                          <a:latin typeface="Comic Sans MS"/>
                          <a:cs typeface="Comic Sans MS"/>
                        </a:rPr>
                        <a:t>Unique</a:t>
                      </a:r>
                      <a:r>
                        <a:rPr dirty="0" sz="2400" spc="-35" b="1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Forms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0"/>
                        </a:lnSpc>
                      </a:pPr>
                      <a:r>
                        <a:rPr dirty="0" sz="2400" b="1">
                          <a:latin typeface="Comic Sans MS"/>
                          <a:cs typeface="Comic Sans MS"/>
                        </a:rPr>
                        <a:t>#</a:t>
                      </a:r>
                      <a:r>
                        <a:rPr dirty="0" sz="2400" spc="-40" b="1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2400" b="1">
                          <a:latin typeface="Comic Sans MS"/>
                          <a:cs typeface="Comic Sans MS"/>
                        </a:rPr>
                        <a:t>of</a:t>
                      </a:r>
                      <a:r>
                        <a:rPr dirty="0" sz="2400" spc="-35" b="1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dirty="0" sz="2400" b="1">
                          <a:latin typeface="Comic Sans MS"/>
                          <a:cs typeface="Comic Sans MS"/>
                        </a:rPr>
                        <a:t>Senses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89535">
                        <a:lnSpc>
                          <a:spcPts val="2105"/>
                        </a:lnSpc>
                      </a:pPr>
                      <a:r>
                        <a:rPr dirty="0" sz="2400" b="1">
                          <a:latin typeface="Comic Sans MS"/>
                          <a:cs typeface="Comic Sans MS"/>
                        </a:rPr>
                        <a:t>Noun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114,648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141,690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000">
                <a:tc>
                  <a:txBody>
                    <a:bodyPr/>
                    <a:lstStyle/>
                    <a:p>
                      <a:pPr marL="89535">
                        <a:lnSpc>
                          <a:spcPts val="2105"/>
                        </a:lnSpc>
                      </a:pPr>
                      <a:r>
                        <a:rPr dirty="0" sz="2400" b="1">
                          <a:latin typeface="Comic Sans MS"/>
                          <a:cs typeface="Comic Sans MS"/>
                        </a:rPr>
                        <a:t>Verb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11,306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24,632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6000">
                <a:tc>
                  <a:txBody>
                    <a:bodyPr/>
                    <a:lstStyle/>
                    <a:p>
                      <a:pPr marL="89535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Adjective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21,436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31,015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5874">
                <a:tc>
                  <a:txBody>
                    <a:bodyPr/>
                    <a:lstStyle/>
                    <a:p>
                      <a:pPr marL="89535">
                        <a:lnSpc>
                          <a:spcPts val="2105"/>
                        </a:lnSpc>
                      </a:pPr>
                      <a:r>
                        <a:rPr dirty="0" sz="2400" spc="-10" b="1">
                          <a:latin typeface="Comic Sans MS"/>
                          <a:cs typeface="Comic Sans MS"/>
                        </a:rPr>
                        <a:t>Adverb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4,669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05"/>
                        </a:lnSpc>
                      </a:pPr>
                      <a:r>
                        <a:rPr dirty="0" sz="2400" spc="-5" b="1">
                          <a:latin typeface="Comic Sans MS"/>
                          <a:cs typeface="Comic Sans MS"/>
                        </a:rPr>
                        <a:t>5808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597" y="496950"/>
            <a:ext cx="80740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"/>
              <a:t>Hypo-/hypernymy</a:t>
            </a:r>
            <a:r>
              <a:rPr dirty="0" sz="4000" spc="5"/>
              <a:t> </a:t>
            </a:r>
            <a:r>
              <a:rPr dirty="0" sz="4000" spc="-20"/>
              <a:t>relates</a:t>
            </a:r>
            <a:r>
              <a:rPr dirty="0" sz="4000"/>
              <a:t> </a:t>
            </a:r>
            <a:r>
              <a:rPr dirty="0" sz="4000" spc="-10"/>
              <a:t>noun</a:t>
            </a:r>
            <a:r>
              <a:rPr dirty="0" sz="4000" spc="-5"/>
              <a:t> </a:t>
            </a:r>
            <a:r>
              <a:rPr dirty="0" sz="4000" spc="-15"/>
              <a:t>synsets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960755" algn="l"/>
              </a:tabLst>
            </a:pPr>
            <a:r>
              <a:rPr dirty="0" spc="-20"/>
              <a:t>Relates	</a:t>
            </a:r>
            <a:r>
              <a:rPr dirty="0" spc="-5"/>
              <a:t>more/less</a:t>
            </a:r>
            <a:r>
              <a:rPr dirty="0" spc="-15"/>
              <a:t> general</a:t>
            </a:r>
            <a:r>
              <a:rPr dirty="0" spc="-5"/>
              <a:t> </a:t>
            </a:r>
            <a:r>
              <a:rPr dirty="0" spc="-15"/>
              <a:t>concepts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000" spc="-15"/>
              <a:t>Creates</a:t>
            </a:r>
            <a:r>
              <a:rPr dirty="0" sz="2000" spc="15"/>
              <a:t> </a:t>
            </a:r>
            <a:r>
              <a:rPr dirty="0" sz="2000" spc="-10"/>
              <a:t>hierarchies,</a:t>
            </a:r>
            <a:r>
              <a:rPr dirty="0" sz="2000" spc="-5"/>
              <a:t> or</a:t>
            </a:r>
            <a:r>
              <a:rPr dirty="0" sz="2000" spc="-20"/>
              <a:t> </a:t>
            </a:r>
            <a:r>
              <a:rPr dirty="0" sz="2000" spc="-5"/>
              <a:t>“trees”</a:t>
            </a:r>
            <a:endParaRPr sz="20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/>
          </a:p>
          <a:p>
            <a:pPr algn="ctr" marR="429259">
              <a:lnSpc>
                <a:spcPct val="100000"/>
              </a:lnSpc>
            </a:pPr>
            <a:r>
              <a:rPr dirty="0" sz="2000" spc="-5"/>
              <a:t>{vehicle}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650240" y="2925267"/>
            <a:ext cx="1938020" cy="6965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498600">
              <a:lnSpc>
                <a:spcPct val="100000"/>
              </a:lnSpc>
              <a:spcBef>
                <a:spcPts val="340"/>
              </a:spcBef>
              <a:tabLst>
                <a:tab pos="1826260" algn="l"/>
              </a:tabLst>
            </a:pPr>
            <a:r>
              <a:rPr dirty="0" sz="2000">
                <a:latin typeface="Calibri"/>
                <a:cs typeface="Calibri"/>
              </a:rPr>
              <a:t>/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\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-40">
                <a:latin typeface="Calibri"/>
                <a:cs typeface="Calibri"/>
              </a:rPr>
              <a:t>{car,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automobile}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6282" y="3260826"/>
            <a:ext cx="1437005" cy="695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2000" spc="-5">
                <a:latin typeface="Calibri"/>
                <a:cs typeface="Calibri"/>
              </a:rPr>
              <a:t>{bicycle,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bike}</a:t>
            </a:r>
            <a:endParaRPr sz="2000">
              <a:latin typeface="Calibri"/>
              <a:cs typeface="Calibri"/>
            </a:endParaRPr>
          </a:p>
          <a:p>
            <a:pPr algn="ctr" marR="31496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Calibri"/>
                <a:cs typeface="Calibri"/>
              </a:rPr>
              <a:t>\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3625977"/>
            <a:ext cx="1193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dirty="0" sz="2000">
                <a:latin typeface="Calibri"/>
                <a:cs typeface="Calibri"/>
              </a:rPr>
              <a:t>/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\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61257"/>
            <a:ext cx="7668895" cy="133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{convertible}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{SUV}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{mountain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bike}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dirty="0" sz="2000" spc="-85">
                <a:latin typeface="Calibri"/>
                <a:cs typeface="Calibri"/>
              </a:rPr>
              <a:t>“A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kind </a:t>
            </a:r>
            <a:r>
              <a:rPr dirty="0" sz="2000" spc="-5">
                <a:latin typeface="Calibri"/>
                <a:cs typeface="Calibri"/>
              </a:rPr>
              <a:t>of vehicle”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5">
                <a:latin typeface="Calibri"/>
                <a:cs typeface="Calibri"/>
              </a:rPr>
              <a:t>&lt;=&gt;“The</a:t>
            </a:r>
            <a:r>
              <a:rPr dirty="0" sz="2000">
                <a:latin typeface="Calibri"/>
                <a:cs typeface="Calibri"/>
              </a:rPr>
              <a:t> class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vehicles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includes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cars,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bikes”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Hierarchies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have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up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16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levels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514" y="461594"/>
            <a:ext cx="2444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Hyp</a:t>
            </a:r>
            <a:r>
              <a:rPr dirty="0" spc="10"/>
              <a:t>o</a:t>
            </a:r>
            <a:r>
              <a:rPr dirty="0" spc="-85"/>
              <a:t>n</a:t>
            </a:r>
            <a:r>
              <a:rPr dirty="0"/>
              <a:t>y</a:t>
            </a:r>
            <a:r>
              <a:rPr dirty="0" spc="-85"/>
              <a:t>m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4216400" cy="2500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alibri"/>
                <a:cs typeface="Calibri"/>
              </a:rPr>
              <a:t>Transitivity: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 marR="764540">
              <a:lnSpc>
                <a:spcPct val="120100"/>
              </a:lnSpc>
            </a:pPr>
            <a:r>
              <a:rPr dirty="0" sz="2800" spc="-5" i="1">
                <a:latin typeface="Calibri"/>
                <a:cs typeface="Calibri"/>
              </a:rPr>
              <a:t>A </a:t>
            </a:r>
            <a:r>
              <a:rPr dirty="0" sz="2800" spc="-10" i="1">
                <a:latin typeface="Calibri"/>
                <a:cs typeface="Calibri"/>
              </a:rPr>
              <a:t>car is </a:t>
            </a:r>
            <a:r>
              <a:rPr dirty="0" sz="2800" spc="-5" i="1">
                <a:latin typeface="Calibri"/>
                <a:cs typeface="Calibri"/>
              </a:rPr>
              <a:t>a kind of vehicle </a:t>
            </a:r>
            <a:r>
              <a:rPr dirty="0" sz="2800" spc="-62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An</a:t>
            </a:r>
            <a:r>
              <a:rPr dirty="0" sz="2800" spc="-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SUV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is</a:t>
            </a:r>
            <a:r>
              <a:rPr dirty="0" sz="2800" spc="-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</a:t>
            </a:r>
            <a:r>
              <a:rPr dirty="0" sz="2800" spc="-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kind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of</a:t>
            </a:r>
            <a:r>
              <a:rPr dirty="0" sz="2800" spc="-10" i="1">
                <a:latin typeface="Calibri"/>
                <a:cs typeface="Calibri"/>
              </a:rPr>
              <a:t> car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 i="1">
                <a:latin typeface="Calibri"/>
                <a:cs typeface="Calibri"/>
              </a:rPr>
              <a:t>=&gt; An</a:t>
            </a:r>
            <a:r>
              <a:rPr dirty="0" sz="2800" spc="1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SUV </a:t>
            </a:r>
            <a:r>
              <a:rPr dirty="0" sz="2800" spc="-5" i="1">
                <a:latin typeface="Calibri"/>
                <a:cs typeface="Calibri"/>
              </a:rPr>
              <a:t>is</a:t>
            </a:r>
            <a:r>
              <a:rPr dirty="0" sz="2800" spc="-1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a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kind of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vehicle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480" y="191846"/>
            <a:ext cx="449834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95"/>
              </a:spcBef>
            </a:pPr>
            <a:r>
              <a:rPr dirty="0" sz="4000" spc="-25"/>
              <a:t>Meronymy/holonymy </a:t>
            </a:r>
            <a:r>
              <a:rPr dirty="0" sz="4000" spc="-890"/>
              <a:t> </a:t>
            </a:r>
            <a:r>
              <a:rPr dirty="0" sz="4000" spc="-5"/>
              <a:t>(part-whole</a:t>
            </a:r>
            <a:r>
              <a:rPr dirty="0" sz="4000" spc="-20"/>
              <a:t> </a:t>
            </a:r>
            <a:r>
              <a:rPr dirty="0" sz="4000" spc="-15"/>
              <a:t>relation)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892020"/>
            <a:ext cx="5036820" cy="27089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526415">
              <a:lnSpc>
                <a:spcPct val="100000"/>
              </a:lnSpc>
              <a:spcBef>
                <a:spcPts val="340"/>
              </a:spcBef>
            </a:pPr>
            <a:r>
              <a:rPr dirty="0" sz="2000" spc="-40">
                <a:latin typeface="Calibri"/>
                <a:cs typeface="Calibri"/>
              </a:rPr>
              <a:t>{car,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automobile}</a:t>
            </a:r>
            <a:endParaRPr sz="2000">
              <a:latin typeface="Calibri"/>
              <a:cs typeface="Calibri"/>
            </a:endParaRPr>
          </a:p>
          <a:p>
            <a:pPr marL="121221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Calibri"/>
                <a:cs typeface="Calibri"/>
              </a:rPr>
              <a:t>|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latin typeface="Calibri"/>
                <a:cs typeface="Calibri"/>
              </a:rPr>
              <a:t>{engine}</a:t>
            </a:r>
            <a:endParaRPr sz="2000">
              <a:latin typeface="Calibri"/>
              <a:cs typeface="Calibri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  <a:tabLst>
                <a:tab pos="1654175" algn="l"/>
              </a:tabLst>
            </a:pPr>
            <a:r>
              <a:rPr dirty="0" sz="2000">
                <a:latin typeface="Calibri"/>
                <a:cs typeface="Calibri"/>
              </a:rPr>
              <a:t>/	\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2000" spc="-5">
                <a:latin typeface="Calibri"/>
                <a:cs typeface="Calibri"/>
              </a:rPr>
              <a:t>{spark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plug}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{cylinder}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5">
                <a:latin typeface="Calibri"/>
                <a:cs typeface="Calibri"/>
              </a:rPr>
              <a:t>“An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engine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spark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plugs”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000">
                <a:latin typeface="Calibri"/>
                <a:cs typeface="Calibri"/>
              </a:rPr>
              <a:t>“Spark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plus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cylinders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-5">
                <a:latin typeface="Calibri"/>
                <a:cs typeface="Calibri"/>
              </a:rPr>
              <a:t> parts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 engine”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461594"/>
            <a:ext cx="50050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Meronymy/Holonymy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7162"/>
            <a:ext cx="3348990" cy="240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Inheritance: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algn="just" marL="12700" marR="269240">
              <a:lnSpc>
                <a:spcPct val="110000"/>
              </a:lnSpc>
            </a:pPr>
            <a:r>
              <a:rPr dirty="0" sz="2400" i="1">
                <a:latin typeface="Calibri"/>
                <a:cs typeface="Calibri"/>
              </a:rPr>
              <a:t>A </a:t>
            </a:r>
            <a:r>
              <a:rPr dirty="0" sz="2400" spc="-5" i="1">
                <a:latin typeface="Calibri"/>
                <a:cs typeface="Calibri"/>
              </a:rPr>
              <a:t>finger </a:t>
            </a:r>
            <a:r>
              <a:rPr dirty="0" sz="2400" i="1">
                <a:latin typeface="Calibri"/>
                <a:cs typeface="Calibri"/>
              </a:rPr>
              <a:t>is </a:t>
            </a:r>
            <a:r>
              <a:rPr dirty="0" sz="2400" spc="-5" i="1">
                <a:latin typeface="Calibri"/>
                <a:cs typeface="Calibri"/>
              </a:rPr>
              <a:t>part </a:t>
            </a:r>
            <a:r>
              <a:rPr dirty="0" sz="2400" i="1">
                <a:latin typeface="Calibri"/>
                <a:cs typeface="Calibri"/>
              </a:rPr>
              <a:t>of a </a:t>
            </a:r>
            <a:r>
              <a:rPr dirty="0" sz="2400" spc="-5" i="1">
                <a:latin typeface="Calibri"/>
                <a:cs typeface="Calibri"/>
              </a:rPr>
              <a:t>hand </a:t>
            </a:r>
            <a:r>
              <a:rPr dirty="0" sz="2400" spc="-5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 </a:t>
            </a:r>
            <a:r>
              <a:rPr dirty="0" sz="2400" spc="-5" i="1">
                <a:latin typeface="Calibri"/>
                <a:cs typeface="Calibri"/>
              </a:rPr>
              <a:t>hand </a:t>
            </a:r>
            <a:r>
              <a:rPr dirty="0" sz="2400" i="1">
                <a:latin typeface="Calibri"/>
                <a:cs typeface="Calibri"/>
              </a:rPr>
              <a:t>is </a:t>
            </a:r>
            <a:r>
              <a:rPr dirty="0" sz="2400" spc="-5" i="1">
                <a:latin typeface="Calibri"/>
                <a:cs typeface="Calibri"/>
              </a:rPr>
              <a:t>part of an </a:t>
            </a:r>
            <a:r>
              <a:rPr dirty="0" sz="2400" i="1">
                <a:latin typeface="Calibri"/>
                <a:cs typeface="Calibri"/>
              </a:rPr>
              <a:t>arm </a:t>
            </a:r>
            <a:r>
              <a:rPr dirty="0" sz="2400" spc="-5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arm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part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of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body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90"/>
              </a:spcBef>
            </a:pPr>
            <a:r>
              <a:rPr dirty="0" sz="2400" i="1">
                <a:latin typeface="Calibri"/>
                <a:cs typeface="Calibri"/>
              </a:rPr>
              <a:t>=&gt;a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finger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part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of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body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218" y="478358"/>
            <a:ext cx="68211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Structure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WordNet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(Nouns)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2" y="1704852"/>
            <a:ext cx="8825481" cy="46038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9408" y="231089"/>
            <a:ext cx="48818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WordNet</a:t>
            </a:r>
            <a:r>
              <a:rPr dirty="0" spc="-60"/>
              <a:t> </a:t>
            </a:r>
            <a:r>
              <a:rPr dirty="0" spc="-20"/>
              <a:t>Data</a:t>
            </a:r>
            <a:r>
              <a:rPr dirty="0" spc="-25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4288" y="1625600"/>
            <a:ext cx="1306830" cy="3968750"/>
            <a:chOff x="5864288" y="1625600"/>
            <a:chExt cx="1306830" cy="3968750"/>
          </a:xfrm>
        </p:grpSpPr>
        <p:sp>
          <p:nvSpPr>
            <p:cNvPr id="4" name="object 4"/>
            <p:cNvSpPr/>
            <p:nvPr/>
          </p:nvSpPr>
          <p:spPr>
            <a:xfrm>
              <a:off x="5869051" y="1630362"/>
              <a:ext cx="1297305" cy="3959225"/>
            </a:xfrm>
            <a:custGeom>
              <a:avLst/>
              <a:gdLst/>
              <a:ahLst/>
              <a:cxnLst/>
              <a:rect l="l" t="t" r="r" b="b"/>
              <a:pathLst>
                <a:path w="1297304" h="3959225">
                  <a:moveTo>
                    <a:pt x="1296924" y="0"/>
                  </a:moveTo>
                  <a:lnTo>
                    <a:pt x="0" y="0"/>
                  </a:lnTo>
                  <a:lnTo>
                    <a:pt x="0" y="3959225"/>
                  </a:lnTo>
                  <a:lnTo>
                    <a:pt x="1296924" y="3959225"/>
                  </a:lnTo>
                  <a:lnTo>
                    <a:pt x="12969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869051" y="1630362"/>
              <a:ext cx="1297305" cy="3959225"/>
            </a:xfrm>
            <a:custGeom>
              <a:avLst/>
              <a:gdLst/>
              <a:ahLst/>
              <a:cxnLst/>
              <a:rect l="l" t="t" r="r" b="b"/>
              <a:pathLst>
                <a:path w="1297304" h="3959225">
                  <a:moveTo>
                    <a:pt x="0" y="3959225"/>
                  </a:moveTo>
                  <a:lnTo>
                    <a:pt x="1296924" y="3959225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3959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231382" y="2646933"/>
            <a:ext cx="611505" cy="10039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95250">
              <a:lnSpc>
                <a:spcPts val="1830"/>
              </a:lnSpc>
              <a:spcBef>
                <a:spcPts val="229"/>
              </a:spcBef>
            </a:pPr>
            <a:r>
              <a:rPr dirty="0" sz="1600" spc="-5" b="1">
                <a:latin typeface="Times New Roman"/>
                <a:cs typeface="Times New Roman"/>
              </a:rPr>
              <a:t>fiddle  </a:t>
            </a:r>
            <a:r>
              <a:rPr dirty="0" sz="1600" spc="-5" b="1">
                <a:latin typeface="Times New Roman"/>
                <a:cs typeface="Times New Roman"/>
              </a:rPr>
              <a:t>vio</a:t>
            </a:r>
            <a:r>
              <a:rPr dirty="0" sz="1600" spc="-5" b="1">
                <a:latin typeface="Times New Roman"/>
                <a:cs typeface="Times New Roman"/>
              </a:rPr>
              <a:t>lin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  <a:spcBef>
                <a:spcPts val="295"/>
              </a:spcBef>
            </a:pPr>
            <a:r>
              <a:rPr dirty="0" sz="1600" spc="-5" b="1">
                <a:latin typeface="Times New Roman"/>
                <a:cs typeface="Times New Roman"/>
              </a:rPr>
              <a:t>fi</a:t>
            </a:r>
            <a:r>
              <a:rPr dirty="0" sz="1600" spc="-10" b="1">
                <a:latin typeface="Times New Roman"/>
                <a:cs typeface="Times New Roman"/>
              </a:rPr>
              <a:t>d</a:t>
            </a:r>
            <a:r>
              <a:rPr dirty="0" sz="1600" spc="-5" b="1">
                <a:latin typeface="Times New Roman"/>
                <a:cs typeface="Times New Roman"/>
              </a:rPr>
              <a:t>dler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dirty="0" sz="1600" spc="-5" b="1">
                <a:latin typeface="Times New Roman"/>
                <a:cs typeface="Times New Roman"/>
              </a:rPr>
              <a:t>violist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1382" y="4319142"/>
            <a:ext cx="532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29176" y="1857374"/>
            <a:ext cx="1822450" cy="2919730"/>
          </a:xfrm>
          <a:custGeom>
            <a:avLst/>
            <a:gdLst/>
            <a:ahLst/>
            <a:cxnLst/>
            <a:rect l="l" t="t" r="r" b="b"/>
            <a:pathLst>
              <a:path w="1822450" h="2919729">
                <a:moveTo>
                  <a:pt x="1822450" y="2595499"/>
                </a:moveTo>
                <a:lnTo>
                  <a:pt x="1179449" y="2595499"/>
                </a:lnTo>
                <a:lnTo>
                  <a:pt x="1179449" y="2413000"/>
                </a:lnTo>
                <a:lnTo>
                  <a:pt x="1179449" y="2406650"/>
                </a:lnTo>
                <a:lnTo>
                  <a:pt x="1179449" y="2400300"/>
                </a:lnTo>
                <a:lnTo>
                  <a:pt x="598424" y="2400300"/>
                </a:lnTo>
                <a:lnTo>
                  <a:pt x="598424" y="2368550"/>
                </a:lnTo>
                <a:lnTo>
                  <a:pt x="522224" y="2406650"/>
                </a:lnTo>
                <a:lnTo>
                  <a:pt x="598424" y="2444750"/>
                </a:lnTo>
                <a:lnTo>
                  <a:pt x="598424" y="2413000"/>
                </a:lnTo>
                <a:lnTo>
                  <a:pt x="1166749" y="2413000"/>
                </a:lnTo>
                <a:lnTo>
                  <a:pt x="1166749" y="2595499"/>
                </a:lnTo>
                <a:lnTo>
                  <a:pt x="1112774" y="2595499"/>
                </a:lnTo>
                <a:lnTo>
                  <a:pt x="1112774" y="2874899"/>
                </a:lnTo>
                <a:lnTo>
                  <a:pt x="490474" y="2874899"/>
                </a:lnTo>
                <a:lnTo>
                  <a:pt x="490474" y="2843149"/>
                </a:lnTo>
                <a:lnTo>
                  <a:pt x="414274" y="2881249"/>
                </a:lnTo>
                <a:lnTo>
                  <a:pt x="490474" y="2919349"/>
                </a:lnTo>
                <a:lnTo>
                  <a:pt x="490474" y="2887599"/>
                </a:lnTo>
                <a:lnTo>
                  <a:pt x="1125474" y="2887599"/>
                </a:lnTo>
                <a:lnTo>
                  <a:pt x="1125474" y="2881249"/>
                </a:lnTo>
                <a:lnTo>
                  <a:pt x="1125474" y="2874899"/>
                </a:lnTo>
                <a:lnTo>
                  <a:pt x="1125474" y="2608199"/>
                </a:lnTo>
                <a:lnTo>
                  <a:pt x="1166749" y="2608199"/>
                </a:lnTo>
                <a:lnTo>
                  <a:pt x="1166749" y="2608326"/>
                </a:lnTo>
                <a:lnTo>
                  <a:pt x="1822450" y="2608326"/>
                </a:lnTo>
                <a:lnTo>
                  <a:pt x="1822450" y="2608199"/>
                </a:lnTo>
                <a:lnTo>
                  <a:pt x="1822450" y="2601976"/>
                </a:lnTo>
                <a:lnTo>
                  <a:pt x="1822450" y="2601849"/>
                </a:lnTo>
                <a:lnTo>
                  <a:pt x="1822450" y="2595626"/>
                </a:lnTo>
                <a:lnTo>
                  <a:pt x="1822450" y="2595499"/>
                </a:lnTo>
                <a:close/>
              </a:path>
              <a:path w="1822450" h="2919729">
                <a:moveTo>
                  <a:pt x="1822450" y="1442974"/>
                </a:moveTo>
                <a:lnTo>
                  <a:pt x="1304925" y="1442974"/>
                </a:lnTo>
                <a:lnTo>
                  <a:pt x="1304925" y="1454150"/>
                </a:lnTo>
                <a:lnTo>
                  <a:pt x="876300" y="1454150"/>
                </a:lnTo>
                <a:lnTo>
                  <a:pt x="876300" y="1422400"/>
                </a:lnTo>
                <a:lnTo>
                  <a:pt x="800100" y="1460500"/>
                </a:lnTo>
                <a:lnTo>
                  <a:pt x="876300" y="1498600"/>
                </a:lnTo>
                <a:lnTo>
                  <a:pt x="876300" y="1466850"/>
                </a:lnTo>
                <a:lnTo>
                  <a:pt x="1304925" y="1466850"/>
                </a:lnTo>
                <a:lnTo>
                  <a:pt x="1304925" y="1671701"/>
                </a:lnTo>
                <a:lnTo>
                  <a:pt x="1822450" y="1671701"/>
                </a:lnTo>
                <a:lnTo>
                  <a:pt x="1822450" y="1665351"/>
                </a:lnTo>
                <a:lnTo>
                  <a:pt x="1822450" y="1659001"/>
                </a:lnTo>
                <a:lnTo>
                  <a:pt x="1317625" y="1659001"/>
                </a:lnTo>
                <a:lnTo>
                  <a:pt x="1317625" y="1466850"/>
                </a:lnTo>
                <a:lnTo>
                  <a:pt x="1317625" y="1460500"/>
                </a:lnTo>
                <a:lnTo>
                  <a:pt x="1317625" y="1455674"/>
                </a:lnTo>
                <a:lnTo>
                  <a:pt x="1822450" y="1455674"/>
                </a:lnTo>
                <a:lnTo>
                  <a:pt x="1822450" y="1449324"/>
                </a:lnTo>
                <a:lnTo>
                  <a:pt x="1822450" y="1442974"/>
                </a:lnTo>
                <a:close/>
              </a:path>
              <a:path w="1822450" h="2919729">
                <a:moveTo>
                  <a:pt x="1822450" y="923925"/>
                </a:moveTo>
                <a:lnTo>
                  <a:pt x="1309624" y="923925"/>
                </a:lnTo>
                <a:lnTo>
                  <a:pt x="1309624" y="979424"/>
                </a:lnTo>
                <a:lnTo>
                  <a:pt x="885825" y="979424"/>
                </a:lnTo>
                <a:lnTo>
                  <a:pt x="885825" y="947801"/>
                </a:lnTo>
                <a:lnTo>
                  <a:pt x="885825" y="947674"/>
                </a:lnTo>
                <a:lnTo>
                  <a:pt x="809625" y="985774"/>
                </a:lnTo>
                <a:lnTo>
                  <a:pt x="809752" y="985837"/>
                </a:lnTo>
                <a:lnTo>
                  <a:pt x="809625" y="985901"/>
                </a:lnTo>
                <a:lnTo>
                  <a:pt x="885825" y="1024001"/>
                </a:lnTo>
                <a:lnTo>
                  <a:pt x="885825" y="1023874"/>
                </a:lnTo>
                <a:lnTo>
                  <a:pt x="885825" y="992124"/>
                </a:lnTo>
                <a:lnTo>
                  <a:pt x="1309624" y="992124"/>
                </a:lnTo>
                <a:lnTo>
                  <a:pt x="1309624" y="1168400"/>
                </a:lnTo>
                <a:lnTo>
                  <a:pt x="1822450" y="1168400"/>
                </a:lnTo>
                <a:lnTo>
                  <a:pt x="1822450" y="1162050"/>
                </a:lnTo>
                <a:lnTo>
                  <a:pt x="1822450" y="1155700"/>
                </a:lnTo>
                <a:lnTo>
                  <a:pt x="1322324" y="1155700"/>
                </a:lnTo>
                <a:lnTo>
                  <a:pt x="1322324" y="992124"/>
                </a:lnTo>
                <a:lnTo>
                  <a:pt x="1322324" y="985901"/>
                </a:lnTo>
                <a:lnTo>
                  <a:pt x="1322324" y="985774"/>
                </a:lnTo>
                <a:lnTo>
                  <a:pt x="1322324" y="979551"/>
                </a:lnTo>
                <a:lnTo>
                  <a:pt x="1322324" y="979424"/>
                </a:lnTo>
                <a:lnTo>
                  <a:pt x="1322324" y="936625"/>
                </a:lnTo>
                <a:lnTo>
                  <a:pt x="1822450" y="936625"/>
                </a:lnTo>
                <a:lnTo>
                  <a:pt x="1822450" y="930275"/>
                </a:lnTo>
                <a:lnTo>
                  <a:pt x="1822450" y="923925"/>
                </a:lnTo>
                <a:close/>
              </a:path>
              <a:path w="1822450" h="2919729">
                <a:moveTo>
                  <a:pt x="1822450" y="236474"/>
                </a:moveTo>
                <a:lnTo>
                  <a:pt x="1069975" y="236474"/>
                </a:lnTo>
                <a:lnTo>
                  <a:pt x="1069975" y="44450"/>
                </a:lnTo>
                <a:lnTo>
                  <a:pt x="1069975" y="38100"/>
                </a:lnTo>
                <a:lnTo>
                  <a:pt x="1069975" y="31750"/>
                </a:lnTo>
                <a:lnTo>
                  <a:pt x="381000" y="31750"/>
                </a:lnTo>
                <a:lnTo>
                  <a:pt x="381000" y="0"/>
                </a:lnTo>
                <a:lnTo>
                  <a:pt x="304800" y="38100"/>
                </a:lnTo>
                <a:lnTo>
                  <a:pt x="381000" y="76200"/>
                </a:lnTo>
                <a:lnTo>
                  <a:pt x="381000" y="44450"/>
                </a:lnTo>
                <a:lnTo>
                  <a:pt x="1057275" y="44450"/>
                </a:lnTo>
                <a:lnTo>
                  <a:pt x="1057275" y="236474"/>
                </a:lnTo>
                <a:lnTo>
                  <a:pt x="904875" y="236474"/>
                </a:lnTo>
                <a:lnTo>
                  <a:pt x="904875" y="506349"/>
                </a:lnTo>
                <a:lnTo>
                  <a:pt x="76200" y="506349"/>
                </a:lnTo>
                <a:lnTo>
                  <a:pt x="76200" y="474599"/>
                </a:lnTo>
                <a:lnTo>
                  <a:pt x="0" y="512699"/>
                </a:lnTo>
                <a:lnTo>
                  <a:pt x="76200" y="550799"/>
                </a:lnTo>
                <a:lnTo>
                  <a:pt x="76200" y="519049"/>
                </a:lnTo>
                <a:lnTo>
                  <a:pt x="917575" y="519049"/>
                </a:lnTo>
                <a:lnTo>
                  <a:pt x="917575" y="512699"/>
                </a:lnTo>
                <a:lnTo>
                  <a:pt x="917575" y="506349"/>
                </a:lnTo>
                <a:lnTo>
                  <a:pt x="917575" y="249174"/>
                </a:lnTo>
                <a:lnTo>
                  <a:pt x="1057275" y="249174"/>
                </a:lnTo>
                <a:lnTo>
                  <a:pt x="1057275" y="249301"/>
                </a:lnTo>
                <a:lnTo>
                  <a:pt x="1822450" y="249301"/>
                </a:lnTo>
                <a:lnTo>
                  <a:pt x="1822450" y="249174"/>
                </a:lnTo>
                <a:lnTo>
                  <a:pt x="1822450" y="242951"/>
                </a:lnTo>
                <a:lnTo>
                  <a:pt x="1822450" y="242824"/>
                </a:lnTo>
                <a:lnTo>
                  <a:pt x="1822450" y="236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4394" y="2836925"/>
            <a:ext cx="236854" cy="2381885"/>
          </a:xfrm>
          <a:custGeom>
            <a:avLst/>
            <a:gdLst/>
            <a:ahLst/>
            <a:cxnLst/>
            <a:rect l="l" t="t" r="r" b="b"/>
            <a:pathLst>
              <a:path w="236855" h="2381885">
                <a:moveTo>
                  <a:pt x="236855" y="954024"/>
                </a:moveTo>
                <a:lnTo>
                  <a:pt x="227672" y="946658"/>
                </a:lnTo>
                <a:lnTo>
                  <a:pt x="170434" y="900684"/>
                </a:lnTo>
                <a:lnTo>
                  <a:pt x="163982" y="930643"/>
                </a:lnTo>
                <a:lnTo>
                  <a:pt x="155930" y="928116"/>
                </a:lnTo>
                <a:lnTo>
                  <a:pt x="154762" y="927760"/>
                </a:lnTo>
                <a:lnTo>
                  <a:pt x="154495" y="927608"/>
                </a:lnTo>
                <a:lnTo>
                  <a:pt x="117475" y="905383"/>
                </a:lnTo>
                <a:lnTo>
                  <a:pt x="83312" y="875919"/>
                </a:lnTo>
                <a:lnTo>
                  <a:pt x="54610" y="840867"/>
                </a:lnTo>
                <a:lnTo>
                  <a:pt x="32385" y="802005"/>
                </a:lnTo>
                <a:lnTo>
                  <a:pt x="29273" y="794232"/>
                </a:lnTo>
                <a:lnTo>
                  <a:pt x="32613" y="755142"/>
                </a:lnTo>
                <a:lnTo>
                  <a:pt x="37465" y="704723"/>
                </a:lnTo>
                <a:lnTo>
                  <a:pt x="42926" y="654304"/>
                </a:lnTo>
                <a:lnTo>
                  <a:pt x="48768" y="604774"/>
                </a:lnTo>
                <a:lnTo>
                  <a:pt x="82550" y="559562"/>
                </a:lnTo>
                <a:lnTo>
                  <a:pt x="116332" y="529971"/>
                </a:lnTo>
                <a:lnTo>
                  <a:pt x="153797" y="507111"/>
                </a:lnTo>
                <a:lnTo>
                  <a:pt x="194056" y="492506"/>
                </a:lnTo>
                <a:lnTo>
                  <a:pt x="235585" y="487299"/>
                </a:lnTo>
                <a:lnTo>
                  <a:pt x="235204" y="474726"/>
                </a:lnTo>
                <a:lnTo>
                  <a:pt x="191389" y="480187"/>
                </a:lnTo>
                <a:lnTo>
                  <a:pt x="148971" y="495427"/>
                </a:lnTo>
                <a:lnTo>
                  <a:pt x="109347" y="519303"/>
                </a:lnTo>
                <a:lnTo>
                  <a:pt x="73787" y="550291"/>
                </a:lnTo>
                <a:lnTo>
                  <a:pt x="52666" y="575144"/>
                </a:lnTo>
                <a:lnTo>
                  <a:pt x="55118" y="556514"/>
                </a:lnTo>
                <a:lnTo>
                  <a:pt x="61849" y="509651"/>
                </a:lnTo>
                <a:lnTo>
                  <a:pt x="68961" y="464058"/>
                </a:lnTo>
                <a:lnTo>
                  <a:pt x="76454" y="419989"/>
                </a:lnTo>
                <a:lnTo>
                  <a:pt x="84328" y="377571"/>
                </a:lnTo>
                <a:lnTo>
                  <a:pt x="92583" y="337058"/>
                </a:lnTo>
                <a:lnTo>
                  <a:pt x="100965" y="298196"/>
                </a:lnTo>
                <a:lnTo>
                  <a:pt x="118872" y="226568"/>
                </a:lnTo>
                <a:lnTo>
                  <a:pt x="132842" y="178562"/>
                </a:lnTo>
                <a:lnTo>
                  <a:pt x="147320" y="135890"/>
                </a:lnTo>
                <a:lnTo>
                  <a:pt x="162179" y="98806"/>
                </a:lnTo>
                <a:lnTo>
                  <a:pt x="182372" y="59055"/>
                </a:lnTo>
                <a:lnTo>
                  <a:pt x="207391" y="26289"/>
                </a:lnTo>
                <a:lnTo>
                  <a:pt x="235966" y="12573"/>
                </a:lnTo>
                <a:lnTo>
                  <a:pt x="234823" y="0"/>
                </a:lnTo>
                <a:lnTo>
                  <a:pt x="229489" y="381"/>
                </a:lnTo>
                <a:lnTo>
                  <a:pt x="223266" y="1778"/>
                </a:lnTo>
                <a:lnTo>
                  <a:pt x="222885" y="1905"/>
                </a:lnTo>
                <a:lnTo>
                  <a:pt x="222631" y="2032"/>
                </a:lnTo>
                <a:lnTo>
                  <a:pt x="222250" y="2032"/>
                </a:lnTo>
                <a:lnTo>
                  <a:pt x="187960" y="28702"/>
                </a:lnTo>
                <a:lnTo>
                  <a:pt x="166243" y="61722"/>
                </a:lnTo>
                <a:lnTo>
                  <a:pt x="145542" y="105664"/>
                </a:lnTo>
                <a:lnTo>
                  <a:pt x="130556" y="145288"/>
                </a:lnTo>
                <a:lnTo>
                  <a:pt x="115951" y="190246"/>
                </a:lnTo>
                <a:lnTo>
                  <a:pt x="97536" y="258191"/>
                </a:lnTo>
                <a:lnTo>
                  <a:pt x="88646" y="295275"/>
                </a:lnTo>
                <a:lnTo>
                  <a:pt x="80137" y="334264"/>
                </a:lnTo>
                <a:lnTo>
                  <a:pt x="71882" y="375031"/>
                </a:lnTo>
                <a:lnTo>
                  <a:pt x="64008" y="417703"/>
                </a:lnTo>
                <a:lnTo>
                  <a:pt x="56388" y="461899"/>
                </a:lnTo>
                <a:lnTo>
                  <a:pt x="49276" y="507619"/>
                </a:lnTo>
                <a:lnTo>
                  <a:pt x="42545" y="554736"/>
                </a:lnTo>
                <a:lnTo>
                  <a:pt x="36690" y="598398"/>
                </a:lnTo>
                <a:lnTo>
                  <a:pt x="32740" y="604735"/>
                </a:lnTo>
                <a:lnTo>
                  <a:pt x="32740" y="632028"/>
                </a:lnTo>
                <a:lnTo>
                  <a:pt x="30353" y="652780"/>
                </a:lnTo>
                <a:lnTo>
                  <a:pt x="24765" y="704723"/>
                </a:lnTo>
                <a:lnTo>
                  <a:pt x="19812" y="755142"/>
                </a:lnTo>
                <a:lnTo>
                  <a:pt x="19037" y="764184"/>
                </a:lnTo>
                <a:lnTo>
                  <a:pt x="18034" y="760349"/>
                </a:lnTo>
                <a:lnTo>
                  <a:pt x="15875" y="749693"/>
                </a:lnTo>
                <a:lnTo>
                  <a:pt x="14351" y="739140"/>
                </a:lnTo>
                <a:lnTo>
                  <a:pt x="13462" y="728357"/>
                </a:lnTo>
                <a:lnTo>
                  <a:pt x="13081" y="717677"/>
                </a:lnTo>
                <a:lnTo>
                  <a:pt x="13335" y="707009"/>
                </a:lnTo>
                <a:lnTo>
                  <a:pt x="20701" y="664464"/>
                </a:lnTo>
                <a:lnTo>
                  <a:pt x="32740" y="632028"/>
                </a:lnTo>
                <a:lnTo>
                  <a:pt x="32740" y="604735"/>
                </a:lnTo>
                <a:lnTo>
                  <a:pt x="12065" y="649478"/>
                </a:lnTo>
                <a:lnTo>
                  <a:pt x="1778" y="694436"/>
                </a:lnTo>
                <a:lnTo>
                  <a:pt x="381" y="717296"/>
                </a:lnTo>
                <a:lnTo>
                  <a:pt x="762" y="728726"/>
                </a:lnTo>
                <a:lnTo>
                  <a:pt x="8509" y="774065"/>
                </a:lnTo>
                <a:lnTo>
                  <a:pt x="16344" y="796010"/>
                </a:lnTo>
                <a:lnTo>
                  <a:pt x="15290" y="808609"/>
                </a:lnTo>
                <a:lnTo>
                  <a:pt x="11430" y="860806"/>
                </a:lnTo>
                <a:lnTo>
                  <a:pt x="8077" y="915670"/>
                </a:lnTo>
                <a:lnTo>
                  <a:pt x="5168" y="970026"/>
                </a:lnTo>
                <a:lnTo>
                  <a:pt x="2895" y="1024636"/>
                </a:lnTo>
                <a:lnTo>
                  <a:pt x="1257" y="1079754"/>
                </a:lnTo>
                <a:lnTo>
                  <a:pt x="368" y="1135126"/>
                </a:lnTo>
                <a:lnTo>
                  <a:pt x="0" y="1190498"/>
                </a:lnTo>
                <a:lnTo>
                  <a:pt x="762" y="1246251"/>
                </a:lnTo>
                <a:lnTo>
                  <a:pt x="1651" y="1301623"/>
                </a:lnTo>
                <a:lnTo>
                  <a:pt x="3302" y="1356868"/>
                </a:lnTo>
                <a:lnTo>
                  <a:pt x="5461" y="1411732"/>
                </a:lnTo>
                <a:lnTo>
                  <a:pt x="8382" y="1466215"/>
                </a:lnTo>
                <a:lnTo>
                  <a:pt x="11811" y="1520190"/>
                </a:lnTo>
                <a:lnTo>
                  <a:pt x="15748" y="1573403"/>
                </a:lnTo>
                <a:lnTo>
                  <a:pt x="20193" y="1625981"/>
                </a:lnTo>
                <a:lnTo>
                  <a:pt x="25146" y="1677670"/>
                </a:lnTo>
                <a:lnTo>
                  <a:pt x="27266" y="1697443"/>
                </a:lnTo>
                <a:lnTo>
                  <a:pt x="20193" y="1725422"/>
                </a:lnTo>
                <a:lnTo>
                  <a:pt x="11684" y="1768094"/>
                </a:lnTo>
                <a:lnTo>
                  <a:pt x="5588" y="1811782"/>
                </a:lnTo>
                <a:lnTo>
                  <a:pt x="1651" y="1856232"/>
                </a:lnTo>
                <a:lnTo>
                  <a:pt x="381" y="1901063"/>
                </a:lnTo>
                <a:lnTo>
                  <a:pt x="762" y="1923288"/>
                </a:lnTo>
                <a:lnTo>
                  <a:pt x="3302" y="1967992"/>
                </a:lnTo>
                <a:lnTo>
                  <a:pt x="8382" y="2012061"/>
                </a:lnTo>
                <a:lnTo>
                  <a:pt x="20320" y="2076196"/>
                </a:lnTo>
                <a:lnTo>
                  <a:pt x="30734" y="2117471"/>
                </a:lnTo>
                <a:lnTo>
                  <a:pt x="43180" y="2156968"/>
                </a:lnTo>
                <a:lnTo>
                  <a:pt x="57277" y="2194560"/>
                </a:lnTo>
                <a:lnTo>
                  <a:pt x="72898" y="2229485"/>
                </a:lnTo>
                <a:lnTo>
                  <a:pt x="98933" y="2276729"/>
                </a:lnTo>
                <a:lnTo>
                  <a:pt x="127508" y="2316607"/>
                </a:lnTo>
                <a:lnTo>
                  <a:pt x="158369" y="2348103"/>
                </a:lnTo>
                <a:lnTo>
                  <a:pt x="158750" y="2348484"/>
                </a:lnTo>
                <a:lnTo>
                  <a:pt x="159397" y="2348814"/>
                </a:lnTo>
                <a:lnTo>
                  <a:pt x="154051" y="2355215"/>
                </a:lnTo>
                <a:lnTo>
                  <a:pt x="161899" y="2357082"/>
                </a:lnTo>
                <a:lnTo>
                  <a:pt x="152019" y="2381504"/>
                </a:lnTo>
                <a:lnTo>
                  <a:pt x="236855" y="2374900"/>
                </a:lnTo>
                <a:lnTo>
                  <a:pt x="221246" y="2338959"/>
                </a:lnTo>
                <a:lnTo>
                  <a:pt x="202946" y="2296795"/>
                </a:lnTo>
                <a:lnTo>
                  <a:pt x="185991" y="2317051"/>
                </a:lnTo>
                <a:lnTo>
                  <a:pt x="180594" y="2310892"/>
                </a:lnTo>
                <a:lnTo>
                  <a:pt x="179171" y="2314397"/>
                </a:lnTo>
                <a:lnTo>
                  <a:pt x="178562" y="2313305"/>
                </a:lnTo>
                <a:lnTo>
                  <a:pt x="173482" y="2303780"/>
                </a:lnTo>
                <a:lnTo>
                  <a:pt x="173113" y="2303043"/>
                </a:lnTo>
                <a:lnTo>
                  <a:pt x="173113" y="2329357"/>
                </a:lnTo>
                <a:lnTo>
                  <a:pt x="170688" y="2335326"/>
                </a:lnTo>
                <a:lnTo>
                  <a:pt x="167754" y="2338832"/>
                </a:lnTo>
                <a:lnTo>
                  <a:pt x="167271" y="2338578"/>
                </a:lnTo>
                <a:lnTo>
                  <a:pt x="166382" y="2338146"/>
                </a:lnTo>
                <a:lnTo>
                  <a:pt x="165887" y="2337689"/>
                </a:lnTo>
                <a:lnTo>
                  <a:pt x="156972" y="2329688"/>
                </a:lnTo>
                <a:lnTo>
                  <a:pt x="147066" y="2319782"/>
                </a:lnTo>
                <a:lnTo>
                  <a:pt x="118745" y="2283968"/>
                </a:lnTo>
                <a:lnTo>
                  <a:pt x="92583" y="2240280"/>
                </a:lnTo>
                <a:lnTo>
                  <a:pt x="69088" y="2189861"/>
                </a:lnTo>
                <a:lnTo>
                  <a:pt x="55245" y="2153158"/>
                </a:lnTo>
                <a:lnTo>
                  <a:pt x="43053" y="2114296"/>
                </a:lnTo>
                <a:lnTo>
                  <a:pt x="32766" y="2073783"/>
                </a:lnTo>
                <a:lnTo>
                  <a:pt x="24384" y="2031746"/>
                </a:lnTo>
                <a:lnTo>
                  <a:pt x="18161" y="1988820"/>
                </a:lnTo>
                <a:lnTo>
                  <a:pt x="14351" y="1945132"/>
                </a:lnTo>
                <a:lnTo>
                  <a:pt x="13081" y="1900936"/>
                </a:lnTo>
                <a:lnTo>
                  <a:pt x="13335" y="1879092"/>
                </a:lnTo>
                <a:lnTo>
                  <a:pt x="15875" y="1835150"/>
                </a:lnTo>
                <a:lnTo>
                  <a:pt x="20828" y="1791716"/>
                </a:lnTo>
                <a:lnTo>
                  <a:pt x="31330" y="1734502"/>
                </a:lnTo>
                <a:lnTo>
                  <a:pt x="36449" y="1777873"/>
                </a:lnTo>
                <a:lnTo>
                  <a:pt x="42926" y="1826387"/>
                </a:lnTo>
                <a:lnTo>
                  <a:pt x="49657" y="1873377"/>
                </a:lnTo>
                <a:lnTo>
                  <a:pt x="56896" y="1919097"/>
                </a:lnTo>
                <a:lnTo>
                  <a:pt x="64389" y="1963293"/>
                </a:lnTo>
                <a:lnTo>
                  <a:pt x="72390" y="2005838"/>
                </a:lnTo>
                <a:lnTo>
                  <a:pt x="80645" y="2046732"/>
                </a:lnTo>
                <a:lnTo>
                  <a:pt x="89281" y="2085848"/>
                </a:lnTo>
                <a:lnTo>
                  <a:pt x="98171" y="2122932"/>
                </a:lnTo>
                <a:lnTo>
                  <a:pt x="116840" y="2190750"/>
                </a:lnTo>
                <a:lnTo>
                  <a:pt x="131445" y="2235835"/>
                </a:lnTo>
                <a:lnTo>
                  <a:pt x="146558" y="2275459"/>
                </a:lnTo>
                <a:lnTo>
                  <a:pt x="167259" y="2319274"/>
                </a:lnTo>
                <a:lnTo>
                  <a:pt x="173113" y="2329357"/>
                </a:lnTo>
                <a:lnTo>
                  <a:pt x="173113" y="2303043"/>
                </a:lnTo>
                <a:lnTo>
                  <a:pt x="168402" y="2293493"/>
                </a:lnTo>
                <a:lnTo>
                  <a:pt x="163322" y="2282444"/>
                </a:lnTo>
                <a:lnTo>
                  <a:pt x="148336" y="2245360"/>
                </a:lnTo>
                <a:lnTo>
                  <a:pt x="133731" y="2202688"/>
                </a:lnTo>
                <a:lnTo>
                  <a:pt x="119634" y="2154682"/>
                </a:lnTo>
                <a:lnTo>
                  <a:pt x="101727" y="2083054"/>
                </a:lnTo>
                <a:lnTo>
                  <a:pt x="93091" y="2044192"/>
                </a:lnTo>
                <a:lnTo>
                  <a:pt x="84836" y="2003552"/>
                </a:lnTo>
                <a:lnTo>
                  <a:pt x="76962" y="1961134"/>
                </a:lnTo>
                <a:lnTo>
                  <a:pt x="69469" y="1917192"/>
                </a:lnTo>
                <a:lnTo>
                  <a:pt x="62230" y="1871599"/>
                </a:lnTo>
                <a:lnTo>
                  <a:pt x="55499" y="1824736"/>
                </a:lnTo>
                <a:lnTo>
                  <a:pt x="49149" y="1776476"/>
                </a:lnTo>
                <a:lnTo>
                  <a:pt x="43180" y="1726946"/>
                </a:lnTo>
                <a:lnTo>
                  <a:pt x="40157" y="1698371"/>
                </a:lnTo>
                <a:lnTo>
                  <a:pt x="42799" y="1687957"/>
                </a:lnTo>
                <a:lnTo>
                  <a:pt x="54864" y="1649095"/>
                </a:lnTo>
                <a:lnTo>
                  <a:pt x="68707" y="1612392"/>
                </a:lnTo>
                <a:lnTo>
                  <a:pt x="91948" y="1561973"/>
                </a:lnTo>
                <a:lnTo>
                  <a:pt x="117983" y="1518285"/>
                </a:lnTo>
                <a:lnTo>
                  <a:pt x="146050" y="1482471"/>
                </a:lnTo>
                <a:lnTo>
                  <a:pt x="175260" y="1455801"/>
                </a:lnTo>
                <a:lnTo>
                  <a:pt x="215138" y="1436116"/>
                </a:lnTo>
                <a:lnTo>
                  <a:pt x="235839" y="1433449"/>
                </a:lnTo>
                <a:lnTo>
                  <a:pt x="234950" y="1420749"/>
                </a:lnTo>
                <a:lnTo>
                  <a:pt x="190246" y="1431925"/>
                </a:lnTo>
                <a:lnTo>
                  <a:pt x="157607" y="1453642"/>
                </a:lnTo>
                <a:lnTo>
                  <a:pt x="126873" y="1485138"/>
                </a:lnTo>
                <a:lnTo>
                  <a:pt x="98298" y="1525143"/>
                </a:lnTo>
                <a:lnTo>
                  <a:pt x="72517" y="1572387"/>
                </a:lnTo>
                <a:lnTo>
                  <a:pt x="56896" y="1607439"/>
                </a:lnTo>
                <a:lnTo>
                  <a:pt x="42926" y="1644777"/>
                </a:lnTo>
                <a:lnTo>
                  <a:pt x="36715" y="1664677"/>
                </a:lnTo>
                <a:lnTo>
                  <a:pt x="32893" y="1624838"/>
                </a:lnTo>
                <a:lnTo>
                  <a:pt x="28321" y="1572514"/>
                </a:lnTo>
                <a:lnTo>
                  <a:pt x="24511" y="1519428"/>
                </a:lnTo>
                <a:lnTo>
                  <a:pt x="21082" y="1465580"/>
                </a:lnTo>
                <a:lnTo>
                  <a:pt x="18161" y="1411224"/>
                </a:lnTo>
                <a:lnTo>
                  <a:pt x="16002" y="1356487"/>
                </a:lnTo>
                <a:lnTo>
                  <a:pt x="14351" y="1301369"/>
                </a:lnTo>
                <a:lnTo>
                  <a:pt x="13462" y="1246124"/>
                </a:lnTo>
                <a:lnTo>
                  <a:pt x="12700" y="1190371"/>
                </a:lnTo>
                <a:lnTo>
                  <a:pt x="13081" y="1134872"/>
                </a:lnTo>
                <a:lnTo>
                  <a:pt x="13970" y="1079373"/>
                </a:lnTo>
                <a:lnTo>
                  <a:pt x="15633" y="1024128"/>
                </a:lnTo>
                <a:lnTo>
                  <a:pt x="17945" y="969264"/>
                </a:lnTo>
                <a:lnTo>
                  <a:pt x="20739" y="914908"/>
                </a:lnTo>
                <a:lnTo>
                  <a:pt x="24193" y="860806"/>
                </a:lnTo>
                <a:lnTo>
                  <a:pt x="27228" y="819797"/>
                </a:lnTo>
                <a:lnTo>
                  <a:pt x="31242" y="827659"/>
                </a:lnTo>
                <a:lnTo>
                  <a:pt x="43815" y="847725"/>
                </a:lnTo>
                <a:lnTo>
                  <a:pt x="73914" y="884301"/>
                </a:lnTo>
                <a:lnTo>
                  <a:pt x="109474" y="915416"/>
                </a:lnTo>
                <a:lnTo>
                  <a:pt x="149352" y="939292"/>
                </a:lnTo>
                <a:lnTo>
                  <a:pt x="149733" y="939546"/>
                </a:lnTo>
                <a:lnTo>
                  <a:pt x="150114" y="939673"/>
                </a:lnTo>
                <a:lnTo>
                  <a:pt x="150622" y="939800"/>
                </a:lnTo>
                <a:lnTo>
                  <a:pt x="161315" y="943089"/>
                </a:lnTo>
                <a:lnTo>
                  <a:pt x="154432" y="975106"/>
                </a:lnTo>
                <a:lnTo>
                  <a:pt x="236855" y="954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53972" y="1270254"/>
            <a:ext cx="6136640" cy="958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5464" algn="l"/>
                <a:tab pos="3922395" algn="l"/>
              </a:tabLst>
            </a:pPr>
            <a:r>
              <a:rPr dirty="0" sz="1600" spc="-5" b="1">
                <a:solidFill>
                  <a:srgbClr val="00A300"/>
                </a:solidFill>
                <a:latin typeface="Times New Roman"/>
                <a:cs typeface="Times New Roman"/>
              </a:rPr>
              <a:t>Relations	Concepts	</a:t>
            </a:r>
            <a:r>
              <a:rPr dirty="0" sz="1600" spc="-20" b="1">
                <a:solidFill>
                  <a:srgbClr val="00A300"/>
                </a:solidFill>
                <a:latin typeface="Times New Roman"/>
                <a:cs typeface="Times New Roman"/>
              </a:rPr>
              <a:t>Vocabulary</a:t>
            </a:r>
            <a:r>
              <a:rPr dirty="0" sz="1600" spc="-10" b="1">
                <a:solidFill>
                  <a:srgbClr val="00A3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00A300"/>
                </a:solidFill>
                <a:latin typeface="Times New Roman"/>
                <a:cs typeface="Times New Roman"/>
              </a:rPr>
              <a:t>of</a:t>
            </a:r>
            <a:r>
              <a:rPr dirty="0" sz="1600" b="1">
                <a:solidFill>
                  <a:srgbClr val="00A3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00A300"/>
                </a:solidFill>
                <a:latin typeface="Times New Roman"/>
                <a:cs typeface="Times New Roman"/>
              </a:rPr>
              <a:t>a language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r" marR="998219">
              <a:lnSpc>
                <a:spcPct val="100000"/>
              </a:lnSpc>
              <a:spcBef>
                <a:spcPts val="1435"/>
              </a:spcBef>
            </a:pPr>
            <a:r>
              <a:rPr dirty="0" sz="1600" spc="-5" b="1">
                <a:latin typeface="Times New Roman"/>
                <a:cs typeface="Times New Roman"/>
              </a:rPr>
              <a:t>bank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67012" y="1630362"/>
          <a:ext cx="2744470" cy="396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5985"/>
                <a:gridCol w="354330"/>
                <a:gridCol w="217805"/>
              </a:tblGrid>
              <a:tr h="507878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</a:t>
                      </a:r>
                      <a:r>
                        <a:rPr dirty="0" sz="1400" spc="-4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12345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400">
                          <a:solidFill>
                            <a:srgbClr val="0066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25">
                          <a:solidFill>
                            <a:srgbClr val="0066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dirty="0" sz="1400" spc="-2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institute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 i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49141">
                <a:tc>
                  <a:txBody>
                    <a:bodyPr/>
                    <a:lstStyle/>
                    <a:p>
                      <a:pPr marL="199390">
                        <a:lnSpc>
                          <a:spcPts val="1614"/>
                        </a:lnSpc>
                      </a:pP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</a:t>
                      </a:r>
                      <a:r>
                        <a:rPr dirty="0" sz="1400" spc="-4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54321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b="1" i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24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63042">
                <a:tc>
                  <a:txBody>
                    <a:bodyPr/>
                    <a:lstStyle/>
                    <a:p>
                      <a:pPr marL="199390">
                        <a:lnSpc>
                          <a:spcPts val="1670"/>
                        </a:lnSpc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2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dirty="0" sz="1400" spc="-3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3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00" spc="-3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river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</a:t>
                      </a:r>
                      <a:r>
                        <a:rPr dirty="0" sz="1400" spc="-4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9876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</a:pPr>
                      <a:r>
                        <a:rPr dirty="0" sz="1400" b="1" i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78599">
                <a:tc>
                  <a:txBody>
                    <a:bodyPr/>
                    <a:lstStyle/>
                    <a:p>
                      <a:pPr marL="199390" marR="77470">
                        <a:lnSpc>
                          <a:spcPct val="102400"/>
                        </a:lnSpc>
                        <a:spcBef>
                          <a:spcPts val="30"/>
                        </a:spcBef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dirty="0" sz="1400" spc="-4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dirty="0" sz="1400" spc="-4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instrument </a:t>
                      </a:r>
                      <a:r>
                        <a:rPr dirty="0" sz="1400" spc="-33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65438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 marR="29845">
                        <a:lnSpc>
                          <a:spcPct val="100000"/>
                        </a:lnSpc>
                      </a:pPr>
                      <a:r>
                        <a:rPr dirty="0" sz="1400" b="1" i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67804">
                <a:tc>
                  <a:txBody>
                    <a:bodyPr/>
                    <a:lstStyle/>
                    <a:p>
                      <a:pPr marL="199390" marR="95885">
                        <a:lnSpc>
                          <a:spcPct val="101899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musician playing violin </a:t>
                      </a:r>
                      <a:r>
                        <a:rPr dirty="0" sz="1400" spc="-33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rec:42654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73710">
                <a:tc>
                  <a:txBody>
                    <a:bodyPr/>
                    <a:lstStyle/>
                    <a:p>
                      <a:pPr marL="199390" marR="1170940">
                        <a:lnSpc>
                          <a:spcPct val="101699"/>
                        </a:lnSpc>
                        <a:spcBef>
                          <a:spcPts val="50"/>
                        </a:spcBef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6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musician </a:t>
                      </a:r>
                      <a:r>
                        <a:rPr dirty="0" sz="1400" spc="-33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rec:35576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 i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89267">
                <a:tc>
                  <a:txBody>
                    <a:bodyPr/>
                    <a:lstStyle/>
                    <a:p>
                      <a:pPr marL="199390" marR="333375">
                        <a:lnSpc>
                          <a:spcPct val="102600"/>
                        </a:lnSpc>
                        <a:spcBef>
                          <a:spcPts val="30"/>
                        </a:spcBef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dirty="0" sz="1400" spc="-4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4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instrument </a:t>
                      </a:r>
                      <a:r>
                        <a:rPr dirty="0" sz="1400" spc="-33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rec:29551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 i="1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57898">
                <a:tc>
                  <a:txBody>
                    <a:bodyPr/>
                    <a:lstStyle/>
                    <a:p>
                      <a:pPr marL="199390">
                        <a:lnSpc>
                          <a:spcPts val="1645"/>
                        </a:lnSpc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subatomic</a:t>
                      </a:r>
                      <a:r>
                        <a:rPr dirty="0" sz="1400" spc="-6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particle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5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rec:25876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7188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400" spc="-3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dirty="0" sz="1400" spc="-5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solidFill>
                            <a:srgbClr val="00A300"/>
                          </a:solidFill>
                          <a:latin typeface="Times New Roman"/>
                          <a:cs typeface="Times New Roman"/>
                        </a:rPr>
                        <a:t>instrument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680717" y="2999308"/>
            <a:ext cx="6013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solidFill>
                  <a:srgbClr val="993366"/>
                </a:solidFill>
                <a:latin typeface="Times New Roman"/>
                <a:cs typeface="Times New Roman"/>
              </a:rPr>
              <a:t>type-of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0802" y="3672585"/>
            <a:ext cx="634365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solidFill>
                  <a:srgbClr val="993366"/>
                </a:solidFill>
                <a:latin typeface="Times New Roman"/>
                <a:cs typeface="Times New Roman"/>
              </a:rPr>
              <a:t>type-of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 i="1">
                <a:solidFill>
                  <a:srgbClr val="993366"/>
                </a:solidFill>
                <a:latin typeface="Times New Roman"/>
                <a:cs typeface="Times New Roman"/>
              </a:rPr>
              <a:t>part-of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29276" y="3013075"/>
            <a:ext cx="1022350" cy="342900"/>
          </a:xfrm>
          <a:custGeom>
            <a:avLst/>
            <a:gdLst/>
            <a:ahLst/>
            <a:cxnLst/>
            <a:rect l="l" t="t" r="r" b="b"/>
            <a:pathLst>
              <a:path w="1022350" h="342900">
                <a:moveTo>
                  <a:pt x="76200" y="266700"/>
                </a:moveTo>
                <a:lnTo>
                  <a:pt x="0" y="304800"/>
                </a:lnTo>
                <a:lnTo>
                  <a:pt x="76200" y="342900"/>
                </a:lnTo>
                <a:lnTo>
                  <a:pt x="76200" y="311150"/>
                </a:lnTo>
                <a:lnTo>
                  <a:pt x="63500" y="311150"/>
                </a:lnTo>
                <a:lnTo>
                  <a:pt x="63500" y="298450"/>
                </a:lnTo>
                <a:lnTo>
                  <a:pt x="76200" y="298450"/>
                </a:lnTo>
                <a:lnTo>
                  <a:pt x="76200" y="266700"/>
                </a:lnTo>
                <a:close/>
              </a:path>
              <a:path w="1022350" h="342900">
                <a:moveTo>
                  <a:pt x="76200" y="298450"/>
                </a:moveTo>
                <a:lnTo>
                  <a:pt x="63500" y="298450"/>
                </a:lnTo>
                <a:lnTo>
                  <a:pt x="63500" y="311150"/>
                </a:lnTo>
                <a:lnTo>
                  <a:pt x="76200" y="311150"/>
                </a:lnTo>
                <a:lnTo>
                  <a:pt x="76200" y="298450"/>
                </a:lnTo>
                <a:close/>
              </a:path>
              <a:path w="1022350" h="342900">
                <a:moveTo>
                  <a:pt x="504825" y="298450"/>
                </a:moveTo>
                <a:lnTo>
                  <a:pt x="76200" y="298450"/>
                </a:lnTo>
                <a:lnTo>
                  <a:pt x="76200" y="311150"/>
                </a:lnTo>
                <a:lnTo>
                  <a:pt x="517525" y="311150"/>
                </a:lnTo>
                <a:lnTo>
                  <a:pt x="517525" y="304800"/>
                </a:lnTo>
                <a:lnTo>
                  <a:pt x="504825" y="304800"/>
                </a:lnTo>
                <a:lnTo>
                  <a:pt x="504825" y="298450"/>
                </a:lnTo>
                <a:close/>
              </a:path>
              <a:path w="1022350" h="342900">
                <a:moveTo>
                  <a:pt x="1022350" y="0"/>
                </a:moveTo>
                <a:lnTo>
                  <a:pt x="504825" y="0"/>
                </a:lnTo>
                <a:lnTo>
                  <a:pt x="504825" y="304800"/>
                </a:lnTo>
                <a:lnTo>
                  <a:pt x="511175" y="298450"/>
                </a:lnTo>
                <a:lnTo>
                  <a:pt x="517525" y="298450"/>
                </a:lnTo>
                <a:lnTo>
                  <a:pt x="517525" y="12700"/>
                </a:lnTo>
                <a:lnTo>
                  <a:pt x="511175" y="12700"/>
                </a:lnTo>
                <a:lnTo>
                  <a:pt x="517525" y="6350"/>
                </a:lnTo>
                <a:lnTo>
                  <a:pt x="1022350" y="6350"/>
                </a:lnTo>
                <a:lnTo>
                  <a:pt x="1022350" y="0"/>
                </a:lnTo>
                <a:close/>
              </a:path>
              <a:path w="1022350" h="342900">
                <a:moveTo>
                  <a:pt x="517525" y="298450"/>
                </a:moveTo>
                <a:lnTo>
                  <a:pt x="511175" y="298450"/>
                </a:lnTo>
                <a:lnTo>
                  <a:pt x="504825" y="304800"/>
                </a:lnTo>
                <a:lnTo>
                  <a:pt x="517525" y="304800"/>
                </a:lnTo>
                <a:lnTo>
                  <a:pt x="517525" y="298450"/>
                </a:lnTo>
                <a:close/>
              </a:path>
              <a:path w="1022350" h="342900">
                <a:moveTo>
                  <a:pt x="517525" y="6350"/>
                </a:moveTo>
                <a:lnTo>
                  <a:pt x="511175" y="12700"/>
                </a:lnTo>
                <a:lnTo>
                  <a:pt x="517525" y="12700"/>
                </a:lnTo>
                <a:lnTo>
                  <a:pt x="517525" y="6350"/>
                </a:lnTo>
                <a:close/>
              </a:path>
              <a:path w="1022350" h="342900">
                <a:moveTo>
                  <a:pt x="1022350" y="6350"/>
                </a:moveTo>
                <a:lnTo>
                  <a:pt x="517525" y="6350"/>
                </a:lnTo>
                <a:lnTo>
                  <a:pt x="517525" y="12700"/>
                </a:lnTo>
                <a:lnTo>
                  <a:pt x="1022350" y="12700"/>
                </a:lnTo>
                <a:lnTo>
                  <a:pt x="102235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892" y="461594"/>
            <a:ext cx="55257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WN</a:t>
            </a:r>
            <a:r>
              <a:rPr dirty="0" spc="-5"/>
              <a:t> </a:t>
            </a:r>
            <a:r>
              <a:rPr dirty="0"/>
              <a:t>as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20"/>
              <a:t>lexical</a:t>
            </a:r>
            <a:r>
              <a:rPr dirty="0"/>
              <a:t> </a:t>
            </a:r>
            <a:r>
              <a:rPr dirty="0" spc="-15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560945" cy="295275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3200" spc="-20">
                <a:latin typeface="Calibri"/>
                <a:cs typeface="Calibri"/>
              </a:rPr>
              <a:t>“Have</a:t>
            </a:r>
            <a:r>
              <a:rPr dirty="0" sz="3200" spc="-10">
                <a:latin typeface="Calibri"/>
                <a:cs typeface="Calibri"/>
              </a:rPr>
              <a:t> concept,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need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words”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 spc="-5">
                <a:latin typeface="Calibri"/>
                <a:cs typeface="Calibri"/>
              </a:rPr>
              <a:t>--depart</a:t>
            </a:r>
            <a:r>
              <a:rPr dirty="0" sz="3200" spc="-20">
                <a:latin typeface="Calibri"/>
                <a:cs typeface="Calibri"/>
              </a:rPr>
              <a:t> from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synset,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travel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WordNet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space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20">
                <a:latin typeface="Calibri"/>
                <a:cs typeface="Calibri"/>
              </a:rPr>
              <a:t>“Have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word,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need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5">
                <a:latin typeface="Calibri"/>
                <a:cs typeface="Calibri"/>
              </a:rPr>
              <a:t>concept”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-5">
                <a:latin typeface="Calibri"/>
                <a:cs typeface="Calibri"/>
              </a:rPr>
              <a:t>--query </a:t>
            </a:r>
            <a:r>
              <a:rPr dirty="0" sz="3200" spc="-25">
                <a:latin typeface="Calibri"/>
                <a:cs typeface="Calibri"/>
              </a:rPr>
              <a:t>word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form,</a:t>
            </a:r>
            <a:r>
              <a:rPr dirty="0" sz="3200" spc="-5">
                <a:latin typeface="Calibri"/>
                <a:cs typeface="Calibri"/>
              </a:rPr>
              <a:t> find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associated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synsets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577" y="186893"/>
            <a:ext cx="56984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</a:t>
            </a:r>
            <a:r>
              <a:rPr dirty="0" spc="-10"/>
              <a:t> </a:t>
            </a:r>
            <a:r>
              <a:rPr dirty="0" spc="-40"/>
              <a:t>WordNet </a:t>
            </a:r>
            <a:r>
              <a:rPr dirty="0"/>
              <a:t>a</a:t>
            </a:r>
            <a:r>
              <a:rPr dirty="0" spc="-5"/>
              <a:t> Thesaurus?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915060"/>
            <a:ext cx="7413625" cy="5318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5">
                <a:latin typeface="Calibri"/>
                <a:cs typeface="Calibri"/>
              </a:rPr>
              <a:t>Yes: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latin typeface="Calibri"/>
                <a:cs typeface="Calibri"/>
              </a:rPr>
              <a:t>--it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groups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together</a:t>
            </a:r>
            <a:r>
              <a:rPr dirty="0" sz="2800" spc="-5">
                <a:latin typeface="Calibri"/>
                <a:cs typeface="Calibri"/>
              </a:rPr>
              <a:t> meaningfully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related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No: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>
                <a:latin typeface="Calibri"/>
                <a:cs typeface="Calibri"/>
              </a:rPr>
              <a:t>--it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labels the </a:t>
            </a:r>
            <a:r>
              <a:rPr dirty="0" sz="2800" spc="-15">
                <a:latin typeface="Calibri"/>
                <a:cs typeface="Calibri"/>
              </a:rPr>
              <a:t>relations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800" spc="-5">
                <a:latin typeface="Calibri"/>
                <a:cs typeface="Calibri"/>
              </a:rPr>
              <a:t>--the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relations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  <a:p>
            <a:pPr marL="355600" marR="302895" indent="-342900">
              <a:lnSpc>
                <a:spcPts val="3020"/>
              </a:lnSpc>
              <a:spcBef>
                <a:spcPts val="720"/>
              </a:spcBef>
            </a:pPr>
            <a:r>
              <a:rPr dirty="0" sz="2800" spc="-15">
                <a:latin typeface="Calibri"/>
                <a:cs typeface="Calibri"/>
              </a:rPr>
              <a:t>--related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linked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specific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concepts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(disambiguated);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thesaurus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“bag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words”</a:t>
            </a:r>
            <a:endParaRPr sz="2800">
              <a:latin typeface="Calibri"/>
              <a:cs typeface="Calibri"/>
            </a:endParaRPr>
          </a:p>
          <a:p>
            <a:pPr marL="355600" marR="15240" indent="-342900">
              <a:lnSpc>
                <a:spcPts val="3020"/>
              </a:lnSpc>
              <a:spcBef>
                <a:spcPts val="680"/>
              </a:spcBef>
            </a:pPr>
            <a:r>
              <a:rPr dirty="0" sz="2800" spc="-15">
                <a:latin typeface="Calibri"/>
                <a:cs typeface="Calibri"/>
              </a:rPr>
              <a:t>--many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linked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WordNet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co-occur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same</a:t>
            </a:r>
            <a:r>
              <a:rPr dirty="0" sz="2800" spc="-5">
                <a:latin typeface="Calibri"/>
                <a:cs typeface="Calibri"/>
              </a:rPr>
              <a:t> thesaurus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entry</a:t>
            </a:r>
            <a:endParaRPr sz="28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90000"/>
              </a:lnSpc>
              <a:spcBef>
                <a:spcPts val="635"/>
              </a:spcBef>
            </a:pPr>
            <a:r>
              <a:rPr dirty="0" sz="2800" spc="-30">
                <a:latin typeface="Calibri"/>
                <a:cs typeface="Calibri"/>
              </a:rPr>
              <a:t>--WordNet </a:t>
            </a:r>
            <a:r>
              <a:rPr dirty="0" sz="2800" spc="-10">
                <a:latin typeface="Calibri"/>
                <a:cs typeface="Calibri"/>
              </a:rPr>
              <a:t>allows one </a:t>
            </a:r>
            <a:r>
              <a:rPr dirty="0" sz="2800" spc="-20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measure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quantify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semantic similarity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15">
                <a:latin typeface="Calibri"/>
                <a:cs typeface="Calibri"/>
              </a:rPr>
              <a:t>distance </a:t>
            </a:r>
            <a:r>
              <a:rPr dirty="0" sz="2800" spc="-5">
                <a:latin typeface="Calibri"/>
                <a:cs typeface="Calibri"/>
              </a:rPr>
              <a:t>among </a:t>
            </a:r>
            <a:r>
              <a:rPr dirty="0" sz="2800" spc="-20">
                <a:latin typeface="Calibri"/>
                <a:cs typeface="Calibri"/>
              </a:rPr>
              <a:t>words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842" y="301193"/>
            <a:ext cx="658558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Web</a:t>
            </a:r>
            <a:r>
              <a:rPr dirty="0" spc="-20"/>
              <a:t> interface</a:t>
            </a:r>
            <a:r>
              <a:rPr dirty="0" spc="-35"/>
              <a:t> for</a:t>
            </a:r>
            <a:r>
              <a:rPr dirty="0" spc="-10"/>
              <a:t> </a:t>
            </a:r>
            <a:r>
              <a:rPr dirty="0"/>
              <a:t>WN</a:t>
            </a:r>
            <a:r>
              <a:rPr dirty="0" spc="-5"/>
              <a:t> </a:t>
            </a:r>
            <a:r>
              <a:rPr dirty="0" spc="-15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794" y="1238758"/>
            <a:ext cx="5224780" cy="926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00" spc="-5" b="1">
                <a:latin typeface="Times New Roman"/>
                <a:cs typeface="Times New Roman"/>
              </a:rPr>
              <a:t>Noun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S: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bicycle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bike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wheel</a:t>
            </a:r>
            <a:r>
              <a:rPr dirty="0" sz="1000" spc="-10">
                <a:latin typeface="Times New Roman"/>
                <a:cs typeface="Times New Roman"/>
              </a:rPr>
              <a:t>,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cycle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wheeled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vehicle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has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two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wheels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moved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by </a:t>
            </a:r>
            <a:r>
              <a:rPr dirty="0" sz="1000" spc="-5">
                <a:latin typeface="Times New Roman"/>
                <a:cs typeface="Times New Roman"/>
              </a:rPr>
              <a:t>foot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pedals)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u="sng" sz="10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direct</a:t>
            </a:r>
            <a:r>
              <a:rPr dirty="0" u="sng" sz="10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 hyponym</a:t>
            </a:r>
            <a:r>
              <a:rPr dirty="0" sz="1000" i="1">
                <a:solidFill>
                  <a:srgbClr val="0000FF"/>
                </a:solidFill>
                <a:latin typeface="Times New Roman"/>
                <a:cs typeface="Times New Roman"/>
                <a:hlinkClick r:id="rId6"/>
              </a:rPr>
              <a:t> </a:t>
            </a:r>
            <a:r>
              <a:rPr dirty="0" sz="1000" spc="-5">
                <a:solidFill>
                  <a:srgbClr val="CC2224"/>
                </a:solidFill>
                <a:latin typeface="Times New Roman"/>
                <a:cs typeface="Times New Roman"/>
              </a:rPr>
              <a:t>/</a:t>
            </a:r>
            <a:r>
              <a:rPr dirty="0" sz="1000" spc="-25">
                <a:solidFill>
                  <a:srgbClr val="CC2224"/>
                </a:solidFill>
                <a:latin typeface="Times New Roman"/>
                <a:cs typeface="Times New Roman"/>
              </a:rPr>
              <a:t> </a:t>
            </a:r>
            <a:r>
              <a:rPr dirty="0" u="sng" sz="1000" spc="-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full</a:t>
            </a:r>
            <a:r>
              <a:rPr dirty="0" u="sng" sz="1000" spc="-15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dirty="0" u="sng" sz="1000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hyponym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S: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bicycle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built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for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two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tandem</a:t>
            </a:r>
            <a:r>
              <a:rPr dirty="0" u="sng" sz="1000" spc="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bicycle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1"/>
              </a:rPr>
              <a:t>tandem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11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two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sets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pedals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two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seats)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739" y="1735962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ourier New"/>
                <a:cs typeface="Courier New"/>
              </a:rPr>
              <a:t>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739" y="198742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488693"/>
            <a:ext cx="450850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2202306"/>
            <a:ext cx="6924675" cy="29781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345"/>
              </a:spcBef>
              <a:tabLst>
                <a:tab pos="584200" algn="l"/>
              </a:tabLst>
            </a:pPr>
            <a:r>
              <a:rPr dirty="0" sz="1000" spc="-5">
                <a:latin typeface="MS PGothic"/>
                <a:cs typeface="MS PGothic"/>
              </a:rPr>
              <a:t>ｷ	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2"/>
              </a:rPr>
              <a:t>S: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12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3"/>
              </a:rPr>
              <a:t>mountain</a:t>
            </a:r>
            <a:r>
              <a:rPr dirty="0" u="sng" sz="1000" spc="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3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3"/>
              </a:rPr>
              <a:t>bike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all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terrain</a:t>
            </a:r>
            <a:r>
              <a:rPr dirty="0" u="sng" sz="1000" spc="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4"/>
              </a:rPr>
              <a:t>bike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5"/>
              </a:rPr>
              <a:t>off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5"/>
              </a:rPr>
              <a:t>-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5"/>
              </a:rPr>
              <a:t>roader</a:t>
            </a:r>
            <a:r>
              <a:rPr dirty="0" sz="1000" spc="55">
                <a:solidFill>
                  <a:srgbClr val="0000FF"/>
                </a:solidFill>
                <a:latin typeface="Times New Roman"/>
                <a:cs typeface="Times New Roman"/>
                <a:hlinkClick r:id="rId15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sturdy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frame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fat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tires;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originally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designed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riding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mountainous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country)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794" y="2476626"/>
            <a:ext cx="669544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6"/>
              </a:rPr>
              <a:t>S: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7"/>
              </a:rPr>
              <a:t>ordinary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8"/>
              </a:rPr>
              <a:t>ordinary</a:t>
            </a:r>
            <a:r>
              <a:rPr dirty="0" u="sng" sz="10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8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8"/>
              </a:rPr>
              <a:t>bicycle</a:t>
            </a:r>
            <a:r>
              <a:rPr dirty="0" sz="1000" spc="55">
                <a:solidFill>
                  <a:srgbClr val="0000FF"/>
                </a:solidFill>
                <a:latin typeface="Times New Roman"/>
                <a:cs typeface="Times New Roman"/>
                <a:hlinkClick r:id="rId18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early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very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large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front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small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back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9"/>
              </a:rPr>
              <a:t>S:</a:t>
            </a:r>
            <a:r>
              <a:rPr dirty="0" sz="1000" spc="-5">
                <a:solidFill>
                  <a:srgbClr val="0000FF"/>
                </a:solidFill>
                <a:latin typeface="Times New Roman"/>
                <a:cs typeface="Times New Roman"/>
                <a:hlinkClick r:id="rId19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0"/>
              </a:rPr>
              <a:t>push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0"/>
              </a:rPr>
              <a:t>-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0"/>
              </a:rPr>
              <a:t>bike</a:t>
            </a:r>
            <a:r>
              <a:rPr dirty="0" sz="1000" spc="35">
                <a:solidFill>
                  <a:srgbClr val="0000FF"/>
                </a:solidFill>
                <a:latin typeface="Times New Roman"/>
                <a:cs typeface="Times New Roman"/>
                <a:hlinkClick r:id="rId20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must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 pedaled)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1"/>
              </a:rPr>
              <a:t>S: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1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2"/>
              </a:rPr>
              <a:t>safety</a:t>
            </a:r>
            <a:r>
              <a:rPr dirty="0" u="sng" sz="1000" spc="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2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2"/>
              </a:rPr>
              <a:t>bicycle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3"/>
              </a:rPr>
              <a:t>safety</a:t>
            </a:r>
            <a:r>
              <a:rPr dirty="0" u="sng" sz="1000" spc="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3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3"/>
              </a:rPr>
              <a:t>bike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23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(bicycle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that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has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two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wheels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5">
                <a:latin typeface="Times New Roman"/>
                <a:cs typeface="Times New Roman"/>
              </a:rPr>
              <a:t> equal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size;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pedals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are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connected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rear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by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multiplying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476626"/>
            <a:ext cx="628650" cy="602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  <a:p>
            <a:pPr marL="355600" indent="-342900">
              <a:lnSpc>
                <a:spcPts val="10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  <a:p>
            <a:pPr marL="355600">
              <a:lnSpc>
                <a:spcPts val="1075"/>
              </a:lnSpc>
            </a:pPr>
            <a:r>
              <a:rPr dirty="0" sz="1000" spc="-15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ear)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6794" y="3187979"/>
            <a:ext cx="5328285" cy="15411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4"/>
              </a:rPr>
              <a:t>S: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4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5"/>
              </a:rPr>
              <a:t>velocipede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25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(any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several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early</a:t>
            </a:r>
            <a:r>
              <a:rPr dirty="0" sz="1000" spc="47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with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pedals on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front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u="sng" sz="1000" spc="-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6"/>
              </a:rPr>
              <a:t>part</a:t>
            </a:r>
            <a:r>
              <a:rPr dirty="0" u="sng" sz="1000" spc="-3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6"/>
              </a:rPr>
              <a:t> </a:t>
            </a:r>
            <a:r>
              <a:rPr dirty="0" u="sng" sz="1000" spc="-5" b="1" i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6"/>
              </a:rPr>
              <a:t>meronym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7"/>
              </a:rPr>
              <a:t>S: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7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8"/>
              </a:rPr>
              <a:t>bicycle</a:t>
            </a:r>
            <a:r>
              <a:rPr dirty="0" u="sng" sz="1000" spc="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8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8"/>
              </a:rPr>
              <a:t>seat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9"/>
              </a:rPr>
              <a:t>saddle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29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seat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rider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0"/>
              </a:rPr>
              <a:t>S:</a:t>
            </a:r>
            <a:r>
              <a:rPr dirty="0" sz="1000" spc="-10">
                <a:solidFill>
                  <a:srgbClr val="0000FF"/>
                </a:solidFill>
                <a:latin typeface="Times New Roman"/>
                <a:cs typeface="Times New Roman"/>
                <a:hlinkClick r:id="rId30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1"/>
              </a:rPr>
              <a:t>bicycle</a:t>
            </a:r>
            <a:r>
              <a:rPr dirty="0" u="sng" sz="1000" spc="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1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1"/>
              </a:rPr>
              <a:t>wheel</a:t>
            </a:r>
            <a:r>
              <a:rPr dirty="0" sz="1000" spc="40">
                <a:solidFill>
                  <a:srgbClr val="0000FF"/>
                </a:solidFill>
                <a:latin typeface="Times New Roman"/>
                <a:cs typeface="Times New Roman"/>
                <a:hlinkClick r:id="rId31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(the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wheel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65"/>
              </a:lnSpc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2"/>
              </a:rPr>
              <a:t>S: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32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3"/>
              </a:rPr>
              <a:t>chain</a:t>
            </a:r>
            <a:r>
              <a:rPr dirty="0" sz="1000" spc="25">
                <a:solidFill>
                  <a:srgbClr val="0000FF"/>
                </a:solidFill>
                <a:latin typeface="Times New Roman"/>
                <a:cs typeface="Times New Roman"/>
                <a:hlinkClick r:id="rId33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series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(usually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metal)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rings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links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fitted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one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another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 </a:t>
            </a:r>
            <a:r>
              <a:rPr dirty="0" sz="1000" spc="-10">
                <a:latin typeface="Times New Roman"/>
                <a:cs typeface="Times New Roman"/>
              </a:rPr>
              <a:t>make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flexible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ligament)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3325"/>
              </a:lnSpc>
            </a:pP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4"/>
              </a:rPr>
              <a:t>S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4"/>
              </a:rPr>
              <a:t>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34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</a:t>
            </a:r>
            <a:r>
              <a:rPr dirty="0" sz="1000" spc="-15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)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c</a:t>
            </a:r>
            <a:r>
              <a:rPr dirty="0" u="sng" sz="1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o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aster</a:t>
            </a:r>
            <a:r>
              <a:rPr dirty="0" u="sng" sz="1000" spc="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 </a:t>
            </a:r>
            <a:r>
              <a:rPr dirty="0" u="sng" sz="1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b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ra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k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5"/>
              </a:rPr>
              <a:t>e</a:t>
            </a:r>
            <a:r>
              <a:rPr dirty="0" sz="1000" spc="20">
                <a:solidFill>
                  <a:srgbClr val="0000FF"/>
                </a:solidFill>
                <a:latin typeface="Times New Roman"/>
                <a:cs typeface="Times New Roman"/>
                <a:hlinkClick r:id="rId35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</a:t>
            </a:r>
            <a:r>
              <a:rPr dirty="0" sz="1000" spc="-5">
                <a:latin typeface="Times New Roman"/>
                <a:cs typeface="Times New Roman"/>
              </a:rPr>
              <a:t>ra</a:t>
            </a:r>
            <a:r>
              <a:rPr dirty="0" sz="1000" spc="-10">
                <a:latin typeface="Times New Roman"/>
                <a:cs typeface="Times New Roman"/>
              </a:rPr>
              <a:t>k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</a:t>
            </a:r>
            <a:r>
              <a:rPr dirty="0" sz="1000" spc="-5">
                <a:latin typeface="Times New Roman"/>
                <a:cs typeface="Times New Roman"/>
              </a:rPr>
              <a:t>ic</a:t>
            </a:r>
            <a:r>
              <a:rPr dirty="0" sz="1000" spc="-25">
                <a:latin typeface="Times New Roman"/>
                <a:cs typeface="Times New Roman"/>
              </a:rPr>
              <a:t>y</a:t>
            </a:r>
            <a:r>
              <a:rPr dirty="0" sz="1000" spc="-5">
                <a:latin typeface="Times New Roman"/>
                <a:cs typeface="Times New Roman"/>
              </a:rPr>
              <a:t>cle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15">
                <a:latin typeface="Times New Roman"/>
                <a:cs typeface="Times New Roman"/>
              </a:rPr>
              <a:t>h</a:t>
            </a:r>
            <a:r>
              <a:rPr dirty="0" sz="1000" spc="-5">
                <a:latin typeface="Times New Roman"/>
                <a:cs typeface="Times New Roman"/>
              </a:rPr>
              <a:t>at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-10">
                <a:latin typeface="Times New Roman"/>
                <a:cs typeface="Times New Roman"/>
              </a:rPr>
              <a:t>n</a:t>
            </a:r>
            <a:r>
              <a:rPr dirty="0" sz="1000" spc="-15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-10">
                <a:latin typeface="Times New Roman"/>
                <a:cs typeface="Times New Roman"/>
              </a:rPr>
              <a:t>g</a:t>
            </a:r>
            <a:r>
              <a:rPr dirty="0" sz="1000" spc="-5">
                <a:latin typeface="Times New Roman"/>
                <a:cs typeface="Times New Roman"/>
              </a:rPr>
              <a:t>es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30">
                <a:latin typeface="Times New Roman"/>
                <a:cs typeface="Times New Roman"/>
              </a:rPr>
              <a:t>w</a:t>
            </a:r>
            <a:r>
              <a:rPr dirty="0" sz="1000" spc="-5">
                <a:latin typeface="Times New Roman"/>
                <a:cs typeface="Times New Roman"/>
              </a:rPr>
              <a:t>ith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re</a:t>
            </a:r>
            <a:r>
              <a:rPr dirty="0" sz="1000" spc="-10">
                <a:latin typeface="Times New Roman"/>
                <a:cs typeface="Times New Roman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r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res</a:t>
            </a:r>
            <a:r>
              <a:rPr dirty="0" sz="1000" spc="-10">
                <a:latin typeface="Times New Roman"/>
                <a:cs typeface="Times New Roman"/>
              </a:rPr>
              <a:t>s</a:t>
            </a:r>
            <a:r>
              <a:rPr dirty="0" sz="1000" spc="-15">
                <a:latin typeface="Times New Roman"/>
                <a:cs typeface="Times New Roman"/>
              </a:rPr>
              <a:t>u</a:t>
            </a:r>
            <a:r>
              <a:rPr dirty="0" sz="1000" spc="-5">
                <a:latin typeface="Times New Roman"/>
                <a:cs typeface="Times New Roman"/>
              </a:rPr>
              <a:t>re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</a:t>
            </a:r>
            <a:r>
              <a:rPr dirty="0" sz="1000" spc="-5">
                <a:latin typeface="Times New Roman"/>
                <a:cs typeface="Times New Roman"/>
              </a:rPr>
              <a:t>n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</a:t>
            </a:r>
            <a:r>
              <a:rPr dirty="0" sz="1000" spc="-15">
                <a:latin typeface="Times New Roman"/>
                <a:cs typeface="Times New Roman"/>
              </a:rPr>
              <a:t>h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r>
              <a:rPr dirty="0" sz="1000">
                <a:latin typeface="Times New Roman"/>
                <a:cs typeface="Times New Roman"/>
              </a:rPr>
              <a:t>d</a:t>
            </a:r>
            <a:r>
              <a:rPr dirty="0" sz="1000" spc="-5">
                <a:latin typeface="Times New Roman"/>
                <a:cs typeface="Times New Roman"/>
              </a:rPr>
              <a:t>al</a:t>
            </a:r>
            <a:r>
              <a:rPr dirty="0" sz="1000" spc="1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739" y="3514725"/>
            <a:ext cx="76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ourier New"/>
                <a:cs typeface="Courier New"/>
              </a:rPr>
              <a:t>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187979"/>
            <a:ext cx="450850" cy="112268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 MT"/>
                <a:cs typeface="Arial MT"/>
              </a:rPr>
              <a:t>•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739" y="3700043"/>
            <a:ext cx="82550" cy="6108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5"/>
              </a:spcBef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1000" spc="-5">
                <a:latin typeface="MS PGothic"/>
                <a:cs typeface="MS PGothic"/>
              </a:rPr>
              <a:t>ｷ  ｷ</a:t>
            </a:r>
            <a:endParaRPr sz="1000">
              <a:latin typeface="MS PGothic"/>
              <a:cs typeface="MS P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140" y="4505705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889144"/>
            <a:ext cx="7534909" cy="114744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6"/>
              </a:rPr>
              <a:t>S:</a:t>
            </a: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  <a:hlinkClick r:id="rId36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7"/>
              </a:rPr>
              <a:t>handlebar</a:t>
            </a:r>
            <a:r>
              <a:rPr dirty="0" sz="1000" spc="30">
                <a:solidFill>
                  <a:srgbClr val="0000FF"/>
                </a:solidFill>
                <a:latin typeface="Times New Roman"/>
                <a:cs typeface="Times New Roman"/>
                <a:hlinkClick r:id="rId37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(the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shaped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bar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used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steer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bicycle)</a:t>
            </a:r>
            <a:endParaRPr sz="1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  <a:tab pos="355600" algn="l"/>
                <a:tab pos="927100" algn="l"/>
              </a:tabLst>
            </a:pPr>
            <a:r>
              <a:rPr dirty="0" sz="1000" spc="-5">
                <a:latin typeface="MS PGothic"/>
                <a:cs typeface="MS PGothic"/>
              </a:rPr>
              <a:t>ｷ	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8"/>
              </a:rPr>
              <a:t>S:</a:t>
            </a:r>
            <a:r>
              <a:rPr dirty="0" sz="1000" spc="5">
                <a:solidFill>
                  <a:srgbClr val="0000FF"/>
                </a:solidFill>
                <a:latin typeface="Times New Roman"/>
                <a:cs typeface="Times New Roman"/>
                <a:hlinkClick r:id="rId38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(n)</a:t>
            </a:r>
            <a:r>
              <a:rPr dirty="0" sz="1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9"/>
              </a:rPr>
              <a:t>kickstand</a:t>
            </a:r>
            <a:r>
              <a:rPr dirty="0" sz="1000" spc="50">
                <a:solidFill>
                  <a:srgbClr val="0000FF"/>
                </a:solidFill>
                <a:latin typeface="Times New Roman"/>
                <a:cs typeface="Times New Roman"/>
                <a:hlinkClick r:id="rId39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(a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swiveling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metal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attached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 a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bicycle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motorcycle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or</a:t>
            </a:r>
            <a:r>
              <a:rPr dirty="0" sz="1000" spc="-5">
                <a:latin typeface="Times New Roman"/>
                <a:cs typeface="Times New Roman"/>
              </a:rPr>
              <a:t> other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two-wheeled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vehicle;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lies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horizontally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000" spc="-15">
                <a:latin typeface="Times New Roman"/>
                <a:cs typeface="Times New Roman"/>
              </a:rPr>
              <a:t>when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not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use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but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kicked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into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vertical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position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as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support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to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hold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vehicle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upright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15">
                <a:latin typeface="Times New Roman"/>
                <a:cs typeface="Times New Roman"/>
              </a:rPr>
              <a:t>when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is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not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being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ridden)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45"/>
              </a:spcBef>
            </a:pPr>
            <a:r>
              <a:rPr dirty="0" sz="1000" spc="-5" b="1">
                <a:latin typeface="Times New Roman"/>
                <a:cs typeface="Times New Roman"/>
              </a:rPr>
              <a:t>Verb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6258559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1000" spc="-5">
                <a:latin typeface="MS PGothic"/>
                <a:cs typeface="MS PGothic"/>
              </a:rPr>
              <a:t>ｷ</a:t>
            </a:r>
            <a:endParaRPr sz="1000">
              <a:latin typeface="MS PGothic"/>
              <a:cs typeface="MS P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26794" y="6258559"/>
            <a:ext cx="2840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0"/>
              </a:rPr>
              <a:t>S:</a:t>
            </a:r>
            <a:r>
              <a:rPr dirty="0" sz="1000" spc="-5">
                <a:solidFill>
                  <a:srgbClr val="0000FF"/>
                </a:solidFill>
                <a:latin typeface="Times New Roman"/>
                <a:cs typeface="Times New Roman"/>
                <a:hlinkClick r:id="rId40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(v)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 b="1">
                <a:latin typeface="Times New Roman"/>
                <a:cs typeface="Times New Roman"/>
              </a:rPr>
              <a:t>bicycle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cycle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u="sng" sz="1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bike</a:t>
            </a:r>
            <a:r>
              <a:rPr dirty="0" sz="1000" spc="-5">
                <a:latin typeface="Times New Roman"/>
                <a:cs typeface="Times New Roman"/>
              </a:rPr>
              <a:t>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u="sng" sz="1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1"/>
              </a:rPr>
              <a:t>pedal</a:t>
            </a:r>
            <a:r>
              <a:rPr dirty="0" sz="1000">
                <a:latin typeface="Times New Roman"/>
                <a:cs typeface="Times New Roman"/>
              </a:rPr>
              <a:t>,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wheel</a:t>
            </a:r>
            <a:r>
              <a:rPr dirty="0" sz="1000" spc="4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(ride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 bicycle)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842" y="461594"/>
            <a:ext cx="6741159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WordNet</a:t>
            </a:r>
            <a:r>
              <a:rPr dirty="0" spc="-40"/>
              <a:t> </a:t>
            </a:r>
            <a:r>
              <a:rPr dirty="0"/>
              <a:t>as a</a:t>
            </a:r>
            <a:r>
              <a:rPr dirty="0" spc="10"/>
              <a:t> </a:t>
            </a:r>
            <a:r>
              <a:rPr dirty="0" spc="-20"/>
              <a:t>lexical</a:t>
            </a:r>
            <a:r>
              <a:rPr dirty="0"/>
              <a:t> </a:t>
            </a:r>
            <a:r>
              <a:rPr dirty="0" spc="-15"/>
              <a:t>resource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75600" cy="3148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4344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WN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been</a:t>
            </a:r>
            <a:r>
              <a:rPr dirty="0" sz="3200" spc="-15">
                <a:latin typeface="Calibri"/>
                <a:cs typeface="Calibri"/>
              </a:rPr>
              <a:t> incorporated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into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many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dictionaries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Google </a:t>
            </a:r>
            <a:r>
              <a:rPr dirty="0" sz="3200" spc="-30">
                <a:latin typeface="Calibri"/>
                <a:cs typeface="Calibri"/>
              </a:rPr>
              <a:t>“define”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usually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brings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up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WN </a:t>
            </a:r>
            <a:r>
              <a:rPr dirty="0" sz="3200" spc="-10">
                <a:latin typeface="Calibri"/>
                <a:cs typeface="Calibri"/>
              </a:rPr>
              <a:t>entry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top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the </a:t>
            </a:r>
            <a:r>
              <a:rPr dirty="0" sz="3200" spc="-15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  <a:p>
            <a:pPr marL="355600" marR="1809114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User-created </a:t>
            </a:r>
            <a:r>
              <a:rPr dirty="0" sz="3200">
                <a:latin typeface="Calibri"/>
                <a:cs typeface="Calibri"/>
              </a:rPr>
              <a:t>visual </a:t>
            </a:r>
            <a:r>
              <a:rPr dirty="0" sz="3200" spc="-15">
                <a:latin typeface="Calibri"/>
                <a:cs typeface="Calibri"/>
              </a:rPr>
              <a:t>interfaces </a:t>
            </a:r>
            <a:r>
              <a:rPr dirty="0" sz="3200">
                <a:latin typeface="Calibri"/>
                <a:cs typeface="Calibri"/>
              </a:rPr>
              <a:t>(e.g.,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visualthesaurus.com)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609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/0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0365" y="6427114"/>
            <a:ext cx="1760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LING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138/238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Autumn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9405" y="413969"/>
            <a:ext cx="20351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Wordnet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3242" y="1468373"/>
            <a:ext cx="7795259" cy="439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latin typeface="Calibri"/>
                <a:cs typeface="Calibri"/>
              </a:rPr>
              <a:t>WordNet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includes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lexical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categories</a:t>
            </a:r>
            <a:endParaRPr sz="3000">
              <a:latin typeface="Calibri"/>
              <a:cs typeface="Calibri"/>
            </a:endParaRPr>
          </a:p>
          <a:p>
            <a:pPr marL="754380" marR="5080" indent="-285115">
              <a:lnSpc>
                <a:spcPct val="80000"/>
              </a:lnSpc>
              <a:spcBef>
                <a:spcPts val="640"/>
              </a:spcBef>
            </a:pPr>
            <a:r>
              <a:rPr dirty="0" sz="2600" spc="-5">
                <a:latin typeface="Calibri"/>
                <a:cs typeface="Calibri"/>
              </a:rPr>
              <a:t>nouns, </a:t>
            </a:r>
            <a:r>
              <a:rPr dirty="0" sz="2600" spc="-10">
                <a:latin typeface="Calibri"/>
                <a:cs typeface="Calibri"/>
              </a:rPr>
              <a:t>verbs, </a:t>
            </a:r>
            <a:r>
              <a:rPr dirty="0" sz="2600" spc="-5">
                <a:latin typeface="Calibri"/>
                <a:cs typeface="Calibri"/>
              </a:rPr>
              <a:t>adjectives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adverbs but </a:t>
            </a:r>
            <a:r>
              <a:rPr dirty="0" sz="2600" spc="-10">
                <a:latin typeface="Calibri"/>
                <a:cs typeface="Calibri"/>
              </a:rPr>
              <a:t>ignores </a:t>
            </a:r>
            <a:r>
              <a:rPr dirty="0" sz="2600" spc="-5">
                <a:latin typeface="Calibri"/>
                <a:cs typeface="Calibri"/>
              </a:rPr>
              <a:t> prepositions,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determiners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 </a:t>
            </a:r>
            <a:r>
              <a:rPr dirty="0" sz="2600" spc="-5">
                <a:latin typeface="Calibri"/>
                <a:cs typeface="Calibri"/>
              </a:rPr>
              <a:t>other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function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words.</a:t>
            </a:r>
            <a:endParaRPr sz="2600">
              <a:latin typeface="Calibri"/>
              <a:cs typeface="Calibri"/>
            </a:endParaRPr>
          </a:p>
          <a:p>
            <a:pPr marL="353695" marR="264795" indent="-341630">
              <a:lnSpc>
                <a:spcPts val="2880"/>
              </a:lnSpc>
              <a:spcBef>
                <a:spcPts val="680"/>
              </a:spcBef>
            </a:pPr>
            <a:r>
              <a:rPr dirty="0" sz="3000" spc="-40">
                <a:latin typeface="Calibri"/>
                <a:cs typeface="Calibri"/>
              </a:rPr>
              <a:t>Words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from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the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same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lexical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category</a:t>
            </a:r>
            <a:r>
              <a:rPr dirty="0" sz="3000" spc="-10">
                <a:latin typeface="Calibri"/>
                <a:cs typeface="Calibri"/>
              </a:rPr>
              <a:t> that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are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roughly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synonymous</a:t>
            </a:r>
            <a:r>
              <a:rPr dirty="0" sz="3000" spc="2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grouped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into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synsets.</a:t>
            </a:r>
            <a:endParaRPr sz="3000">
              <a:latin typeface="Calibri"/>
              <a:cs typeface="Calibri"/>
            </a:endParaRPr>
          </a:p>
          <a:p>
            <a:pPr marL="353695" marR="2907665" indent="-256540">
              <a:lnSpc>
                <a:spcPts val="2880"/>
              </a:lnSpc>
              <a:spcBef>
                <a:spcPts val="720"/>
              </a:spcBef>
            </a:pPr>
            <a:r>
              <a:rPr dirty="0" sz="3000">
                <a:latin typeface="Calibri"/>
                <a:cs typeface="Calibri"/>
              </a:rPr>
              <a:t>An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example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adjective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synset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is: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gloss</a:t>
            </a:r>
            <a:endParaRPr sz="3000">
              <a:latin typeface="Calibri"/>
              <a:cs typeface="Calibri"/>
            </a:endParaRPr>
          </a:p>
          <a:p>
            <a:pPr marL="353695" marR="259715" indent="2540">
              <a:lnSpc>
                <a:spcPct val="80000"/>
              </a:lnSpc>
              <a:spcBef>
                <a:spcPts val="745"/>
              </a:spcBef>
            </a:pPr>
            <a:r>
              <a:rPr dirty="0" sz="3000" spc="-10">
                <a:latin typeface="Calibri"/>
                <a:cs typeface="Calibri"/>
              </a:rPr>
              <a:t>good, </a:t>
            </a:r>
            <a:r>
              <a:rPr dirty="0" sz="3000" spc="-5">
                <a:latin typeface="Calibri"/>
                <a:cs typeface="Calibri"/>
              </a:rPr>
              <a:t>right,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ripe</a:t>
            </a:r>
            <a:r>
              <a:rPr dirty="0" sz="3000">
                <a:latin typeface="Calibri"/>
                <a:cs typeface="Calibri"/>
              </a:rPr>
              <a:t> –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(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suitable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 right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dirty="0" sz="30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particular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purpose;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"a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plant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tomatoes";</a:t>
            </a:r>
            <a:r>
              <a:rPr dirty="0" sz="30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"the</a:t>
            </a:r>
            <a:r>
              <a:rPr dirty="0" sz="3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3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act";</a:t>
            </a:r>
            <a:r>
              <a:rPr dirty="0" sz="3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"the</a:t>
            </a:r>
            <a:r>
              <a:rPr dirty="0" sz="3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3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3000" spc="-6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ripe</a:t>
            </a:r>
            <a:r>
              <a:rPr dirty="0" sz="30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25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great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sociological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changes"</a:t>
            </a:r>
            <a:r>
              <a:rPr dirty="0" sz="3000" spc="-5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568" y="332600"/>
            <a:ext cx="8412861" cy="62712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189" y="191846"/>
            <a:ext cx="3835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What</a:t>
            </a:r>
            <a:r>
              <a:rPr dirty="0" sz="4000" spc="-40"/>
              <a:t> </a:t>
            </a:r>
            <a:r>
              <a:rPr dirty="0" sz="4000" spc="-5"/>
              <a:t>is</a:t>
            </a:r>
            <a:r>
              <a:rPr dirty="0" sz="4000" spc="-60"/>
              <a:t> </a:t>
            </a:r>
            <a:r>
              <a:rPr dirty="0" sz="4000" spc="-5"/>
              <a:t>BabelNet?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0192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merger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resources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different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kinds: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785122"/>
            <a:ext cx="4114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189" y="191846"/>
            <a:ext cx="38354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What</a:t>
            </a:r>
            <a:r>
              <a:rPr dirty="0" sz="4000" spc="-40"/>
              <a:t> </a:t>
            </a:r>
            <a:r>
              <a:rPr dirty="0" sz="4000" spc="-5"/>
              <a:t>is</a:t>
            </a:r>
            <a:r>
              <a:rPr dirty="0" sz="4000" spc="-60"/>
              <a:t> </a:t>
            </a:r>
            <a:r>
              <a:rPr dirty="0" sz="4000" spc="-5"/>
              <a:t>BabelNet?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7983220" cy="40589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700">
                <a:latin typeface="Calibri"/>
                <a:cs typeface="Calibri"/>
              </a:rPr>
              <a:t>• A </a:t>
            </a:r>
            <a:r>
              <a:rPr dirty="0" sz="2700" spc="-15">
                <a:latin typeface="Calibri"/>
                <a:cs typeface="Calibri"/>
              </a:rPr>
              <a:t>merger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resources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20">
                <a:latin typeface="Calibri"/>
                <a:cs typeface="Calibri"/>
              </a:rPr>
              <a:t>different </a:t>
            </a:r>
            <a:r>
              <a:rPr dirty="0" sz="2700" spc="-5">
                <a:latin typeface="Calibri"/>
                <a:cs typeface="Calibri"/>
              </a:rPr>
              <a:t>kinds: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-25">
                <a:latin typeface="Calibri"/>
                <a:cs typeface="Calibri"/>
              </a:rPr>
              <a:t>WordNet: 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0">
                <a:latin typeface="Calibri"/>
                <a:cs typeface="Calibri"/>
              </a:rPr>
              <a:t>most </a:t>
            </a:r>
            <a:r>
              <a:rPr dirty="0" sz="2700" spc="-5">
                <a:latin typeface="Calibri"/>
                <a:cs typeface="Calibri"/>
              </a:rPr>
              <a:t>popular </a:t>
            </a:r>
            <a:r>
              <a:rPr dirty="0" sz="2700" spc="-10">
                <a:latin typeface="Calibri"/>
                <a:cs typeface="Calibri"/>
              </a:rPr>
              <a:t>computational </a:t>
            </a:r>
            <a:r>
              <a:rPr dirty="0" sz="2700" spc="-15">
                <a:latin typeface="Calibri"/>
                <a:cs typeface="Calibri"/>
              </a:rPr>
              <a:t>lexicon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5">
                <a:latin typeface="Calibri"/>
                <a:cs typeface="Calibri"/>
              </a:rPr>
              <a:t>English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Open </a:t>
            </a:r>
            <a:r>
              <a:rPr dirty="0" sz="2700">
                <a:latin typeface="Calibri"/>
                <a:cs typeface="Calibri"/>
              </a:rPr>
              <a:t>Multilingual </a:t>
            </a:r>
            <a:r>
              <a:rPr dirty="0" sz="2700" spc="-25">
                <a:latin typeface="Calibri"/>
                <a:cs typeface="Calibri"/>
              </a:rPr>
              <a:t>WordNet: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collection of open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wordnets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-25">
                <a:latin typeface="Calibri"/>
                <a:cs typeface="Calibri"/>
              </a:rPr>
              <a:t>WoNeF: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10">
                <a:latin typeface="Calibri"/>
                <a:cs typeface="Calibri"/>
              </a:rPr>
              <a:t>French </a:t>
            </a:r>
            <a:r>
              <a:rPr dirty="0" sz="2700" spc="-30">
                <a:latin typeface="Calibri"/>
                <a:cs typeface="Calibri"/>
              </a:rPr>
              <a:t>WordNet </a:t>
            </a:r>
            <a:r>
              <a:rPr dirty="0" sz="2700">
                <a:latin typeface="Calibri"/>
                <a:cs typeface="Calibri"/>
              </a:rPr>
              <a:t>– Wikipedia: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largest collaborative </a:t>
            </a:r>
            <a:r>
              <a:rPr dirty="0" sz="2700" spc="-5">
                <a:latin typeface="Calibri"/>
                <a:cs typeface="Calibri"/>
              </a:rPr>
              <a:t>encyclopedia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-10">
                <a:latin typeface="Calibri"/>
                <a:cs typeface="Calibri"/>
              </a:rPr>
              <a:t>Wikidata: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largest collaborative </a:t>
            </a:r>
            <a:r>
              <a:rPr dirty="0" sz="2700" spc="-5">
                <a:latin typeface="Calibri"/>
                <a:cs typeface="Calibri"/>
              </a:rPr>
              <a:t>knowledge base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-5">
                <a:latin typeface="Calibri"/>
                <a:cs typeface="Calibri"/>
              </a:rPr>
              <a:t>Wiktionary: </a:t>
            </a:r>
            <a:r>
              <a:rPr dirty="0" sz="2700">
                <a:latin typeface="Calibri"/>
                <a:cs typeface="Calibri"/>
              </a:rPr>
              <a:t>the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largest collaborative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dictionary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-10">
                <a:latin typeface="Calibri"/>
                <a:cs typeface="Calibri"/>
              </a:rPr>
              <a:t>OmegaWiki:</a:t>
            </a:r>
            <a:r>
              <a:rPr dirty="0" sz="2700">
                <a:latin typeface="Calibri"/>
                <a:cs typeface="Calibri"/>
              </a:rPr>
              <a:t> a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medium-size</a:t>
            </a:r>
            <a:r>
              <a:rPr dirty="0" sz="2700" spc="-15">
                <a:latin typeface="Calibri"/>
                <a:cs typeface="Calibri"/>
              </a:rPr>
              <a:t> collaborative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multilingual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dictionary</a:t>
            </a:r>
            <a:r>
              <a:rPr dirty="0" sz="2700" spc="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GeoNames: a </a:t>
            </a:r>
            <a:r>
              <a:rPr dirty="0" sz="2700" spc="-10">
                <a:latin typeface="Calibri"/>
                <a:cs typeface="Calibri"/>
              </a:rPr>
              <a:t>worldwide geographical database </a:t>
            </a: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Microsoft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Terminology: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10">
                <a:latin typeface="Calibri"/>
                <a:cs typeface="Calibri"/>
              </a:rPr>
              <a:t> computer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science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thesaurus</a:t>
            </a:r>
            <a:endParaRPr sz="2700">
              <a:latin typeface="Calibri"/>
              <a:cs typeface="Calibri"/>
            </a:endParaRPr>
          </a:p>
          <a:p>
            <a:pPr marL="355600" marR="687705">
              <a:lnSpc>
                <a:spcPct val="80000"/>
              </a:lnSpc>
            </a:pPr>
            <a:r>
              <a:rPr dirty="0" sz="2700">
                <a:latin typeface="Calibri"/>
                <a:cs typeface="Calibri"/>
              </a:rPr>
              <a:t>– </a:t>
            </a:r>
            <a:r>
              <a:rPr dirty="0" sz="2700" spc="-5">
                <a:latin typeface="Calibri"/>
                <a:cs typeface="Calibri"/>
              </a:rPr>
              <a:t>High-quality </a:t>
            </a:r>
            <a:r>
              <a:rPr dirty="0" sz="2700" spc="-10">
                <a:latin typeface="Calibri"/>
                <a:cs typeface="Calibri"/>
              </a:rPr>
              <a:t>automatic </a:t>
            </a:r>
            <a:r>
              <a:rPr dirty="0" sz="2700" spc="-5">
                <a:latin typeface="Calibri"/>
                <a:cs typeface="Calibri"/>
              </a:rPr>
              <a:t>sense-based </a:t>
            </a:r>
            <a:r>
              <a:rPr dirty="0" sz="2700" spc="-10">
                <a:latin typeface="Calibri"/>
                <a:cs typeface="Calibri"/>
              </a:rPr>
              <a:t>translations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BabelNet,</a:t>
            </a:r>
            <a:r>
              <a:rPr dirty="0" sz="2700" spc="-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Babelfy</a:t>
            </a:r>
            <a:r>
              <a:rPr dirty="0" sz="2700" spc="-2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and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Beyond!</a:t>
            </a:r>
            <a:r>
              <a:rPr dirty="0" sz="2700" spc="-3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Roberto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Navigli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W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3292551"/>
            <a:ext cx="7612380" cy="246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6405" algn="l"/>
                <a:tab pos="447040" algn="l"/>
              </a:tabLst>
            </a:pPr>
            <a:r>
              <a:rPr dirty="0"/>
              <a:t>	</a:t>
            </a:r>
            <a:r>
              <a:rPr dirty="0" sz="3200" spc="-5">
                <a:latin typeface="Calibri"/>
                <a:cs typeface="Calibri"/>
              </a:rPr>
              <a:t>BabelNet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0">
                <a:latin typeface="Calibri"/>
                <a:cs typeface="Calibri"/>
              </a:rPr>
              <a:t>very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large,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widecoverage 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multilingual</a:t>
            </a:r>
            <a:r>
              <a:rPr dirty="0" sz="3200" spc="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semantic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network.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Key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our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approach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5">
                <a:latin typeface="Calibri"/>
                <a:cs typeface="Calibri"/>
              </a:rPr>
              <a:t>integration</a:t>
            </a:r>
            <a:r>
              <a:rPr dirty="0" sz="3200">
                <a:latin typeface="Calibri"/>
                <a:cs typeface="Calibri"/>
              </a:rPr>
              <a:t> of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lexicographic 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5">
                <a:latin typeface="Calibri"/>
                <a:cs typeface="Calibri"/>
              </a:rPr>
              <a:t>encyclopedic knowledge </a:t>
            </a:r>
            <a:r>
              <a:rPr dirty="0" sz="3200" spc="-20">
                <a:latin typeface="Calibri"/>
                <a:cs typeface="Calibri"/>
              </a:rPr>
              <a:t>from </a:t>
            </a:r>
            <a:r>
              <a:rPr dirty="0" sz="3200" spc="-30">
                <a:latin typeface="Calibri"/>
                <a:cs typeface="Calibri"/>
              </a:rPr>
              <a:t>WordNet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Wikipedia.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362" y="627887"/>
            <a:ext cx="5715000" cy="20002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03275"/>
            <a:ext cx="746760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Why</a:t>
            </a:r>
            <a:r>
              <a:rPr dirty="0" spc="-20"/>
              <a:t> </a:t>
            </a:r>
            <a:r>
              <a:rPr dirty="0"/>
              <a:t>do </a:t>
            </a:r>
            <a:r>
              <a:rPr dirty="0" spc="-20"/>
              <a:t>we</a:t>
            </a:r>
            <a:r>
              <a:rPr dirty="0"/>
              <a:t> need</a:t>
            </a:r>
            <a:r>
              <a:rPr dirty="0" spc="-40"/>
              <a:t> </a:t>
            </a:r>
            <a:r>
              <a:rPr dirty="0" spc="-5"/>
              <a:t>BabelNet?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0227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Multilinguality: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same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concept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expressed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tens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languages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197" y="2852940"/>
            <a:ext cx="6705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Why</a:t>
            </a:r>
            <a:r>
              <a:rPr dirty="0" spc="-20"/>
              <a:t> </a:t>
            </a:r>
            <a:r>
              <a:rPr dirty="0"/>
              <a:t>do </a:t>
            </a:r>
            <a:r>
              <a:rPr dirty="0" spc="-20"/>
              <a:t>we</a:t>
            </a:r>
            <a:r>
              <a:rPr dirty="0"/>
              <a:t> need</a:t>
            </a:r>
            <a:r>
              <a:rPr dirty="0" spc="-40"/>
              <a:t> </a:t>
            </a:r>
            <a:r>
              <a:rPr dirty="0" spc="-5"/>
              <a:t>BabelNet?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02270" cy="441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Multilinguality: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same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concept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expressed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tens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 languages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• </a:t>
            </a:r>
            <a:r>
              <a:rPr dirty="0" sz="3200" spc="-15">
                <a:latin typeface="Calibri"/>
                <a:cs typeface="Calibri"/>
              </a:rPr>
              <a:t>Coverage: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271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languages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14 </a:t>
            </a:r>
            <a:r>
              <a:rPr dirty="0" sz="3200" spc="-5">
                <a:latin typeface="Calibri"/>
                <a:cs typeface="Calibri"/>
              </a:rPr>
              <a:t>million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entries!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6M 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concepts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7.7M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named entities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119M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word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senses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378M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semantic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relations</a:t>
            </a:r>
            <a:r>
              <a:rPr dirty="0" sz="3200" spc="-5">
                <a:latin typeface="Calibri"/>
                <a:cs typeface="Calibri"/>
              </a:rPr>
              <a:t> (27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relations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per </a:t>
            </a:r>
            <a:r>
              <a:rPr dirty="0" sz="3200" spc="-10">
                <a:latin typeface="Calibri"/>
                <a:cs typeface="Calibri"/>
              </a:rPr>
              <a:t>concept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avg.)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11M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images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associated</a:t>
            </a:r>
            <a:r>
              <a:rPr dirty="0" sz="3200">
                <a:latin typeface="Calibri"/>
                <a:cs typeface="Calibri"/>
              </a:rPr>
              <a:t> with </a:t>
            </a:r>
            <a:r>
              <a:rPr dirty="0" sz="3200" spc="-10">
                <a:latin typeface="Calibri"/>
                <a:cs typeface="Calibri"/>
              </a:rPr>
              <a:t>concepts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41M </a:t>
            </a:r>
            <a:r>
              <a:rPr dirty="0" sz="3200" spc="-15">
                <a:latin typeface="Calibri"/>
                <a:cs typeface="Calibri"/>
              </a:rPr>
              <a:t>textual </a:t>
            </a:r>
            <a:r>
              <a:rPr dirty="0" sz="3200" spc="-10">
                <a:latin typeface="Calibri"/>
                <a:cs typeface="Calibri"/>
              </a:rPr>
              <a:t> definitions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2M </a:t>
            </a:r>
            <a:r>
              <a:rPr dirty="0" sz="3200" spc="-10">
                <a:latin typeface="Calibri"/>
                <a:cs typeface="Calibri"/>
              </a:rPr>
              <a:t>concepts </a:t>
            </a:r>
            <a:r>
              <a:rPr dirty="0" sz="3200" spc="-5">
                <a:latin typeface="Calibri"/>
                <a:cs typeface="Calibri"/>
              </a:rPr>
              <a:t>with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domains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associated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647" y="431677"/>
            <a:ext cx="8238251" cy="6115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609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/0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0365" y="6427114"/>
            <a:ext cx="1760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LING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138/238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Autumn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8285" y="413969"/>
            <a:ext cx="6254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Words, </a:t>
            </a:r>
            <a:r>
              <a:rPr dirty="0"/>
              <a:t>Senses,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Synsets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4739" y="1578838"/>
            <a:ext cx="8360409" cy="12636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434"/>
              </a:spcBef>
              <a:tabLst>
                <a:tab pos="3042285" algn="l"/>
              </a:tabLst>
            </a:pP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word </a:t>
            </a:r>
            <a:r>
              <a:rPr dirty="0" sz="1400" spc="-5">
                <a:latin typeface="Calibri"/>
                <a:cs typeface="Calibri"/>
              </a:rPr>
              <a:t>bank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has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least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two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senses:	bank1: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financial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institution,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like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City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Bank;</a:t>
            </a:r>
            <a:endParaRPr sz="1400">
              <a:latin typeface="Calibri"/>
              <a:cs typeface="Calibri"/>
            </a:endParaRPr>
          </a:p>
          <a:p>
            <a:pPr marL="2256155">
              <a:lnSpc>
                <a:spcPct val="100000"/>
              </a:lnSpc>
              <a:spcBef>
                <a:spcPts val="340"/>
              </a:spcBef>
            </a:pPr>
            <a:r>
              <a:rPr dirty="0" sz="1400" spc="-5">
                <a:latin typeface="Calibri"/>
                <a:cs typeface="Calibri"/>
              </a:rPr>
              <a:t>bank2: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sloping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land,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like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river </a:t>
            </a:r>
            <a:r>
              <a:rPr dirty="0" sz="1400">
                <a:latin typeface="Calibri"/>
                <a:cs typeface="Calibri"/>
              </a:rPr>
              <a:t>b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dirty="0" sz="1400" spc="-5">
                <a:latin typeface="Calibri"/>
                <a:cs typeface="Calibri"/>
              </a:rPr>
              <a:t>Since </a:t>
            </a:r>
            <a:r>
              <a:rPr dirty="0" sz="1400" spc="-10">
                <a:latin typeface="Calibri"/>
                <a:cs typeface="Calibri"/>
              </a:rPr>
              <a:t>synsets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 of </a:t>
            </a:r>
            <a:r>
              <a:rPr dirty="0" sz="1400" spc="-10">
                <a:latin typeface="Calibri"/>
                <a:cs typeface="Calibri"/>
              </a:rPr>
              <a:t>words</a:t>
            </a:r>
            <a:r>
              <a:rPr dirty="0" sz="1400" spc="-5">
                <a:latin typeface="Calibri"/>
                <a:cs typeface="Calibri"/>
              </a:rPr>
              <a:t> sharing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same concept,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bank1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bank2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members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 two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different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synsets </a:t>
            </a:r>
            <a:r>
              <a:rPr dirty="0" sz="1400" spc="-5">
                <a:latin typeface="Calibri"/>
                <a:cs typeface="Calibri"/>
              </a:rPr>
              <a:t> 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other </a:t>
            </a:r>
            <a:r>
              <a:rPr dirty="0" sz="1400" spc="-5">
                <a:latin typeface="Calibri"/>
                <a:cs typeface="Calibri"/>
              </a:rPr>
              <a:t>hand,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different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forms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may</a:t>
            </a:r>
            <a:r>
              <a:rPr dirty="0" sz="1400">
                <a:latin typeface="Calibri"/>
                <a:cs typeface="Calibri"/>
              </a:rPr>
              <a:t> 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convey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same</a:t>
            </a:r>
            <a:r>
              <a:rPr dirty="0" sz="1400" spc="-5">
                <a:latin typeface="Calibri"/>
                <a:cs typeface="Calibri"/>
              </a:rPr>
              <a:t> concept,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such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cab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taxi,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these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word forms</a:t>
            </a:r>
            <a:endParaRPr sz="1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same </a:t>
            </a:r>
            <a:r>
              <a:rPr dirty="0" sz="1400" spc="-10">
                <a:latin typeface="Calibri"/>
                <a:cs typeface="Calibri"/>
              </a:rPr>
              <a:t>concept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grouped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together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into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 </a:t>
            </a:r>
            <a:r>
              <a:rPr dirty="0" sz="1400" spc="-10">
                <a:latin typeface="Calibri"/>
                <a:cs typeface="Calibri"/>
              </a:rPr>
              <a:t>synset.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14" y="3507857"/>
            <a:ext cx="3839971" cy="2402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609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/0</a:t>
            </a:r>
            <a:r>
              <a:rPr dirty="0" sz="1200" spc="5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/22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0365" y="6427114"/>
            <a:ext cx="1760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LING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138/238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Autumn</a:t>
            </a:r>
            <a:r>
              <a:rPr dirty="0" sz="1200" spc="-4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7114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7402" y="415493"/>
            <a:ext cx="21018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WordNet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533424"/>
            <a:ext cx="5837555" cy="8445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35"/>
              </a:spcBef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dirty="0" sz="2400" spc="-5">
                <a:latin typeface="Calibri"/>
                <a:cs typeface="Calibri"/>
              </a:rPr>
              <a:t>Demo: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1840" algn="l"/>
              </a:tabLst>
            </a:pPr>
            <a:r>
              <a:rPr dirty="0" sz="2000">
                <a:solidFill>
                  <a:srgbClr val="CCCCFF"/>
                </a:solidFill>
                <a:latin typeface="Comic Sans MS"/>
                <a:cs typeface="Comic Sans MS"/>
              </a:rPr>
              <a:t>–	</a:t>
            </a: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http://www.cogsci.princeton.edu/cgi</a:t>
            </a: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bin/webwn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260" y="461594"/>
            <a:ext cx="42094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What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30"/>
              <a:t> WordNet?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787779"/>
            <a:ext cx="7570470" cy="48552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400685" indent="-342900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large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lexical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database,</a:t>
            </a:r>
            <a:r>
              <a:rPr dirty="0" sz="3200">
                <a:latin typeface="Calibri"/>
                <a:cs typeface="Calibri"/>
              </a:rPr>
              <a:t> or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“electronic 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dictionary,”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developed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and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maintained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at </a:t>
            </a:r>
            <a:r>
              <a:rPr dirty="0" sz="3200" spc="-7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Princeton</a:t>
            </a:r>
            <a:endParaRPr sz="3200">
              <a:latin typeface="Calibri"/>
              <a:cs typeface="Calibri"/>
            </a:endParaRPr>
          </a:p>
          <a:p>
            <a:pPr marL="381635">
              <a:lnSpc>
                <a:spcPct val="100000"/>
              </a:lnSpc>
              <a:spcBef>
                <a:spcPts val="385"/>
              </a:spcBef>
            </a:pPr>
            <a:r>
              <a:rPr dirty="0" sz="3200" spc="-10">
                <a:latin typeface="Calibri"/>
                <a:cs typeface="Calibri"/>
                <a:hlinkClick r:id="rId2"/>
              </a:rPr>
              <a:t>http://wordnet.princeton.edu</a:t>
            </a:r>
            <a:endParaRPr sz="3200">
              <a:latin typeface="Calibri"/>
              <a:cs typeface="Calibri"/>
            </a:endParaRPr>
          </a:p>
          <a:p>
            <a:pPr marL="355600" marR="1360170" indent="-342900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Includes </a:t>
            </a:r>
            <a:r>
              <a:rPr dirty="0" sz="3200" spc="-10">
                <a:latin typeface="Calibri"/>
                <a:cs typeface="Calibri"/>
              </a:rPr>
              <a:t>most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English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nouns,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verbs,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adjectives, </a:t>
            </a:r>
            <a:r>
              <a:rPr dirty="0" sz="3200" spc="-10">
                <a:latin typeface="Calibri"/>
                <a:cs typeface="Calibri"/>
              </a:rPr>
              <a:t>adverbs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Can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used by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humans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machines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Princeton </a:t>
            </a:r>
            <a:r>
              <a:rPr dirty="0" sz="3200" spc="-30">
                <a:latin typeface="Calibri"/>
                <a:cs typeface="Calibri"/>
              </a:rPr>
              <a:t>WordNet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for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English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only,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but</a:t>
            </a:r>
            <a:r>
              <a:rPr dirty="0" sz="3200">
                <a:latin typeface="Calibri"/>
                <a:cs typeface="Calibri"/>
              </a:rPr>
              <a:t> it </a:t>
            </a:r>
            <a:r>
              <a:rPr dirty="0" sz="3200" spc="-7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linked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to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wordnets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5">
                <a:latin typeface="Calibri"/>
                <a:cs typeface="Calibri"/>
              </a:rPr>
              <a:t> many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other 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461594"/>
            <a:ext cx="21031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W</a:t>
            </a:r>
            <a:r>
              <a:rPr dirty="0" spc="-5"/>
              <a:t>o</a:t>
            </a:r>
            <a:r>
              <a:rPr dirty="0" spc="-55"/>
              <a:t>r</a:t>
            </a:r>
            <a:r>
              <a:rPr dirty="0" spc="-5"/>
              <a:t>dN</a:t>
            </a:r>
            <a:r>
              <a:rPr dirty="0" spc="-15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37041"/>
            <a:ext cx="6518909" cy="36449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15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400" spc="-15">
                <a:latin typeface="Calibri"/>
                <a:cs typeface="Calibri"/>
              </a:rPr>
              <a:t>Synonym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</a:t>
            </a:r>
            <a:r>
              <a:rPr dirty="0" sz="2400" spc="-10" i="1">
                <a:latin typeface="Calibri"/>
                <a:cs typeface="Calibri"/>
              </a:rPr>
              <a:t>synset</a:t>
            </a:r>
            <a:r>
              <a:rPr dirty="0" sz="2400" spc="-10">
                <a:latin typeface="Calibri"/>
                <a:cs typeface="Calibri"/>
              </a:rPr>
              <a:t>)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15">
                <a:latin typeface="Calibri"/>
                <a:cs typeface="Calibri"/>
              </a:rPr>
              <a:t>for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nouns,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verbs,</a:t>
            </a:r>
            <a:r>
              <a:rPr dirty="0" sz="2000" spc="-5">
                <a:latin typeface="Calibri"/>
                <a:cs typeface="Calibri"/>
              </a:rPr>
              <a:t> adjectives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adverbs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400" spc="-5">
                <a:latin typeface="Calibri"/>
                <a:cs typeface="Calibri"/>
              </a:rPr>
              <a:t>Synsets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-5">
                <a:latin typeface="Calibri"/>
                <a:cs typeface="Calibri"/>
              </a:rPr>
              <a:t> semantic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relations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5">
                <a:latin typeface="Calibri"/>
                <a:cs typeface="Calibri"/>
              </a:rPr>
              <a:t>E.g.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isa,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antonymy,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60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400" spc="-20">
                <a:latin typeface="Calibri"/>
                <a:cs typeface="Calibri"/>
              </a:rPr>
              <a:t>It’s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big!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latin typeface="Calibri"/>
                <a:cs typeface="Calibri"/>
              </a:rPr>
              <a:t>139,000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entries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(word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senses)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latin typeface="Calibri"/>
                <a:cs typeface="Calibri"/>
              </a:rPr>
              <a:t>10,000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verbs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(polysemy </a:t>
            </a:r>
            <a:r>
              <a:rPr dirty="0" sz="2000"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>
                <a:latin typeface="Calibri"/>
                <a:cs typeface="Calibri"/>
              </a:rPr>
              <a:t>20,000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adjectives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(1.5)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ts val="2590"/>
              </a:lnSpc>
              <a:spcBef>
                <a:spcPts val="590"/>
              </a:spcBef>
              <a:buFont typeface="Arial MT"/>
              <a:buChar char="–"/>
              <a:tabLst>
                <a:tab pos="299720" algn="l"/>
              </a:tabLst>
            </a:pPr>
            <a:r>
              <a:rPr dirty="0" sz="2400" spc="-5">
                <a:latin typeface="Calibri"/>
                <a:cs typeface="Calibri"/>
              </a:rPr>
              <a:t>Originally designed </a:t>
            </a:r>
            <a:r>
              <a:rPr dirty="0" sz="2400">
                <a:latin typeface="Calibri"/>
                <a:cs typeface="Calibri"/>
              </a:rPr>
              <a:t>as a model </a:t>
            </a:r>
            <a:r>
              <a:rPr dirty="0" sz="2400" spc="-5">
                <a:latin typeface="Calibri"/>
                <a:cs typeface="Calibri"/>
              </a:rPr>
              <a:t>of human semantic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(Miller,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1985)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50" y="461594"/>
            <a:ext cx="7225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What’s</a:t>
            </a:r>
            <a:r>
              <a:rPr dirty="0" spc="-45"/>
              <a:t> </a:t>
            </a:r>
            <a:r>
              <a:rPr dirty="0"/>
              <a:t>special</a:t>
            </a:r>
            <a:r>
              <a:rPr dirty="0" spc="-15"/>
              <a:t> </a:t>
            </a:r>
            <a:r>
              <a:rPr dirty="0"/>
              <a:t>about</a:t>
            </a:r>
            <a:r>
              <a:rPr dirty="0" spc="-20"/>
              <a:t> </a:t>
            </a:r>
            <a:r>
              <a:rPr dirty="0" spc="-30"/>
              <a:t>WordNet?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8018"/>
            <a:ext cx="8027670" cy="36957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25">
                <a:latin typeface="Calibri"/>
                <a:cs typeface="Calibri"/>
              </a:rPr>
              <a:t>Traditional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paper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dictionaries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organized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CC2224"/>
                </a:solidFill>
                <a:latin typeface="Calibri"/>
                <a:cs typeface="Calibri"/>
              </a:rPr>
              <a:t>alphabetically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found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together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same page)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related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 i="1">
                <a:latin typeface="Calibri"/>
                <a:cs typeface="Calibri"/>
              </a:rPr>
              <a:t>meaning</a:t>
            </a:r>
            <a:endParaRPr sz="2800">
              <a:latin typeface="Calibri"/>
              <a:cs typeface="Calibri"/>
            </a:endParaRPr>
          </a:p>
          <a:p>
            <a:pPr marL="355600" marR="575945" indent="-342900">
              <a:lnSpc>
                <a:spcPts val="302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35">
                <a:latin typeface="Calibri"/>
                <a:cs typeface="Calibri"/>
              </a:rPr>
              <a:t>WordNet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organized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CC2224"/>
                </a:solidFill>
                <a:latin typeface="Calibri"/>
                <a:cs typeface="Calibri"/>
              </a:rPr>
              <a:t>by</a:t>
            </a:r>
            <a:r>
              <a:rPr dirty="0" sz="2800">
                <a:solidFill>
                  <a:srgbClr val="CC2224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CC2224"/>
                </a:solidFill>
                <a:latin typeface="Calibri"/>
                <a:cs typeface="Calibri"/>
              </a:rPr>
              <a:t>meaning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r>
              <a:rPr dirty="0" sz="2800" spc="-5">
                <a:latin typeface="Calibri"/>
                <a:cs typeface="Calibri"/>
              </a:rPr>
              <a:t> in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close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proximity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semantically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similar</a:t>
            </a:r>
            <a:endParaRPr sz="2800">
              <a:latin typeface="Calibri"/>
              <a:cs typeface="Calibri"/>
            </a:endParaRPr>
          </a:p>
          <a:p>
            <a:pPr marL="355600" marR="87630" indent="-342900">
              <a:lnSpc>
                <a:spcPct val="9000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Human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users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computers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browse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WordNet 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find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words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meaningfully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related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their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queries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(somewhat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like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hyperdimensional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thesaurus)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50" y="461594"/>
            <a:ext cx="72250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What’s</a:t>
            </a:r>
            <a:r>
              <a:rPr dirty="0" spc="-45"/>
              <a:t> </a:t>
            </a:r>
            <a:r>
              <a:rPr dirty="0"/>
              <a:t>special</a:t>
            </a:r>
            <a:r>
              <a:rPr dirty="0" spc="-15"/>
              <a:t> </a:t>
            </a:r>
            <a:r>
              <a:rPr dirty="0"/>
              <a:t>about</a:t>
            </a:r>
            <a:r>
              <a:rPr dirty="0" spc="-20"/>
              <a:t> </a:t>
            </a:r>
            <a:r>
              <a:rPr dirty="0" spc="-30"/>
              <a:t>WordNet?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73123"/>
            <a:ext cx="7515225" cy="348234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</a:pPr>
            <a:r>
              <a:rPr dirty="0" sz="2800" spc="-35">
                <a:latin typeface="Calibri"/>
                <a:cs typeface="Calibri"/>
              </a:rPr>
              <a:t>WordNet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gives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information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fundamental,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universal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properties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human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language:</a:t>
            </a:r>
            <a:endParaRPr sz="2800">
              <a:latin typeface="Calibri"/>
              <a:cs typeface="Calibri"/>
            </a:endParaRPr>
          </a:p>
          <a:p>
            <a:pPr marL="2005964">
              <a:lnSpc>
                <a:spcPct val="100000"/>
              </a:lnSpc>
              <a:spcBef>
                <a:spcPts val="295"/>
              </a:spcBef>
            </a:pPr>
            <a:r>
              <a:rPr dirty="0" sz="2800" spc="-15" b="1">
                <a:latin typeface="Calibri"/>
                <a:cs typeface="Calibri"/>
              </a:rPr>
              <a:t>polysemy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25" b="1">
                <a:latin typeface="Calibri"/>
                <a:cs typeface="Calibri"/>
              </a:rPr>
              <a:t>synonymy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Calibri"/>
              <a:cs typeface="Calibri"/>
            </a:endParaRPr>
          </a:p>
          <a:p>
            <a:pPr marL="355600" marR="1239520" indent="-343535">
              <a:lnSpc>
                <a:spcPts val="3030"/>
              </a:lnSpc>
            </a:pPr>
            <a:r>
              <a:rPr dirty="0" sz="2800" spc="-25">
                <a:latin typeface="Calibri"/>
                <a:cs typeface="Calibri"/>
              </a:rPr>
              <a:t>Polysemy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one:many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mapping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form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meaning</a:t>
            </a:r>
            <a:endParaRPr sz="2800">
              <a:latin typeface="Calibri"/>
              <a:cs typeface="Calibri"/>
            </a:endParaRPr>
          </a:p>
          <a:p>
            <a:pPr marL="355600" marR="563880" indent="-343535">
              <a:lnSpc>
                <a:spcPts val="3020"/>
              </a:lnSpc>
              <a:spcBef>
                <a:spcPts val="670"/>
              </a:spcBef>
            </a:pPr>
            <a:r>
              <a:rPr dirty="0" sz="2800" spc="-25">
                <a:latin typeface="Calibri"/>
                <a:cs typeface="Calibri"/>
              </a:rPr>
              <a:t>Synonymy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one:many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mapping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meaning and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41A21-2758-447C-9556-E9FEF6672A3E}"/>
</file>

<file path=customXml/itemProps2.xml><?xml version="1.0" encoding="utf-8"?>
<ds:datastoreItem xmlns:ds="http://schemas.openxmlformats.org/officeDocument/2006/customXml" ds:itemID="{9E9850B4-AE6E-4AF9-BAED-EBC6E406B8A1}"/>
</file>

<file path=customXml/itemProps3.xml><?xml version="1.0" encoding="utf-8"?>
<ds:datastoreItem xmlns:ds="http://schemas.openxmlformats.org/officeDocument/2006/customXml" ds:itemID="{3B6B876F-A90D-4EEA-BE67-AFBFA02418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WordNet</dc:title>
  <dc:creator>UJJAWALA</dc:creator>
  <dcterms:created xsi:type="dcterms:W3CDTF">2023-04-14T00:30:22Z</dcterms:created>
  <dcterms:modified xsi:type="dcterms:W3CDTF">2023-04-14T00:30:22Z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2023-04-14T00:00:00Z</vt:filetime>
  </property>
  <property fmtid="{D5CDD505-2E9C-101B-9397-08002B2CF9AE}" pid="5" name="ContentTypeId">
    <vt:lpwstr>0x0101007086616D1B2B5D4EACF4EB6E2954224C</vt:lpwstr>
  </property>
</Properties>
</file>