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35774;&#35770;&#25991;&#25776;&#20889;\&#24212;&#29992;&#30028;&#38754;\210104\&#38144;&#3732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35774;&#35770;&#25991;&#25776;&#20889;\&#24212;&#29992;&#30028;&#38754;\210104%20-%20&#33521;&#25991;&#29256;\&#38144;&#3732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50" b="1">
                <a:solidFill>
                  <a:schemeClr val="bg1">
                    <a:lumMod val="50000"/>
                  </a:schemeClr>
                </a:solidFill>
              </a:rPr>
              <a:t>小鹏</a:t>
            </a:r>
            <a:r>
              <a:rPr lang="en-US" altLang="zh-CN" sz="1050" b="1">
                <a:solidFill>
                  <a:schemeClr val="bg1">
                    <a:lumMod val="50000"/>
                  </a:schemeClr>
                </a:solidFill>
              </a:rPr>
              <a:t>P7</a:t>
            </a:r>
            <a:r>
              <a:rPr lang="zh-CN" altLang="en-US" sz="1050" b="1">
                <a:solidFill>
                  <a:schemeClr val="bg1">
                    <a:lumMod val="50000"/>
                  </a:schemeClr>
                </a:solidFill>
              </a:rPr>
              <a:t>下半年月销量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7月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1725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9-41B5-BCC7-46B73B0EA042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8月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9-41B5-BCC7-46B73B0EA042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2573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9-41B5-BCC7-46B73B0EA042}"/>
            </c:ext>
          </c:extLst>
        </c:ser>
        <c:ser>
          <c:idx val="3"/>
          <c:order val="3"/>
          <c:tx>
            <c:strRef>
              <c:f>Sheet1!$A$11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C9-41B5-BCC7-46B73B0EA042}"/>
            </c:ext>
          </c:extLst>
        </c:ser>
        <c:ser>
          <c:idx val="4"/>
          <c:order val="4"/>
          <c:tx>
            <c:strRef>
              <c:f>Sheet1!$A$12</c:f>
              <c:strCache>
                <c:ptCount val="1"/>
                <c:pt idx="0">
                  <c:v>11月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C9-41B5-BCC7-46B73B0EA042}"/>
            </c:ext>
          </c:extLst>
        </c:ser>
        <c:ser>
          <c:idx val="5"/>
          <c:order val="5"/>
          <c:tx>
            <c:strRef>
              <c:f>Sheet1!$A$13</c:f>
              <c:strCache>
                <c:ptCount val="1"/>
                <c:pt idx="0">
                  <c:v>12月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C9-41B5-BCC7-46B73B0EA0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1106120"/>
        <c:axId val="481106448"/>
      </c:barChart>
      <c:catAx>
        <c:axId val="481106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1106448"/>
        <c:crosses val="autoZero"/>
        <c:auto val="1"/>
        <c:lblAlgn val="ctr"/>
        <c:lblOffset val="100"/>
        <c:noMultiLvlLbl val="0"/>
      </c:catAx>
      <c:valAx>
        <c:axId val="48110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10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The sale</a:t>
            </a:r>
            <a:r>
              <a:rPr lang="en-US" altLang="zh-CN" b="1" baseline="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altLang="zh-CN" b="1" baseline="0" dirty="0" err="1">
                <a:solidFill>
                  <a:schemeClr val="bg1">
                    <a:lumMod val="50000"/>
                  </a:schemeClr>
                </a:solidFill>
              </a:rPr>
              <a:t>Xiaopeng</a:t>
            </a:r>
            <a:r>
              <a:rPr lang="en-US" altLang="zh-CN" b="1" baseline="0" dirty="0">
                <a:solidFill>
                  <a:schemeClr val="bg1">
                    <a:lumMod val="50000"/>
                  </a:schemeClr>
                </a:solidFill>
              </a:rPr>
              <a:t> P7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8521180555555555"/>
          <c:y val="6.173611111111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Jul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1725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43C2-8290-48AAE5FB3E9C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Aug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D-43C2-8290-48AAE5FB3E9C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2573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D-43C2-8290-48AAE5FB3E9C}"/>
            </c:ext>
          </c:extLst>
        </c:ser>
        <c:ser>
          <c:idx val="3"/>
          <c:order val="3"/>
          <c:tx>
            <c:strRef>
              <c:f>Sheet1!$A$11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D-43C2-8290-48AAE5FB3E9C}"/>
            </c:ext>
          </c:extLst>
        </c:ser>
        <c:ser>
          <c:idx val="4"/>
          <c:order val="4"/>
          <c:tx>
            <c:strRef>
              <c:f>Sheet1!$A$12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D-43C2-8290-48AAE5FB3E9C}"/>
            </c:ext>
          </c:extLst>
        </c:ser>
        <c:ser>
          <c:idx val="5"/>
          <c:order val="5"/>
          <c:tx>
            <c:strRef>
              <c:f>Sheet1!$A$13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</c:f>
              <c:strCache>
                <c:ptCount val="1"/>
                <c:pt idx="0">
                  <c:v>小鹏P7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0D-43C2-8290-48AAE5FB3E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1106120"/>
        <c:axId val="481106448"/>
      </c:barChart>
      <c:catAx>
        <c:axId val="481106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1106448"/>
        <c:crosses val="autoZero"/>
        <c:auto val="1"/>
        <c:lblAlgn val="ctr"/>
        <c:lblOffset val="100"/>
        <c:noMultiLvlLbl val="0"/>
      </c:catAx>
      <c:valAx>
        <c:axId val="48110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10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2EFC-BE8F-40D0-AA05-0773DC257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0E865-BA01-48ED-A773-D8314928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0F702-47FD-46F8-8366-A206390C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8BA6-06D5-475A-A25D-3F05A777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A60F1-E1BA-48B5-901B-5C10F814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1253D-22A9-4695-831A-536D749D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B3B9-D741-4C62-B65E-6E89CFF8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4EF97-2411-40C9-BC70-6257D4A7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26011-4A94-4516-8B42-FF04B2F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593CF-B603-46CC-8B0F-6E2136D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D1193-24D6-492A-A6A7-31E7923FE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7E51B-37F4-423F-9292-C23AAC64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B137D-60F4-4F68-932C-1CBB64F2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F0ECE-155D-41BB-ACF8-6A40AB3F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EF52F-657A-4B23-9D54-9D6CD90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A645E-BB78-4DA3-A267-D4434D6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00EE1-F7E4-4BF6-A0B9-0D818B3C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7FFAE-1139-4327-9792-D06742EA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AC737-C4D1-44F8-8D02-B0C50546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F7890-9529-46DA-9B48-8A1F72B0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4631-C593-4781-92CE-8899B990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A1D97-86AD-40EB-B108-2141FEA8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0CADD-446B-4C10-8E6B-53F9753C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29616-A3A1-4D3A-8E2F-E34D3D3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4CD5F-CC43-4A04-94D8-D381748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FBEF-4B5F-4DF4-B35B-7ACEEAA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943B1-BD81-43B7-9BEC-F897148B8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B8097-1B8F-45AF-AD3D-BF1BD95B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97046-261D-42B3-8D29-FB4BECFB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B07DF-7611-43A2-A2E2-EF51E829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F4896-BE9A-4481-8325-0AF5F94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9DF1-7E33-4148-B520-E40BCDBF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FE3D4-A946-4FD7-962C-F2DA5DA7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D201C-1DA7-493B-93F6-70DC38D3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38C2CC-7911-4E40-A01B-8A095CE8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E1FC1-85F7-4291-A1E2-A61CD9C4A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4EA64-CD01-4550-9A04-651C54D5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327E2-5008-48A8-9949-BE9DF70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8FE9B-19AD-4E88-9A8B-DCF1062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8362-3C01-4A70-A24E-2A4A1690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B3296-9C03-4FFF-A86B-EC9F1499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45DBFF-BD09-439F-A1B9-612331F1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1C50B-A7BD-4214-8109-92A32CFE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AE14E-5173-4DBD-AEE8-4E3AF8BE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F1C7F-3C6C-4B9D-8D0E-A4D80541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20387-4B98-48C4-B9EC-965E266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34F1F-EC81-42FB-9574-DD466FE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1299E-EF5F-4818-8FC7-3C03BDA5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81824-2DCF-471E-B521-B722545E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5B797-5DE4-4AC5-941B-24F2769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3C242-92FE-4757-BDB2-A126306B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72FF5-1F6B-4CC6-B68C-DEFE9D95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2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C591-6AC0-4933-B001-298956CB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D2DF1-2A1C-4D8A-A13A-192FBEE61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FEA42-9976-4752-B65E-21565CD3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306C5-A7CE-40BF-B480-321939C8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7F54C-D95D-4D87-B0AC-EB6ABB0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32BA-E888-40F5-AE18-5B73060B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9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C15D0E-589C-4D75-9F19-D44CDEED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5115D-A171-4785-B62D-915558DB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34170-F6F8-445F-AE1C-B343984E8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6E50-6A34-414C-BDC8-27E751370F7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A61CB-168F-46EE-8DAF-55444818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643A0-06B3-4B55-98A7-E601A90C5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F334-B82E-4B1B-B167-987B8C91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AE6857D-A41A-49F4-8332-FA20C061C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68306"/>
              </p:ext>
            </p:extLst>
          </p:nvPr>
        </p:nvGraphicFramePr>
        <p:xfrm>
          <a:off x="1221382" y="402897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79BFF8CE-CD07-44A6-8241-CDB8E7361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87" y="731370"/>
            <a:ext cx="3893601" cy="4195041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CCEEA44-EB22-41BE-B74E-B007B2B86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47255"/>
              </p:ext>
            </p:extLst>
          </p:nvPr>
        </p:nvGraphicFramePr>
        <p:xfrm>
          <a:off x="3509819" y="1842897"/>
          <a:ext cx="2879999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9240">
                  <a:extLst>
                    <a:ext uri="{9D8B030D-6E8A-4147-A177-3AD203B41FA5}">
                      <a16:colId xmlns:a16="http://schemas.microsoft.com/office/drawing/2014/main" val="2775650727"/>
                    </a:ext>
                  </a:extLst>
                </a:gridCol>
                <a:gridCol w="934823">
                  <a:extLst>
                    <a:ext uri="{9D8B030D-6E8A-4147-A177-3AD203B41FA5}">
                      <a16:colId xmlns:a16="http://schemas.microsoft.com/office/drawing/2014/main" val="3593339630"/>
                    </a:ext>
                  </a:extLst>
                </a:gridCol>
                <a:gridCol w="915936">
                  <a:extLst>
                    <a:ext uri="{9D8B030D-6E8A-4147-A177-3AD203B41FA5}">
                      <a16:colId xmlns:a16="http://schemas.microsoft.com/office/drawing/2014/main" val="2498515812"/>
                    </a:ext>
                  </a:extLst>
                </a:gridCol>
              </a:tblGrid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操控与行驶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满分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得分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0688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转向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3.8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8391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准确性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4358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灵活性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06994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力度</a:t>
                      </a:r>
                      <a:r>
                        <a:rPr lang="en-US" altLang="zh-CN" sz="800" dirty="0"/>
                        <a:t>/</a:t>
                      </a:r>
                      <a:r>
                        <a:rPr lang="zh-CN" altLang="en-US" sz="800" dirty="0"/>
                        <a:t>反馈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88941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刹车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4..9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4323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刹车距离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刹车踏板感觉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6629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传动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2.6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2860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牵引力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0913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扭矩转向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48222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行驶稳定性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6.0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4.5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8357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转向特征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38186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可控性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9716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负载变化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4124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电子辅助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4.4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31501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稳定作用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3.8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0167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可选择性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7280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行驶舒适性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9.0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6.7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7311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减震效果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08876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车内噪音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63872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噪音感受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4154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zh-CN" altLang="en-US" sz="800" b="1" dirty="0"/>
                        <a:t>总分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33.0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27.0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25970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AE6857D-A41A-49F4-8332-FA20C061C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952505"/>
              </p:ext>
            </p:extLst>
          </p:nvPr>
        </p:nvGraphicFramePr>
        <p:xfrm>
          <a:off x="-243631" y="2990639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48DE4D-D987-444D-8795-8D2B199B0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7796"/>
              </p:ext>
            </p:extLst>
          </p:nvPr>
        </p:nvGraphicFramePr>
        <p:xfrm>
          <a:off x="6650620" y="1842897"/>
          <a:ext cx="2879777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0628">
                  <a:extLst>
                    <a:ext uri="{9D8B030D-6E8A-4147-A177-3AD203B41FA5}">
                      <a16:colId xmlns:a16="http://schemas.microsoft.com/office/drawing/2014/main" val="2775650727"/>
                    </a:ext>
                  </a:extLst>
                </a:gridCol>
                <a:gridCol w="783213">
                  <a:extLst>
                    <a:ext uri="{9D8B030D-6E8A-4147-A177-3AD203B41FA5}">
                      <a16:colId xmlns:a16="http://schemas.microsoft.com/office/drawing/2014/main" val="3593339630"/>
                    </a:ext>
                  </a:extLst>
                </a:gridCol>
                <a:gridCol w="915936">
                  <a:extLst>
                    <a:ext uri="{9D8B030D-6E8A-4147-A177-3AD203B41FA5}">
                      <a16:colId xmlns:a16="http://schemas.microsoft.com/office/drawing/2014/main" val="2498515812"/>
                    </a:ext>
                  </a:extLst>
                </a:gridCol>
              </a:tblGrid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Operation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 Full marks 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Score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0688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Steering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3.8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8391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Accuracy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4358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Flexibility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06994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Intensity/Feedback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88941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Brake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4..9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4323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Brake distance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Brake pedal feel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6629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Transmission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2.6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2860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Traction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0913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Torque steering 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48222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Driving stability 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6.0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4.5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8357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Turning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38186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Handle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2.3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9716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Load change 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4124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Electronic assistance 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5.0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4.4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31501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Steady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3.8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0167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Optional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72805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Comfort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9.0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6.7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73110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Shock absorption 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6.0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4.6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08876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Interior noise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63872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Noise feeling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1.5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1.2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41548"/>
                  </a:ext>
                </a:extLst>
              </a:tr>
              <a:tr h="211304"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Total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33.0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27.0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2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4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E82F634-FD05-49FA-AAAE-C0B6D18A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D4D546-EBFC-4A47-86FC-76A96E71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947737"/>
            <a:ext cx="75247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188</Words>
  <Application>Microsoft Office PowerPoint</Application>
  <PresentationFormat>宽屏</PresentationFormat>
  <Paragraphs>140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juki</dc:creator>
  <cp:lastModifiedBy>juki</cp:lastModifiedBy>
  <cp:revision>11</cp:revision>
  <dcterms:created xsi:type="dcterms:W3CDTF">2021-01-11T06:47:33Z</dcterms:created>
  <dcterms:modified xsi:type="dcterms:W3CDTF">2021-04-23T08:37:50Z</dcterms:modified>
</cp:coreProperties>
</file>