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3291FE"/>
    <a:srgbClr val="DF3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58865" y="4015105"/>
            <a:ext cx="609600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1.扫描二维码或输入</a:t>
            </a:r>
            <a:r>
              <a:rPr lang="en-US" altLang="zh-CN"/>
              <a:t>Q</a:t>
            </a:r>
            <a:r>
              <a:rPr lang="zh-CN" altLang="en-US"/>
              <a:t>号添加小月为好友：</a:t>
            </a:r>
            <a:r>
              <a:rPr lang="zh-CN" altLang="en-US" sz="2000" b="1"/>
              <a:t>323566263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2.发送“</a:t>
            </a:r>
            <a:r>
              <a:rPr lang="zh-CN" altLang="en-US" b="1"/>
              <a:t>士兵博弈 [A组士兵数] [B组士兵数] [C组士兵数]</a:t>
            </a:r>
            <a:r>
              <a:rPr lang="zh-CN" altLang="en-US"/>
              <a:t>”（</a:t>
            </a:r>
            <a:r>
              <a:rPr lang="zh-CN" altLang="en-US" b="1" u="sng">
                <a:solidFill>
                  <a:srgbClr val="D81E06"/>
                </a:solidFill>
              </a:rPr>
              <a:t>以空格为间隔</a:t>
            </a:r>
            <a:r>
              <a:rPr lang="zh-CN" altLang="en-US"/>
              <a:t>），例如发送“</a:t>
            </a:r>
            <a:r>
              <a:rPr lang="zh-CN" altLang="en-US" b="1"/>
              <a:t>士兵博弈 30 40 30</a:t>
            </a:r>
            <a:r>
              <a:rPr lang="zh-CN" altLang="en-US"/>
              <a:t>”给小月收到报名成功的提示即成功报名。</a:t>
            </a:r>
            <a:endParaRPr lang="zh-CN" altLang="en-US"/>
          </a:p>
        </p:txBody>
      </p:sp>
      <p:pic>
        <p:nvPicPr>
          <p:cNvPr id="5" name="图片 4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287145"/>
            <a:ext cx="610870" cy="6108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6060" y="2029460"/>
            <a:ext cx="52317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1.</a:t>
            </a:r>
            <a:r>
              <a:rPr lang="zh-CN" altLang="en-US">
                <a:sym typeface="+mn-ea"/>
              </a:rPr>
              <a:t>每位玩家有100个兵，分成3组，</a:t>
            </a:r>
            <a:r>
              <a:rPr lang="zh-CN" altLang="en-US" b="1" u="sng">
                <a:solidFill>
                  <a:srgbClr val="DF3621"/>
                </a:solidFill>
                <a:sym typeface="+mn-ea"/>
              </a:rPr>
              <a:t>每组最少一个兵</a:t>
            </a:r>
            <a:endParaRPr lang="zh-CN" altLang="en-US"/>
          </a:p>
          <a:p>
            <a:r>
              <a:rPr lang="zh-CN" altLang="en-US" b="1">
                <a:sym typeface="+mn-ea"/>
              </a:rPr>
              <a:t>2.</a:t>
            </a:r>
            <a:r>
              <a:rPr lang="zh-CN" altLang="en-US">
                <a:sym typeface="+mn-ea"/>
              </a:rPr>
              <a:t>玩家之间两两对战，按顺序比较每组的士兵数量，士兵数多则获胜，</a:t>
            </a:r>
            <a:r>
              <a:rPr lang="zh-CN" altLang="en-US" b="1" u="sng">
                <a:solidFill>
                  <a:schemeClr val="accent6">
                    <a:lumMod val="75000"/>
                  </a:schemeClr>
                </a:solidFill>
                <a:sym typeface="+mn-ea"/>
              </a:rPr>
              <a:t>赢+3分</a:t>
            </a:r>
            <a:r>
              <a:rPr lang="zh-CN" altLang="en-US">
                <a:sym typeface="+mn-ea"/>
              </a:rPr>
              <a:t>，</a:t>
            </a:r>
            <a:r>
              <a:rPr lang="zh-CN" altLang="en-US" b="1" u="sng">
                <a:solidFill>
                  <a:schemeClr val="accent4">
                    <a:lumMod val="75000"/>
                  </a:schemeClr>
                </a:solidFill>
                <a:sym typeface="+mn-ea"/>
              </a:rPr>
              <a:t>平+1分</a:t>
            </a:r>
            <a:r>
              <a:rPr lang="zh-CN" altLang="en-US">
                <a:sym typeface="+mn-ea"/>
              </a:rPr>
              <a:t>，</a:t>
            </a:r>
            <a:r>
              <a:rPr lang="zh-CN" altLang="en-US" b="1" u="sng">
                <a:solidFill>
                  <a:srgbClr val="DF3621"/>
                </a:solidFill>
                <a:sym typeface="+mn-ea"/>
              </a:rPr>
              <a:t>输+0分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 b="1">
                <a:sym typeface="+mn-ea"/>
              </a:rPr>
              <a:t>3.</a:t>
            </a:r>
            <a:r>
              <a:rPr lang="zh-CN" altLang="en-US">
                <a:sym typeface="+mn-ea"/>
              </a:rPr>
              <a:t>所有选手进行两两PK，每次PK共进行3场小比赛。最终</a:t>
            </a:r>
            <a:r>
              <a:rPr lang="zh-CN" altLang="en-US" b="1" u="sng">
                <a:solidFill>
                  <a:srgbClr val="DF3621"/>
                </a:solidFill>
                <a:sym typeface="+mn-ea"/>
              </a:rPr>
              <a:t>总分最高者</a:t>
            </a:r>
            <a:r>
              <a:rPr lang="zh-CN" altLang="en-US">
                <a:sym typeface="+mn-ea"/>
              </a:rPr>
              <a:t>获胜！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7505" y="3540760"/>
            <a:ext cx="5295265" cy="460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案例举例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" y="1287145"/>
            <a:ext cx="610870" cy="610870"/>
          </a:xfrm>
          <a:prstGeom prst="rect">
            <a:avLst/>
          </a:prstGeom>
        </p:spPr>
      </p:pic>
      <p:pic>
        <p:nvPicPr>
          <p:cNvPr id="10" name="图片 9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1287145"/>
            <a:ext cx="610870" cy="610870"/>
          </a:xfrm>
          <a:prstGeom prst="rect">
            <a:avLst/>
          </a:prstGeom>
        </p:spPr>
      </p:pic>
      <p:pic>
        <p:nvPicPr>
          <p:cNvPr id="11" name="图片 10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1287145"/>
            <a:ext cx="610870" cy="610870"/>
          </a:xfrm>
          <a:prstGeom prst="rect">
            <a:avLst/>
          </a:prstGeom>
        </p:spPr>
      </p:pic>
      <p:pic>
        <p:nvPicPr>
          <p:cNvPr id="12" name="图片 11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985" y="1287145"/>
            <a:ext cx="610870" cy="610870"/>
          </a:xfrm>
          <a:prstGeom prst="rect">
            <a:avLst/>
          </a:prstGeom>
        </p:spPr>
      </p:pic>
      <p:pic>
        <p:nvPicPr>
          <p:cNvPr id="13" name="图片 12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105" y="1287145"/>
            <a:ext cx="610870" cy="610870"/>
          </a:xfrm>
          <a:prstGeom prst="rect">
            <a:avLst/>
          </a:prstGeom>
        </p:spPr>
      </p:pic>
      <p:pic>
        <p:nvPicPr>
          <p:cNvPr id="14" name="图片 13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225" y="1287145"/>
            <a:ext cx="610870" cy="610870"/>
          </a:xfrm>
          <a:prstGeom prst="rect">
            <a:avLst/>
          </a:prstGeom>
        </p:spPr>
      </p:pic>
      <p:pic>
        <p:nvPicPr>
          <p:cNvPr id="15" name="图片 14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345" y="1287145"/>
            <a:ext cx="610870" cy="610870"/>
          </a:xfrm>
          <a:prstGeom prst="rect">
            <a:avLst/>
          </a:prstGeom>
        </p:spPr>
      </p:pic>
      <p:pic>
        <p:nvPicPr>
          <p:cNvPr id="16" name="图片 15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8465" y="1287145"/>
            <a:ext cx="610870" cy="610870"/>
          </a:xfrm>
          <a:prstGeom prst="rect">
            <a:avLst/>
          </a:prstGeom>
        </p:spPr>
      </p:pic>
      <p:pic>
        <p:nvPicPr>
          <p:cNvPr id="17" name="图片 16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3585" y="1287145"/>
            <a:ext cx="610870" cy="610870"/>
          </a:xfrm>
          <a:prstGeom prst="rect">
            <a:avLst/>
          </a:prstGeom>
        </p:spPr>
      </p:pic>
      <p:pic>
        <p:nvPicPr>
          <p:cNvPr id="18" name="图片 17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8705" y="1287145"/>
            <a:ext cx="610870" cy="610870"/>
          </a:xfrm>
          <a:prstGeom prst="rect">
            <a:avLst/>
          </a:prstGeom>
        </p:spPr>
      </p:pic>
      <p:pic>
        <p:nvPicPr>
          <p:cNvPr id="19" name="图片 18" descr="军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825" y="1287145"/>
            <a:ext cx="610870" cy="6108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573905" y="1624330"/>
            <a:ext cx="1456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x100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 descr="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4071620"/>
            <a:ext cx="600075" cy="600075"/>
          </a:xfrm>
          <a:prstGeom prst="rect">
            <a:avLst/>
          </a:prstGeom>
        </p:spPr>
      </p:pic>
      <p:pic>
        <p:nvPicPr>
          <p:cNvPr id="22" name="图片 21" descr="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40" y="4071620"/>
            <a:ext cx="600075" cy="6000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92150" y="4153535"/>
            <a:ext cx="18535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VS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25040" y="4141470"/>
            <a:ext cx="8489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</a:rPr>
              <a:t>乙</a:t>
            </a:r>
            <a:endParaRPr lang="zh-CN" altLang="en-US" sz="2400" b="1">
              <a:solidFill>
                <a:srgbClr val="D81E0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3255" y="4141470"/>
            <a:ext cx="8489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rPr>
              <a:t>甲</a:t>
            </a:r>
            <a:endParaRPr lang="zh-CN" altLang="en-US" sz="2400" b="1">
              <a:solidFill>
                <a:srgbClr val="3291F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90525" y="4754880"/>
            <a:ext cx="2560955" cy="479425"/>
            <a:chOff x="2273" y="7404"/>
            <a:chExt cx="4033" cy="755"/>
          </a:xfrm>
        </p:grpSpPr>
        <p:pic>
          <p:nvPicPr>
            <p:cNvPr id="29" name="图片 28" descr="乙的军人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3" y="7404"/>
              <a:ext cx="755" cy="755"/>
            </a:xfrm>
            <a:prstGeom prst="rect">
              <a:avLst/>
            </a:prstGeom>
          </p:spPr>
        </p:pic>
        <p:pic>
          <p:nvPicPr>
            <p:cNvPr id="30" name="图片 29" descr="甲的军人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0" y="7404"/>
              <a:ext cx="755" cy="755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748" y="7422"/>
              <a:ext cx="133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000" b="1">
                  <a:solidFill>
                    <a:srgbClr val="3291FE"/>
                  </a:solidFill>
                  <a:latin typeface="微软雅黑" panose="020B0503020204020204" charset="-122"/>
                  <a:ea typeface="微软雅黑" panose="020B0503020204020204" charset="-122"/>
                </a:rPr>
                <a:t>x20</a:t>
              </a:r>
              <a:endParaRPr lang="en-US" altLang="zh-CN" sz="2000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969" y="7422"/>
              <a:ext cx="133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000" b="1">
                  <a:solidFill>
                    <a:srgbClr val="D81E06"/>
                  </a:solidFill>
                  <a:latin typeface="微软雅黑" panose="020B0503020204020204" charset="-122"/>
                  <a:ea typeface="微软雅黑" panose="020B0503020204020204" charset="-122"/>
                </a:rPr>
                <a:t>x30</a:t>
              </a:r>
              <a:endParaRPr lang="en-US" altLang="zh-CN" sz="2000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90525" y="5206365"/>
            <a:ext cx="2560955" cy="479425"/>
            <a:chOff x="2273" y="7404"/>
            <a:chExt cx="4033" cy="755"/>
          </a:xfrm>
        </p:grpSpPr>
        <p:pic>
          <p:nvPicPr>
            <p:cNvPr id="62" name="图片 61" descr="乙的军人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3" y="7404"/>
              <a:ext cx="755" cy="755"/>
            </a:xfrm>
            <a:prstGeom prst="rect">
              <a:avLst/>
            </a:prstGeom>
          </p:spPr>
        </p:pic>
        <p:pic>
          <p:nvPicPr>
            <p:cNvPr id="63" name="图片 62" descr="甲的军人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0" y="7404"/>
              <a:ext cx="755" cy="755"/>
            </a:xfrm>
            <a:prstGeom prst="rect">
              <a:avLst/>
            </a:prstGeom>
          </p:spPr>
        </p:pic>
        <p:sp>
          <p:nvSpPr>
            <p:cNvPr id="64" name="文本框 63"/>
            <p:cNvSpPr txBox="1"/>
            <p:nvPr/>
          </p:nvSpPr>
          <p:spPr>
            <a:xfrm>
              <a:off x="2748" y="7422"/>
              <a:ext cx="133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000" b="1">
                  <a:solidFill>
                    <a:srgbClr val="3291FE"/>
                  </a:solidFill>
                  <a:latin typeface="微软雅黑" panose="020B0503020204020204" charset="-122"/>
                  <a:ea typeface="微软雅黑" panose="020B0503020204020204" charset="-122"/>
                </a:rPr>
                <a:t>x20</a:t>
              </a:r>
              <a:endParaRPr lang="en-US" altLang="zh-CN" sz="2000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969" y="7422"/>
              <a:ext cx="133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000" b="1">
                  <a:solidFill>
                    <a:srgbClr val="D81E06"/>
                  </a:solidFill>
                  <a:latin typeface="微软雅黑" panose="020B0503020204020204" charset="-122"/>
                  <a:ea typeface="微软雅黑" panose="020B0503020204020204" charset="-122"/>
                </a:rPr>
                <a:t>x30</a:t>
              </a:r>
              <a:endParaRPr lang="en-US" altLang="zh-CN" sz="2000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0525" y="5708650"/>
            <a:ext cx="2560955" cy="479425"/>
            <a:chOff x="2273" y="7404"/>
            <a:chExt cx="4033" cy="755"/>
          </a:xfrm>
        </p:grpSpPr>
        <p:pic>
          <p:nvPicPr>
            <p:cNvPr id="67" name="图片 66" descr="乙的军人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3" y="7404"/>
              <a:ext cx="755" cy="755"/>
            </a:xfrm>
            <a:prstGeom prst="rect">
              <a:avLst/>
            </a:prstGeom>
          </p:spPr>
        </p:pic>
        <p:pic>
          <p:nvPicPr>
            <p:cNvPr id="68" name="图片 67" descr="甲的军人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0" y="7404"/>
              <a:ext cx="755" cy="755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2748" y="7422"/>
              <a:ext cx="133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000" b="1">
                  <a:solidFill>
                    <a:srgbClr val="3291FE"/>
                  </a:solidFill>
                  <a:latin typeface="微软雅黑" panose="020B0503020204020204" charset="-122"/>
                  <a:ea typeface="微软雅黑" panose="020B0503020204020204" charset="-122"/>
                </a:rPr>
                <a:t>x60</a:t>
              </a:r>
              <a:endParaRPr lang="en-US" altLang="zh-CN" sz="2000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969" y="7422"/>
              <a:ext cx="133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000" b="1">
                  <a:solidFill>
                    <a:srgbClr val="D81E06"/>
                  </a:solidFill>
                  <a:latin typeface="微软雅黑" panose="020B0503020204020204" charset="-122"/>
                  <a:ea typeface="微软雅黑" panose="020B0503020204020204" charset="-122"/>
                </a:rPr>
                <a:t>x40</a:t>
              </a:r>
              <a:endParaRPr lang="en-US" altLang="zh-CN" sz="2000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2" name="燕尾形 71"/>
          <p:cNvSpPr/>
          <p:nvPr/>
        </p:nvSpPr>
        <p:spPr>
          <a:xfrm>
            <a:off x="3025140" y="4940935"/>
            <a:ext cx="436880" cy="479425"/>
          </a:xfrm>
          <a:prstGeom prst="chevron">
            <a:avLst>
              <a:gd name="adj" fmla="val 53143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3" name="图片 72" descr="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4071620"/>
            <a:ext cx="600075" cy="600075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3402330" y="4756785"/>
            <a:ext cx="848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rPr>
              <a:t>负</a:t>
            </a:r>
            <a:r>
              <a:rPr lang="en-US" altLang="zh-CN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rPr>
              <a:t>(+0)</a:t>
            </a:r>
            <a:endParaRPr lang="en-US" altLang="zh-CN" b="1">
              <a:solidFill>
                <a:srgbClr val="3291F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402330" y="5234305"/>
            <a:ext cx="848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rPr>
              <a:t>负</a:t>
            </a:r>
            <a:r>
              <a:rPr lang="en-US" altLang="zh-CN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rPr>
              <a:t>(+0)</a:t>
            </a:r>
            <a:endParaRPr lang="en-US" altLang="zh-CN" b="1">
              <a:solidFill>
                <a:srgbClr val="3291F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402330" y="5752465"/>
            <a:ext cx="848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rPr>
              <a:t>胜</a:t>
            </a:r>
            <a:r>
              <a:rPr lang="en-US" altLang="zh-CN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rPr>
              <a:t>(+3)</a:t>
            </a:r>
            <a:endParaRPr lang="en-US" altLang="zh-CN" b="1">
              <a:solidFill>
                <a:srgbClr val="3291F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188335" y="6270625"/>
            <a:ext cx="1356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rPr>
              <a:t>总共</a:t>
            </a:r>
            <a:r>
              <a:rPr lang="en-US" altLang="zh-CN" b="1">
                <a:solidFill>
                  <a:srgbClr val="3291FE"/>
                </a:solidFill>
                <a:latin typeface="微软雅黑" panose="020B0503020204020204" charset="-122"/>
                <a:ea typeface="微软雅黑" panose="020B0503020204020204" charset="-122"/>
              </a:rPr>
              <a:t>(+3)</a:t>
            </a:r>
            <a:endParaRPr lang="en-US" altLang="zh-CN" b="1">
              <a:solidFill>
                <a:srgbClr val="3291F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8" name="图片 77" descr="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90" y="4071620"/>
            <a:ext cx="600075" cy="600075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4458970" y="4756785"/>
            <a:ext cx="848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胜</a:t>
            </a:r>
            <a:r>
              <a:rPr lang="en-US" altLang="zh-CN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(+3)</a:t>
            </a:r>
            <a:endParaRPr lang="en-US" altLang="zh-CN" b="1">
              <a:solidFill>
                <a:srgbClr val="D81E0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458970" y="5234305"/>
            <a:ext cx="848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胜</a:t>
            </a:r>
            <a:r>
              <a:rPr lang="en-US" altLang="zh-CN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(+3)</a:t>
            </a:r>
            <a:endParaRPr lang="en-US" altLang="zh-CN" b="1">
              <a:solidFill>
                <a:srgbClr val="D81E0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458970" y="5752465"/>
            <a:ext cx="848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</a:t>
            </a:r>
            <a:r>
              <a:rPr lang="en-US" altLang="zh-CN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(+0)</a:t>
            </a:r>
            <a:endParaRPr lang="en-US" altLang="zh-CN" b="1">
              <a:solidFill>
                <a:srgbClr val="D81E0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244975" y="6270625"/>
            <a:ext cx="1356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</a:rPr>
              <a:t>总共</a:t>
            </a:r>
            <a:r>
              <a:rPr lang="en-US" altLang="zh-CN" b="1">
                <a:solidFill>
                  <a:srgbClr val="D81E06"/>
                </a:solidFill>
                <a:latin typeface="微软雅黑" panose="020B0503020204020204" charset="-122"/>
                <a:ea typeface="微软雅黑" panose="020B0503020204020204" charset="-122"/>
              </a:rPr>
              <a:t>(+6)</a:t>
            </a:r>
            <a:endParaRPr lang="en-US" altLang="zh-CN" b="1">
              <a:solidFill>
                <a:srgbClr val="D81E0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57505" y="767080"/>
            <a:ext cx="5295265" cy="460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游戏规则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158865" y="749300"/>
            <a:ext cx="5295265" cy="460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案例举例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6" name="图片 85" descr="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90" y="2506980"/>
            <a:ext cx="540000" cy="540000"/>
          </a:xfrm>
          <a:prstGeom prst="rect">
            <a:avLst/>
          </a:prstGeom>
        </p:spPr>
      </p:pic>
      <p:pic>
        <p:nvPicPr>
          <p:cNvPr id="91" name="图片 90" descr="224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140" y="2200910"/>
            <a:ext cx="540000" cy="540000"/>
          </a:xfrm>
          <a:prstGeom prst="rect">
            <a:avLst/>
          </a:prstGeom>
        </p:spPr>
      </p:pic>
      <p:pic>
        <p:nvPicPr>
          <p:cNvPr id="92" name="图片 91" descr="224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5130" y="2200910"/>
            <a:ext cx="539750" cy="540000"/>
          </a:xfrm>
          <a:prstGeom prst="rect">
            <a:avLst/>
          </a:prstGeom>
        </p:spPr>
      </p:pic>
      <p:pic>
        <p:nvPicPr>
          <p:cNvPr id="93" name="图片 92" descr="224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870" y="2200910"/>
            <a:ext cx="539750" cy="540000"/>
          </a:xfrm>
          <a:prstGeom prst="rect">
            <a:avLst/>
          </a:prstGeom>
        </p:spPr>
      </p:pic>
      <p:pic>
        <p:nvPicPr>
          <p:cNvPr id="94" name="图片 93" descr="224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8610" y="2200910"/>
            <a:ext cx="539750" cy="540000"/>
          </a:xfrm>
          <a:prstGeom prst="rect">
            <a:avLst/>
          </a:prstGeom>
        </p:spPr>
      </p:pic>
      <p:pic>
        <p:nvPicPr>
          <p:cNvPr id="95" name="图片 94" descr="224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5350" y="2200910"/>
            <a:ext cx="539750" cy="540000"/>
          </a:xfrm>
          <a:prstGeom prst="rect">
            <a:avLst/>
          </a:prstGeom>
        </p:spPr>
      </p:pic>
      <p:pic>
        <p:nvPicPr>
          <p:cNvPr id="96" name="图片 95" descr="224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140" y="2749550"/>
            <a:ext cx="540000" cy="540000"/>
          </a:xfrm>
          <a:prstGeom prst="rect">
            <a:avLst/>
          </a:prstGeom>
        </p:spPr>
      </p:pic>
      <p:pic>
        <p:nvPicPr>
          <p:cNvPr id="97" name="图片 96" descr="224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5130" y="2749550"/>
            <a:ext cx="539750" cy="540000"/>
          </a:xfrm>
          <a:prstGeom prst="rect">
            <a:avLst/>
          </a:prstGeom>
        </p:spPr>
      </p:pic>
      <p:pic>
        <p:nvPicPr>
          <p:cNvPr id="98" name="图片 97" descr="224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870" y="2749550"/>
            <a:ext cx="539750" cy="540000"/>
          </a:xfrm>
          <a:prstGeom prst="rect">
            <a:avLst/>
          </a:prstGeom>
        </p:spPr>
      </p:pic>
      <p:pic>
        <p:nvPicPr>
          <p:cNvPr id="99" name="图片 98" descr="224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8610" y="2749550"/>
            <a:ext cx="539750" cy="540000"/>
          </a:xfrm>
          <a:prstGeom prst="rect">
            <a:avLst/>
          </a:prstGeom>
        </p:spPr>
      </p:pic>
      <p:pic>
        <p:nvPicPr>
          <p:cNvPr id="100" name="图片 99" descr="224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5350" y="2749550"/>
            <a:ext cx="539750" cy="540000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6664325" y="2546985"/>
            <a:ext cx="18535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VS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504305" y="1287145"/>
            <a:ext cx="4470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假设包括</a:t>
            </a:r>
            <a:r>
              <a:rPr lang="zh-CN" altLang="en-US" b="1" u="sng">
                <a:solidFill>
                  <a:srgbClr val="3291FE"/>
                </a:solidFill>
              </a:rPr>
              <a:t>你</a:t>
            </a:r>
            <a:r>
              <a:rPr lang="zh-CN" altLang="en-US"/>
              <a:t>在内有</a:t>
            </a:r>
            <a:r>
              <a:rPr lang="zh-CN" altLang="en-US" b="1"/>
              <a:t>11个人</a:t>
            </a:r>
            <a:r>
              <a:rPr lang="zh-CN" altLang="en-US"/>
              <a:t>参与游戏，你会跟另外</a:t>
            </a:r>
            <a:r>
              <a:rPr lang="zh-CN" altLang="en-US" b="1" u="sng">
                <a:solidFill>
                  <a:srgbClr val="D81E06"/>
                </a:solidFill>
              </a:rPr>
              <a:t>10个人</a:t>
            </a:r>
            <a:r>
              <a:rPr lang="zh-CN" altLang="en-US"/>
              <a:t>比</a:t>
            </a:r>
            <a:r>
              <a:rPr lang="zh-CN" altLang="en-US" b="1" u="sng">
                <a:solidFill>
                  <a:srgbClr val="D81E06"/>
                </a:solidFill>
              </a:rPr>
              <a:t>30场</a:t>
            </a:r>
            <a:r>
              <a:rPr lang="zh-CN" altLang="en-US"/>
              <a:t>比赛，最多能得90分。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6158865" y="3540760"/>
            <a:ext cx="5295265" cy="4603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报名方式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9315" y="4366260"/>
            <a:ext cx="1628775" cy="1628775"/>
          </a:xfrm>
          <a:prstGeom prst="rect">
            <a:avLst/>
          </a:prstGeom>
        </p:spPr>
      </p:pic>
      <p:sp>
        <p:nvSpPr>
          <p:cNvPr id="111" name="椭圆 110"/>
          <p:cNvSpPr/>
          <p:nvPr/>
        </p:nvSpPr>
        <p:spPr>
          <a:xfrm>
            <a:off x="7233285" y="4641215"/>
            <a:ext cx="1067435" cy="1067435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3188335" y="165100"/>
            <a:ext cx="52952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第一届小月杯博弈大赛</a:t>
            </a:r>
            <a:endParaRPr lang="zh-CN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BlMDQ5MzMwNTU3ZTFjYmVkZjMwMDIxMmQ3NGRiMm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WPS 演示</Application>
  <PresentationFormat>宽屏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</vt:lpstr>
      <vt:lpstr>微软雅黑</vt:lpstr>
      <vt:lpstr>Fira Code</vt:lpstr>
      <vt:lpstr>华光中等线_CNKI</vt:lpstr>
      <vt:lpstr>华光中长宋_CNKI</vt:lpstr>
      <vt:lpstr>华光书宋一_CNKI</vt:lpstr>
      <vt:lpstr>华光仿宋二_CNKI</vt:lpstr>
      <vt:lpstr>华光准圆_CNKI</vt:lpstr>
      <vt:lpstr>华光小标宋_CNKI</vt:lpstr>
      <vt:lpstr>华光幼线_CNKI</vt:lpstr>
      <vt:lpstr>华光文韵宋_CNKI</vt:lpstr>
      <vt:lpstr>华光方珊瑚_CNKI</vt:lpstr>
      <vt:lpstr>华光中雅_CNKI</vt:lpstr>
      <vt:lpstr>华光报宋一_CNKI</vt:lpstr>
      <vt:lpstr>华光楷体_CNKI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iao</dc:creator>
  <cp:lastModifiedBy>LightsaveworLd</cp:lastModifiedBy>
  <cp:revision>5</cp:revision>
  <dcterms:created xsi:type="dcterms:W3CDTF">2022-08-28T10:23:00Z</dcterms:created>
  <dcterms:modified xsi:type="dcterms:W3CDTF">2022-08-28T10:59:21Z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39173A802F18406C9C6C2F7082D041B5</vt:lpwstr>
  </property>
  <property fmtid="{D5CDD505-2E9C-101B-9397-08002B2CF9AE}" pid="3" name="KSOProductBuildVer">
    <vt:lpwstr>2052-11.1.0.12313</vt:lpwstr>
  </property>
</Properties>
</file>