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C4C"/>
    <a:srgbClr val="6FE872"/>
    <a:srgbClr val="5BC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BB9-EB3C-4C36-8249-BBD17AF09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067-E567-4CA6-A66C-353F0A7128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EBB9-EB3C-4C36-8249-BBD17AF09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067-E567-4CA6-A66C-353F0A7128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04" y="993030"/>
            <a:ext cx="1219200" cy="1438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05" y="1102567"/>
            <a:ext cx="1219200" cy="1219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51" y="1102567"/>
            <a:ext cx="1219200" cy="1219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53" y="993030"/>
            <a:ext cx="1107232" cy="147054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48204" y="24635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火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55705" y="241799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5BC1EB"/>
                </a:solidFill>
              </a:rPr>
              <a:t>水</a:t>
            </a:r>
            <a:endParaRPr lang="zh-CN" altLang="en-US" sz="3600" b="1" dirty="0">
              <a:solidFill>
                <a:srgbClr val="5BC1EB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81396" y="240467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6FE872"/>
                </a:solidFill>
              </a:rPr>
              <a:t>风</a:t>
            </a:r>
            <a:endParaRPr lang="zh-CN" altLang="en-US" sz="3600" b="1" dirty="0">
              <a:solidFill>
                <a:srgbClr val="6FE87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88897" y="240467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电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369" y="586273"/>
            <a:ext cx="845976" cy="8459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99" y="-190249"/>
            <a:ext cx="845976" cy="8459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1041" y="655727"/>
            <a:ext cx="1061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</a:rPr>
              <a:t>普通攻击 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70%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66666" y="655727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暴击 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</a:rPr>
              <a:t>30%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2724" y="34459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/>
              <a:t>攻击次数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237419" y="8403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116300" y="1332426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40%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8688" y="1319669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</a:rPr>
              <a:t>60%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37419" y="12830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144353" y="176290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10%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34793" y="176290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</a:rPr>
              <a:t>90%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27790" y="173212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009135" y="222949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必定暴击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27790" y="21679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4</a:t>
            </a:r>
            <a:endParaRPr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201260" y="2193382"/>
            <a:ext cx="40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0%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83" y="3527581"/>
            <a:ext cx="845976" cy="845976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009228" y="284925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</a:rPr>
              <a:t>真随机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25" y="3527581"/>
            <a:ext cx="845976" cy="84597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03" y="3527581"/>
            <a:ext cx="845976" cy="84597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445" y="3527581"/>
            <a:ext cx="845976" cy="84597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187" y="3527581"/>
            <a:ext cx="845976" cy="84597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929" y="3527581"/>
            <a:ext cx="845976" cy="84597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07" y="3527581"/>
            <a:ext cx="845976" cy="845976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649" y="3527581"/>
            <a:ext cx="845976" cy="84597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391" y="3527581"/>
            <a:ext cx="845976" cy="845976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133" y="3527581"/>
            <a:ext cx="845976" cy="84597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999648" y="4796456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暴击 </a:t>
            </a:r>
            <a:endParaRPr lang="en-US" altLang="zh-CN" sz="1600" b="1" dirty="0">
              <a:solidFill>
                <a:srgbClr val="C0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98312" y="45902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伪随机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50788" y="303177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攻击 </a:t>
            </a:r>
            <a:r>
              <a:rPr lang="en-US" altLang="zh-CN" b="1" dirty="0">
                <a:solidFill>
                  <a:srgbClr val="0070C0"/>
                </a:solidFill>
              </a:rPr>
              <a:t>x 10 </a:t>
            </a:r>
            <a:r>
              <a:rPr lang="zh-CN" altLang="en-US" b="1" dirty="0">
                <a:solidFill>
                  <a:srgbClr val="0070C0"/>
                </a:solidFill>
              </a:rPr>
              <a:t>无暴击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83" y="5189588"/>
            <a:ext cx="845976" cy="84597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25" y="5189588"/>
            <a:ext cx="845976" cy="84597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03" y="5189588"/>
            <a:ext cx="845976" cy="84597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525832" y="2488484"/>
            <a:ext cx="1938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暴击率 </a:t>
            </a:r>
            <a:r>
              <a:rPr lang="en-US" altLang="zh-CN" sz="2800" b="1" dirty="0"/>
              <a:t>50%</a:t>
            </a:r>
            <a:endParaRPr lang="zh-CN" altLang="en-US" sz="28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0445" y="5189588"/>
            <a:ext cx="845976" cy="8459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958" y="1997360"/>
            <a:ext cx="845976" cy="84597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77402" y="14190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</a:rPr>
              <a:t>真随机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700" y="1997360"/>
            <a:ext cx="845976" cy="8459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0678" y="1997360"/>
            <a:ext cx="845976" cy="8459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4420" y="1997360"/>
            <a:ext cx="845976" cy="8459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8162" y="1997360"/>
            <a:ext cx="845976" cy="8459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1904" y="1997360"/>
            <a:ext cx="845976" cy="8459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5882" y="1997360"/>
            <a:ext cx="845976" cy="8459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9624" y="1997360"/>
            <a:ext cx="845976" cy="84597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3366" y="1997360"/>
            <a:ext cx="845976" cy="84597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108" y="1997360"/>
            <a:ext cx="845976" cy="84597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658471" y="554946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下一次必定暴击 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60777" y="39125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伪随机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30737" y="327679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攻击 </a:t>
            </a:r>
            <a:r>
              <a:rPr lang="en-US" altLang="zh-CN" b="1" dirty="0">
                <a:solidFill>
                  <a:srgbClr val="0070C0"/>
                </a:solidFill>
              </a:rPr>
              <a:t>x 10 </a:t>
            </a:r>
            <a:r>
              <a:rPr lang="zh-CN" altLang="en-US" b="1" dirty="0">
                <a:solidFill>
                  <a:srgbClr val="0070C0"/>
                </a:solidFill>
              </a:rPr>
              <a:t>无暴击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5057" y="4564698"/>
            <a:ext cx="845976" cy="84597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8799" y="4564698"/>
            <a:ext cx="845976" cy="84597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777" y="4564698"/>
            <a:ext cx="845976" cy="84597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767883" y="526233"/>
            <a:ext cx="1938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暴击率 </a:t>
            </a:r>
            <a:r>
              <a:rPr lang="en-US" altLang="zh-CN" sz="2800" b="1" dirty="0"/>
              <a:t>50%</a:t>
            </a:r>
            <a:endParaRPr lang="zh-CN" altLang="en-US" sz="28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519" y="4564698"/>
            <a:ext cx="845976" cy="845976"/>
          </a:xfrm>
          <a:prstGeom prst="rect">
            <a:avLst/>
          </a:prstGeom>
        </p:spPr>
      </p:pic>
      <p:sp>
        <p:nvSpPr>
          <p:cNvPr id="26" name="左大括号 25"/>
          <p:cNvSpPr/>
          <p:nvPr/>
        </p:nvSpPr>
        <p:spPr>
          <a:xfrm rot="16200000">
            <a:off x="5375109" y="4281641"/>
            <a:ext cx="233355" cy="2640843"/>
          </a:xfrm>
          <a:prstGeom prst="leftBrace">
            <a:avLst>
              <a:gd name="adj1" fmla="val 10591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618743" y="6099731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攻击 </a:t>
            </a:r>
            <a:r>
              <a:rPr lang="en-US" altLang="zh-CN" b="1" dirty="0">
                <a:solidFill>
                  <a:srgbClr val="0070C0"/>
                </a:solidFill>
              </a:rPr>
              <a:t>x 3 </a:t>
            </a:r>
            <a:r>
              <a:rPr lang="zh-CN" altLang="en-US" b="1" dirty="0">
                <a:solidFill>
                  <a:srgbClr val="0070C0"/>
                </a:solidFill>
              </a:rPr>
              <a:t>无暴击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8004487" y="5059355"/>
            <a:ext cx="592369" cy="659385"/>
          </a:xfrm>
          <a:prstGeom prst="straightConnector1">
            <a:avLst/>
          </a:prstGeom>
          <a:ln w="38100">
            <a:solidFill>
              <a:srgbClr val="D34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/>
          <p:cNvSpPr/>
          <p:nvPr/>
        </p:nvSpPr>
        <p:spPr>
          <a:xfrm rot="16200000">
            <a:off x="5647460" y="-1581217"/>
            <a:ext cx="233355" cy="9295638"/>
          </a:xfrm>
          <a:prstGeom prst="leftBrace">
            <a:avLst>
              <a:gd name="adj1" fmla="val 44044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177402" y="14190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</a:rPr>
              <a:t>真随机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1904" y="1997360"/>
            <a:ext cx="845976" cy="8459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5882" y="1997360"/>
            <a:ext cx="845976" cy="8459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9624" y="1997360"/>
            <a:ext cx="845976" cy="84597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3366" y="1997360"/>
            <a:ext cx="845976" cy="84597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108" y="1997360"/>
            <a:ext cx="845976" cy="84597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658471" y="554946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下一次必定暴击 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60777" y="39125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伪随机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30737" y="327679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攻击 </a:t>
            </a:r>
            <a:r>
              <a:rPr lang="en-US" altLang="zh-CN" b="1" dirty="0">
                <a:solidFill>
                  <a:srgbClr val="0070C0"/>
                </a:solidFill>
              </a:rPr>
              <a:t>x 10 </a:t>
            </a:r>
            <a:r>
              <a:rPr lang="zh-CN" altLang="en-US" b="1" dirty="0">
                <a:solidFill>
                  <a:srgbClr val="0070C0"/>
                </a:solidFill>
              </a:rPr>
              <a:t>无暴击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777" y="4564698"/>
            <a:ext cx="845976" cy="84597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767883" y="526233"/>
            <a:ext cx="1938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暴击率 </a:t>
            </a:r>
            <a:r>
              <a:rPr lang="en-US" altLang="zh-CN" sz="2800" b="1" dirty="0"/>
              <a:t>50%</a:t>
            </a:r>
            <a:endParaRPr lang="zh-CN" altLang="en-US" sz="28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519" y="4564698"/>
            <a:ext cx="845976" cy="845976"/>
          </a:xfrm>
          <a:prstGeom prst="rect">
            <a:avLst/>
          </a:prstGeom>
        </p:spPr>
      </p:pic>
      <p:sp>
        <p:nvSpPr>
          <p:cNvPr id="26" name="左大括号 25"/>
          <p:cNvSpPr/>
          <p:nvPr/>
        </p:nvSpPr>
        <p:spPr>
          <a:xfrm rot="16200000">
            <a:off x="5375109" y="4281641"/>
            <a:ext cx="233355" cy="2640843"/>
          </a:xfrm>
          <a:prstGeom prst="leftBrace">
            <a:avLst>
              <a:gd name="adj1" fmla="val 10591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618743" y="6099731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攻击 </a:t>
            </a:r>
            <a:r>
              <a:rPr lang="en-US" altLang="zh-CN" b="1" dirty="0">
                <a:solidFill>
                  <a:srgbClr val="0070C0"/>
                </a:solidFill>
              </a:rPr>
              <a:t>x 3 </a:t>
            </a:r>
            <a:r>
              <a:rPr lang="zh-CN" altLang="en-US" b="1" dirty="0">
                <a:solidFill>
                  <a:srgbClr val="0070C0"/>
                </a:solidFill>
              </a:rPr>
              <a:t>无暴击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8004487" y="5059355"/>
            <a:ext cx="592369" cy="659385"/>
          </a:xfrm>
          <a:prstGeom prst="straightConnector1">
            <a:avLst/>
          </a:prstGeom>
          <a:ln w="38100">
            <a:solidFill>
              <a:srgbClr val="D34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/>
          <p:cNvSpPr/>
          <p:nvPr/>
        </p:nvSpPr>
        <p:spPr>
          <a:xfrm rot="16200000">
            <a:off x="5647460" y="-1581217"/>
            <a:ext cx="233355" cy="9295638"/>
          </a:xfrm>
          <a:prstGeom prst="leftBrace">
            <a:avLst>
              <a:gd name="adj1" fmla="val 44044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185670" y="2453005"/>
            <a:ext cx="252000" cy="25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zh-CN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35180" y="2453005"/>
            <a:ext cx="251460" cy="25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zh-CN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484150" y="2453005"/>
            <a:ext cx="251460" cy="25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zh-CN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33120" y="2453005"/>
            <a:ext cx="251460" cy="25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en-US" altLang="zh-CN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82090" y="2453005"/>
            <a:ext cx="25146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endParaRPr lang="en-US" altLang="zh-CN" sz="12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9" name="直接箭头连接符 8"/>
          <p:cNvCxnSpPr>
            <a:stCxn id="4" idx="6"/>
            <a:endCxn id="5" idx="2"/>
          </p:cNvCxnSpPr>
          <p:nvPr/>
        </p:nvCxnSpPr>
        <p:spPr>
          <a:xfrm>
            <a:off x="2437765" y="2579370"/>
            <a:ext cx="3975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3086735" y="2579370"/>
            <a:ext cx="3975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6"/>
            <a:endCxn id="7" idx="2"/>
          </p:cNvCxnSpPr>
          <p:nvPr/>
        </p:nvCxnSpPr>
        <p:spPr>
          <a:xfrm>
            <a:off x="3735705" y="2579370"/>
            <a:ext cx="3975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/>
        </p:nvCxnSpPr>
        <p:spPr>
          <a:xfrm>
            <a:off x="4384675" y="2579370"/>
            <a:ext cx="3975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形 13"/>
          <p:cNvSpPr/>
          <p:nvPr/>
        </p:nvSpPr>
        <p:spPr>
          <a:xfrm rot="10800000">
            <a:off x="2800350" y="2655570"/>
            <a:ext cx="313690" cy="313690"/>
          </a:xfrm>
          <a:prstGeom prst="arc">
            <a:avLst>
              <a:gd name="adj1" fmla="val 8424095"/>
              <a:gd name="adj2" fmla="val 25708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弧形 14"/>
          <p:cNvSpPr/>
          <p:nvPr/>
        </p:nvSpPr>
        <p:spPr>
          <a:xfrm rot="10800000">
            <a:off x="3450590" y="2655570"/>
            <a:ext cx="313690" cy="313690"/>
          </a:xfrm>
          <a:prstGeom prst="arc">
            <a:avLst>
              <a:gd name="adj1" fmla="val 8424095"/>
              <a:gd name="adj2" fmla="val 25708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弧形 15"/>
          <p:cNvSpPr/>
          <p:nvPr/>
        </p:nvSpPr>
        <p:spPr>
          <a:xfrm rot="10800000">
            <a:off x="4095750" y="2655570"/>
            <a:ext cx="313690" cy="313690"/>
          </a:xfrm>
          <a:prstGeom prst="arc">
            <a:avLst>
              <a:gd name="adj1" fmla="val 8424095"/>
              <a:gd name="adj2" fmla="val 25708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468880" y="2303780"/>
            <a:ext cx="24574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zh-CN" sz="9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58160" y="2303780"/>
            <a:ext cx="43434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>
                <a:latin typeface="Consolas" panose="020B0609020204030204" charset="0"/>
                <a:cs typeface="Consolas" panose="020B0609020204030204" charset="0"/>
              </a:rPr>
              <a:t>0.75</a:t>
            </a:r>
            <a:endParaRPr lang="en-US" altLang="zh-CN" sz="9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24275" y="2303780"/>
            <a:ext cx="37147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>
                <a:latin typeface="Consolas" panose="020B0609020204030204" charset="0"/>
                <a:cs typeface="Consolas" panose="020B0609020204030204" charset="0"/>
              </a:rPr>
              <a:t>0.5</a:t>
            </a:r>
            <a:endParaRPr lang="en-US" altLang="zh-CN" sz="9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64355" y="2303780"/>
            <a:ext cx="43434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>
                <a:latin typeface="Consolas" panose="020B0609020204030204" charset="0"/>
                <a:cs typeface="Consolas" panose="020B0609020204030204" charset="0"/>
              </a:rPr>
              <a:t>0.25</a:t>
            </a:r>
            <a:endParaRPr lang="en-US" altLang="zh-CN" sz="9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35425" y="2969260"/>
            <a:ext cx="43434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>
                <a:latin typeface="Consolas" panose="020B0609020204030204" charset="0"/>
                <a:cs typeface="Consolas" panose="020B0609020204030204" charset="0"/>
              </a:rPr>
              <a:t>0.75</a:t>
            </a:r>
            <a:endParaRPr lang="en-US" altLang="zh-CN" sz="9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18840" y="2969260"/>
            <a:ext cx="37147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>
                <a:latin typeface="Consolas" panose="020B0609020204030204" charset="0"/>
                <a:cs typeface="Consolas" panose="020B0609020204030204" charset="0"/>
              </a:rPr>
              <a:t>0.5</a:t>
            </a:r>
            <a:endParaRPr lang="en-US" altLang="zh-CN" sz="9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58440" y="2969260"/>
            <a:ext cx="43434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>
                <a:latin typeface="Consolas" panose="020B0609020204030204" charset="0"/>
                <a:cs typeface="Consolas" panose="020B0609020204030204" charset="0"/>
              </a:rPr>
              <a:t>0.25</a:t>
            </a:r>
            <a:endParaRPr lang="en-US" altLang="zh-CN" sz="9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演示</Application>
  <PresentationFormat>宽屏</PresentationFormat>
  <Paragraphs>94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LightsaveworLd</cp:lastModifiedBy>
  <cp:revision>8</cp:revision>
  <dcterms:created xsi:type="dcterms:W3CDTF">2021-02-20T06:26:00Z</dcterms:created>
  <dcterms:modified xsi:type="dcterms:W3CDTF">2021-12-22T09:59:52Z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3425071C1D3542C1A821D597FE806DF1</vt:lpwstr>
  </property>
  <property fmtid="{D5CDD505-2E9C-101B-9397-08002B2CF9AE}" pid="3" name="KSOProductBuildVer">
    <vt:lpwstr>2052-11.1.0.11278</vt:lpwstr>
  </property>
</Properties>
</file>