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C8BAA-81B5-4A46-930B-C5EF76741FB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3A497-C318-43CC-A0BE-6F29D1EF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幻灯片图像占位符 60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03" name="备注占位符 6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7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r>
              <a:rPr lang="zh-CN" altLang="en-US" sz="1200" dirty="0"/>
              <a:t>业务梳理层：光棒、光纤生产的大致流程，简化了一些不必要的流程</a:t>
            </a:r>
            <a:endParaRPr lang="en-US" altLang="zh-CN" sz="1200" dirty="0"/>
          </a:p>
          <a:p>
            <a:r>
              <a:rPr lang="zh-CN" altLang="en-US" sz="1200" dirty="0"/>
              <a:t>需求分析层：二者在共性需求的基础上各自有一些特异性的分析需求</a:t>
            </a:r>
            <a:endParaRPr lang="en-US" altLang="zh-CN" sz="1200" dirty="0"/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研判分析层：光棒、光纤的数据指标比较类似，都是生产过程指标监测数据</a:t>
            </a:r>
            <a:r>
              <a:rPr lang="en-US" altLang="zh-CN" sz="1200" dirty="0"/>
              <a:t>+</a:t>
            </a:r>
            <a:r>
              <a:rPr lang="zh-CN" altLang="en-US" sz="1200" dirty="0"/>
              <a:t>产品质量检测数据。</a:t>
            </a:r>
            <a:endParaRPr lang="en-US" altLang="zh-CN" sz="1200" dirty="0"/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。因此研判分析层的分析方案也是近似的，研判分析层涵盖了需求分析层中的各项分析需求。</a:t>
            </a:r>
            <a:endParaRPr lang="en-US" altLang="zh-CN" sz="1200" dirty="0"/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成效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业务梳理层中填充颜色的步骤项表示这是需要分析的重点步骤</a:t>
            </a:r>
            <a:endParaRPr lang="en-US" altLang="zh-CN" sz="1200" dirty="0"/>
          </a:p>
          <a:p>
            <a:r>
              <a:rPr lang="zh-CN" altLang="en-US" sz="1200" dirty="0"/>
              <a:t>需求分析层中填充颜色的分析项表示后续的</a:t>
            </a:r>
            <a:r>
              <a:rPr lang="en-US" altLang="zh-CN" sz="1200" dirty="0"/>
              <a:t>PPT</a:t>
            </a:r>
            <a:r>
              <a:rPr lang="zh-CN" altLang="en-US" sz="1200" dirty="0"/>
              <a:t>页面中有展示介绍</a:t>
            </a:r>
          </a:p>
        </p:txBody>
      </p:sp>
      <p:sp>
        <p:nvSpPr>
          <p:cNvPr id="604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2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  <a:noAutofit/>
          </a:bodyPr>
          <a:lstStyle/>
          <a:p>
            <a:fld id="{CAD2D6BD-DE1B-4B5F-8B41-2702339687B9}" type="slidenum">
              <a:rPr lang="en-US" altLang="zh-CN" sz="1200">
                <a:latin typeface="Calibri" charset="0"/>
                <a:ea typeface="宋体" pitchFamily="2" charset="-122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宋体" pitchFamily="2" charset="-122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88A4-2268-42EE-B3FA-7CF8E6341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4E6E6-C0CA-47B6-A3A6-2FCE57DC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0607B-0C89-4B0D-B324-168CF3C2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62F8-6868-4B9C-A197-E3DE62B9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CBD12-5AA8-434B-B83E-9CEB5E15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608F-2E8A-456A-AFED-9F985130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6B3C32-1DD9-4913-B48F-FFB4C777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BF2A-D7F0-438B-BDEC-B60E05DB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54BE1-5E37-494F-9CA9-45C6D9D9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D9B47-C638-4A44-A566-8099530C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3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3AAF5-DFF3-43D5-A594-7E9EB604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3D521-E159-4F20-9FC9-27368F66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649F8-56F9-4EE5-BC95-5B35F5E9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FCBDA-526A-4117-BA00-8F4BFA61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C780A-CE41-487B-B6DE-AB55B8E2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0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页(浅色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"/>
          <p:cNvSpPr>
            <a:spLocks noGrp="1"/>
          </p:cNvSpPr>
          <p:nvPr>
            <p:ph type="title"/>
          </p:nvPr>
        </p:nvSpPr>
        <p:spPr>
          <a:xfrm>
            <a:off x="725043" y="222965"/>
            <a:ext cx="8995487" cy="49161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Autofit/>
          </a:bodyPr>
          <a:lstStyle>
            <a:lvl1pPr marL="0" indent="0" algn="l" defTabSz="914217" eaLnBrk="1" fontAlgn="auto" latinLnBrk="0" hangingPunct="1">
              <a:defRPr sz="3399" b="1">
                <a:latin typeface="微软雅黑" charset="-122"/>
                <a:ea typeface="微软雅黑" charset="-122"/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</a:p>
        </p:txBody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278374" y="287047"/>
            <a:ext cx="312391" cy="295710"/>
            <a:chOff x="278338" y="287114"/>
            <a:chExt cx="312350" cy="295778"/>
          </a:xfrm>
        </p:grpSpPr>
        <p:sp>
          <p:nvSpPr>
            <p:cNvPr id="35" name="矩形"/>
            <p:cNvSpPr>
              <a:spLocks/>
            </p:cNvSpPr>
            <p:nvPr userDrawn="1"/>
          </p:nvSpPr>
          <p:spPr>
            <a:xfrm>
              <a:off x="358415" y="287114"/>
              <a:ext cx="232273" cy="232357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36" name="矩形"/>
            <p:cNvSpPr>
              <a:spLocks/>
            </p:cNvSpPr>
            <p:nvPr userDrawn="1"/>
          </p:nvSpPr>
          <p:spPr>
            <a:xfrm>
              <a:off x="278338" y="327862"/>
              <a:ext cx="232273" cy="232357"/>
            </a:xfrm>
            <a:prstGeom prst="rect">
              <a:avLst/>
            </a:prstGeom>
            <a:solidFill>
              <a:schemeClr val="accent2"/>
            </a:solidFill>
            <a:ln w="12700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37" name="矩形"/>
            <p:cNvSpPr>
              <a:spLocks/>
            </p:cNvSpPr>
            <p:nvPr userDrawn="1"/>
          </p:nvSpPr>
          <p:spPr>
            <a:xfrm>
              <a:off x="445513" y="491240"/>
              <a:ext cx="91619" cy="91652"/>
            </a:xfrm>
            <a:prstGeom prst="rect">
              <a:avLst/>
            </a:prstGeom>
            <a:solidFill>
              <a:schemeClr val="accent4"/>
            </a:solidFill>
            <a:ln w="12700" cap="flat" cmpd="sng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39" name="文本"/>
          <p:cNvSpPr>
            <a:spLocks noGrp="1"/>
          </p:cNvSpPr>
          <p:nvPr>
            <p:ph type="body" idx="10"/>
          </p:nvPr>
        </p:nvSpPr>
        <p:spPr>
          <a:xfrm>
            <a:off x="740932" y="798695"/>
            <a:ext cx="8996072" cy="296477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Autofit/>
          </a:bodyPr>
          <a:lstStyle>
            <a:lvl1pPr marL="0" indent="0" defTabSz="914217" eaLnBrk="1" fontAlgn="auto" latinLnBrk="0" hangingPunct="1">
              <a:buNone/>
              <a:defRPr sz="1600">
                <a:solidFill>
                  <a:schemeClr val="accent5"/>
                </a:solidFill>
                <a:latin typeface="微软雅黑" charset="-122"/>
                <a:ea typeface="微软雅黑" charset="-122"/>
              </a:defRPr>
            </a:lvl1pPr>
            <a:lvl2pPr marL="685663" indent="-228554" defTabSz="914217" eaLnBrk="1" fontAlgn="auto" latinLnBrk="0" hangingPunct="1"/>
            <a:lvl3pPr marL="1142771" indent="-228554" defTabSz="914217" eaLnBrk="1" fontAlgn="auto" latinLnBrk="0" hangingPunct="1"/>
            <a:lvl4pPr marL="1599880" indent="-228554" defTabSz="914217" eaLnBrk="1" fontAlgn="auto" latinLnBrk="0" hangingPunct="1"/>
            <a:lvl5pPr marL="2056989" indent="-228554" defTabSz="914217" eaLnBrk="1" fontAlgn="auto" latinLnBrk="0" hangingPunct="1"/>
            <a:lvl6pPr marL="2514097" indent="-228554" defTabSz="914217" eaLnBrk="1" fontAlgn="auto" latinLnBrk="0" hangingPunct="1"/>
            <a:lvl7pPr marL="2971206" indent="-228554" defTabSz="914217" eaLnBrk="1" fontAlgn="auto" latinLnBrk="0" hangingPunct="1"/>
            <a:lvl8pPr marL="3427679" indent="-228554" defTabSz="914217" eaLnBrk="1" fontAlgn="auto" latinLnBrk="0" hangingPunct="1"/>
            <a:lvl9pPr marL="3427679" indent="-228554" defTabSz="914217" eaLnBrk="1" fontAlgn="auto" latinLnBrk="0" hangingPunct="1"/>
          </a:lstStyle>
          <a:p>
            <a:pPr marL="0" indent="0"/>
            <a:r>
              <a:rPr lang="zh-CN" altLang="en-US"/>
              <a:t>编辑母版文本样式</a:t>
            </a:r>
          </a:p>
        </p:txBody>
      </p:sp>
      <p:sp>
        <p:nvSpPr>
          <p:cNvPr id="40" name="编号占位符"/>
          <p:cNvSpPr>
            <a:spLocks noGrp="1"/>
          </p:cNvSpPr>
          <p:nvPr>
            <p:ph type="sldNum" idx="13"/>
          </p:nvPr>
        </p:nvSpPr>
        <p:spPr>
          <a:xfrm>
            <a:off x="9429055" y="6475979"/>
            <a:ext cx="2743199" cy="365122"/>
          </a:xfrm>
          <a:prstGeom prst="rect">
            <a:avLst/>
          </a:prstGeom>
        </p:spPr>
        <p:txBody>
          <a:bodyPr/>
          <a:lstStyle>
            <a:lvl1pPr marL="0" indent="0" defTabSz="914217" eaLnBrk="1" fontAlgn="auto" latinLnBrk="0" hangingPunct="1">
              <a:defRPr sz="1400">
                <a:solidFill>
                  <a:srgbClr val="013B7D"/>
                </a:solidFill>
                <a:latin typeface="Calibri" charset="0"/>
                <a:ea typeface="微软雅黑" charset="-122"/>
                <a:cs typeface="Calibri" charset="0"/>
              </a:defRPr>
            </a:lvl1pPr>
          </a:lstStyle>
          <a:p>
            <a:fld id="{CAD2D6BD-DE1B-4B5F-8B41-2702339687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9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0A1BA-8CEF-4599-BF50-70249F32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6AB90-6551-44CB-9A05-2CBFC28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526DB-C277-4DD7-9A6E-7852CC92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CBE77-7D6E-42C4-94AA-7852E25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383BC-74D2-4482-B157-D4C293A2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E1DE-5442-415B-83B7-333F0FC8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D084-8B78-4C3E-87AA-798CA737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92331-2030-4EEB-BDFE-2F420AF9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F76A9-5ED7-4B1A-8370-A7B27A6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FA1F2-97B3-4122-8C18-1A37851B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1941-FC03-4030-99B7-5BCAC20C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20092-CFD8-460C-8736-82D306E8A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00B33E-2FAA-4353-A605-D9A72D48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2ECC6-B6E8-4EF6-9558-159C913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7512F-76FB-4561-BFB4-09F5F271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330B9-E5FA-4E9A-97D9-94598CB1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D3F-3B9F-424A-8C24-6FD7192B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4BC10-2138-4B16-98DD-FBF1D3E9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1E528-12CF-4ED6-8119-04FD5D89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3D9A2-85AE-4505-AA45-24745486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C44FA5-ED3D-4736-94C6-5ADC3C599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748B0-2EDE-4E3D-A6BA-8DAEA2D6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C7F15-5792-4715-8D6E-2DB1C4D3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EE65A-5D50-441B-8C89-F4D7ABB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7A39D-F955-4A66-B6E7-0ED47E0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939B5-BFEC-4845-AC33-E66435A4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B79FF-E6F2-470C-AEDB-CF21856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AA0A8E-0465-4B5B-BC5A-41121404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4C98F-EDEE-4AA7-932A-44B6979D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0A08C0-A37B-4A92-97A2-4F5CB6D1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CECB2-8031-4B91-85EE-66C6B627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8EF8-3437-4273-83D2-8E25C81A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905DB-2097-42A9-964F-3B34A69A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0F5145-9270-47D7-8ED2-4D451EC3A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393C1-01AB-41DC-B055-E731B415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05973-4F16-4059-AE53-9ABC41F4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31084-966B-4EBD-AC53-9B11F24A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417F-AE1C-4323-AEBD-2BBCE592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91259-A3A0-44AD-A8CC-E55BCF33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795AF-D690-4603-B032-60B3A188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B0A87-4F46-4B95-A8E9-FEDE38EA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0FEB1-60B6-4CBB-9501-79FF8EC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FBE80-B5DD-42AF-8E2D-37F63B1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DBA0E-893C-44AB-8F38-594ACB2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6D924-9663-4990-BDFE-49F775FC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C58F-EE60-4100-B469-5D12A5EA6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ACA5-8506-4F37-BF04-DE55C0BBEF48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39A27-CFD4-48A3-9A0C-ED3481046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FEFF5-65F6-4111-B61F-3651353B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823EF0-BE21-423E-81CC-F2DD6D9E75EE}"/>
              </a:ext>
            </a:extLst>
          </p:cNvPr>
          <p:cNvSpPr txBox="1"/>
          <p:nvPr/>
        </p:nvSpPr>
        <p:spPr>
          <a:xfrm>
            <a:off x="735291" y="61274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积累好的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374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" descr="upload_post_object_v2_024543845">
            <a:extLst>
              <a:ext uri="{FF2B5EF4-FFF2-40B4-BE49-F238E27FC236}">
                <a16:creationId xmlns:a16="http://schemas.microsoft.com/office/drawing/2014/main" id="{0F8292E3-2CA0-4FB6-8BFA-3B99E052C9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114360"/>
            <a:ext cx="5898262" cy="30689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等腰三角形">
            <a:extLst>
              <a:ext uri="{FF2B5EF4-FFF2-40B4-BE49-F238E27FC236}">
                <a16:creationId xmlns:a16="http://schemas.microsoft.com/office/drawing/2014/main" id="{D0BFC415-55F7-4F2A-94D9-D81EE2960EF0}"/>
              </a:ext>
            </a:extLst>
          </p:cNvPr>
          <p:cNvSpPr>
            <a:spLocks/>
          </p:cNvSpPr>
          <p:nvPr/>
        </p:nvSpPr>
        <p:spPr>
          <a:xfrm>
            <a:off x="369446" y="570865"/>
            <a:ext cx="5112385" cy="3960495"/>
          </a:xfrm>
          <a:prstGeom prst="triangle">
            <a:avLst>
              <a:gd name="adj" fmla="val 50000"/>
            </a:avLst>
          </a:prstGeom>
          <a:solidFill>
            <a:srgbClr val="586EFB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等腰三角形">
            <a:extLst>
              <a:ext uri="{FF2B5EF4-FFF2-40B4-BE49-F238E27FC236}">
                <a16:creationId xmlns:a16="http://schemas.microsoft.com/office/drawing/2014/main" id="{7A521149-ECC2-4DBD-952C-40D3315B6AB7}"/>
              </a:ext>
            </a:extLst>
          </p:cNvPr>
          <p:cNvSpPr>
            <a:spLocks/>
          </p:cNvSpPr>
          <p:nvPr/>
        </p:nvSpPr>
        <p:spPr>
          <a:xfrm flipV="1">
            <a:off x="1737871" y="2587625"/>
            <a:ext cx="2376000" cy="1872000"/>
          </a:xfrm>
          <a:prstGeom prst="triangle">
            <a:avLst>
              <a:gd name="adj" fmla="val 50000"/>
            </a:avLst>
          </a:prstGeom>
          <a:solidFill>
            <a:srgbClr val="4156E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F0CA821-B21C-4E9B-814A-F93736E2C9CC}"/>
              </a:ext>
            </a:extLst>
          </p:cNvPr>
          <p:cNvSpPr>
            <a:spLocks/>
          </p:cNvSpPr>
          <p:nvPr/>
        </p:nvSpPr>
        <p:spPr>
          <a:xfrm>
            <a:off x="2354456" y="2802890"/>
            <a:ext cx="1143000" cy="72008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数字化建模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355A308-4361-4289-B37B-948442D92366}"/>
              </a:ext>
            </a:extLst>
          </p:cNvPr>
          <p:cNvSpPr>
            <a:spLocks/>
          </p:cNvSpPr>
          <p:nvPr/>
        </p:nvSpPr>
        <p:spPr>
          <a:xfrm>
            <a:off x="2349376" y="1579245"/>
            <a:ext cx="1143000" cy="4057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提质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6D2FB33-6852-45EE-8BD8-1BF0B7ED283B}"/>
              </a:ext>
            </a:extLst>
          </p:cNvPr>
          <p:cNvSpPr>
            <a:spLocks/>
          </p:cNvSpPr>
          <p:nvPr/>
        </p:nvSpPr>
        <p:spPr>
          <a:xfrm>
            <a:off x="1053341" y="3595370"/>
            <a:ext cx="1142999" cy="405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降本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15201D57-72F5-4739-B2F1-AF34EC098836}"/>
              </a:ext>
            </a:extLst>
          </p:cNvPr>
          <p:cNvSpPr>
            <a:spLocks/>
          </p:cNvSpPr>
          <p:nvPr/>
        </p:nvSpPr>
        <p:spPr>
          <a:xfrm>
            <a:off x="3573655" y="3540125"/>
            <a:ext cx="1143000" cy="405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增效</a:t>
            </a:r>
          </a:p>
        </p:txBody>
      </p:sp>
      <p:sp>
        <p:nvSpPr>
          <p:cNvPr id="11" name="下箭头">
            <a:extLst>
              <a:ext uri="{FF2B5EF4-FFF2-40B4-BE49-F238E27FC236}">
                <a16:creationId xmlns:a16="http://schemas.microsoft.com/office/drawing/2014/main" id="{ACC92CB2-D785-45F9-86BD-00E442EE1192}"/>
              </a:ext>
            </a:extLst>
          </p:cNvPr>
          <p:cNvSpPr>
            <a:spLocks/>
          </p:cNvSpPr>
          <p:nvPr/>
        </p:nvSpPr>
        <p:spPr>
          <a:xfrm rot="1980000">
            <a:off x="1419736" y="895350"/>
            <a:ext cx="143509" cy="3240405"/>
          </a:xfrm>
          <a:prstGeom prst="downArrow">
            <a:avLst>
              <a:gd name="adj1" fmla="val 50000"/>
              <a:gd name="adj2" fmla="val 49968"/>
            </a:avLst>
          </a:prstGeom>
          <a:solidFill>
            <a:srgbClr val="3649C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下箭头">
            <a:extLst>
              <a:ext uri="{FF2B5EF4-FFF2-40B4-BE49-F238E27FC236}">
                <a16:creationId xmlns:a16="http://schemas.microsoft.com/office/drawing/2014/main" id="{7CDB642B-8CF7-4FE9-B68A-8462D04C77DD}"/>
              </a:ext>
            </a:extLst>
          </p:cNvPr>
          <p:cNvSpPr>
            <a:spLocks/>
          </p:cNvSpPr>
          <p:nvPr/>
        </p:nvSpPr>
        <p:spPr>
          <a:xfrm rot="16200000">
            <a:off x="2849121" y="3054984"/>
            <a:ext cx="143509" cy="3240405"/>
          </a:xfrm>
          <a:prstGeom prst="downArrow">
            <a:avLst>
              <a:gd name="adj1" fmla="val 50000"/>
              <a:gd name="adj2" fmla="val 49968"/>
            </a:avLst>
          </a:prstGeom>
          <a:solidFill>
            <a:srgbClr val="3649C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下箭头">
            <a:extLst>
              <a:ext uri="{FF2B5EF4-FFF2-40B4-BE49-F238E27FC236}">
                <a16:creationId xmlns:a16="http://schemas.microsoft.com/office/drawing/2014/main" id="{86F4DDE7-AC4E-4B79-BF85-8E43DC1CB64E}"/>
              </a:ext>
            </a:extLst>
          </p:cNvPr>
          <p:cNvSpPr>
            <a:spLocks/>
          </p:cNvSpPr>
          <p:nvPr/>
        </p:nvSpPr>
        <p:spPr>
          <a:xfrm rot="19620000" flipV="1">
            <a:off x="4300096" y="991234"/>
            <a:ext cx="143509" cy="3240404"/>
          </a:xfrm>
          <a:prstGeom prst="downArrow">
            <a:avLst>
              <a:gd name="adj1" fmla="val 50000"/>
              <a:gd name="adj2" fmla="val 49968"/>
            </a:avLst>
          </a:prstGeom>
          <a:solidFill>
            <a:srgbClr val="3649C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419EE1B2-8A23-4B2E-B499-3112580E5F55}"/>
              </a:ext>
            </a:extLst>
          </p:cNvPr>
          <p:cNvSpPr>
            <a:spLocks/>
          </p:cNvSpPr>
          <p:nvPr/>
        </p:nvSpPr>
        <p:spPr>
          <a:xfrm>
            <a:off x="369446" y="4819650"/>
            <a:ext cx="1236980" cy="713105"/>
          </a:xfrm>
          <a:prstGeom prst="rect">
            <a:avLst/>
          </a:prstGeom>
          <a:solidFill>
            <a:srgbClr val="3649C0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8468F413-B6FD-4E60-92F9-E26E34C05A02}"/>
              </a:ext>
            </a:extLst>
          </p:cNvPr>
          <p:cNvSpPr>
            <a:spLocks/>
          </p:cNvSpPr>
          <p:nvPr/>
        </p:nvSpPr>
        <p:spPr>
          <a:xfrm>
            <a:off x="4237866" y="4819650"/>
            <a:ext cx="1238885" cy="713105"/>
          </a:xfrm>
          <a:prstGeom prst="rect">
            <a:avLst/>
          </a:prstGeom>
          <a:solidFill>
            <a:srgbClr val="586EFB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66C4B51E-6009-4A59-A610-75902BC84A2D}"/>
              </a:ext>
            </a:extLst>
          </p:cNvPr>
          <p:cNvSpPr>
            <a:spLocks/>
          </p:cNvSpPr>
          <p:nvPr/>
        </p:nvSpPr>
        <p:spPr>
          <a:xfrm>
            <a:off x="189106" y="4977130"/>
            <a:ext cx="1644650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数据治理</a:t>
            </a: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73C1F61-3866-424D-B0A7-CB790E2D122C}"/>
              </a:ext>
            </a:extLst>
          </p:cNvPr>
          <p:cNvSpPr>
            <a:spLocks/>
          </p:cNvSpPr>
          <p:nvPr/>
        </p:nvSpPr>
        <p:spPr>
          <a:xfrm>
            <a:off x="2948816" y="4819650"/>
            <a:ext cx="1236980" cy="713105"/>
          </a:xfrm>
          <a:prstGeom prst="rect">
            <a:avLst/>
          </a:prstGeom>
          <a:solidFill>
            <a:srgbClr val="3649C0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8D589684-1F7C-4B45-A590-2672EBAF81F4}"/>
              </a:ext>
            </a:extLst>
          </p:cNvPr>
          <p:cNvSpPr>
            <a:spLocks/>
          </p:cNvSpPr>
          <p:nvPr/>
        </p:nvSpPr>
        <p:spPr>
          <a:xfrm>
            <a:off x="1657861" y="4819650"/>
            <a:ext cx="1238885" cy="713105"/>
          </a:xfrm>
          <a:prstGeom prst="rect">
            <a:avLst/>
          </a:prstGeom>
          <a:solidFill>
            <a:srgbClr val="586EFB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DA374EDC-129C-406B-AD5C-F513CD4FC40A}"/>
              </a:ext>
            </a:extLst>
          </p:cNvPr>
          <p:cNvSpPr>
            <a:spLocks/>
          </p:cNvSpPr>
          <p:nvPr/>
        </p:nvSpPr>
        <p:spPr>
          <a:xfrm>
            <a:off x="2781176" y="4977130"/>
            <a:ext cx="1644650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平台赋能</a:t>
            </a:r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BF247C64-7102-412D-804B-CAD3F63C843C}"/>
              </a:ext>
            </a:extLst>
          </p:cNvPr>
          <p:cNvSpPr>
            <a:spLocks/>
          </p:cNvSpPr>
          <p:nvPr/>
        </p:nvSpPr>
        <p:spPr>
          <a:xfrm>
            <a:off x="1455296" y="4977130"/>
            <a:ext cx="1644649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数据分析</a:t>
            </a: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00D26654-75E5-4A55-B149-BBE4E759BF90}"/>
              </a:ext>
            </a:extLst>
          </p:cNvPr>
          <p:cNvSpPr>
            <a:spLocks/>
          </p:cNvSpPr>
          <p:nvPr/>
        </p:nvSpPr>
        <p:spPr>
          <a:xfrm>
            <a:off x="4077846" y="4977130"/>
            <a:ext cx="1644650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持续迭代</a:t>
            </a:r>
          </a:p>
        </p:txBody>
      </p:sp>
    </p:spTree>
    <p:extLst>
      <p:ext uri="{BB962C8B-B14F-4D97-AF65-F5344CB8AC3E}">
        <p14:creationId xmlns:p14="http://schemas.microsoft.com/office/powerpoint/2010/main" val="9666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6FD4CE-DC83-4B67-81B3-AE6B98C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4" y="372801"/>
            <a:ext cx="5715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标题"/>
          <p:cNvSpPr>
            <a:spLocks noGrp="1"/>
          </p:cNvSpPr>
          <p:nvPr>
            <p:ph type="title"/>
          </p:nvPr>
        </p:nvSpPr>
        <p:spPr>
          <a:xfrm>
            <a:off x="726986" y="222965"/>
            <a:ext cx="10035956" cy="49161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Autofit/>
          </a:bodyPr>
          <a:lstStyle/>
          <a:p>
            <a:r>
              <a:rPr lang="zh-CN" altLang="en-US"/>
              <a:t>数据分析框架 </a:t>
            </a:r>
          </a:p>
        </p:txBody>
      </p:sp>
      <p:sp>
        <p:nvSpPr>
          <p:cNvPr id="520" name="圆角矩形"/>
          <p:cNvSpPr>
            <a:spLocks/>
          </p:cNvSpPr>
          <p:nvPr/>
        </p:nvSpPr>
        <p:spPr>
          <a:xfrm>
            <a:off x="164697" y="1327239"/>
            <a:ext cx="614839" cy="2376374"/>
          </a:xfrm>
          <a:prstGeom prst="roundRect">
            <a:avLst>
              <a:gd name="adj" fmla="val 0"/>
            </a:avLst>
          </a:prstGeom>
          <a:solidFill>
            <a:srgbClr val="AADCD9"/>
          </a:solidFill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光纤预制棒生产</a:t>
            </a:r>
          </a:p>
        </p:txBody>
      </p:sp>
      <p:sp>
        <p:nvSpPr>
          <p:cNvPr id="521" name="燕尾形"/>
          <p:cNvSpPr>
            <a:spLocks/>
          </p:cNvSpPr>
          <p:nvPr/>
        </p:nvSpPr>
        <p:spPr>
          <a:xfrm rot="16200000">
            <a:off x="13503872" y="-213730"/>
            <a:ext cx="309416" cy="428856"/>
          </a:xfrm>
          <a:prstGeom prst="chevron">
            <a:avLst>
              <a:gd name="adj" fmla="val 50000"/>
            </a:avLst>
          </a:prstGeom>
          <a:solidFill>
            <a:srgbClr val="013B7D">
              <a:alpha val="10000"/>
            </a:srgbClr>
          </a:solidFill>
          <a:ln w="12700" cap="flat" cmpd="sng">
            <a:solidFill>
              <a:srgbClr val="014EA6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22" name="圆角矩形"/>
          <p:cNvSpPr>
            <a:spLocks/>
          </p:cNvSpPr>
          <p:nvPr/>
        </p:nvSpPr>
        <p:spPr>
          <a:xfrm>
            <a:off x="3364953" y="1444494"/>
            <a:ext cx="2554241" cy="1423191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23" name="圆角矩形"/>
          <p:cNvSpPr>
            <a:spLocks/>
          </p:cNvSpPr>
          <p:nvPr/>
        </p:nvSpPr>
        <p:spPr>
          <a:xfrm>
            <a:off x="3438160" y="1797622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E5F4F3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改善单根光棒生产的均匀性</a:t>
            </a:r>
          </a:p>
        </p:txBody>
      </p:sp>
      <p:sp>
        <p:nvSpPr>
          <p:cNvPr id="524" name="圆角矩形"/>
          <p:cNvSpPr>
            <a:spLocks/>
          </p:cNvSpPr>
          <p:nvPr/>
        </p:nvSpPr>
        <p:spPr>
          <a:xfrm>
            <a:off x="3438160" y="2309292"/>
            <a:ext cx="1147883" cy="414899"/>
          </a:xfrm>
          <a:prstGeom prst="roundRect">
            <a:avLst>
              <a:gd name="adj" fmla="val 34203"/>
            </a:avLst>
          </a:prstGeom>
          <a:solidFill>
            <a:srgbClr val="E5F4F3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提棒速度异常突变专项分析</a:t>
            </a:r>
          </a:p>
        </p:txBody>
      </p:sp>
      <p:sp>
        <p:nvSpPr>
          <p:cNvPr id="525" name="圆角矩形"/>
          <p:cNvSpPr>
            <a:spLocks/>
          </p:cNvSpPr>
          <p:nvPr/>
        </p:nvSpPr>
        <p:spPr>
          <a:xfrm>
            <a:off x="4703181" y="1797622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E5F4F3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保障多根光棒生产的重复性</a:t>
            </a:r>
          </a:p>
        </p:txBody>
      </p:sp>
      <p:sp>
        <p:nvSpPr>
          <p:cNvPr id="526" name="圆角矩形"/>
          <p:cNvSpPr>
            <a:spLocks/>
          </p:cNvSpPr>
          <p:nvPr/>
        </p:nvSpPr>
        <p:spPr>
          <a:xfrm>
            <a:off x="4691569" y="2309292"/>
            <a:ext cx="1147883" cy="414899"/>
          </a:xfrm>
          <a:prstGeom prst="roundRect">
            <a:avLst>
              <a:gd name="adj" fmla="val 34203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光棒包芯比值波动量化分析</a:t>
            </a:r>
          </a:p>
        </p:txBody>
      </p:sp>
      <p:sp>
        <p:nvSpPr>
          <p:cNvPr id="527" name="圆角矩形"/>
          <p:cNvSpPr>
            <a:spLocks/>
          </p:cNvSpPr>
          <p:nvPr/>
        </p:nvSpPr>
        <p:spPr>
          <a:xfrm>
            <a:off x="164697" y="3937598"/>
            <a:ext cx="614839" cy="2480348"/>
          </a:xfrm>
          <a:prstGeom prst="roundRect">
            <a:avLst>
              <a:gd name="adj" fmla="val 0"/>
            </a:avLst>
          </a:prstGeom>
          <a:solidFill>
            <a:srgbClr val="D9AADC"/>
          </a:solidFill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光纤拉丝生产</a:t>
            </a:r>
          </a:p>
        </p:txBody>
      </p:sp>
      <p:sp>
        <p:nvSpPr>
          <p:cNvPr id="528" name="圆角矩形"/>
          <p:cNvSpPr>
            <a:spLocks/>
          </p:cNvSpPr>
          <p:nvPr/>
        </p:nvSpPr>
        <p:spPr>
          <a:xfrm>
            <a:off x="1020596" y="1433650"/>
            <a:ext cx="1829513" cy="323925"/>
          </a:xfrm>
          <a:prstGeom prst="roundRect">
            <a:avLst>
              <a:gd name="adj" fmla="val 50000"/>
            </a:avLst>
          </a:prstGeom>
          <a:solidFill>
            <a:srgbClr val="AADCD9">
              <a:alpha val="30000"/>
            </a:srgbClr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①芯棒沉积</a:t>
            </a:r>
          </a:p>
        </p:txBody>
      </p:sp>
      <p:sp>
        <p:nvSpPr>
          <p:cNvPr id="529" name="圆角矩形"/>
          <p:cNvSpPr>
            <a:spLocks/>
          </p:cNvSpPr>
          <p:nvPr/>
        </p:nvSpPr>
        <p:spPr>
          <a:xfrm>
            <a:off x="1020596" y="2004875"/>
            <a:ext cx="1829513" cy="323924"/>
          </a:xfrm>
          <a:prstGeom prst="roundRect">
            <a:avLst>
              <a:gd name="adj" fmla="val 50000"/>
            </a:avLst>
          </a:prstGeom>
          <a:solidFill>
            <a:srgbClr val="AADCD9">
              <a:alpha val="30000"/>
            </a:srgbClr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②芯棒烧结</a:t>
            </a:r>
          </a:p>
        </p:txBody>
      </p:sp>
      <p:sp>
        <p:nvSpPr>
          <p:cNvPr id="530" name="圆角矩形"/>
          <p:cNvSpPr>
            <a:spLocks/>
          </p:cNvSpPr>
          <p:nvPr/>
        </p:nvSpPr>
        <p:spPr>
          <a:xfrm>
            <a:off x="1020596" y="2576100"/>
            <a:ext cx="1829513" cy="323924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③芯棒延伸</a:t>
            </a:r>
          </a:p>
        </p:txBody>
      </p:sp>
      <p:sp>
        <p:nvSpPr>
          <p:cNvPr id="531" name="圆角矩形"/>
          <p:cNvSpPr>
            <a:spLocks/>
          </p:cNvSpPr>
          <p:nvPr/>
        </p:nvSpPr>
        <p:spPr>
          <a:xfrm>
            <a:off x="1020596" y="3147324"/>
            <a:ext cx="1829513" cy="323924"/>
          </a:xfrm>
          <a:prstGeom prst="roundRect">
            <a:avLst>
              <a:gd name="adj" fmla="val 50000"/>
            </a:avLst>
          </a:prstGeom>
          <a:solidFill>
            <a:srgbClr val="AADCD9">
              <a:alpha val="30000"/>
            </a:srgbClr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④芯棒测试</a:t>
            </a:r>
          </a:p>
        </p:txBody>
      </p:sp>
      <p:sp>
        <p:nvSpPr>
          <p:cNvPr id="532" name="圆角矩形"/>
          <p:cNvSpPr>
            <a:spLocks/>
          </p:cNvSpPr>
          <p:nvPr/>
        </p:nvSpPr>
        <p:spPr>
          <a:xfrm>
            <a:off x="999928" y="3309286"/>
            <a:ext cx="1961644" cy="428857"/>
          </a:xfrm>
          <a:prstGeom prst="roundRect">
            <a:avLst>
              <a:gd name="adj" fmla="val 0"/>
            </a:avLst>
          </a:prstGeom>
          <a:noFill/>
          <a:ln w="12700" cap="flat" cmpd="sng">
            <a:noFill/>
            <a:prstDash val="dash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>
                <a:latin typeface="微软雅黑" charset="-122"/>
                <a:ea typeface="微软雅黑" charset="-122"/>
                <a:cs typeface="Times New Roman" charset="0"/>
              </a:rPr>
              <a:t>…</a:t>
            </a:r>
            <a:endParaRPr lang="zh-CN" altLang="en-US" sz="1600" b="1">
              <a:latin typeface="微软雅黑" charset="-122"/>
              <a:ea typeface="微软雅黑" charset="-122"/>
              <a:cs typeface="Times New Roman" charset="0"/>
            </a:endParaRPr>
          </a:p>
        </p:txBody>
      </p:sp>
      <p:sp>
        <p:nvSpPr>
          <p:cNvPr id="533" name="矩形"/>
          <p:cNvSpPr>
            <a:spLocks/>
          </p:cNvSpPr>
          <p:nvPr/>
        </p:nvSpPr>
        <p:spPr>
          <a:xfrm>
            <a:off x="1062431" y="795395"/>
            <a:ext cx="1829515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业务梳理层</a:t>
            </a:r>
          </a:p>
        </p:txBody>
      </p:sp>
      <p:cxnSp>
        <p:nvCxnSpPr>
          <p:cNvPr id="534" name="直线连接线"/>
          <p:cNvCxnSpPr>
            <a:cxnSpLocks/>
            <a:stCxn id="528" idx="2"/>
            <a:endCxn id="529" idx="0"/>
          </p:cNvCxnSpPr>
          <p:nvPr/>
        </p:nvCxnSpPr>
        <p:spPr>
          <a:xfrm>
            <a:off x="1935353" y="1757575"/>
            <a:ext cx="1587" cy="247300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535" name="直线连接线"/>
          <p:cNvCxnSpPr>
            <a:cxnSpLocks/>
            <a:stCxn id="529" idx="2"/>
            <a:endCxn id="530" idx="0"/>
          </p:cNvCxnSpPr>
          <p:nvPr/>
        </p:nvCxnSpPr>
        <p:spPr>
          <a:xfrm>
            <a:off x="1935353" y="2328800"/>
            <a:ext cx="1587" cy="247299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536" name="直线连接线"/>
          <p:cNvCxnSpPr>
            <a:cxnSpLocks/>
            <a:stCxn id="530" idx="2"/>
            <a:endCxn id="531" idx="0"/>
          </p:cNvCxnSpPr>
          <p:nvPr/>
        </p:nvCxnSpPr>
        <p:spPr>
          <a:xfrm>
            <a:off x="1935353" y="2900023"/>
            <a:ext cx="1587" cy="247299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sp>
        <p:nvSpPr>
          <p:cNvPr id="537" name="矩形"/>
          <p:cNvSpPr>
            <a:spLocks/>
          </p:cNvSpPr>
          <p:nvPr/>
        </p:nvSpPr>
        <p:spPr>
          <a:xfrm>
            <a:off x="3701459" y="795395"/>
            <a:ext cx="1829515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需求分析层</a:t>
            </a:r>
          </a:p>
        </p:txBody>
      </p:sp>
      <p:sp>
        <p:nvSpPr>
          <p:cNvPr id="538" name="矩形"/>
          <p:cNvSpPr>
            <a:spLocks/>
          </p:cNvSpPr>
          <p:nvPr/>
        </p:nvSpPr>
        <p:spPr>
          <a:xfrm>
            <a:off x="6757100" y="775433"/>
            <a:ext cx="1829515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研判分析层</a:t>
            </a:r>
          </a:p>
        </p:txBody>
      </p:sp>
      <p:sp>
        <p:nvSpPr>
          <p:cNvPr id="539" name="圆角矩形"/>
          <p:cNvSpPr>
            <a:spLocks/>
          </p:cNvSpPr>
          <p:nvPr/>
        </p:nvSpPr>
        <p:spPr>
          <a:xfrm>
            <a:off x="902678" y="1341113"/>
            <a:ext cx="2065351" cy="2362501"/>
          </a:xfrm>
          <a:prstGeom prst="roundRect">
            <a:avLst>
              <a:gd name="adj" fmla="val 4435"/>
            </a:avLst>
          </a:prstGeom>
          <a:noFill/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49" name="组合"/>
          <p:cNvGrpSpPr>
            <a:grpSpLocks/>
          </p:cNvGrpSpPr>
          <p:nvPr/>
        </p:nvGrpSpPr>
        <p:grpSpPr>
          <a:xfrm>
            <a:off x="902678" y="4020916"/>
            <a:ext cx="2065351" cy="2397029"/>
            <a:chOff x="900681" y="4021847"/>
            <a:chExt cx="2065829" cy="2397584"/>
          </a:xfrm>
        </p:grpSpPr>
        <p:sp>
          <p:nvSpPr>
            <p:cNvPr id="540" name="圆角矩形"/>
            <p:cNvSpPr>
              <a:spLocks/>
            </p:cNvSpPr>
            <p:nvPr/>
          </p:nvSpPr>
          <p:spPr>
            <a:xfrm>
              <a:off x="1025326" y="4114405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①光棒馈送系统</a:t>
              </a:r>
            </a:p>
          </p:txBody>
        </p:sp>
        <p:sp>
          <p:nvSpPr>
            <p:cNvPr id="541" name="圆角矩形"/>
            <p:cNvSpPr>
              <a:spLocks/>
            </p:cNvSpPr>
            <p:nvPr/>
          </p:nvSpPr>
          <p:spPr>
            <a:xfrm>
              <a:off x="1025326" y="4685762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D9AADC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②光纤拉丝</a:t>
              </a:r>
            </a:p>
          </p:txBody>
        </p:sp>
        <p:sp>
          <p:nvSpPr>
            <p:cNvPr id="542" name="圆角矩形"/>
            <p:cNvSpPr>
              <a:spLocks/>
            </p:cNvSpPr>
            <p:nvPr/>
          </p:nvSpPr>
          <p:spPr>
            <a:xfrm>
              <a:off x="1025326" y="5257119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D9AADC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③强度筛选</a:t>
              </a:r>
            </a:p>
          </p:txBody>
        </p:sp>
        <p:sp>
          <p:nvSpPr>
            <p:cNvPr id="543" name="圆角矩形"/>
            <p:cNvSpPr>
              <a:spLocks/>
            </p:cNvSpPr>
            <p:nvPr/>
          </p:nvSpPr>
          <p:spPr>
            <a:xfrm>
              <a:off x="1025326" y="5828475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D9AADC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④性能测试</a:t>
              </a:r>
            </a:p>
          </p:txBody>
        </p:sp>
        <p:sp>
          <p:nvSpPr>
            <p:cNvPr id="544" name="圆角矩形"/>
            <p:cNvSpPr>
              <a:spLocks/>
            </p:cNvSpPr>
            <p:nvPr/>
          </p:nvSpPr>
          <p:spPr>
            <a:xfrm>
              <a:off x="959245" y="5990476"/>
              <a:ext cx="1962098" cy="428956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noFill/>
              <a:prstDash val="dash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>
                  <a:latin typeface="微软雅黑" charset="-122"/>
                  <a:ea typeface="微软雅黑" charset="-122"/>
                  <a:cs typeface="Times New Roman" charset="0"/>
                </a:rPr>
                <a:t>…</a:t>
              </a:r>
              <a:endParaRPr lang="zh-CN" altLang="en-US" sz="1600" b="1">
                <a:latin typeface="微软雅黑" charset="-122"/>
                <a:ea typeface="微软雅黑" charset="-122"/>
                <a:cs typeface="Times New Roman" charset="0"/>
              </a:endParaRPr>
            </a:p>
          </p:txBody>
        </p:sp>
        <p:cxnSp>
          <p:nvCxnSpPr>
            <p:cNvPr id="545" name="直线连接线"/>
            <p:cNvCxnSpPr>
              <a:cxnSpLocks/>
              <a:stCxn id="540" idx="2"/>
              <a:endCxn id="541" idx="0"/>
            </p:cNvCxnSpPr>
            <p:nvPr/>
          </p:nvCxnSpPr>
          <p:spPr>
            <a:xfrm>
              <a:off x="1940295" y="4438405"/>
              <a:ext cx="1587" cy="247356"/>
            </a:xfrm>
            <a:prstGeom prst="straightConnector1">
              <a:avLst/>
            </a:prstGeom>
            <a:noFill/>
            <a:ln w="6350" cap="flat" cmpd="sng">
              <a:solidFill>
                <a:srgbClr val="333F50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546" name="直线连接线"/>
            <p:cNvCxnSpPr>
              <a:cxnSpLocks/>
              <a:stCxn id="541" idx="2"/>
              <a:endCxn id="542" idx="0"/>
            </p:cNvCxnSpPr>
            <p:nvPr/>
          </p:nvCxnSpPr>
          <p:spPr>
            <a:xfrm>
              <a:off x="1940295" y="5009762"/>
              <a:ext cx="1587" cy="247356"/>
            </a:xfrm>
            <a:prstGeom prst="straightConnector1">
              <a:avLst/>
            </a:prstGeom>
            <a:noFill/>
            <a:ln w="6350" cap="flat" cmpd="sng">
              <a:solidFill>
                <a:srgbClr val="333F50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547" name="直线连接线"/>
            <p:cNvCxnSpPr>
              <a:cxnSpLocks/>
              <a:stCxn id="542" idx="2"/>
              <a:endCxn id="543" idx="0"/>
            </p:cNvCxnSpPr>
            <p:nvPr/>
          </p:nvCxnSpPr>
          <p:spPr>
            <a:xfrm>
              <a:off x="1940295" y="5581119"/>
              <a:ext cx="1587" cy="247356"/>
            </a:xfrm>
            <a:prstGeom prst="straightConnector1">
              <a:avLst/>
            </a:prstGeom>
            <a:noFill/>
            <a:ln w="6350" cap="flat" cmpd="sng">
              <a:solidFill>
                <a:srgbClr val="333F50"/>
              </a:solidFill>
              <a:prstDash val="solid"/>
              <a:round/>
              <a:tailEnd type="triangle" w="med" len="med"/>
            </a:ln>
          </p:spPr>
        </p:cxnSp>
        <p:sp>
          <p:nvSpPr>
            <p:cNvPr id="548" name="圆角矩形"/>
            <p:cNvSpPr>
              <a:spLocks/>
            </p:cNvSpPr>
            <p:nvPr/>
          </p:nvSpPr>
          <p:spPr>
            <a:xfrm>
              <a:off x="900681" y="4021847"/>
              <a:ext cx="2065829" cy="2363048"/>
            </a:xfrm>
            <a:prstGeom prst="roundRect">
              <a:avLst>
                <a:gd name="adj" fmla="val 4435"/>
              </a:avLst>
            </a:prstGeom>
            <a:noFill/>
            <a:ln w="12700" cap="flat" cmpd="sng">
              <a:solidFill>
                <a:srgbClr val="232C38"/>
              </a:solidFill>
              <a:prstDash val="dash"/>
              <a:round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50" name="燕尾形"/>
          <p:cNvSpPr>
            <a:spLocks/>
          </p:cNvSpPr>
          <p:nvPr/>
        </p:nvSpPr>
        <p:spPr>
          <a:xfrm rot="5400000" flipV="1">
            <a:off x="1800654" y="3655822"/>
            <a:ext cx="269396" cy="428856"/>
          </a:xfrm>
          <a:prstGeom prst="chevron">
            <a:avLst>
              <a:gd name="adj" fmla="val 50000"/>
            </a:avLst>
          </a:prstGeom>
          <a:solidFill>
            <a:srgbClr val="54BABE">
              <a:alpha val="10000"/>
            </a:srgbClr>
          </a:solidFill>
          <a:ln w="12700" cap="flat" cmpd="sng">
            <a:solidFill>
              <a:srgbClr val="54BABE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51" name="矩形"/>
          <p:cNvSpPr>
            <a:spLocks/>
          </p:cNvSpPr>
          <p:nvPr/>
        </p:nvSpPr>
        <p:spPr>
          <a:xfrm>
            <a:off x="3434823" y="1459217"/>
            <a:ext cx="2411222" cy="338406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>
                <a:latin typeface="微软雅黑" charset="-122"/>
                <a:ea typeface="微软雅黑" charset="-122"/>
                <a:cs typeface="Times New Roman" charset="0"/>
              </a:rPr>
              <a:t>光棒生产优化</a:t>
            </a:r>
          </a:p>
        </p:txBody>
      </p:sp>
      <p:sp>
        <p:nvSpPr>
          <p:cNvPr id="552" name="圆角矩形"/>
          <p:cNvSpPr>
            <a:spLocks/>
          </p:cNvSpPr>
          <p:nvPr/>
        </p:nvSpPr>
        <p:spPr>
          <a:xfrm>
            <a:off x="3364955" y="3108192"/>
            <a:ext cx="2554240" cy="1423191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53" name="矩形"/>
          <p:cNvSpPr>
            <a:spLocks/>
          </p:cNvSpPr>
          <p:nvPr/>
        </p:nvSpPr>
        <p:spPr>
          <a:xfrm>
            <a:off x="3427099" y="3115066"/>
            <a:ext cx="2411223" cy="33840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>
                <a:solidFill>
                  <a:srgbClr val="FF0000"/>
                </a:solidFill>
                <a:latin typeface="微软雅黑" charset="-122"/>
                <a:ea typeface="微软雅黑" charset="-122"/>
                <a:cs typeface="Times New Roman" charset="0"/>
              </a:rPr>
              <a:t>共性需求</a:t>
            </a:r>
          </a:p>
        </p:txBody>
      </p:sp>
      <p:grpSp>
        <p:nvGrpSpPr>
          <p:cNvPr id="557" name="组合"/>
          <p:cNvGrpSpPr>
            <a:grpSpLocks/>
          </p:cNvGrpSpPr>
          <p:nvPr/>
        </p:nvGrpSpPr>
        <p:grpSpPr>
          <a:xfrm>
            <a:off x="3536872" y="3462174"/>
            <a:ext cx="2191676" cy="975981"/>
            <a:chOff x="3535485" y="3462975"/>
            <a:chExt cx="2192183" cy="976207"/>
          </a:xfrm>
        </p:grpSpPr>
        <p:sp>
          <p:nvSpPr>
            <p:cNvPr id="554" name="圆角矩形"/>
            <p:cNvSpPr>
              <a:spLocks/>
            </p:cNvSpPr>
            <p:nvPr/>
          </p:nvSpPr>
          <p:spPr>
            <a:xfrm>
              <a:off x="3535485" y="3462975"/>
              <a:ext cx="2192183" cy="280034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latin typeface="微软雅黑" charset="-122"/>
                  <a:ea typeface="微软雅黑" charset="-122"/>
                  <a:cs typeface="Times New Roman" charset="0"/>
                </a:rPr>
                <a:t>降低生产成本</a:t>
              </a:r>
            </a:p>
          </p:txBody>
        </p:sp>
        <p:sp>
          <p:nvSpPr>
            <p:cNvPr id="555" name="圆角矩形"/>
            <p:cNvSpPr>
              <a:spLocks/>
            </p:cNvSpPr>
            <p:nvPr/>
          </p:nvSpPr>
          <p:spPr>
            <a:xfrm>
              <a:off x="3535485" y="3811061"/>
              <a:ext cx="2192183" cy="280035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>
                  <a:latin typeface="微软雅黑" charset="-122"/>
                  <a:ea typeface="微软雅黑" charset="-122"/>
                  <a:cs typeface="Times New Roman" charset="0"/>
                </a:rPr>
                <a:t>提高产品质量</a:t>
              </a:r>
            </a:p>
          </p:txBody>
        </p:sp>
        <p:sp>
          <p:nvSpPr>
            <p:cNvPr id="556" name="圆角矩形"/>
            <p:cNvSpPr>
              <a:spLocks/>
            </p:cNvSpPr>
            <p:nvPr/>
          </p:nvSpPr>
          <p:spPr>
            <a:xfrm>
              <a:off x="3535485" y="4159147"/>
              <a:ext cx="2192183" cy="280034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>
                  <a:latin typeface="微软雅黑" charset="-122"/>
                  <a:ea typeface="微软雅黑" charset="-122"/>
                  <a:cs typeface="Times New Roman" charset="0"/>
                </a:rPr>
                <a:t>增加生产效率</a:t>
              </a:r>
            </a:p>
          </p:txBody>
        </p:sp>
      </p:grpSp>
      <p:sp>
        <p:nvSpPr>
          <p:cNvPr id="558" name="圆角矩形"/>
          <p:cNvSpPr>
            <a:spLocks/>
          </p:cNvSpPr>
          <p:nvPr/>
        </p:nvSpPr>
        <p:spPr>
          <a:xfrm>
            <a:off x="3364953" y="4788763"/>
            <a:ext cx="2554241" cy="1423190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59" name="圆角矩形"/>
          <p:cNvSpPr>
            <a:spLocks/>
          </p:cNvSpPr>
          <p:nvPr/>
        </p:nvSpPr>
        <p:spPr>
          <a:xfrm>
            <a:off x="3438160" y="5141889"/>
            <a:ext cx="1147883" cy="414898"/>
          </a:xfrm>
          <a:prstGeom prst="roundRect">
            <a:avLst>
              <a:gd name="adj" fmla="val 34203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参数数值优化</a:t>
            </a:r>
          </a:p>
        </p:txBody>
      </p:sp>
      <p:sp>
        <p:nvSpPr>
          <p:cNvPr id="560" name="圆角矩形"/>
          <p:cNvSpPr>
            <a:spLocks/>
          </p:cNvSpPr>
          <p:nvPr/>
        </p:nvSpPr>
        <p:spPr>
          <a:xfrm>
            <a:off x="3438160" y="5653559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F3E5F4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质量异常回溯</a:t>
            </a:r>
            <a:endParaRPr lang="en-US" altLang="zh-CN" sz="1050">
              <a:latin typeface="微软雅黑" charset="-122"/>
              <a:ea typeface="微软雅黑" charset="-122"/>
              <a:cs typeface="Times New Roman" charset="0"/>
            </a:endParaRPr>
          </a:p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生产时段对应</a:t>
            </a:r>
          </a:p>
        </p:txBody>
      </p:sp>
      <p:sp>
        <p:nvSpPr>
          <p:cNvPr id="561" name="圆角矩形"/>
          <p:cNvSpPr>
            <a:spLocks/>
          </p:cNvSpPr>
          <p:nvPr/>
        </p:nvSpPr>
        <p:spPr>
          <a:xfrm>
            <a:off x="4703181" y="5141889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F3E5F4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提升拉丝良品率</a:t>
            </a:r>
            <a:endParaRPr lang="en-US" altLang="zh-CN" sz="1050">
              <a:latin typeface="微软雅黑" charset="-122"/>
              <a:ea typeface="微软雅黑" charset="-122"/>
              <a:cs typeface="Times New Roman" charset="0"/>
            </a:endParaRPr>
          </a:p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减少塔断次数</a:t>
            </a:r>
          </a:p>
        </p:txBody>
      </p:sp>
      <p:sp>
        <p:nvSpPr>
          <p:cNvPr id="562" name="圆角矩形"/>
          <p:cNvSpPr>
            <a:spLocks/>
          </p:cNvSpPr>
          <p:nvPr/>
        </p:nvSpPr>
        <p:spPr>
          <a:xfrm>
            <a:off x="4691569" y="5653559"/>
            <a:ext cx="1147883" cy="414898"/>
          </a:xfrm>
          <a:prstGeom prst="roundRect">
            <a:avLst>
              <a:gd name="adj" fmla="val 34203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精准定位问题段降低报废率</a:t>
            </a:r>
          </a:p>
        </p:txBody>
      </p:sp>
      <p:sp>
        <p:nvSpPr>
          <p:cNvPr id="563" name="矩形"/>
          <p:cNvSpPr>
            <a:spLocks/>
          </p:cNvSpPr>
          <p:nvPr/>
        </p:nvSpPr>
        <p:spPr>
          <a:xfrm>
            <a:off x="3434823" y="4803485"/>
            <a:ext cx="2411222" cy="33840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>
                <a:latin typeface="微软雅黑" charset="-122"/>
                <a:ea typeface="微软雅黑" charset="-122"/>
                <a:cs typeface="Times New Roman" charset="0"/>
              </a:rPr>
              <a:t>光纤生产优化</a:t>
            </a:r>
          </a:p>
        </p:txBody>
      </p:sp>
      <p:cxnSp>
        <p:nvCxnSpPr>
          <p:cNvPr id="564" name="肘形连接线"/>
          <p:cNvCxnSpPr>
            <a:cxnSpLocks/>
            <a:stCxn id="539" idx="3"/>
            <a:endCxn id="522" idx="1"/>
          </p:cNvCxnSpPr>
          <p:nvPr/>
        </p:nvCxnSpPr>
        <p:spPr>
          <a:xfrm flipV="1">
            <a:off x="2968029" y="2156090"/>
            <a:ext cx="396925" cy="366274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566" name="肘形连接线"/>
          <p:cNvCxnSpPr>
            <a:cxnSpLocks/>
            <a:stCxn id="548" idx="3"/>
            <a:endCxn id="558" idx="1"/>
          </p:cNvCxnSpPr>
          <p:nvPr/>
        </p:nvCxnSpPr>
        <p:spPr>
          <a:xfrm>
            <a:off x="2968029" y="5202167"/>
            <a:ext cx="396925" cy="298191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sp>
        <p:nvSpPr>
          <p:cNvPr id="568" name="矩形"/>
          <p:cNvSpPr>
            <a:spLocks/>
          </p:cNvSpPr>
          <p:nvPr/>
        </p:nvSpPr>
        <p:spPr>
          <a:xfrm>
            <a:off x="9544355" y="775433"/>
            <a:ext cx="1829514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成效</a:t>
            </a:r>
          </a:p>
        </p:txBody>
      </p:sp>
      <p:grpSp>
        <p:nvGrpSpPr>
          <p:cNvPr id="596" name="组合"/>
          <p:cNvGrpSpPr>
            <a:grpSpLocks/>
          </p:cNvGrpSpPr>
          <p:nvPr/>
        </p:nvGrpSpPr>
        <p:grpSpPr>
          <a:xfrm>
            <a:off x="6390723" y="1545401"/>
            <a:ext cx="2715769" cy="4548776"/>
            <a:chOff x="6389997" y="1545758"/>
            <a:chExt cx="2716398" cy="4549829"/>
          </a:xfrm>
        </p:grpSpPr>
        <p:grpSp>
          <p:nvGrpSpPr>
            <p:cNvPr id="577" name="组合"/>
            <p:cNvGrpSpPr>
              <a:grpSpLocks/>
            </p:cNvGrpSpPr>
            <p:nvPr/>
          </p:nvGrpSpPr>
          <p:grpSpPr>
            <a:xfrm>
              <a:off x="6389997" y="1545758"/>
              <a:ext cx="2716398" cy="1440394"/>
              <a:chOff x="6389997" y="1545758"/>
              <a:chExt cx="2716398" cy="1440394"/>
            </a:xfrm>
          </p:grpSpPr>
          <p:sp>
            <p:nvSpPr>
              <p:cNvPr id="569" name="圆角矩形"/>
              <p:cNvSpPr>
                <a:spLocks/>
              </p:cNvSpPr>
              <p:nvPr/>
            </p:nvSpPr>
            <p:spPr>
              <a:xfrm>
                <a:off x="6389997" y="1545758"/>
                <a:ext cx="2716398" cy="1440394"/>
              </a:xfrm>
              <a:prstGeom prst="roundRect">
                <a:avLst>
                  <a:gd name="adj" fmla="val 4435"/>
                </a:avLst>
              </a:prstGeom>
              <a:solidFill>
                <a:schemeClr val="bg1"/>
              </a:solidFill>
              <a:ln w="12700" cap="flat" cmpd="sng">
                <a:solidFill>
                  <a:srgbClr val="232C38"/>
                </a:solidFill>
                <a:prstDash val="dash"/>
                <a:round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70" name="圆角矩形"/>
              <p:cNvSpPr>
                <a:spLocks/>
              </p:cNvSpPr>
              <p:nvPr/>
            </p:nvSpPr>
            <p:spPr>
              <a:xfrm>
                <a:off x="6447427" y="1827092"/>
                <a:ext cx="1224000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冗余指标约简</a:t>
                </a:r>
              </a:p>
            </p:txBody>
          </p:sp>
          <p:sp>
            <p:nvSpPr>
              <p:cNvPr id="571" name="圆角矩形"/>
              <p:cNvSpPr>
                <a:spLocks/>
              </p:cNvSpPr>
              <p:nvPr/>
            </p:nvSpPr>
            <p:spPr>
              <a:xfrm>
                <a:off x="7781737" y="1827092"/>
                <a:ext cx="1223999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指标趋势性分析</a:t>
                </a:r>
              </a:p>
            </p:txBody>
          </p:sp>
          <p:sp>
            <p:nvSpPr>
              <p:cNvPr id="572" name="圆角矩形"/>
              <p:cNvSpPr>
                <a:spLocks/>
              </p:cNvSpPr>
              <p:nvPr/>
            </p:nvSpPr>
            <p:spPr>
              <a:xfrm>
                <a:off x="6447427" y="2196385"/>
                <a:ext cx="1224000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指标统计性分析</a:t>
                </a:r>
              </a:p>
            </p:txBody>
          </p:sp>
          <p:sp>
            <p:nvSpPr>
              <p:cNvPr id="573" name="圆角矩形"/>
              <p:cNvSpPr>
                <a:spLocks/>
              </p:cNvSpPr>
              <p:nvPr/>
            </p:nvSpPr>
            <p:spPr>
              <a:xfrm>
                <a:off x="7781737" y="2196385"/>
                <a:ext cx="1223999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指标关联性分析</a:t>
                </a:r>
              </a:p>
            </p:txBody>
          </p:sp>
          <p:sp>
            <p:nvSpPr>
              <p:cNvPr id="574" name="圆角矩形"/>
              <p:cNvSpPr>
                <a:spLocks/>
              </p:cNvSpPr>
              <p:nvPr/>
            </p:nvSpPr>
            <p:spPr>
              <a:xfrm>
                <a:off x="6447427" y="2565680"/>
                <a:ext cx="1224000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指标控制优化</a:t>
                </a:r>
              </a:p>
            </p:txBody>
          </p:sp>
          <p:sp>
            <p:nvSpPr>
              <p:cNvPr id="575" name="圆角矩形"/>
              <p:cNvSpPr>
                <a:spLocks/>
              </p:cNvSpPr>
              <p:nvPr/>
            </p:nvSpPr>
            <p:spPr>
              <a:xfrm>
                <a:off x="7781737" y="2565680"/>
                <a:ext cx="1223999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标准值范围优化</a:t>
                </a:r>
              </a:p>
            </p:txBody>
          </p:sp>
          <p:sp>
            <p:nvSpPr>
              <p:cNvPr id="576" name="矩形"/>
              <p:cNvSpPr>
                <a:spLocks/>
              </p:cNvSpPr>
              <p:nvPr/>
            </p:nvSpPr>
            <p:spPr>
              <a:xfrm>
                <a:off x="6447429" y="1545758"/>
                <a:ext cx="2583306" cy="33848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round/>
              </a:ln>
            </p:spPr>
            <p:txBody>
              <a:bodyPr vert="horz" wrap="square" lIns="91419" tIns="45709" rIns="91419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>
                    <a:latin typeface="微软雅黑" charset="-122"/>
                    <a:ea typeface="微软雅黑" charset="-122"/>
                    <a:cs typeface="Times New Roman" charset="0"/>
                  </a:rPr>
                  <a:t>指标态势分析</a:t>
                </a:r>
              </a:p>
            </p:txBody>
          </p:sp>
        </p:grpSp>
        <p:grpSp>
          <p:nvGrpSpPr>
            <p:cNvPr id="586" name="组合"/>
            <p:cNvGrpSpPr>
              <a:grpSpLocks/>
            </p:cNvGrpSpPr>
            <p:nvPr/>
          </p:nvGrpSpPr>
          <p:grpSpPr>
            <a:xfrm>
              <a:off x="6389997" y="3108912"/>
              <a:ext cx="2716398" cy="1440395"/>
              <a:chOff x="6389997" y="3108912"/>
              <a:chExt cx="2716398" cy="1440395"/>
            </a:xfrm>
          </p:grpSpPr>
          <p:sp>
            <p:nvSpPr>
              <p:cNvPr id="578" name="圆角矩形"/>
              <p:cNvSpPr>
                <a:spLocks/>
              </p:cNvSpPr>
              <p:nvPr/>
            </p:nvSpPr>
            <p:spPr>
              <a:xfrm>
                <a:off x="6389997" y="3108912"/>
                <a:ext cx="2716398" cy="1440395"/>
              </a:xfrm>
              <a:prstGeom prst="roundRect">
                <a:avLst>
                  <a:gd name="adj" fmla="val 4435"/>
                </a:avLst>
              </a:prstGeom>
              <a:noFill/>
              <a:ln w="12700" cap="flat" cmpd="sng">
                <a:solidFill>
                  <a:srgbClr val="232C38"/>
                </a:solidFill>
                <a:prstDash val="dash"/>
                <a:round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79" name="圆角矩形"/>
              <p:cNvSpPr>
                <a:spLocks/>
              </p:cNvSpPr>
              <p:nvPr/>
            </p:nvSpPr>
            <p:spPr>
              <a:xfrm>
                <a:off x="6438132" y="344777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产品质量量化评价</a:t>
                </a:r>
              </a:p>
            </p:txBody>
          </p:sp>
          <p:sp>
            <p:nvSpPr>
              <p:cNvPr id="580" name="圆角矩形"/>
              <p:cNvSpPr>
                <a:spLocks/>
              </p:cNvSpPr>
              <p:nvPr/>
            </p:nvSpPr>
            <p:spPr>
              <a:xfrm>
                <a:off x="7772441" y="344777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质量等级差异分析</a:t>
                </a:r>
              </a:p>
            </p:txBody>
          </p:sp>
          <p:sp>
            <p:nvSpPr>
              <p:cNvPr id="581" name="圆角矩形"/>
              <p:cNvSpPr>
                <a:spLocks/>
              </p:cNvSpPr>
              <p:nvPr/>
            </p:nvSpPr>
            <p:spPr>
              <a:xfrm>
                <a:off x="6438132" y="380818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产品质量相关分析</a:t>
                </a:r>
              </a:p>
            </p:txBody>
          </p:sp>
          <p:sp>
            <p:nvSpPr>
              <p:cNvPr id="582" name="圆角矩形"/>
              <p:cNvSpPr>
                <a:spLocks/>
              </p:cNvSpPr>
              <p:nvPr/>
            </p:nvSpPr>
            <p:spPr>
              <a:xfrm>
                <a:off x="7772441" y="380818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产品质量预测分析</a:t>
                </a:r>
              </a:p>
            </p:txBody>
          </p:sp>
          <p:sp>
            <p:nvSpPr>
              <p:cNvPr id="583" name="圆角矩形"/>
              <p:cNvSpPr>
                <a:spLocks/>
              </p:cNvSpPr>
              <p:nvPr/>
            </p:nvSpPr>
            <p:spPr>
              <a:xfrm>
                <a:off x="6438132" y="4168603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产品良品率分析</a:t>
                </a:r>
              </a:p>
            </p:txBody>
          </p:sp>
          <p:sp>
            <p:nvSpPr>
              <p:cNvPr id="584" name="圆角矩形"/>
              <p:cNvSpPr>
                <a:spLocks/>
              </p:cNvSpPr>
              <p:nvPr/>
            </p:nvSpPr>
            <p:spPr>
              <a:xfrm>
                <a:off x="7772441" y="4168603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成本控制分析</a:t>
                </a:r>
              </a:p>
            </p:txBody>
          </p:sp>
          <p:sp>
            <p:nvSpPr>
              <p:cNvPr id="585" name="矩形"/>
              <p:cNvSpPr>
                <a:spLocks/>
              </p:cNvSpPr>
              <p:nvPr/>
            </p:nvSpPr>
            <p:spPr>
              <a:xfrm>
                <a:off x="6438132" y="3109287"/>
                <a:ext cx="2583306" cy="33848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round/>
              </a:ln>
            </p:spPr>
            <p:txBody>
              <a:bodyPr vert="horz" wrap="square" lIns="91419" tIns="45709" rIns="91419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>
                    <a:latin typeface="微软雅黑" charset="-122"/>
                    <a:ea typeface="微软雅黑" charset="-122"/>
                    <a:cs typeface="Times New Roman" charset="0"/>
                  </a:rPr>
                  <a:t>产品质量分析</a:t>
                </a:r>
              </a:p>
            </p:txBody>
          </p:sp>
        </p:grpSp>
        <p:grpSp>
          <p:nvGrpSpPr>
            <p:cNvPr id="595" name="组合"/>
            <p:cNvGrpSpPr>
              <a:grpSpLocks/>
            </p:cNvGrpSpPr>
            <p:nvPr/>
          </p:nvGrpSpPr>
          <p:grpSpPr>
            <a:xfrm>
              <a:off x="6389997" y="4672066"/>
              <a:ext cx="2716398" cy="1423521"/>
              <a:chOff x="6389997" y="4672066"/>
              <a:chExt cx="2716398" cy="1423521"/>
            </a:xfrm>
          </p:grpSpPr>
          <p:sp>
            <p:nvSpPr>
              <p:cNvPr id="587" name="圆角矩形"/>
              <p:cNvSpPr>
                <a:spLocks/>
              </p:cNvSpPr>
              <p:nvPr/>
            </p:nvSpPr>
            <p:spPr>
              <a:xfrm>
                <a:off x="6389997" y="4672066"/>
                <a:ext cx="2716398" cy="1423521"/>
              </a:xfrm>
              <a:prstGeom prst="roundRect">
                <a:avLst>
                  <a:gd name="adj" fmla="val 4435"/>
                </a:avLst>
              </a:prstGeom>
              <a:noFill/>
              <a:ln w="12700" cap="flat" cmpd="sng">
                <a:solidFill>
                  <a:srgbClr val="232C38"/>
                </a:solidFill>
                <a:prstDash val="dash"/>
                <a:round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88" name="圆角矩形"/>
              <p:cNvSpPr>
                <a:spLocks/>
              </p:cNvSpPr>
              <p:nvPr/>
            </p:nvSpPr>
            <p:spPr>
              <a:xfrm>
                <a:off x="6468284" y="4981295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设备综合效率分析</a:t>
                </a:r>
              </a:p>
            </p:txBody>
          </p:sp>
          <p:sp>
            <p:nvSpPr>
              <p:cNvPr id="589" name="圆角矩形"/>
              <p:cNvSpPr>
                <a:spLocks/>
              </p:cNvSpPr>
              <p:nvPr/>
            </p:nvSpPr>
            <p:spPr>
              <a:xfrm>
                <a:off x="7802593" y="4981295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生产异常自动识别</a:t>
                </a:r>
              </a:p>
            </p:txBody>
          </p:sp>
          <p:sp>
            <p:nvSpPr>
              <p:cNvPr id="590" name="圆角矩形"/>
              <p:cNvSpPr>
                <a:spLocks/>
              </p:cNvSpPr>
              <p:nvPr/>
            </p:nvSpPr>
            <p:spPr>
              <a:xfrm>
                <a:off x="6468284" y="534171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设备异常监控预警</a:t>
                </a:r>
              </a:p>
            </p:txBody>
          </p:sp>
          <p:sp>
            <p:nvSpPr>
              <p:cNvPr id="591" name="圆角矩形"/>
              <p:cNvSpPr>
                <a:spLocks/>
              </p:cNvSpPr>
              <p:nvPr/>
            </p:nvSpPr>
            <p:spPr>
              <a:xfrm>
                <a:off x="7802593" y="534171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生产异常指标预警</a:t>
                </a:r>
              </a:p>
            </p:txBody>
          </p:sp>
          <p:sp>
            <p:nvSpPr>
              <p:cNvPr id="592" name="圆角矩形"/>
              <p:cNvSpPr>
                <a:spLocks/>
              </p:cNvSpPr>
              <p:nvPr/>
            </p:nvSpPr>
            <p:spPr>
              <a:xfrm>
                <a:off x="6468284" y="570212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零件生命周期预测</a:t>
                </a:r>
              </a:p>
            </p:txBody>
          </p:sp>
          <p:sp>
            <p:nvSpPr>
              <p:cNvPr id="593" name="圆角矩形"/>
              <p:cNvSpPr>
                <a:spLocks/>
              </p:cNvSpPr>
              <p:nvPr/>
            </p:nvSpPr>
            <p:spPr>
              <a:xfrm>
                <a:off x="7802593" y="570212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生产异常指标溯源</a:t>
                </a:r>
              </a:p>
            </p:txBody>
          </p:sp>
          <p:sp>
            <p:nvSpPr>
              <p:cNvPr id="594" name="矩形"/>
              <p:cNvSpPr>
                <a:spLocks/>
              </p:cNvSpPr>
              <p:nvPr/>
            </p:nvSpPr>
            <p:spPr>
              <a:xfrm>
                <a:off x="6468285" y="4695492"/>
                <a:ext cx="2583307" cy="33848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round/>
              </a:ln>
            </p:spPr>
            <p:txBody>
              <a:bodyPr vert="horz" wrap="square" lIns="91419" tIns="45709" rIns="91419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>
                    <a:latin typeface="微软雅黑" charset="-122"/>
                    <a:ea typeface="微软雅黑" charset="-122"/>
                    <a:cs typeface="Times New Roman" charset="0"/>
                  </a:rPr>
                  <a:t>设备状态和生产异常分析</a:t>
                </a:r>
              </a:p>
            </p:txBody>
          </p:sp>
        </p:grpSp>
      </p:grpSp>
      <p:sp>
        <p:nvSpPr>
          <p:cNvPr id="597" name="圆角矩形"/>
          <p:cNvSpPr>
            <a:spLocks/>
          </p:cNvSpPr>
          <p:nvPr/>
        </p:nvSpPr>
        <p:spPr>
          <a:xfrm>
            <a:off x="6233511" y="1427623"/>
            <a:ext cx="3030195" cy="4784329"/>
          </a:xfrm>
          <a:prstGeom prst="roundRect">
            <a:avLst>
              <a:gd name="adj" fmla="val 0"/>
            </a:avLst>
          </a:prstGeom>
          <a:solidFill>
            <a:srgbClr val="FFC000">
              <a:alpha val="10000"/>
            </a:srgbClr>
          </a:solidFill>
          <a:ln w="12700" cap="flat" cmpd="sng">
            <a:solidFill>
              <a:srgbClr val="FFC000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cxnSp>
        <p:nvCxnSpPr>
          <p:cNvPr id="598" name="肘形连接线"/>
          <p:cNvCxnSpPr>
            <a:cxnSpLocks/>
            <a:stCxn id="522" idx="3"/>
            <a:endCxn id="597" idx="1"/>
          </p:cNvCxnSpPr>
          <p:nvPr/>
        </p:nvCxnSpPr>
        <p:spPr>
          <a:xfrm>
            <a:off x="5919194" y="2156090"/>
            <a:ext cx="314317" cy="1663698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600" name="肘形连接线"/>
          <p:cNvCxnSpPr>
            <a:cxnSpLocks/>
            <a:stCxn id="558" idx="3"/>
            <a:endCxn id="597" idx="1"/>
          </p:cNvCxnSpPr>
          <p:nvPr/>
        </p:nvCxnSpPr>
        <p:spPr>
          <a:xfrm flipV="1">
            <a:off x="5919194" y="3819788"/>
            <a:ext cx="314317" cy="1680570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sp>
        <p:nvSpPr>
          <p:cNvPr id="601" name="矩形"/>
          <p:cNvSpPr>
            <a:spLocks/>
          </p:cNvSpPr>
          <p:nvPr/>
        </p:nvSpPr>
        <p:spPr>
          <a:xfrm>
            <a:off x="9321123" y="1988350"/>
            <a:ext cx="2868673" cy="373041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19" tIns="45709" rIns="91419" bIns="45709" anchor="t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1.</a:t>
            </a:r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光棒生产稳定性显著改善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：成品率从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60%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提升至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90%+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，达到大规模投产的门槛。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2.</a:t>
            </a:r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光纤质量稳步提升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：各机台光纤良品率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提高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5-10%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3.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拉丝塔断率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下降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20%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cxnSp>
        <p:nvCxnSpPr>
          <p:cNvPr id="86" name="直线连接线">
            <a:extLst>
              <a:ext uri="{FF2B5EF4-FFF2-40B4-BE49-F238E27FC236}">
                <a16:creationId xmlns:a16="http://schemas.microsoft.com/office/drawing/2014/main" id="{0B0DA6EC-CA5A-4D9F-BA88-4383B0962A42}"/>
              </a:ext>
            </a:extLst>
          </p:cNvPr>
          <p:cNvCxnSpPr>
            <a:cxnSpLocks/>
          </p:cNvCxnSpPr>
          <p:nvPr/>
        </p:nvCxnSpPr>
        <p:spPr>
          <a:xfrm flipV="1">
            <a:off x="4629879" y="2867685"/>
            <a:ext cx="0" cy="247381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89" name="直线连接线">
            <a:extLst>
              <a:ext uri="{FF2B5EF4-FFF2-40B4-BE49-F238E27FC236}">
                <a16:creationId xmlns:a16="http://schemas.microsoft.com/office/drawing/2014/main" id="{E6ABFCAA-6470-4A1C-BC67-2166E59B901D}"/>
              </a:ext>
            </a:extLst>
          </p:cNvPr>
          <p:cNvCxnSpPr>
            <a:cxnSpLocks/>
            <a:stCxn id="552" idx="2"/>
            <a:endCxn id="563" idx="0"/>
          </p:cNvCxnSpPr>
          <p:nvPr/>
        </p:nvCxnSpPr>
        <p:spPr>
          <a:xfrm flipH="1">
            <a:off x="4640434" y="4531383"/>
            <a:ext cx="1641" cy="272102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3609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396</Words>
  <Application>Microsoft Office PowerPoint</Application>
  <PresentationFormat>宽屏</PresentationFormat>
  <Paragraphs>75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数据分析框架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</cp:revision>
  <dcterms:created xsi:type="dcterms:W3CDTF">2022-05-25T02:23:15Z</dcterms:created>
  <dcterms:modified xsi:type="dcterms:W3CDTF">2022-05-25T02:36:00Z</dcterms:modified>
</cp:coreProperties>
</file>