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C8BAA-81B5-4A46-930B-C5EF76741FBF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3A497-C318-43CC-A0BE-6F29D1EF8E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88A4-2268-42EE-B3FA-7CF8E6341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84E6E6-C0CA-47B6-A3A6-2FCE57DC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0607B-0C89-4B0D-B324-168CF3C2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62F8-6868-4B9C-A197-E3DE62B9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BD12-5AA8-434B-B83E-9CEB5E15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2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0A1BA-8CEF-4599-BF50-70249F32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6AB90-6551-44CB-9A05-2CBFC28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526DB-C277-4DD7-9A6E-7852CC92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ACA5-8506-4F37-BF04-DE55C0BBEF48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3CBE77-7D6E-42C4-94AA-7852E257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383BC-74D2-4482-B157-D4C293A2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0DBA0E-893C-44AB-8F38-594ACB2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6D924-9663-4990-BDFE-49F775FC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C58F-EE60-4100-B469-5D12A5EA6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ACA5-8506-4F37-BF04-DE55C0BBEF48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39A27-CFD4-48A3-9A0C-ED3481046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FEFF5-65F6-4111-B61F-3651353B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6089-B258-4494-B086-28B9FCB52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25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823EF0-BE21-423E-81CC-F2DD6D9E75EE}"/>
              </a:ext>
            </a:extLst>
          </p:cNvPr>
          <p:cNvSpPr txBox="1"/>
          <p:nvPr/>
        </p:nvSpPr>
        <p:spPr>
          <a:xfrm>
            <a:off x="735291" y="61274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积累好的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374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" descr="upload_post_object_v2_024543845">
            <a:extLst>
              <a:ext uri="{FF2B5EF4-FFF2-40B4-BE49-F238E27FC236}">
                <a16:creationId xmlns:a16="http://schemas.microsoft.com/office/drawing/2014/main" id="{D3DE668D-E26B-CFB5-8A7E-9B624B54A17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7925" y="0"/>
            <a:ext cx="5898262" cy="30689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7" name="等腰三角形">
            <a:extLst>
              <a:ext uri="{FF2B5EF4-FFF2-40B4-BE49-F238E27FC236}">
                <a16:creationId xmlns:a16="http://schemas.microsoft.com/office/drawing/2014/main" id="{32AEA7A7-6B22-15B3-D6AF-E55C119E31A2}"/>
              </a:ext>
            </a:extLst>
          </p:cNvPr>
          <p:cNvSpPr>
            <a:spLocks/>
          </p:cNvSpPr>
          <p:nvPr/>
        </p:nvSpPr>
        <p:spPr>
          <a:xfrm>
            <a:off x="369446" y="570865"/>
            <a:ext cx="5112385" cy="3960495"/>
          </a:xfrm>
          <a:prstGeom prst="triangle">
            <a:avLst>
              <a:gd name="adj" fmla="val 50000"/>
            </a:avLst>
          </a:prstGeom>
          <a:solidFill>
            <a:srgbClr val="586EFB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等腰三角形">
            <a:extLst>
              <a:ext uri="{FF2B5EF4-FFF2-40B4-BE49-F238E27FC236}">
                <a16:creationId xmlns:a16="http://schemas.microsoft.com/office/drawing/2014/main" id="{FE6F9106-BDEA-B97A-A63F-9791EE0E61B1}"/>
              </a:ext>
            </a:extLst>
          </p:cNvPr>
          <p:cNvSpPr>
            <a:spLocks/>
          </p:cNvSpPr>
          <p:nvPr/>
        </p:nvSpPr>
        <p:spPr>
          <a:xfrm flipV="1">
            <a:off x="1737871" y="2587625"/>
            <a:ext cx="2376000" cy="1872000"/>
          </a:xfrm>
          <a:prstGeom prst="triangle">
            <a:avLst>
              <a:gd name="adj" fmla="val 50000"/>
            </a:avLst>
          </a:prstGeom>
          <a:solidFill>
            <a:srgbClr val="4156E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036C6A75-DBB7-ADB8-B7FD-7F917D9213E2}"/>
              </a:ext>
            </a:extLst>
          </p:cNvPr>
          <p:cNvSpPr>
            <a:spLocks/>
          </p:cNvSpPr>
          <p:nvPr/>
        </p:nvSpPr>
        <p:spPr>
          <a:xfrm>
            <a:off x="2354456" y="2802890"/>
            <a:ext cx="1143000" cy="72008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数字化建模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603640-BD34-5E2A-CC9D-5227AA3BED7D}"/>
              </a:ext>
            </a:extLst>
          </p:cNvPr>
          <p:cNvSpPr>
            <a:spLocks/>
          </p:cNvSpPr>
          <p:nvPr/>
        </p:nvSpPr>
        <p:spPr>
          <a:xfrm>
            <a:off x="2349376" y="1579245"/>
            <a:ext cx="1143000" cy="4057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提质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19C21017-3687-EE63-4CB6-932855361CFD}"/>
              </a:ext>
            </a:extLst>
          </p:cNvPr>
          <p:cNvSpPr>
            <a:spLocks/>
          </p:cNvSpPr>
          <p:nvPr/>
        </p:nvSpPr>
        <p:spPr>
          <a:xfrm>
            <a:off x="1053341" y="3595370"/>
            <a:ext cx="1142999" cy="405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降本</a:t>
            </a:r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54E7DFDC-5C9A-2D01-D9A0-7E9EA8336813}"/>
              </a:ext>
            </a:extLst>
          </p:cNvPr>
          <p:cNvSpPr>
            <a:spLocks/>
          </p:cNvSpPr>
          <p:nvPr/>
        </p:nvSpPr>
        <p:spPr>
          <a:xfrm>
            <a:off x="3573655" y="3540125"/>
            <a:ext cx="1143000" cy="40576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1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增效</a:t>
            </a:r>
          </a:p>
        </p:txBody>
      </p:sp>
      <p:sp>
        <p:nvSpPr>
          <p:cNvPr id="13" name="下箭头">
            <a:extLst>
              <a:ext uri="{FF2B5EF4-FFF2-40B4-BE49-F238E27FC236}">
                <a16:creationId xmlns:a16="http://schemas.microsoft.com/office/drawing/2014/main" id="{665B2803-5BC7-D2C9-7E50-52A1917B05E2}"/>
              </a:ext>
            </a:extLst>
          </p:cNvPr>
          <p:cNvSpPr>
            <a:spLocks/>
          </p:cNvSpPr>
          <p:nvPr/>
        </p:nvSpPr>
        <p:spPr>
          <a:xfrm rot="1980000">
            <a:off x="1419736" y="895350"/>
            <a:ext cx="143509" cy="3240405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下箭头">
            <a:extLst>
              <a:ext uri="{FF2B5EF4-FFF2-40B4-BE49-F238E27FC236}">
                <a16:creationId xmlns:a16="http://schemas.microsoft.com/office/drawing/2014/main" id="{F35DA0D1-360B-4AA1-F71B-D0B78052C853}"/>
              </a:ext>
            </a:extLst>
          </p:cNvPr>
          <p:cNvSpPr>
            <a:spLocks/>
          </p:cNvSpPr>
          <p:nvPr/>
        </p:nvSpPr>
        <p:spPr>
          <a:xfrm rot="16200000">
            <a:off x="2849121" y="3054984"/>
            <a:ext cx="143509" cy="3240405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下箭头">
            <a:extLst>
              <a:ext uri="{FF2B5EF4-FFF2-40B4-BE49-F238E27FC236}">
                <a16:creationId xmlns:a16="http://schemas.microsoft.com/office/drawing/2014/main" id="{2BE036A4-E0B6-2249-0E36-B85EDAB4381F}"/>
              </a:ext>
            </a:extLst>
          </p:cNvPr>
          <p:cNvSpPr>
            <a:spLocks/>
          </p:cNvSpPr>
          <p:nvPr/>
        </p:nvSpPr>
        <p:spPr>
          <a:xfrm rot="19620000" flipV="1">
            <a:off x="4300096" y="991234"/>
            <a:ext cx="143509" cy="3240404"/>
          </a:xfrm>
          <a:prstGeom prst="downArrow">
            <a:avLst>
              <a:gd name="adj1" fmla="val 50000"/>
              <a:gd name="adj2" fmla="val 49968"/>
            </a:avLst>
          </a:prstGeom>
          <a:solidFill>
            <a:srgbClr val="3649C0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E6996FDE-190B-FD0A-E626-9B690291BBFE}"/>
              </a:ext>
            </a:extLst>
          </p:cNvPr>
          <p:cNvSpPr>
            <a:spLocks/>
          </p:cNvSpPr>
          <p:nvPr/>
        </p:nvSpPr>
        <p:spPr>
          <a:xfrm>
            <a:off x="369446" y="4819650"/>
            <a:ext cx="1236980" cy="713105"/>
          </a:xfrm>
          <a:prstGeom prst="rect">
            <a:avLst/>
          </a:prstGeom>
          <a:solidFill>
            <a:srgbClr val="3649C0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48B751EE-D27D-A0C2-FAD8-1577A6E12480}"/>
              </a:ext>
            </a:extLst>
          </p:cNvPr>
          <p:cNvSpPr>
            <a:spLocks/>
          </p:cNvSpPr>
          <p:nvPr/>
        </p:nvSpPr>
        <p:spPr>
          <a:xfrm>
            <a:off x="4237866" y="4819650"/>
            <a:ext cx="1238885" cy="713105"/>
          </a:xfrm>
          <a:prstGeom prst="rect">
            <a:avLst/>
          </a:prstGeom>
          <a:solidFill>
            <a:srgbClr val="586EFB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BFB60D71-749A-3CE6-D2BE-60ADA581D3FA}"/>
              </a:ext>
            </a:extLst>
          </p:cNvPr>
          <p:cNvSpPr>
            <a:spLocks/>
          </p:cNvSpPr>
          <p:nvPr/>
        </p:nvSpPr>
        <p:spPr>
          <a:xfrm>
            <a:off x="18910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数据治理</a:t>
            </a: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CC06911D-CBFC-DA21-8562-FA94C3BC9ED6}"/>
              </a:ext>
            </a:extLst>
          </p:cNvPr>
          <p:cNvSpPr>
            <a:spLocks/>
          </p:cNvSpPr>
          <p:nvPr/>
        </p:nvSpPr>
        <p:spPr>
          <a:xfrm>
            <a:off x="2948816" y="4819650"/>
            <a:ext cx="1236980" cy="713105"/>
          </a:xfrm>
          <a:prstGeom prst="rect">
            <a:avLst/>
          </a:prstGeom>
          <a:solidFill>
            <a:srgbClr val="3649C0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矩形">
            <a:extLst>
              <a:ext uri="{FF2B5EF4-FFF2-40B4-BE49-F238E27FC236}">
                <a16:creationId xmlns:a16="http://schemas.microsoft.com/office/drawing/2014/main" id="{FDA6FF6E-2CF3-2C9C-4B9E-6EF42194CF02}"/>
              </a:ext>
            </a:extLst>
          </p:cNvPr>
          <p:cNvSpPr>
            <a:spLocks/>
          </p:cNvSpPr>
          <p:nvPr/>
        </p:nvSpPr>
        <p:spPr>
          <a:xfrm>
            <a:off x="1657861" y="4819650"/>
            <a:ext cx="1238885" cy="713105"/>
          </a:xfrm>
          <a:prstGeom prst="rect">
            <a:avLst/>
          </a:prstGeom>
          <a:solidFill>
            <a:srgbClr val="586EFB"/>
          </a:solidFill>
          <a:ln w="12700" cap="flat" cmpd="sng">
            <a:solidFill>
              <a:srgbClr val="232C38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97B8EE44-F0A3-74F6-92F3-80432189AB2C}"/>
              </a:ext>
            </a:extLst>
          </p:cNvPr>
          <p:cNvSpPr>
            <a:spLocks/>
          </p:cNvSpPr>
          <p:nvPr/>
        </p:nvSpPr>
        <p:spPr>
          <a:xfrm>
            <a:off x="278117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平台赋能</a:t>
            </a: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584BF111-C879-7DC8-FA97-CCD61F30B0E1}"/>
              </a:ext>
            </a:extLst>
          </p:cNvPr>
          <p:cNvSpPr>
            <a:spLocks/>
          </p:cNvSpPr>
          <p:nvPr/>
        </p:nvSpPr>
        <p:spPr>
          <a:xfrm>
            <a:off x="1455296" y="4977130"/>
            <a:ext cx="1644649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数据分析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8CFD2130-128A-0A15-2B68-A5514F9E813B}"/>
              </a:ext>
            </a:extLst>
          </p:cNvPr>
          <p:cNvSpPr>
            <a:spLocks/>
          </p:cNvSpPr>
          <p:nvPr/>
        </p:nvSpPr>
        <p:spPr>
          <a:xfrm>
            <a:off x="4077846" y="4977130"/>
            <a:ext cx="1644650" cy="3867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i="0" u="none" strike="noStrike" kern="1200" cap="none" spc="0" baseline="0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持续迭代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F129BB4-6135-B588-85FF-24D7F2771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880" y="3068469"/>
            <a:ext cx="4048973" cy="35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7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>
            <a:extLst>
              <a:ext uri="{FF2B5EF4-FFF2-40B4-BE49-F238E27FC236}">
                <a16:creationId xmlns:a16="http://schemas.microsoft.com/office/drawing/2014/main" id="{E2FFFAC2-8BD7-E872-48E5-F2BBB813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6" y="222965"/>
            <a:ext cx="10035956" cy="491610"/>
          </a:xfrm>
          <a:prstGeom prst="rect">
            <a:avLst/>
          </a:prstGeom>
        </p:spPr>
        <p:txBody>
          <a:bodyPr>
            <a:prstTxWarp prst="textNoShape">
              <a:avLst/>
            </a:prstTxWarp>
            <a:noAutofit/>
          </a:bodyPr>
          <a:lstStyle/>
          <a:p>
            <a:r>
              <a:rPr lang="zh-CN" altLang="en-US"/>
              <a:t>数据分析框架 </a:t>
            </a:r>
          </a:p>
        </p:txBody>
      </p:sp>
      <p:sp>
        <p:nvSpPr>
          <p:cNvPr id="5" name="圆角矩形">
            <a:extLst>
              <a:ext uri="{FF2B5EF4-FFF2-40B4-BE49-F238E27FC236}">
                <a16:creationId xmlns:a16="http://schemas.microsoft.com/office/drawing/2014/main" id="{FF679B67-58BE-5BC7-1AFE-E8A0A578DB23}"/>
              </a:ext>
            </a:extLst>
          </p:cNvPr>
          <p:cNvSpPr>
            <a:spLocks/>
          </p:cNvSpPr>
          <p:nvPr/>
        </p:nvSpPr>
        <p:spPr>
          <a:xfrm>
            <a:off x="164697" y="1327239"/>
            <a:ext cx="614839" cy="2376374"/>
          </a:xfrm>
          <a:prstGeom prst="roundRect">
            <a:avLst>
              <a:gd name="adj" fmla="val 0"/>
            </a:avLst>
          </a:prstGeom>
          <a:solidFill>
            <a:srgbClr val="AADCD9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光纤预制棒生产</a:t>
            </a:r>
          </a:p>
        </p:txBody>
      </p:sp>
      <p:sp>
        <p:nvSpPr>
          <p:cNvPr id="6" name="燕尾形">
            <a:extLst>
              <a:ext uri="{FF2B5EF4-FFF2-40B4-BE49-F238E27FC236}">
                <a16:creationId xmlns:a16="http://schemas.microsoft.com/office/drawing/2014/main" id="{8A2ECE58-BC1E-DEAF-2038-91BE6B71C4D6}"/>
              </a:ext>
            </a:extLst>
          </p:cNvPr>
          <p:cNvSpPr>
            <a:spLocks/>
          </p:cNvSpPr>
          <p:nvPr/>
        </p:nvSpPr>
        <p:spPr>
          <a:xfrm rot="16200000">
            <a:off x="13503872" y="-213730"/>
            <a:ext cx="309416" cy="428856"/>
          </a:xfrm>
          <a:prstGeom prst="chevron">
            <a:avLst>
              <a:gd name="adj" fmla="val 50000"/>
            </a:avLst>
          </a:prstGeom>
          <a:solidFill>
            <a:srgbClr val="013B7D">
              <a:alpha val="10000"/>
            </a:srgbClr>
          </a:solidFill>
          <a:ln w="12700" cap="flat" cmpd="sng">
            <a:solidFill>
              <a:srgbClr val="014EA6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圆角矩形">
            <a:extLst>
              <a:ext uri="{FF2B5EF4-FFF2-40B4-BE49-F238E27FC236}">
                <a16:creationId xmlns:a16="http://schemas.microsoft.com/office/drawing/2014/main" id="{77D82F12-C262-A960-FC61-5606B9195E1E}"/>
              </a:ext>
            </a:extLst>
          </p:cNvPr>
          <p:cNvSpPr>
            <a:spLocks/>
          </p:cNvSpPr>
          <p:nvPr/>
        </p:nvSpPr>
        <p:spPr>
          <a:xfrm>
            <a:off x="3364953" y="1444494"/>
            <a:ext cx="2554241" cy="1423191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圆角矩形">
            <a:extLst>
              <a:ext uri="{FF2B5EF4-FFF2-40B4-BE49-F238E27FC236}">
                <a16:creationId xmlns:a16="http://schemas.microsoft.com/office/drawing/2014/main" id="{2FBE7586-195C-17FD-68D9-9E9891D8E13C}"/>
              </a:ext>
            </a:extLst>
          </p:cNvPr>
          <p:cNvSpPr>
            <a:spLocks/>
          </p:cNvSpPr>
          <p:nvPr/>
        </p:nvSpPr>
        <p:spPr>
          <a:xfrm>
            <a:off x="3438160" y="1797622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改善单根光棒生产的均匀性</a:t>
            </a:r>
          </a:p>
        </p:txBody>
      </p:sp>
      <p:sp>
        <p:nvSpPr>
          <p:cNvPr id="9" name="圆角矩形">
            <a:extLst>
              <a:ext uri="{FF2B5EF4-FFF2-40B4-BE49-F238E27FC236}">
                <a16:creationId xmlns:a16="http://schemas.microsoft.com/office/drawing/2014/main" id="{05BCDEBE-DE4C-0A3C-FABF-EC803C9BECB1}"/>
              </a:ext>
            </a:extLst>
          </p:cNvPr>
          <p:cNvSpPr>
            <a:spLocks/>
          </p:cNvSpPr>
          <p:nvPr/>
        </p:nvSpPr>
        <p:spPr>
          <a:xfrm>
            <a:off x="3438160" y="2309292"/>
            <a:ext cx="1147883" cy="414899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提棒速度异常突变专项分析</a:t>
            </a:r>
          </a:p>
        </p:txBody>
      </p:sp>
      <p:sp>
        <p:nvSpPr>
          <p:cNvPr id="10" name="圆角矩形">
            <a:extLst>
              <a:ext uri="{FF2B5EF4-FFF2-40B4-BE49-F238E27FC236}">
                <a16:creationId xmlns:a16="http://schemas.microsoft.com/office/drawing/2014/main" id="{2E581763-7D48-2E1E-A670-2B4637E71C0C}"/>
              </a:ext>
            </a:extLst>
          </p:cNvPr>
          <p:cNvSpPr>
            <a:spLocks/>
          </p:cNvSpPr>
          <p:nvPr/>
        </p:nvSpPr>
        <p:spPr>
          <a:xfrm>
            <a:off x="4703181" y="1797622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E5F4F3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保障多根光棒生产的重复性</a:t>
            </a:r>
          </a:p>
        </p:txBody>
      </p:sp>
      <p:sp>
        <p:nvSpPr>
          <p:cNvPr id="11" name="圆角矩形">
            <a:extLst>
              <a:ext uri="{FF2B5EF4-FFF2-40B4-BE49-F238E27FC236}">
                <a16:creationId xmlns:a16="http://schemas.microsoft.com/office/drawing/2014/main" id="{8E95B4E6-F946-BF59-05D3-F6AF8BA9AFC3}"/>
              </a:ext>
            </a:extLst>
          </p:cNvPr>
          <p:cNvSpPr>
            <a:spLocks/>
          </p:cNvSpPr>
          <p:nvPr/>
        </p:nvSpPr>
        <p:spPr>
          <a:xfrm>
            <a:off x="4691569" y="2309292"/>
            <a:ext cx="1147883" cy="414899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43967" tIns="45709" rIns="107975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光棒包芯比值波动量化分析</a:t>
            </a:r>
          </a:p>
        </p:txBody>
      </p:sp>
      <p:sp>
        <p:nvSpPr>
          <p:cNvPr id="12" name="圆角矩形">
            <a:extLst>
              <a:ext uri="{FF2B5EF4-FFF2-40B4-BE49-F238E27FC236}">
                <a16:creationId xmlns:a16="http://schemas.microsoft.com/office/drawing/2014/main" id="{BD0CDF89-3A41-286C-CD24-43B53DD1D4D9}"/>
              </a:ext>
            </a:extLst>
          </p:cNvPr>
          <p:cNvSpPr>
            <a:spLocks/>
          </p:cNvSpPr>
          <p:nvPr/>
        </p:nvSpPr>
        <p:spPr>
          <a:xfrm>
            <a:off x="164697" y="3937598"/>
            <a:ext cx="614839" cy="2480348"/>
          </a:xfrm>
          <a:prstGeom prst="roundRect">
            <a:avLst>
              <a:gd name="adj" fmla="val 0"/>
            </a:avLst>
          </a:prstGeom>
          <a:solidFill>
            <a:srgbClr val="D9AADC"/>
          </a:solidFill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charset="-122"/>
                <a:ea typeface="微软雅黑" charset="-122"/>
                <a:cs typeface="Times New Roman" charset="0"/>
              </a:rPr>
              <a:t>光纤拉丝生产</a:t>
            </a:r>
          </a:p>
        </p:txBody>
      </p:sp>
      <p:sp>
        <p:nvSpPr>
          <p:cNvPr id="13" name="圆角矩形">
            <a:extLst>
              <a:ext uri="{FF2B5EF4-FFF2-40B4-BE49-F238E27FC236}">
                <a16:creationId xmlns:a16="http://schemas.microsoft.com/office/drawing/2014/main" id="{937A2641-5713-DAD7-F440-653246D768FD}"/>
              </a:ext>
            </a:extLst>
          </p:cNvPr>
          <p:cNvSpPr>
            <a:spLocks/>
          </p:cNvSpPr>
          <p:nvPr/>
        </p:nvSpPr>
        <p:spPr>
          <a:xfrm>
            <a:off x="1020596" y="1433650"/>
            <a:ext cx="1829513" cy="323925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①芯棒沉积</a:t>
            </a:r>
          </a:p>
        </p:txBody>
      </p:sp>
      <p:sp>
        <p:nvSpPr>
          <p:cNvPr id="14" name="圆角矩形">
            <a:extLst>
              <a:ext uri="{FF2B5EF4-FFF2-40B4-BE49-F238E27FC236}">
                <a16:creationId xmlns:a16="http://schemas.microsoft.com/office/drawing/2014/main" id="{809D6153-DAEB-08AB-49A4-549A086AB649}"/>
              </a:ext>
            </a:extLst>
          </p:cNvPr>
          <p:cNvSpPr>
            <a:spLocks/>
          </p:cNvSpPr>
          <p:nvPr/>
        </p:nvSpPr>
        <p:spPr>
          <a:xfrm>
            <a:off x="1020596" y="2004875"/>
            <a:ext cx="1829513" cy="323924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②芯棒烧结</a:t>
            </a:r>
          </a:p>
        </p:txBody>
      </p:sp>
      <p:sp>
        <p:nvSpPr>
          <p:cNvPr id="15" name="圆角矩形">
            <a:extLst>
              <a:ext uri="{FF2B5EF4-FFF2-40B4-BE49-F238E27FC236}">
                <a16:creationId xmlns:a16="http://schemas.microsoft.com/office/drawing/2014/main" id="{250CCCEB-4F94-A270-E936-C68144187B0A}"/>
              </a:ext>
            </a:extLst>
          </p:cNvPr>
          <p:cNvSpPr>
            <a:spLocks/>
          </p:cNvSpPr>
          <p:nvPr/>
        </p:nvSpPr>
        <p:spPr>
          <a:xfrm>
            <a:off x="1020596" y="2576100"/>
            <a:ext cx="1829513" cy="323924"/>
          </a:xfrm>
          <a:prstGeom prst="roundRect">
            <a:avLst>
              <a:gd name="adj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③芯棒延伸</a:t>
            </a:r>
          </a:p>
        </p:txBody>
      </p:sp>
      <p:sp>
        <p:nvSpPr>
          <p:cNvPr id="16" name="圆角矩形">
            <a:extLst>
              <a:ext uri="{FF2B5EF4-FFF2-40B4-BE49-F238E27FC236}">
                <a16:creationId xmlns:a16="http://schemas.microsoft.com/office/drawing/2014/main" id="{61C42C54-D610-CCCE-E6A2-C84700E57FB9}"/>
              </a:ext>
            </a:extLst>
          </p:cNvPr>
          <p:cNvSpPr>
            <a:spLocks/>
          </p:cNvSpPr>
          <p:nvPr/>
        </p:nvSpPr>
        <p:spPr>
          <a:xfrm>
            <a:off x="1020596" y="3147324"/>
            <a:ext cx="1829513" cy="323924"/>
          </a:xfrm>
          <a:prstGeom prst="roundRect">
            <a:avLst>
              <a:gd name="adj" fmla="val 50000"/>
            </a:avLst>
          </a:prstGeom>
          <a:solidFill>
            <a:srgbClr val="AADCD9">
              <a:alpha val="30000"/>
            </a:srgbClr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latin typeface="微软雅黑" charset="-122"/>
                <a:ea typeface="微软雅黑" charset="-122"/>
                <a:cs typeface="Times New Roman" charset="0"/>
              </a:rPr>
              <a:t>④芯棒测试</a:t>
            </a:r>
          </a:p>
        </p:txBody>
      </p:sp>
      <p:sp>
        <p:nvSpPr>
          <p:cNvPr id="17" name="圆角矩形">
            <a:extLst>
              <a:ext uri="{FF2B5EF4-FFF2-40B4-BE49-F238E27FC236}">
                <a16:creationId xmlns:a16="http://schemas.microsoft.com/office/drawing/2014/main" id="{8902759F-9AA7-245F-766B-C9B0D86E35CE}"/>
              </a:ext>
            </a:extLst>
          </p:cNvPr>
          <p:cNvSpPr>
            <a:spLocks/>
          </p:cNvSpPr>
          <p:nvPr/>
        </p:nvSpPr>
        <p:spPr>
          <a:xfrm>
            <a:off x="999928" y="3309286"/>
            <a:ext cx="1961644" cy="428857"/>
          </a:xfrm>
          <a:prstGeom prst="roundRect">
            <a:avLst>
              <a:gd name="adj" fmla="val 0"/>
            </a:avLst>
          </a:prstGeom>
          <a:noFill/>
          <a:ln w="12700" cap="flat" cmpd="sng">
            <a:noFill/>
            <a:prstDash val="dash"/>
            <a:round/>
          </a:ln>
        </p:spPr>
        <p:txBody>
          <a:bodyPr vert="horz" wrap="square" lIns="17996" tIns="45709" rIns="17996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>
                <a:latin typeface="微软雅黑" charset="-122"/>
                <a:ea typeface="微软雅黑" charset="-122"/>
                <a:cs typeface="Times New Roman" charset="0"/>
              </a:rPr>
              <a:t>…</a:t>
            </a:r>
            <a:endParaRPr lang="zh-CN" altLang="en-US" sz="1600" b="1">
              <a:latin typeface="微软雅黑" charset="-122"/>
              <a:ea typeface="微软雅黑" charset="-122"/>
              <a:cs typeface="Times New Roman" charset="0"/>
            </a:endParaRPr>
          </a:p>
        </p:txBody>
      </p:sp>
      <p:sp>
        <p:nvSpPr>
          <p:cNvPr id="18" name="矩形">
            <a:extLst>
              <a:ext uri="{FF2B5EF4-FFF2-40B4-BE49-F238E27FC236}">
                <a16:creationId xmlns:a16="http://schemas.microsoft.com/office/drawing/2014/main" id="{FD4FF532-C909-67FB-0DB9-4E18A3457E63}"/>
              </a:ext>
            </a:extLst>
          </p:cNvPr>
          <p:cNvSpPr>
            <a:spLocks/>
          </p:cNvSpPr>
          <p:nvPr/>
        </p:nvSpPr>
        <p:spPr>
          <a:xfrm>
            <a:off x="1062431" y="795395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业务梳理层</a:t>
            </a:r>
          </a:p>
        </p:txBody>
      </p:sp>
      <p:cxnSp>
        <p:nvCxnSpPr>
          <p:cNvPr id="19" name="直线连接线">
            <a:extLst>
              <a:ext uri="{FF2B5EF4-FFF2-40B4-BE49-F238E27FC236}">
                <a16:creationId xmlns:a16="http://schemas.microsoft.com/office/drawing/2014/main" id="{8343B729-CF92-BB72-12E2-703FDFA6B2D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35353" y="1757575"/>
            <a:ext cx="1587" cy="247300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20" name="直线连接线">
            <a:extLst>
              <a:ext uri="{FF2B5EF4-FFF2-40B4-BE49-F238E27FC236}">
                <a16:creationId xmlns:a16="http://schemas.microsoft.com/office/drawing/2014/main" id="{4C19DB53-F545-77EC-74F5-3C58EBB7A97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935353" y="2328800"/>
            <a:ext cx="1587" cy="247299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21" name="直线连接线">
            <a:extLst>
              <a:ext uri="{FF2B5EF4-FFF2-40B4-BE49-F238E27FC236}">
                <a16:creationId xmlns:a16="http://schemas.microsoft.com/office/drawing/2014/main" id="{BB0FE4CF-F2BE-4992-B32E-E2609E07411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935353" y="2900023"/>
            <a:ext cx="1587" cy="247299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22" name="矩形">
            <a:extLst>
              <a:ext uri="{FF2B5EF4-FFF2-40B4-BE49-F238E27FC236}">
                <a16:creationId xmlns:a16="http://schemas.microsoft.com/office/drawing/2014/main" id="{59EA6279-60D9-AAE0-7AFD-B144552A000E}"/>
              </a:ext>
            </a:extLst>
          </p:cNvPr>
          <p:cNvSpPr>
            <a:spLocks/>
          </p:cNvSpPr>
          <p:nvPr/>
        </p:nvSpPr>
        <p:spPr>
          <a:xfrm>
            <a:off x="3701459" y="795395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需求分析层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F63EF120-9057-9AD4-D858-FBC02E89753F}"/>
              </a:ext>
            </a:extLst>
          </p:cNvPr>
          <p:cNvSpPr>
            <a:spLocks/>
          </p:cNvSpPr>
          <p:nvPr/>
        </p:nvSpPr>
        <p:spPr>
          <a:xfrm>
            <a:off x="6757100" y="775433"/>
            <a:ext cx="1829515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研判分析层</a:t>
            </a:r>
          </a:p>
        </p:txBody>
      </p:sp>
      <p:sp>
        <p:nvSpPr>
          <p:cNvPr id="24" name="圆角矩形">
            <a:extLst>
              <a:ext uri="{FF2B5EF4-FFF2-40B4-BE49-F238E27FC236}">
                <a16:creationId xmlns:a16="http://schemas.microsoft.com/office/drawing/2014/main" id="{8F2AE54E-8C90-62BC-1D96-90AE419216C3}"/>
              </a:ext>
            </a:extLst>
          </p:cNvPr>
          <p:cNvSpPr>
            <a:spLocks/>
          </p:cNvSpPr>
          <p:nvPr/>
        </p:nvSpPr>
        <p:spPr>
          <a:xfrm>
            <a:off x="902678" y="1341113"/>
            <a:ext cx="2065351" cy="2362501"/>
          </a:xfrm>
          <a:prstGeom prst="roundRect">
            <a:avLst>
              <a:gd name="adj" fmla="val 4435"/>
            </a:avLst>
          </a:prstGeom>
          <a:noFill/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5" name="组合">
            <a:extLst>
              <a:ext uri="{FF2B5EF4-FFF2-40B4-BE49-F238E27FC236}">
                <a16:creationId xmlns:a16="http://schemas.microsoft.com/office/drawing/2014/main" id="{07C71369-6A45-4798-691B-2FD06FCFD5BA}"/>
              </a:ext>
            </a:extLst>
          </p:cNvPr>
          <p:cNvGrpSpPr>
            <a:grpSpLocks/>
          </p:cNvGrpSpPr>
          <p:nvPr/>
        </p:nvGrpSpPr>
        <p:grpSpPr>
          <a:xfrm>
            <a:off x="902678" y="4020916"/>
            <a:ext cx="2065351" cy="2397029"/>
            <a:chOff x="900681" y="4021847"/>
            <a:chExt cx="2065829" cy="2397584"/>
          </a:xfrm>
        </p:grpSpPr>
        <p:sp>
          <p:nvSpPr>
            <p:cNvPr id="26" name="圆角矩形">
              <a:extLst>
                <a:ext uri="{FF2B5EF4-FFF2-40B4-BE49-F238E27FC236}">
                  <a16:creationId xmlns:a16="http://schemas.microsoft.com/office/drawing/2014/main" id="{07D15D4B-9305-D51D-ABB8-FA7E7EA0374E}"/>
                </a:ext>
              </a:extLst>
            </p:cNvPr>
            <p:cNvSpPr>
              <a:spLocks/>
            </p:cNvSpPr>
            <p:nvPr/>
          </p:nvSpPr>
          <p:spPr>
            <a:xfrm>
              <a:off x="1025326" y="4114405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①光棒馈送系统</a:t>
              </a:r>
            </a:p>
          </p:txBody>
        </p:sp>
        <p:sp>
          <p:nvSpPr>
            <p:cNvPr id="27" name="圆角矩形">
              <a:extLst>
                <a:ext uri="{FF2B5EF4-FFF2-40B4-BE49-F238E27FC236}">
                  <a16:creationId xmlns:a16="http://schemas.microsoft.com/office/drawing/2014/main" id="{7432CA4D-D6B0-1FB7-24CB-67B7B5101396}"/>
                </a:ext>
              </a:extLst>
            </p:cNvPr>
            <p:cNvSpPr>
              <a:spLocks/>
            </p:cNvSpPr>
            <p:nvPr/>
          </p:nvSpPr>
          <p:spPr>
            <a:xfrm>
              <a:off x="1025326" y="4685762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②光纤拉丝</a:t>
              </a:r>
            </a:p>
          </p:txBody>
        </p:sp>
        <p:sp>
          <p:nvSpPr>
            <p:cNvPr id="28" name="圆角矩形">
              <a:extLst>
                <a:ext uri="{FF2B5EF4-FFF2-40B4-BE49-F238E27FC236}">
                  <a16:creationId xmlns:a16="http://schemas.microsoft.com/office/drawing/2014/main" id="{F8EDEA57-72BD-B5B5-B762-657DBDA71143}"/>
                </a:ext>
              </a:extLst>
            </p:cNvPr>
            <p:cNvSpPr>
              <a:spLocks/>
            </p:cNvSpPr>
            <p:nvPr/>
          </p:nvSpPr>
          <p:spPr>
            <a:xfrm>
              <a:off x="1025326" y="5257119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③强度筛选</a:t>
              </a:r>
            </a:p>
          </p:txBody>
        </p:sp>
        <p:sp>
          <p:nvSpPr>
            <p:cNvPr id="29" name="圆角矩形">
              <a:extLst>
                <a:ext uri="{FF2B5EF4-FFF2-40B4-BE49-F238E27FC236}">
                  <a16:creationId xmlns:a16="http://schemas.microsoft.com/office/drawing/2014/main" id="{D4E1405A-7AF0-E7CA-A8EC-9BCDCB656851}"/>
                </a:ext>
              </a:extLst>
            </p:cNvPr>
            <p:cNvSpPr>
              <a:spLocks/>
            </p:cNvSpPr>
            <p:nvPr/>
          </p:nvSpPr>
          <p:spPr>
            <a:xfrm>
              <a:off x="1025326" y="5828475"/>
              <a:ext cx="1829936" cy="323999"/>
            </a:xfrm>
            <a:prstGeom prst="roundRect">
              <a:avLst>
                <a:gd name="adj" fmla="val 50000"/>
              </a:avLst>
            </a:prstGeom>
            <a:solidFill>
              <a:srgbClr val="D9AADC">
                <a:alpha val="30000"/>
              </a:srgbClr>
            </a:solidFill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>
                  <a:latin typeface="微软雅黑" charset="-122"/>
                  <a:ea typeface="微软雅黑" charset="-122"/>
                  <a:cs typeface="Times New Roman" charset="0"/>
                </a:rPr>
                <a:t>④性能测试</a:t>
              </a:r>
            </a:p>
          </p:txBody>
        </p:sp>
        <p:sp>
          <p:nvSpPr>
            <p:cNvPr id="30" name="圆角矩形">
              <a:extLst>
                <a:ext uri="{FF2B5EF4-FFF2-40B4-BE49-F238E27FC236}">
                  <a16:creationId xmlns:a16="http://schemas.microsoft.com/office/drawing/2014/main" id="{D449FAF0-642A-064C-ADE0-AA5C287E2F49}"/>
                </a:ext>
              </a:extLst>
            </p:cNvPr>
            <p:cNvSpPr>
              <a:spLocks/>
            </p:cNvSpPr>
            <p:nvPr/>
          </p:nvSpPr>
          <p:spPr>
            <a:xfrm>
              <a:off x="959245" y="5990476"/>
              <a:ext cx="1962098" cy="428956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noFill/>
              <a:prstDash val="dash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>
                  <a:latin typeface="微软雅黑" charset="-122"/>
                  <a:ea typeface="微软雅黑" charset="-122"/>
                  <a:cs typeface="Times New Roman" charset="0"/>
                </a:rPr>
                <a:t>…</a:t>
              </a:r>
              <a:endParaRPr lang="zh-CN" altLang="en-US" sz="1600" b="1">
                <a:latin typeface="微软雅黑" charset="-122"/>
                <a:ea typeface="微软雅黑" charset="-122"/>
                <a:cs typeface="Times New Roman" charset="0"/>
              </a:endParaRPr>
            </a:p>
          </p:txBody>
        </p:sp>
        <p:cxnSp>
          <p:nvCxnSpPr>
            <p:cNvPr id="31" name="直线连接线">
              <a:extLst>
                <a:ext uri="{FF2B5EF4-FFF2-40B4-BE49-F238E27FC236}">
                  <a16:creationId xmlns:a16="http://schemas.microsoft.com/office/drawing/2014/main" id="{8CE89FEB-59CD-EE8E-2F53-B0FB63F4818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1940295" y="4438405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2" name="直线连接线">
              <a:extLst>
                <a:ext uri="{FF2B5EF4-FFF2-40B4-BE49-F238E27FC236}">
                  <a16:creationId xmlns:a16="http://schemas.microsoft.com/office/drawing/2014/main" id="{B4EBB102-B21A-23BA-F260-FD0E1C7B9C21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1940295" y="5009762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cxnSp>
          <p:nvCxnSpPr>
            <p:cNvPr id="33" name="直线连接线">
              <a:extLst>
                <a:ext uri="{FF2B5EF4-FFF2-40B4-BE49-F238E27FC236}">
                  <a16:creationId xmlns:a16="http://schemas.microsoft.com/office/drawing/2014/main" id="{A8775FF0-3091-1BF9-F2B1-3D924A17BECA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1940295" y="5581119"/>
              <a:ext cx="1587" cy="247356"/>
            </a:xfrm>
            <a:prstGeom prst="straightConnector1">
              <a:avLst/>
            </a:prstGeom>
            <a:noFill/>
            <a:ln w="6350" cap="flat" cmpd="sng">
              <a:solidFill>
                <a:srgbClr val="333F50"/>
              </a:solidFill>
              <a:prstDash val="solid"/>
              <a:round/>
              <a:tailEnd type="triangle" w="med" len="med"/>
            </a:ln>
          </p:spPr>
        </p:cxnSp>
        <p:sp>
          <p:nvSpPr>
            <p:cNvPr id="34" name="圆角矩形">
              <a:extLst>
                <a:ext uri="{FF2B5EF4-FFF2-40B4-BE49-F238E27FC236}">
                  <a16:creationId xmlns:a16="http://schemas.microsoft.com/office/drawing/2014/main" id="{2E4AB85E-DD3F-755A-6FFC-819652A6A9ED}"/>
                </a:ext>
              </a:extLst>
            </p:cNvPr>
            <p:cNvSpPr>
              <a:spLocks/>
            </p:cNvSpPr>
            <p:nvPr/>
          </p:nvSpPr>
          <p:spPr>
            <a:xfrm>
              <a:off x="900681" y="4021847"/>
              <a:ext cx="2065829" cy="2363048"/>
            </a:xfrm>
            <a:prstGeom prst="roundRect">
              <a:avLst>
                <a:gd name="adj" fmla="val 4435"/>
              </a:avLst>
            </a:prstGeom>
            <a:noFill/>
            <a:ln w="12700" cap="flat" cmpd="sng">
              <a:solidFill>
                <a:srgbClr val="232C38"/>
              </a:solidFill>
              <a:prstDash val="dash"/>
              <a:round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5" name="燕尾形">
            <a:extLst>
              <a:ext uri="{FF2B5EF4-FFF2-40B4-BE49-F238E27FC236}">
                <a16:creationId xmlns:a16="http://schemas.microsoft.com/office/drawing/2014/main" id="{663F5F78-764F-6A0D-66B1-E2C292412082}"/>
              </a:ext>
            </a:extLst>
          </p:cNvPr>
          <p:cNvSpPr>
            <a:spLocks/>
          </p:cNvSpPr>
          <p:nvPr/>
        </p:nvSpPr>
        <p:spPr>
          <a:xfrm rot="5400000" flipV="1">
            <a:off x="1800654" y="3655822"/>
            <a:ext cx="269396" cy="428856"/>
          </a:xfrm>
          <a:prstGeom prst="chevron">
            <a:avLst>
              <a:gd name="adj" fmla="val 50000"/>
            </a:avLst>
          </a:prstGeom>
          <a:solidFill>
            <a:srgbClr val="54BABE">
              <a:alpha val="10000"/>
            </a:srgbClr>
          </a:solidFill>
          <a:ln w="12700" cap="flat" cmpd="sng">
            <a:solidFill>
              <a:srgbClr val="54BABE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矩形">
            <a:extLst>
              <a:ext uri="{FF2B5EF4-FFF2-40B4-BE49-F238E27FC236}">
                <a16:creationId xmlns:a16="http://schemas.microsoft.com/office/drawing/2014/main" id="{2062CF94-6091-2B23-4AD1-9301EC487282}"/>
              </a:ext>
            </a:extLst>
          </p:cNvPr>
          <p:cNvSpPr>
            <a:spLocks/>
          </p:cNvSpPr>
          <p:nvPr/>
        </p:nvSpPr>
        <p:spPr>
          <a:xfrm>
            <a:off x="3434823" y="1459217"/>
            <a:ext cx="2411222" cy="33840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latin typeface="微软雅黑" charset="-122"/>
                <a:ea typeface="微软雅黑" charset="-122"/>
                <a:cs typeface="Times New Roman" charset="0"/>
              </a:rPr>
              <a:t>光棒生产优化</a:t>
            </a:r>
          </a:p>
        </p:txBody>
      </p:sp>
      <p:sp>
        <p:nvSpPr>
          <p:cNvPr id="37" name="圆角矩形">
            <a:extLst>
              <a:ext uri="{FF2B5EF4-FFF2-40B4-BE49-F238E27FC236}">
                <a16:creationId xmlns:a16="http://schemas.microsoft.com/office/drawing/2014/main" id="{D509E387-893F-447B-CDB9-3844C5FD8FB0}"/>
              </a:ext>
            </a:extLst>
          </p:cNvPr>
          <p:cNvSpPr>
            <a:spLocks/>
          </p:cNvSpPr>
          <p:nvPr/>
        </p:nvSpPr>
        <p:spPr>
          <a:xfrm>
            <a:off x="3364955" y="3108192"/>
            <a:ext cx="2554240" cy="1423191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8" name="矩形">
            <a:extLst>
              <a:ext uri="{FF2B5EF4-FFF2-40B4-BE49-F238E27FC236}">
                <a16:creationId xmlns:a16="http://schemas.microsoft.com/office/drawing/2014/main" id="{BD468368-66B6-8F78-BD0C-2CE04E54701F}"/>
              </a:ext>
            </a:extLst>
          </p:cNvPr>
          <p:cNvSpPr>
            <a:spLocks/>
          </p:cNvSpPr>
          <p:nvPr/>
        </p:nvSpPr>
        <p:spPr>
          <a:xfrm>
            <a:off x="3427099" y="3115066"/>
            <a:ext cx="2411223" cy="33840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  <a:latin typeface="微软雅黑" charset="-122"/>
                <a:ea typeface="微软雅黑" charset="-122"/>
                <a:cs typeface="Times New Roman" charset="0"/>
              </a:rPr>
              <a:t>共性需求</a:t>
            </a:r>
          </a:p>
        </p:txBody>
      </p:sp>
      <p:grpSp>
        <p:nvGrpSpPr>
          <p:cNvPr id="39" name="组合">
            <a:extLst>
              <a:ext uri="{FF2B5EF4-FFF2-40B4-BE49-F238E27FC236}">
                <a16:creationId xmlns:a16="http://schemas.microsoft.com/office/drawing/2014/main" id="{04E79183-C273-F4A8-CEC4-32F9E26EA886}"/>
              </a:ext>
            </a:extLst>
          </p:cNvPr>
          <p:cNvGrpSpPr>
            <a:grpSpLocks/>
          </p:cNvGrpSpPr>
          <p:nvPr/>
        </p:nvGrpSpPr>
        <p:grpSpPr>
          <a:xfrm>
            <a:off x="3536872" y="3462174"/>
            <a:ext cx="2191676" cy="975981"/>
            <a:chOff x="3535485" y="3462975"/>
            <a:chExt cx="2192183" cy="976207"/>
          </a:xfrm>
        </p:grpSpPr>
        <p:sp>
          <p:nvSpPr>
            <p:cNvPr id="40" name="圆角矩形">
              <a:extLst>
                <a:ext uri="{FF2B5EF4-FFF2-40B4-BE49-F238E27FC236}">
                  <a16:creationId xmlns:a16="http://schemas.microsoft.com/office/drawing/2014/main" id="{D374B5C9-0E5E-15B2-A2CC-924F4373FB0E}"/>
                </a:ext>
              </a:extLst>
            </p:cNvPr>
            <p:cNvSpPr>
              <a:spLocks/>
            </p:cNvSpPr>
            <p:nvPr/>
          </p:nvSpPr>
          <p:spPr>
            <a:xfrm>
              <a:off x="3535485" y="3462975"/>
              <a:ext cx="2192183" cy="280034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dirty="0">
                  <a:latin typeface="微软雅黑" charset="-122"/>
                  <a:ea typeface="微软雅黑" charset="-122"/>
                  <a:cs typeface="Times New Roman" charset="0"/>
                </a:rPr>
                <a:t>降低生产成本</a:t>
              </a:r>
            </a:p>
          </p:txBody>
        </p:sp>
        <p:sp>
          <p:nvSpPr>
            <p:cNvPr id="41" name="圆角矩形">
              <a:extLst>
                <a:ext uri="{FF2B5EF4-FFF2-40B4-BE49-F238E27FC236}">
                  <a16:creationId xmlns:a16="http://schemas.microsoft.com/office/drawing/2014/main" id="{07C168DD-F9F9-4B18-C63A-AA7BE1E1A0A9}"/>
                </a:ext>
              </a:extLst>
            </p:cNvPr>
            <p:cNvSpPr>
              <a:spLocks/>
            </p:cNvSpPr>
            <p:nvPr/>
          </p:nvSpPr>
          <p:spPr>
            <a:xfrm>
              <a:off x="3535485" y="3811061"/>
              <a:ext cx="2192183" cy="280035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>
                  <a:latin typeface="微软雅黑" charset="-122"/>
                  <a:ea typeface="微软雅黑" charset="-122"/>
                  <a:cs typeface="Times New Roman" charset="0"/>
                </a:rPr>
                <a:t>提高产品质量</a:t>
              </a:r>
            </a:p>
          </p:txBody>
        </p:sp>
        <p:sp>
          <p:nvSpPr>
            <p:cNvPr id="42" name="圆角矩形">
              <a:extLst>
                <a:ext uri="{FF2B5EF4-FFF2-40B4-BE49-F238E27FC236}">
                  <a16:creationId xmlns:a16="http://schemas.microsoft.com/office/drawing/2014/main" id="{7F0AA8A9-124F-9928-D4A6-B9B550B0B9D4}"/>
                </a:ext>
              </a:extLst>
            </p:cNvPr>
            <p:cNvSpPr>
              <a:spLocks/>
            </p:cNvSpPr>
            <p:nvPr/>
          </p:nvSpPr>
          <p:spPr>
            <a:xfrm>
              <a:off x="3535485" y="4159147"/>
              <a:ext cx="2192183" cy="280034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7F7F7F"/>
              </a:solidFill>
              <a:prstDash val="solid"/>
              <a:round/>
            </a:ln>
          </p:spPr>
          <p:txBody>
            <a:bodyPr vert="horz" wrap="square" lIns="17996" tIns="45709" rIns="17996" bIns="45709" anchor="ctr" anchorCtr="0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>
                  <a:latin typeface="微软雅黑" charset="-122"/>
                  <a:ea typeface="微软雅黑" charset="-122"/>
                  <a:cs typeface="Times New Roman" charset="0"/>
                </a:rPr>
                <a:t>增加生产效率</a:t>
              </a:r>
            </a:p>
          </p:txBody>
        </p:sp>
      </p:grpSp>
      <p:sp>
        <p:nvSpPr>
          <p:cNvPr id="43" name="圆角矩形">
            <a:extLst>
              <a:ext uri="{FF2B5EF4-FFF2-40B4-BE49-F238E27FC236}">
                <a16:creationId xmlns:a16="http://schemas.microsoft.com/office/drawing/2014/main" id="{54D091EE-B9F4-5883-82B3-3C56BD94C59D}"/>
              </a:ext>
            </a:extLst>
          </p:cNvPr>
          <p:cNvSpPr>
            <a:spLocks/>
          </p:cNvSpPr>
          <p:nvPr/>
        </p:nvSpPr>
        <p:spPr>
          <a:xfrm>
            <a:off x="3364953" y="4788763"/>
            <a:ext cx="2554241" cy="1423190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12700" cap="flat" cmpd="sng">
            <a:solidFill>
              <a:srgbClr val="232C38"/>
            </a:solidFill>
            <a:prstDash val="dash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圆角矩形">
            <a:extLst>
              <a:ext uri="{FF2B5EF4-FFF2-40B4-BE49-F238E27FC236}">
                <a16:creationId xmlns:a16="http://schemas.microsoft.com/office/drawing/2014/main" id="{4ED9A662-AF26-385C-B390-FD164D0306BF}"/>
              </a:ext>
            </a:extLst>
          </p:cNvPr>
          <p:cNvSpPr>
            <a:spLocks/>
          </p:cNvSpPr>
          <p:nvPr/>
        </p:nvSpPr>
        <p:spPr>
          <a:xfrm>
            <a:off x="3438160" y="5141889"/>
            <a:ext cx="1147883" cy="414898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参数数值优化</a:t>
            </a:r>
          </a:p>
        </p:txBody>
      </p:sp>
      <p:sp>
        <p:nvSpPr>
          <p:cNvPr id="45" name="圆角矩形">
            <a:extLst>
              <a:ext uri="{FF2B5EF4-FFF2-40B4-BE49-F238E27FC236}">
                <a16:creationId xmlns:a16="http://schemas.microsoft.com/office/drawing/2014/main" id="{61F6A5B2-E1DB-3B84-7AB7-53B4E10BD11E}"/>
              </a:ext>
            </a:extLst>
          </p:cNvPr>
          <p:cNvSpPr>
            <a:spLocks/>
          </p:cNvSpPr>
          <p:nvPr/>
        </p:nvSpPr>
        <p:spPr>
          <a:xfrm>
            <a:off x="3438160" y="5653559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F3E5F4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质量异常回溯</a:t>
            </a:r>
            <a:endParaRPr lang="en-US" altLang="zh-CN" sz="1050">
              <a:latin typeface="微软雅黑" charset="-122"/>
              <a:ea typeface="微软雅黑" charset="-122"/>
              <a:cs typeface="Times New Roman" charset="0"/>
            </a:endParaRPr>
          </a:p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生产时段对应</a:t>
            </a:r>
          </a:p>
        </p:txBody>
      </p:sp>
      <p:sp>
        <p:nvSpPr>
          <p:cNvPr id="46" name="圆角矩形">
            <a:extLst>
              <a:ext uri="{FF2B5EF4-FFF2-40B4-BE49-F238E27FC236}">
                <a16:creationId xmlns:a16="http://schemas.microsoft.com/office/drawing/2014/main" id="{4A27A34F-5764-BFD1-2498-38AEFE24F48C}"/>
              </a:ext>
            </a:extLst>
          </p:cNvPr>
          <p:cNvSpPr>
            <a:spLocks/>
          </p:cNvSpPr>
          <p:nvPr/>
        </p:nvSpPr>
        <p:spPr>
          <a:xfrm>
            <a:off x="4703181" y="5141889"/>
            <a:ext cx="1147883" cy="414898"/>
          </a:xfrm>
          <a:prstGeom prst="roundRect">
            <a:avLst>
              <a:gd name="adj" fmla="val 34203"/>
            </a:avLst>
          </a:prstGeom>
          <a:solidFill>
            <a:srgbClr val="F3E5F4"/>
          </a:solidFill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提升拉丝良品率</a:t>
            </a:r>
            <a:endParaRPr lang="en-US" altLang="zh-CN" sz="1050">
              <a:latin typeface="微软雅黑" charset="-122"/>
              <a:ea typeface="微软雅黑" charset="-122"/>
              <a:cs typeface="Times New Roman" charset="0"/>
            </a:endParaRPr>
          </a:p>
          <a:p>
            <a:pPr algn="ctr"/>
            <a:r>
              <a:rPr lang="zh-CN" altLang="en-US" sz="1050">
                <a:latin typeface="微软雅黑" charset="-122"/>
                <a:ea typeface="微软雅黑" charset="-122"/>
                <a:cs typeface="Times New Roman" charset="0"/>
              </a:rPr>
              <a:t>减少塔断次数</a:t>
            </a:r>
          </a:p>
        </p:txBody>
      </p:sp>
      <p:sp>
        <p:nvSpPr>
          <p:cNvPr id="47" name="圆角矩形">
            <a:extLst>
              <a:ext uri="{FF2B5EF4-FFF2-40B4-BE49-F238E27FC236}">
                <a16:creationId xmlns:a16="http://schemas.microsoft.com/office/drawing/2014/main" id="{1A923012-6C4B-0E21-7322-EBFE55891AF6}"/>
              </a:ext>
            </a:extLst>
          </p:cNvPr>
          <p:cNvSpPr>
            <a:spLocks/>
          </p:cNvSpPr>
          <p:nvPr/>
        </p:nvSpPr>
        <p:spPr>
          <a:xfrm>
            <a:off x="4691569" y="5653559"/>
            <a:ext cx="1147883" cy="414898"/>
          </a:xfrm>
          <a:prstGeom prst="roundRect">
            <a:avLst>
              <a:gd name="adj" fmla="val 34203"/>
            </a:avLst>
          </a:prstGeom>
          <a:noFill/>
          <a:ln w="12700" cap="flat" cmpd="sng">
            <a:solidFill>
              <a:srgbClr val="7F7F7F"/>
            </a:solidFill>
            <a:prstDash val="solid"/>
            <a:round/>
          </a:ln>
        </p:spPr>
        <p:txBody>
          <a:bodyPr vert="horz" wrap="square" lIns="35992" tIns="45709" rIns="35992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dirty="0">
                <a:latin typeface="微软雅黑" charset="-122"/>
                <a:ea typeface="微软雅黑" charset="-122"/>
                <a:cs typeface="Times New Roman" charset="0"/>
              </a:rPr>
              <a:t>精准定位问题段降低报废率</a:t>
            </a:r>
          </a:p>
        </p:txBody>
      </p:sp>
      <p:sp>
        <p:nvSpPr>
          <p:cNvPr id="48" name="矩形">
            <a:extLst>
              <a:ext uri="{FF2B5EF4-FFF2-40B4-BE49-F238E27FC236}">
                <a16:creationId xmlns:a16="http://schemas.microsoft.com/office/drawing/2014/main" id="{D435C38B-11B9-2A2B-709B-2D1406394E68}"/>
              </a:ext>
            </a:extLst>
          </p:cNvPr>
          <p:cNvSpPr>
            <a:spLocks/>
          </p:cNvSpPr>
          <p:nvPr/>
        </p:nvSpPr>
        <p:spPr>
          <a:xfrm>
            <a:off x="3434823" y="4803485"/>
            <a:ext cx="2411222" cy="33840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>
                <a:latin typeface="微软雅黑" charset="-122"/>
                <a:ea typeface="微软雅黑" charset="-122"/>
                <a:cs typeface="Times New Roman" charset="0"/>
              </a:rPr>
              <a:t>光纤生产优化</a:t>
            </a:r>
          </a:p>
        </p:txBody>
      </p:sp>
      <p:cxnSp>
        <p:nvCxnSpPr>
          <p:cNvPr id="49" name="肘形连接线">
            <a:extLst>
              <a:ext uri="{FF2B5EF4-FFF2-40B4-BE49-F238E27FC236}">
                <a16:creationId xmlns:a16="http://schemas.microsoft.com/office/drawing/2014/main" id="{5337F29F-D9B7-A12B-7874-F0BA86941E23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2968029" y="2156090"/>
            <a:ext cx="396925" cy="366274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50" name="肘形连接线">
            <a:extLst>
              <a:ext uri="{FF2B5EF4-FFF2-40B4-BE49-F238E27FC236}">
                <a16:creationId xmlns:a16="http://schemas.microsoft.com/office/drawing/2014/main" id="{F66CF5EF-5175-A6BF-AE28-80E17AE5F53D}"/>
              </a:ext>
            </a:extLst>
          </p:cNvPr>
          <p:cNvCxnSpPr>
            <a:cxnSpLocks/>
            <a:stCxn id="34" idx="3"/>
            <a:endCxn id="43" idx="1"/>
          </p:cNvCxnSpPr>
          <p:nvPr/>
        </p:nvCxnSpPr>
        <p:spPr>
          <a:xfrm>
            <a:off x="2968029" y="5202167"/>
            <a:ext cx="396925" cy="298191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51" name="矩形">
            <a:extLst>
              <a:ext uri="{FF2B5EF4-FFF2-40B4-BE49-F238E27FC236}">
                <a16:creationId xmlns:a16="http://schemas.microsoft.com/office/drawing/2014/main" id="{B683E147-97EF-C147-5F8D-27247B2F521F}"/>
              </a:ext>
            </a:extLst>
          </p:cNvPr>
          <p:cNvSpPr>
            <a:spLocks/>
          </p:cNvSpPr>
          <p:nvPr/>
        </p:nvSpPr>
        <p:spPr>
          <a:xfrm>
            <a:off x="9544355" y="775433"/>
            <a:ext cx="1829514" cy="43210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19" tIns="45709" rIns="91419" bIns="45709" anchor="ctr" anchorCtr="0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b="1">
                <a:latin typeface="微软雅黑" charset="-122"/>
                <a:ea typeface="微软雅黑" charset="-122"/>
                <a:cs typeface="Times New Roman" charset="0"/>
              </a:rPr>
              <a:t>成效</a:t>
            </a:r>
          </a:p>
        </p:txBody>
      </p:sp>
      <p:grpSp>
        <p:nvGrpSpPr>
          <p:cNvPr id="52" name="组合">
            <a:extLst>
              <a:ext uri="{FF2B5EF4-FFF2-40B4-BE49-F238E27FC236}">
                <a16:creationId xmlns:a16="http://schemas.microsoft.com/office/drawing/2014/main" id="{0F36DBCC-0543-4895-AF0C-D2350254B392}"/>
              </a:ext>
            </a:extLst>
          </p:cNvPr>
          <p:cNvGrpSpPr>
            <a:grpSpLocks/>
          </p:cNvGrpSpPr>
          <p:nvPr/>
        </p:nvGrpSpPr>
        <p:grpSpPr>
          <a:xfrm>
            <a:off x="6390723" y="1545401"/>
            <a:ext cx="2715769" cy="4548776"/>
            <a:chOff x="6389997" y="1545758"/>
            <a:chExt cx="2716398" cy="4549829"/>
          </a:xfrm>
        </p:grpSpPr>
        <p:grpSp>
          <p:nvGrpSpPr>
            <p:cNvPr id="53" name="组合">
              <a:extLst>
                <a:ext uri="{FF2B5EF4-FFF2-40B4-BE49-F238E27FC236}">
                  <a16:creationId xmlns:a16="http://schemas.microsoft.com/office/drawing/2014/main" id="{996CECB6-C4E4-3E41-543E-D9F53386B584}"/>
                </a:ext>
              </a:extLst>
            </p:cNvPr>
            <p:cNvGrpSpPr>
              <a:grpSpLocks/>
            </p:cNvGrpSpPr>
            <p:nvPr/>
          </p:nvGrpSpPr>
          <p:grpSpPr>
            <a:xfrm>
              <a:off x="6389997" y="1545758"/>
              <a:ext cx="2716398" cy="1440394"/>
              <a:chOff x="6389997" y="1545758"/>
              <a:chExt cx="2716398" cy="1440394"/>
            </a:xfrm>
          </p:grpSpPr>
          <p:sp>
            <p:nvSpPr>
              <p:cNvPr id="72" name="圆角矩形">
                <a:extLst>
                  <a:ext uri="{FF2B5EF4-FFF2-40B4-BE49-F238E27FC236}">
                    <a16:creationId xmlns:a16="http://schemas.microsoft.com/office/drawing/2014/main" id="{34926C45-EFAD-58FB-7B33-4873DB5E18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89997" y="1545758"/>
                <a:ext cx="2716398" cy="1440394"/>
              </a:xfrm>
              <a:prstGeom prst="roundRect">
                <a:avLst>
                  <a:gd name="adj" fmla="val 4435"/>
                </a:avLst>
              </a:prstGeom>
              <a:solidFill>
                <a:schemeClr val="bg1"/>
              </a:solidFill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3" name="圆角矩形">
                <a:extLst>
                  <a:ext uri="{FF2B5EF4-FFF2-40B4-BE49-F238E27FC236}">
                    <a16:creationId xmlns:a16="http://schemas.microsoft.com/office/drawing/2014/main" id="{D76D7941-7588-EA4B-BB55-0F2B89029D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47427" y="1827092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冗余指标约简</a:t>
                </a:r>
              </a:p>
            </p:txBody>
          </p:sp>
          <p:sp>
            <p:nvSpPr>
              <p:cNvPr id="74" name="圆角矩形">
                <a:extLst>
                  <a:ext uri="{FF2B5EF4-FFF2-40B4-BE49-F238E27FC236}">
                    <a16:creationId xmlns:a16="http://schemas.microsoft.com/office/drawing/2014/main" id="{2B5BF79E-A326-3892-3D29-9A055EF30A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81737" y="1827092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指标趋势性分析</a:t>
                </a:r>
              </a:p>
            </p:txBody>
          </p:sp>
          <p:sp>
            <p:nvSpPr>
              <p:cNvPr id="75" name="圆角矩形">
                <a:extLst>
                  <a:ext uri="{FF2B5EF4-FFF2-40B4-BE49-F238E27FC236}">
                    <a16:creationId xmlns:a16="http://schemas.microsoft.com/office/drawing/2014/main" id="{4BBECA5A-D7B4-235F-6FF7-4E2F47A07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47427" y="2196385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指标统计性分析</a:t>
                </a:r>
              </a:p>
            </p:txBody>
          </p:sp>
          <p:sp>
            <p:nvSpPr>
              <p:cNvPr id="76" name="圆角矩形">
                <a:extLst>
                  <a:ext uri="{FF2B5EF4-FFF2-40B4-BE49-F238E27FC236}">
                    <a16:creationId xmlns:a16="http://schemas.microsoft.com/office/drawing/2014/main" id="{D07FB1AA-91AB-83A7-C390-B37ED5EA84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81737" y="2196385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指标关联性分析</a:t>
                </a:r>
              </a:p>
            </p:txBody>
          </p:sp>
          <p:sp>
            <p:nvSpPr>
              <p:cNvPr id="77" name="圆角矩形">
                <a:extLst>
                  <a:ext uri="{FF2B5EF4-FFF2-40B4-BE49-F238E27FC236}">
                    <a16:creationId xmlns:a16="http://schemas.microsoft.com/office/drawing/2014/main" id="{C3A3EFD3-F77A-195B-731E-6A6BECAD99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47427" y="2565680"/>
                <a:ext cx="1224000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指标控制优化</a:t>
                </a:r>
              </a:p>
            </p:txBody>
          </p:sp>
          <p:sp>
            <p:nvSpPr>
              <p:cNvPr id="78" name="圆角矩形">
                <a:extLst>
                  <a:ext uri="{FF2B5EF4-FFF2-40B4-BE49-F238E27FC236}">
                    <a16:creationId xmlns:a16="http://schemas.microsoft.com/office/drawing/2014/main" id="{DF230CEB-3C82-C0C9-0C28-F6FC796DD3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81737" y="2565680"/>
                <a:ext cx="1223999" cy="252000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标准值范围优化</a:t>
                </a:r>
              </a:p>
            </p:txBody>
          </p:sp>
          <p:sp>
            <p:nvSpPr>
              <p:cNvPr id="79" name="矩形">
                <a:extLst>
                  <a:ext uri="{FF2B5EF4-FFF2-40B4-BE49-F238E27FC236}">
                    <a16:creationId xmlns:a16="http://schemas.microsoft.com/office/drawing/2014/main" id="{45CF0830-A0F4-6AB2-4B45-605AE57466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47429" y="1545758"/>
                <a:ext cx="2583306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指标态势分析</a:t>
                </a:r>
              </a:p>
            </p:txBody>
          </p:sp>
        </p:grpSp>
        <p:grpSp>
          <p:nvGrpSpPr>
            <p:cNvPr id="54" name="组合">
              <a:extLst>
                <a:ext uri="{FF2B5EF4-FFF2-40B4-BE49-F238E27FC236}">
                  <a16:creationId xmlns:a16="http://schemas.microsoft.com/office/drawing/2014/main" id="{6535979D-701E-06FD-441E-E9969317C46B}"/>
                </a:ext>
              </a:extLst>
            </p:cNvPr>
            <p:cNvGrpSpPr>
              <a:grpSpLocks/>
            </p:cNvGrpSpPr>
            <p:nvPr/>
          </p:nvGrpSpPr>
          <p:grpSpPr>
            <a:xfrm>
              <a:off x="6389997" y="3108912"/>
              <a:ext cx="2716398" cy="1440395"/>
              <a:chOff x="6389997" y="3108912"/>
              <a:chExt cx="2716398" cy="1440395"/>
            </a:xfrm>
          </p:grpSpPr>
          <p:sp>
            <p:nvSpPr>
              <p:cNvPr id="64" name="圆角矩形">
                <a:extLst>
                  <a:ext uri="{FF2B5EF4-FFF2-40B4-BE49-F238E27FC236}">
                    <a16:creationId xmlns:a16="http://schemas.microsoft.com/office/drawing/2014/main" id="{9C40FD49-B241-0DE4-99C9-A7EFACCADB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89997" y="3108912"/>
                <a:ext cx="2716398" cy="1440395"/>
              </a:xfrm>
              <a:prstGeom prst="roundRect">
                <a:avLst>
                  <a:gd name="adj" fmla="val 4435"/>
                </a:avLst>
              </a:prstGeom>
              <a:noFill/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5" name="圆角矩形">
                <a:extLst>
                  <a:ext uri="{FF2B5EF4-FFF2-40B4-BE49-F238E27FC236}">
                    <a16:creationId xmlns:a16="http://schemas.microsoft.com/office/drawing/2014/main" id="{01F2BF0E-1C13-F396-6C67-9D1A049876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8132" y="344777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产品质量量化评价</a:t>
                </a:r>
              </a:p>
            </p:txBody>
          </p:sp>
          <p:sp>
            <p:nvSpPr>
              <p:cNvPr id="66" name="圆角矩形">
                <a:extLst>
                  <a:ext uri="{FF2B5EF4-FFF2-40B4-BE49-F238E27FC236}">
                    <a16:creationId xmlns:a16="http://schemas.microsoft.com/office/drawing/2014/main" id="{F1EAFF6B-120C-1B95-8C11-C4D60806BB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72441" y="344777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质量等级差异分析</a:t>
                </a:r>
              </a:p>
            </p:txBody>
          </p:sp>
          <p:sp>
            <p:nvSpPr>
              <p:cNvPr id="67" name="圆角矩形">
                <a:extLst>
                  <a:ext uri="{FF2B5EF4-FFF2-40B4-BE49-F238E27FC236}">
                    <a16:creationId xmlns:a16="http://schemas.microsoft.com/office/drawing/2014/main" id="{153547FF-36CB-E832-3CED-6835397D34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8132" y="380818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产品质量相关分析</a:t>
                </a:r>
              </a:p>
            </p:txBody>
          </p:sp>
          <p:sp>
            <p:nvSpPr>
              <p:cNvPr id="68" name="圆角矩形">
                <a:extLst>
                  <a:ext uri="{FF2B5EF4-FFF2-40B4-BE49-F238E27FC236}">
                    <a16:creationId xmlns:a16="http://schemas.microsoft.com/office/drawing/2014/main" id="{2549A851-1522-F1D9-0B45-A25140E06D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72441" y="380818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产品质量预测分析</a:t>
                </a:r>
              </a:p>
            </p:txBody>
          </p:sp>
          <p:sp>
            <p:nvSpPr>
              <p:cNvPr id="69" name="圆角矩形">
                <a:extLst>
                  <a:ext uri="{FF2B5EF4-FFF2-40B4-BE49-F238E27FC236}">
                    <a16:creationId xmlns:a16="http://schemas.microsoft.com/office/drawing/2014/main" id="{41F7B458-F646-4087-08BF-044FFA0168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8132" y="4168603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产品良品率分析</a:t>
                </a:r>
              </a:p>
            </p:txBody>
          </p:sp>
          <p:sp>
            <p:nvSpPr>
              <p:cNvPr id="70" name="圆角矩形">
                <a:extLst>
                  <a:ext uri="{FF2B5EF4-FFF2-40B4-BE49-F238E27FC236}">
                    <a16:creationId xmlns:a16="http://schemas.microsoft.com/office/drawing/2014/main" id="{303D0E19-2A95-8352-6DBF-E98406B7C9E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72441" y="4168603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成本控制分析</a:t>
                </a:r>
              </a:p>
            </p:txBody>
          </p:sp>
          <p:sp>
            <p:nvSpPr>
              <p:cNvPr id="71" name="矩形">
                <a:extLst>
                  <a:ext uri="{FF2B5EF4-FFF2-40B4-BE49-F238E27FC236}">
                    <a16:creationId xmlns:a16="http://schemas.microsoft.com/office/drawing/2014/main" id="{12F078C4-D527-DCD0-B8DE-CC221D75A8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8132" y="3109287"/>
                <a:ext cx="2583306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产品质量分析</a:t>
                </a:r>
              </a:p>
            </p:txBody>
          </p:sp>
        </p:grpSp>
        <p:grpSp>
          <p:nvGrpSpPr>
            <p:cNvPr id="55" name="组合">
              <a:extLst>
                <a:ext uri="{FF2B5EF4-FFF2-40B4-BE49-F238E27FC236}">
                  <a16:creationId xmlns:a16="http://schemas.microsoft.com/office/drawing/2014/main" id="{D9C96B8A-5427-DC43-3FEB-B5867754919D}"/>
                </a:ext>
              </a:extLst>
            </p:cNvPr>
            <p:cNvGrpSpPr>
              <a:grpSpLocks/>
            </p:cNvGrpSpPr>
            <p:nvPr/>
          </p:nvGrpSpPr>
          <p:grpSpPr>
            <a:xfrm>
              <a:off x="6389997" y="4672066"/>
              <a:ext cx="2716398" cy="1423521"/>
              <a:chOff x="6389997" y="4672066"/>
              <a:chExt cx="2716398" cy="1423521"/>
            </a:xfrm>
          </p:grpSpPr>
          <p:sp>
            <p:nvSpPr>
              <p:cNvPr id="56" name="圆角矩形">
                <a:extLst>
                  <a:ext uri="{FF2B5EF4-FFF2-40B4-BE49-F238E27FC236}">
                    <a16:creationId xmlns:a16="http://schemas.microsoft.com/office/drawing/2014/main" id="{7257B763-EBDE-30A3-B6D3-2B8C2A51DD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89997" y="4672066"/>
                <a:ext cx="2716398" cy="1423521"/>
              </a:xfrm>
              <a:prstGeom prst="roundRect">
                <a:avLst>
                  <a:gd name="adj" fmla="val 4435"/>
                </a:avLst>
              </a:prstGeom>
              <a:noFill/>
              <a:ln w="12700" cap="flat" cmpd="sng">
                <a:solidFill>
                  <a:srgbClr val="232C38"/>
                </a:solidFill>
                <a:prstDash val="dash"/>
                <a:round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7" name="圆角矩形">
                <a:extLst>
                  <a:ext uri="{FF2B5EF4-FFF2-40B4-BE49-F238E27FC236}">
                    <a16:creationId xmlns:a16="http://schemas.microsoft.com/office/drawing/2014/main" id="{2966BC50-8A8D-8526-EF6A-BD95010AC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8284" y="4981295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设备综合效率分析</a:t>
                </a:r>
              </a:p>
            </p:txBody>
          </p:sp>
          <p:sp>
            <p:nvSpPr>
              <p:cNvPr id="58" name="圆角矩形">
                <a:extLst>
                  <a:ext uri="{FF2B5EF4-FFF2-40B4-BE49-F238E27FC236}">
                    <a16:creationId xmlns:a16="http://schemas.microsoft.com/office/drawing/2014/main" id="{7AC196E6-32C4-5FCF-2520-9D6514CB4A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02593" y="4981295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生产异常自动识别</a:t>
                </a:r>
              </a:p>
            </p:txBody>
          </p:sp>
          <p:sp>
            <p:nvSpPr>
              <p:cNvPr id="59" name="圆角矩形">
                <a:extLst>
                  <a:ext uri="{FF2B5EF4-FFF2-40B4-BE49-F238E27FC236}">
                    <a16:creationId xmlns:a16="http://schemas.microsoft.com/office/drawing/2014/main" id="{4F72ECDD-875D-A897-5FC3-9BE00EC1F4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8284" y="534171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设备异常监控预警</a:t>
                </a:r>
              </a:p>
            </p:txBody>
          </p:sp>
          <p:sp>
            <p:nvSpPr>
              <p:cNvPr id="60" name="圆角矩形">
                <a:extLst>
                  <a:ext uri="{FF2B5EF4-FFF2-40B4-BE49-F238E27FC236}">
                    <a16:creationId xmlns:a16="http://schemas.microsoft.com/office/drawing/2014/main" id="{B955A733-91E2-AF1F-687E-B295E65FE2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02593" y="5341711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生产异常指标预警</a:t>
                </a:r>
              </a:p>
            </p:txBody>
          </p:sp>
          <p:sp>
            <p:nvSpPr>
              <p:cNvPr id="61" name="圆角矩形">
                <a:extLst>
                  <a:ext uri="{FF2B5EF4-FFF2-40B4-BE49-F238E27FC236}">
                    <a16:creationId xmlns:a16="http://schemas.microsoft.com/office/drawing/2014/main" id="{3974B4AA-78BA-A703-DD50-54B7BFC78C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8284" y="570212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零件生命周期预测</a:t>
                </a:r>
              </a:p>
            </p:txBody>
          </p:sp>
          <p:sp>
            <p:nvSpPr>
              <p:cNvPr id="62" name="圆角矩形">
                <a:extLst>
                  <a:ext uri="{FF2B5EF4-FFF2-40B4-BE49-F238E27FC236}">
                    <a16:creationId xmlns:a16="http://schemas.microsoft.com/office/drawing/2014/main" id="{1D4A2A28-2682-7D5F-976D-F353E6E9E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02593" y="5702127"/>
                <a:ext cx="1224000" cy="251999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7F7F7F"/>
                </a:solidFill>
                <a:prstDash val="solid"/>
                <a:round/>
              </a:ln>
            </p:spPr>
            <p:txBody>
              <a:bodyPr vert="horz" wrap="square" lIns="17996" tIns="45709" rIns="17996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050">
                    <a:latin typeface="微软雅黑" charset="-122"/>
                    <a:ea typeface="微软雅黑" charset="-122"/>
                    <a:cs typeface="Times New Roman" charset="0"/>
                  </a:rPr>
                  <a:t>生产异常指标溯源</a:t>
                </a:r>
              </a:p>
            </p:txBody>
          </p:sp>
          <p:sp>
            <p:nvSpPr>
              <p:cNvPr id="63" name="矩形">
                <a:extLst>
                  <a:ext uri="{FF2B5EF4-FFF2-40B4-BE49-F238E27FC236}">
                    <a16:creationId xmlns:a16="http://schemas.microsoft.com/office/drawing/2014/main" id="{57A68488-36A5-BDAF-30F7-2609C1B4CA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68285" y="4695492"/>
                <a:ext cx="2583307" cy="33848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round/>
              </a:ln>
            </p:spPr>
            <p:txBody>
              <a:bodyPr vert="horz" wrap="square" lIns="91419" tIns="45709" rIns="91419" bIns="45709" anchor="ctr" anchorCtr="0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>
                    <a:latin typeface="微软雅黑" charset="-122"/>
                    <a:ea typeface="微软雅黑" charset="-122"/>
                    <a:cs typeface="Times New Roman" charset="0"/>
                  </a:rPr>
                  <a:t>设备状态和生产异常分析</a:t>
                </a:r>
              </a:p>
            </p:txBody>
          </p:sp>
        </p:grpSp>
      </p:grpSp>
      <p:sp>
        <p:nvSpPr>
          <p:cNvPr id="80" name="圆角矩形">
            <a:extLst>
              <a:ext uri="{FF2B5EF4-FFF2-40B4-BE49-F238E27FC236}">
                <a16:creationId xmlns:a16="http://schemas.microsoft.com/office/drawing/2014/main" id="{C6D69A63-613F-C638-CFBB-EB212483A7E4}"/>
              </a:ext>
            </a:extLst>
          </p:cNvPr>
          <p:cNvSpPr>
            <a:spLocks/>
          </p:cNvSpPr>
          <p:nvPr/>
        </p:nvSpPr>
        <p:spPr>
          <a:xfrm>
            <a:off x="6233511" y="1427623"/>
            <a:ext cx="3030195" cy="4784329"/>
          </a:xfrm>
          <a:prstGeom prst="roundRect">
            <a:avLst>
              <a:gd name="adj" fmla="val 0"/>
            </a:avLst>
          </a:prstGeom>
          <a:solidFill>
            <a:srgbClr val="FFC000">
              <a:alpha val="10000"/>
            </a:srgbClr>
          </a:solidFill>
          <a:ln w="12700" cap="flat" cmpd="sng">
            <a:solidFill>
              <a:srgbClr val="FFC000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1" name="肘形连接线">
            <a:extLst>
              <a:ext uri="{FF2B5EF4-FFF2-40B4-BE49-F238E27FC236}">
                <a16:creationId xmlns:a16="http://schemas.microsoft.com/office/drawing/2014/main" id="{7E2F699A-5D0C-17CF-2477-315A13EF6672}"/>
              </a:ext>
            </a:extLst>
          </p:cNvPr>
          <p:cNvCxnSpPr>
            <a:cxnSpLocks/>
            <a:stCxn id="7" idx="3"/>
            <a:endCxn id="80" idx="1"/>
          </p:cNvCxnSpPr>
          <p:nvPr/>
        </p:nvCxnSpPr>
        <p:spPr>
          <a:xfrm>
            <a:off x="5919194" y="2156090"/>
            <a:ext cx="314317" cy="1663698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82" name="肘形连接线">
            <a:extLst>
              <a:ext uri="{FF2B5EF4-FFF2-40B4-BE49-F238E27FC236}">
                <a16:creationId xmlns:a16="http://schemas.microsoft.com/office/drawing/2014/main" id="{428FA073-8B53-4B3A-DD0B-0DE312E0338A}"/>
              </a:ext>
            </a:extLst>
          </p:cNvPr>
          <p:cNvCxnSpPr>
            <a:cxnSpLocks/>
            <a:stCxn id="43" idx="3"/>
            <a:endCxn id="80" idx="1"/>
          </p:cNvCxnSpPr>
          <p:nvPr/>
        </p:nvCxnSpPr>
        <p:spPr>
          <a:xfrm flipV="1">
            <a:off x="5919194" y="3819788"/>
            <a:ext cx="314317" cy="1680570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sp>
        <p:nvSpPr>
          <p:cNvPr id="83" name="矩形">
            <a:extLst>
              <a:ext uri="{FF2B5EF4-FFF2-40B4-BE49-F238E27FC236}">
                <a16:creationId xmlns:a16="http://schemas.microsoft.com/office/drawing/2014/main" id="{4C3C42A8-14DF-9C34-8B0D-8F0134DBE8DF}"/>
              </a:ext>
            </a:extLst>
          </p:cNvPr>
          <p:cNvSpPr>
            <a:spLocks/>
          </p:cNvSpPr>
          <p:nvPr/>
        </p:nvSpPr>
        <p:spPr>
          <a:xfrm>
            <a:off x="9321123" y="1988350"/>
            <a:ext cx="2868673" cy="373041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19" tIns="45709" rIns="91419" bIns="45709" anchor="t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1.</a:t>
            </a:r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光棒生产稳定性显著改善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：成品率从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60%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提升至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90%+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，达到大规模投产的门槛。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2.</a:t>
            </a:r>
            <a:r>
              <a:rPr lang="zh-CN" altLang="en-US" sz="2000" b="1" dirty="0">
                <a:latin typeface="微软雅黑" charset="-122"/>
                <a:ea typeface="微软雅黑" charset="-122"/>
                <a:cs typeface="微软雅黑" charset="-122"/>
              </a:rPr>
              <a:t>光纤质量稳步提升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：各机台光纤良品率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提高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5-10%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charset="-122"/>
                <a:ea typeface="微软雅黑" charset="-122"/>
                <a:cs typeface="微软雅黑" charset="-122"/>
              </a:rPr>
              <a:t>3.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拉丝塔断率</a:t>
            </a:r>
            <a:r>
              <a:rPr lang="zh-CN" altLang="en-US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下降</a:t>
            </a:r>
            <a:r>
              <a:rPr lang="en-US" altLang="zh-CN" sz="200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20%</a:t>
            </a:r>
            <a:r>
              <a:rPr lang="zh-CN" altLang="en-US" sz="2000" dirty="0"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en-US" altLang="zh-CN" sz="2000" dirty="0">
              <a:latin typeface="微软雅黑" charset="-122"/>
              <a:ea typeface="微软雅黑" charset="-122"/>
              <a:cs typeface="微软雅黑" charset="-122"/>
            </a:endParaRPr>
          </a:p>
        </p:txBody>
      </p:sp>
      <p:cxnSp>
        <p:nvCxnSpPr>
          <p:cNvPr id="84" name="直线连接线">
            <a:extLst>
              <a:ext uri="{FF2B5EF4-FFF2-40B4-BE49-F238E27FC236}">
                <a16:creationId xmlns:a16="http://schemas.microsoft.com/office/drawing/2014/main" id="{8D14A736-1282-9B84-DEA2-A93D460F9321}"/>
              </a:ext>
            </a:extLst>
          </p:cNvPr>
          <p:cNvCxnSpPr>
            <a:cxnSpLocks/>
          </p:cNvCxnSpPr>
          <p:nvPr/>
        </p:nvCxnSpPr>
        <p:spPr>
          <a:xfrm flipV="1">
            <a:off x="4629879" y="2867685"/>
            <a:ext cx="0" cy="247381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  <p:cxnSp>
        <p:nvCxnSpPr>
          <p:cNvPr id="85" name="直线连接线">
            <a:extLst>
              <a:ext uri="{FF2B5EF4-FFF2-40B4-BE49-F238E27FC236}">
                <a16:creationId xmlns:a16="http://schemas.microsoft.com/office/drawing/2014/main" id="{1ECDB444-ED03-4AAC-6412-D35C4F8B5035}"/>
              </a:ext>
            </a:extLst>
          </p:cNvPr>
          <p:cNvCxnSpPr>
            <a:cxnSpLocks/>
            <a:stCxn id="37" idx="2"/>
            <a:endCxn id="48" idx="0"/>
          </p:cNvCxnSpPr>
          <p:nvPr/>
        </p:nvCxnSpPr>
        <p:spPr>
          <a:xfrm flipH="1">
            <a:off x="4640434" y="4531383"/>
            <a:ext cx="1641" cy="272102"/>
          </a:xfrm>
          <a:prstGeom prst="straightConnector1">
            <a:avLst/>
          </a:prstGeom>
          <a:noFill/>
          <a:ln w="6350" cap="flat" cmpd="sng">
            <a:solidFill>
              <a:srgbClr val="333F50"/>
            </a:solidFill>
            <a:prstDash val="solid"/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77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10676A-A359-2A48-7477-263743EACC79}"/>
              </a:ext>
            </a:extLst>
          </p:cNvPr>
          <p:cNvSpPr/>
          <p:nvPr/>
        </p:nvSpPr>
        <p:spPr>
          <a:xfrm>
            <a:off x="291000" y="4100315"/>
            <a:ext cx="1530000" cy="360000"/>
          </a:xfrm>
          <a:prstGeom prst="roundRect">
            <a:avLst/>
          </a:prstGeom>
          <a:solidFill>
            <a:srgbClr val="FCE0E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EE7C1E-6E52-5ECD-C018-0123C83BC8CA}"/>
              </a:ext>
            </a:extLst>
          </p:cNvPr>
          <p:cNvSpPr/>
          <p:nvPr/>
        </p:nvSpPr>
        <p:spPr>
          <a:xfrm>
            <a:off x="291000" y="3351542"/>
            <a:ext cx="1530000" cy="360000"/>
          </a:xfrm>
          <a:prstGeom prst="roundRect">
            <a:avLst/>
          </a:prstGeom>
          <a:solidFill>
            <a:srgbClr val="FFE2B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5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9DE740-D00B-52B0-36FB-91938395B799}"/>
              </a:ext>
            </a:extLst>
          </p:cNvPr>
          <p:cNvSpPr/>
          <p:nvPr/>
        </p:nvSpPr>
        <p:spPr>
          <a:xfrm>
            <a:off x="291000" y="1854000"/>
            <a:ext cx="1530000" cy="360000"/>
          </a:xfrm>
          <a:prstGeom prst="roundRect">
            <a:avLst/>
          </a:prstGeom>
          <a:solidFill>
            <a:srgbClr val="C1E7F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4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F56B4D-3157-B016-EFDC-3ED15A488212}"/>
              </a:ext>
            </a:extLst>
          </p:cNvPr>
          <p:cNvSpPr/>
          <p:nvPr/>
        </p:nvSpPr>
        <p:spPr>
          <a:xfrm>
            <a:off x="291000" y="2602771"/>
            <a:ext cx="1530000" cy="360000"/>
          </a:xfrm>
          <a:prstGeom prst="roundRect">
            <a:avLst/>
          </a:prstGeom>
          <a:solidFill>
            <a:srgbClr val="F1F3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Sans Serif" panose="020B0604020202020204" pitchFamily="34" charset="0"/>
              </a:rPr>
              <a:t>3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A373EA6-40F3-CB46-F757-0F357B065347}"/>
              </a:ext>
            </a:extLst>
          </p:cNvPr>
          <p:cNvSpPr/>
          <p:nvPr/>
        </p:nvSpPr>
        <p:spPr>
          <a:xfrm>
            <a:off x="291000" y="1105229"/>
            <a:ext cx="1530000" cy="360000"/>
          </a:xfrm>
          <a:prstGeom prst="roundRect">
            <a:avLst/>
          </a:prstGeom>
          <a:solidFill>
            <a:srgbClr val="DADEE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2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147DFC-6059-FF32-6C1A-21ACEF04D179}"/>
              </a:ext>
            </a:extLst>
          </p:cNvPr>
          <p:cNvSpPr/>
          <p:nvPr/>
        </p:nvSpPr>
        <p:spPr>
          <a:xfrm>
            <a:off x="29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1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4A5D1C9-463F-AD1B-28BA-23F02FFD91B1}"/>
              </a:ext>
            </a:extLst>
          </p:cNvPr>
          <p:cNvSpPr/>
          <p:nvPr/>
        </p:nvSpPr>
        <p:spPr>
          <a:xfrm>
            <a:off x="227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你好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9768FA-EF8E-2518-B303-56F40CBF9CDF}"/>
              </a:ext>
            </a:extLst>
          </p:cNvPr>
          <p:cNvSpPr/>
          <p:nvPr/>
        </p:nvSpPr>
        <p:spPr>
          <a:xfrm>
            <a:off x="4251000" y="356458"/>
            <a:ext cx="1530000" cy="360000"/>
          </a:xfrm>
          <a:prstGeom prst="roundRect">
            <a:avLst/>
          </a:prstGeom>
          <a:solidFill>
            <a:srgbClr val="CCE7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MS Reference Sans Serif" panose="020B0604030504040204" pitchFamily="34" charset="0"/>
                <a:ea typeface="微软雅黑" panose="020B0503020204020204" pitchFamily="34" charset="-122"/>
                <a:cs typeface="Microsoft Sans Serif" panose="020B0604020202020204" pitchFamily="34" charset="0"/>
              </a:rPr>
              <a:t>hello</a:t>
            </a:r>
            <a:endParaRPr lang="zh-CN" altLang="en-US" sz="1600">
              <a:solidFill>
                <a:schemeClr val="tx1"/>
              </a:solidFill>
              <a:latin typeface="MS Reference Sans Serif" panose="020B0604030504040204" pitchFamily="34" charset="0"/>
              <a:ea typeface="微软雅黑" panose="020B0503020204020204" pitchFamily="34" charset="-122"/>
              <a:cs typeface="Microsoft Sans Serif" panose="020B0604020202020204" pitchFamily="34" charset="0"/>
            </a:endParaRPr>
          </a:p>
        </p:txBody>
      </p:sp>
      <p:graphicFrame>
        <p:nvGraphicFramePr>
          <p:cNvPr id="12" name="表格 22">
            <a:extLst>
              <a:ext uri="{FF2B5EF4-FFF2-40B4-BE49-F238E27FC236}">
                <a16:creationId xmlns:a16="http://schemas.microsoft.com/office/drawing/2014/main" id="{817069DB-1725-5A8A-809F-90366AE4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05558"/>
              </p:ext>
            </p:extLst>
          </p:nvPr>
        </p:nvGraphicFramePr>
        <p:xfrm>
          <a:off x="3936000" y="2248502"/>
          <a:ext cx="1305000" cy="1463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B7C0CC6-D62F-31C6-83B7-8A827C416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80745"/>
              </p:ext>
            </p:extLst>
          </p:nvPr>
        </p:nvGraphicFramePr>
        <p:xfrm>
          <a:off x="2361000" y="2237040"/>
          <a:ext cx="1305000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C594387E-06CE-790B-7FAC-C139C462944D}"/>
              </a:ext>
            </a:extLst>
          </p:cNvPr>
          <p:cNvSpPr txBox="1"/>
          <p:nvPr/>
        </p:nvSpPr>
        <p:spPr>
          <a:xfrm>
            <a:off x="6816000" y="14652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文章</a:t>
            </a:r>
          </a:p>
        </p:txBody>
      </p:sp>
      <p:graphicFrame>
        <p:nvGraphicFramePr>
          <p:cNvPr id="15" name="表格 22">
            <a:extLst>
              <a:ext uri="{FF2B5EF4-FFF2-40B4-BE49-F238E27FC236}">
                <a16:creationId xmlns:a16="http://schemas.microsoft.com/office/drawing/2014/main" id="{5721C03B-6A31-7D44-99E4-A22AD6A79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43510"/>
              </p:ext>
            </p:extLst>
          </p:nvPr>
        </p:nvGraphicFramePr>
        <p:xfrm>
          <a:off x="7044227" y="2248502"/>
          <a:ext cx="1305000" cy="1463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4D02795-75BF-C04B-757E-D2F80FD7D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69292"/>
              </p:ext>
            </p:extLst>
          </p:nvPr>
        </p:nvGraphicFramePr>
        <p:xfrm>
          <a:off x="5497055" y="2231251"/>
          <a:ext cx="1305000" cy="146304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35000">
                  <a:extLst>
                    <a:ext uri="{9D8B030D-6E8A-4147-A177-3AD203B41FA5}">
                      <a16:colId xmlns:a16="http://schemas.microsoft.com/office/drawing/2014/main" val="169088780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3084083932"/>
                    </a:ext>
                  </a:extLst>
                </a:gridCol>
                <a:gridCol w="435000">
                  <a:extLst>
                    <a:ext uri="{9D8B030D-6E8A-4147-A177-3AD203B41FA5}">
                      <a16:colId xmlns:a16="http://schemas.microsoft.com/office/drawing/2014/main" val="4077435083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051252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848241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7232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02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9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279</Words>
  <Application>Microsoft Office PowerPoint</Application>
  <PresentationFormat>宽屏</PresentationFormat>
  <Paragraphs>75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MS Reference Sans Serif</vt:lpstr>
      <vt:lpstr>Office 主题​​</vt:lpstr>
      <vt:lpstr>PowerPoint 演示文稿</vt:lpstr>
      <vt:lpstr>PowerPoint 演示文稿</vt:lpstr>
      <vt:lpstr>数据分析框架 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5</cp:revision>
  <dcterms:created xsi:type="dcterms:W3CDTF">2022-05-25T02:23:15Z</dcterms:created>
  <dcterms:modified xsi:type="dcterms:W3CDTF">2022-11-02T07:18:25Z</dcterms:modified>
</cp:coreProperties>
</file>