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290" r:id="rId6"/>
    <p:sldId id="292" r:id="rId7"/>
    <p:sldId id="263" r:id="rId8"/>
    <p:sldId id="257" r:id="rId9"/>
    <p:sldId id="259" r:id="rId10"/>
    <p:sldId id="295" r:id="rId11"/>
    <p:sldId id="296" r:id="rId12"/>
    <p:sldId id="258" r:id="rId13"/>
    <p:sldId id="264" r:id="rId14"/>
    <p:sldId id="261" r:id="rId15"/>
    <p:sldId id="269" r:id="rId16"/>
    <p:sldId id="273" r:id="rId17"/>
    <p:sldId id="280" r:id="rId18"/>
    <p:sldId id="293" r:id="rId19"/>
    <p:sldId id="282" r:id="rId20"/>
    <p:sldId id="283" r:id="rId21"/>
    <p:sldId id="288" r:id="rId22"/>
    <p:sldId id="270" r:id="rId23"/>
    <p:sldId id="268" r:id="rId24"/>
    <p:sldId id="267" r:id="rId25"/>
    <p:sldId id="275" r:id="rId26"/>
    <p:sldId id="276" r:id="rId27"/>
    <p:sldId id="277" r:id="rId28"/>
    <p:sldId id="289" r:id="rId29"/>
    <p:sldId id="278" r:id="rId30"/>
    <p:sldId id="279" r:id="rId31"/>
    <p:sldId id="281" r:id="rId32"/>
    <p:sldId id="286" r:id="rId33"/>
    <p:sldId id="285" r:id="rId34"/>
    <p:sldId id="284" r:id="rId35"/>
    <p:sldId id="260" r:id="rId36"/>
    <p:sldId id="262" r:id="rId37"/>
    <p:sldId id="291" r:id="rId38"/>
    <p:sldId id="266" r:id="rId39"/>
    <p:sldId id="265" r:id="rId40"/>
    <p:sldId id="271" r:id="rId41"/>
    <p:sldId id="274" r:id="rId42"/>
    <p:sldId id="2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718"/>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5" autoAdjust="0"/>
  </p:normalViewPr>
  <p:slideViewPr>
    <p:cSldViewPr snapToGrid="0" showGuides="1">
      <p:cViewPr varScale="1">
        <p:scale>
          <a:sx n="81" d="100"/>
          <a:sy n="81" d="100"/>
        </p:scale>
        <p:origin x="586" y="53"/>
      </p:cViewPr>
      <p:guideLst>
        <p:guide orient="horz" pos="2160"/>
        <p:guide pos="3840"/>
      </p:guideLst>
    </p:cSldViewPr>
  </p:slideViewPr>
  <p:outlineViewPr>
    <p:cViewPr>
      <p:scale>
        <a:sx n="33" d="100"/>
        <a:sy n="33" d="100"/>
      </p:scale>
      <p:origin x="0" y="-114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9/30/2021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9/30/2021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a:t>
            </a:fld>
            <a:endParaRPr lang="en-US" dirty="0"/>
          </a:p>
        </p:txBody>
      </p:sp>
    </p:spTree>
    <p:extLst>
      <p:ext uri="{BB962C8B-B14F-4D97-AF65-F5344CB8AC3E}">
        <p14:creationId xmlns:p14="http://schemas.microsoft.com/office/powerpoint/2010/main" val="1034056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10</a:t>
            </a:fld>
            <a:endParaRPr lang="en-US" dirty="0"/>
          </a:p>
        </p:txBody>
      </p:sp>
    </p:spTree>
    <p:extLst>
      <p:ext uri="{BB962C8B-B14F-4D97-AF65-F5344CB8AC3E}">
        <p14:creationId xmlns:p14="http://schemas.microsoft.com/office/powerpoint/2010/main" val="279210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11</a:t>
            </a:fld>
            <a:endParaRPr lang="en-US" dirty="0"/>
          </a:p>
        </p:txBody>
      </p:sp>
    </p:spTree>
    <p:extLst>
      <p:ext uri="{BB962C8B-B14F-4D97-AF65-F5344CB8AC3E}">
        <p14:creationId xmlns:p14="http://schemas.microsoft.com/office/powerpoint/2010/main" val="304231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12</a:t>
            </a:fld>
            <a:endParaRPr lang="en-US" dirty="0"/>
          </a:p>
        </p:txBody>
      </p:sp>
    </p:spTree>
    <p:extLst>
      <p:ext uri="{BB962C8B-B14F-4D97-AF65-F5344CB8AC3E}">
        <p14:creationId xmlns:p14="http://schemas.microsoft.com/office/powerpoint/2010/main" val="36641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13</a:t>
            </a:fld>
            <a:endParaRPr lang="en-US" dirty="0"/>
          </a:p>
        </p:txBody>
      </p:sp>
    </p:spTree>
    <p:extLst>
      <p:ext uri="{BB962C8B-B14F-4D97-AF65-F5344CB8AC3E}">
        <p14:creationId xmlns:p14="http://schemas.microsoft.com/office/powerpoint/2010/main" val="357686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14</a:t>
            </a:fld>
            <a:endParaRPr lang="en-US" dirty="0"/>
          </a:p>
        </p:txBody>
      </p:sp>
    </p:spTree>
    <p:extLst>
      <p:ext uri="{BB962C8B-B14F-4D97-AF65-F5344CB8AC3E}">
        <p14:creationId xmlns:p14="http://schemas.microsoft.com/office/powerpoint/2010/main" val="133639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15</a:t>
            </a:fld>
            <a:endParaRPr lang="en-US" dirty="0"/>
          </a:p>
        </p:txBody>
      </p:sp>
    </p:spTree>
    <p:extLst>
      <p:ext uri="{BB962C8B-B14F-4D97-AF65-F5344CB8AC3E}">
        <p14:creationId xmlns:p14="http://schemas.microsoft.com/office/powerpoint/2010/main" val="1227104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16</a:t>
            </a:fld>
            <a:endParaRPr lang="en-US" dirty="0"/>
          </a:p>
        </p:txBody>
      </p:sp>
    </p:spTree>
    <p:extLst>
      <p:ext uri="{BB962C8B-B14F-4D97-AF65-F5344CB8AC3E}">
        <p14:creationId xmlns:p14="http://schemas.microsoft.com/office/powerpoint/2010/main" val="210115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4285047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117126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a:t>
            </a:fld>
            <a:endParaRPr lang="en-US" dirty="0"/>
          </a:p>
        </p:txBody>
      </p:sp>
    </p:spTree>
    <p:extLst>
      <p:ext uri="{BB962C8B-B14F-4D97-AF65-F5344CB8AC3E}">
        <p14:creationId xmlns:p14="http://schemas.microsoft.com/office/powerpoint/2010/main" val="2205390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27</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28</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29</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30</a:t>
            </a:fld>
            <a:endParaRPr lang="en-US" dirty="0"/>
          </a:p>
        </p:txBody>
      </p:sp>
    </p:spTree>
    <p:extLst>
      <p:ext uri="{BB962C8B-B14F-4D97-AF65-F5344CB8AC3E}">
        <p14:creationId xmlns:p14="http://schemas.microsoft.com/office/powerpoint/2010/main" val="132296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31</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a:t>
            </a:fld>
            <a:endParaRPr lang="en-US" dirty="0"/>
          </a:p>
        </p:txBody>
      </p:sp>
    </p:spTree>
    <p:extLst>
      <p:ext uri="{BB962C8B-B14F-4D97-AF65-F5344CB8AC3E}">
        <p14:creationId xmlns:p14="http://schemas.microsoft.com/office/powerpoint/2010/main" val="179918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4</a:t>
            </a:fld>
            <a:endParaRPr lang="en-US" dirty="0"/>
          </a:p>
        </p:txBody>
      </p:sp>
    </p:spTree>
    <p:extLst>
      <p:ext uri="{BB962C8B-B14F-4D97-AF65-F5344CB8AC3E}">
        <p14:creationId xmlns:p14="http://schemas.microsoft.com/office/powerpoint/2010/main" val="24133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5</a:t>
            </a:fld>
            <a:endParaRPr lang="en-US" dirty="0"/>
          </a:p>
        </p:txBody>
      </p:sp>
    </p:spTree>
    <p:extLst>
      <p:ext uri="{BB962C8B-B14F-4D97-AF65-F5344CB8AC3E}">
        <p14:creationId xmlns:p14="http://schemas.microsoft.com/office/powerpoint/2010/main" val="287988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6</a:t>
            </a:fld>
            <a:endParaRPr lang="en-US" dirty="0"/>
          </a:p>
        </p:txBody>
      </p:sp>
    </p:spTree>
    <p:extLst>
      <p:ext uri="{BB962C8B-B14F-4D97-AF65-F5344CB8AC3E}">
        <p14:creationId xmlns:p14="http://schemas.microsoft.com/office/powerpoint/2010/main" val="182755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7</a:t>
            </a:fld>
            <a:endParaRPr lang="en-US" dirty="0"/>
          </a:p>
        </p:txBody>
      </p:sp>
    </p:spTree>
    <p:extLst>
      <p:ext uri="{BB962C8B-B14F-4D97-AF65-F5344CB8AC3E}">
        <p14:creationId xmlns:p14="http://schemas.microsoft.com/office/powerpoint/2010/main" val="151617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8</a:t>
            </a:fld>
            <a:endParaRPr lang="en-US" dirty="0"/>
          </a:p>
        </p:txBody>
      </p:sp>
    </p:spTree>
    <p:extLst>
      <p:ext uri="{BB962C8B-B14F-4D97-AF65-F5344CB8AC3E}">
        <p14:creationId xmlns:p14="http://schemas.microsoft.com/office/powerpoint/2010/main" val="803627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9</a:t>
            </a:fld>
            <a:endParaRPr lang="en-US" dirty="0"/>
          </a:p>
        </p:txBody>
      </p:sp>
    </p:spTree>
    <p:extLst>
      <p:ext uri="{BB962C8B-B14F-4D97-AF65-F5344CB8AC3E}">
        <p14:creationId xmlns:p14="http://schemas.microsoft.com/office/powerpoint/2010/main" val="309107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9/30/2021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9/30/2021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en/smiley-cool-funny-yellow-glasses-1282455/" TargetMode="Externa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hyperlink" Target="https://commons.wikimedia.org/wiki/File:Icons8_flat_folder.sv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5.xml"/><Relationship Id="rId4" Type="http://schemas.openxmlformats.org/officeDocument/2006/relationships/hyperlink" Target="https://docs.github.com/en/get-started/getting-started-with-git/caching-your-github-credentials-in-gi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 Id="rId4" Type="http://schemas.openxmlformats.org/officeDocument/2006/relationships/hyperlink" Target="https://www.youtube.com/watch?v=8JJ101D3knE&amp;ab_channel=ProgrammingwithMosh"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6.png"/><Relationship Id="rId4" Type="http://schemas.openxmlformats.org/officeDocument/2006/relationships/hyperlink" Target="https://creativecommons.org/licenses/by-sa/3.0/"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pic>
        <p:nvPicPr>
          <p:cNvPr id="7" name="Picture 6">
            <a:extLst>
              <a:ext uri="{FF2B5EF4-FFF2-40B4-BE49-F238E27FC236}">
                <a16:creationId xmlns:a16="http://schemas.microsoft.com/office/drawing/2014/main" id="{61A9DA9D-8A1A-46AF-AF32-66D7B9B4A93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6677" y="201760"/>
            <a:ext cx="2926080" cy="1944624"/>
          </a:xfrm>
          <a:prstGeom prst="rect">
            <a:avLst/>
          </a:prstGeom>
        </p:spPr>
      </p:pic>
      <p:sp>
        <p:nvSpPr>
          <p:cNvPr id="9" name="Title 1">
            <a:extLst>
              <a:ext uri="{FF2B5EF4-FFF2-40B4-BE49-F238E27FC236}">
                <a16:creationId xmlns:a16="http://schemas.microsoft.com/office/drawing/2014/main" id="{F0985C35-8591-4E54-9209-33D9AC31C5D4}"/>
              </a:ext>
            </a:extLst>
          </p:cNvPr>
          <p:cNvSpPr txBox="1">
            <a:spLocks/>
          </p:cNvSpPr>
          <p:nvPr/>
        </p:nvSpPr>
        <p:spPr>
          <a:xfrm>
            <a:off x="9146017" y="1592015"/>
            <a:ext cx="1626740" cy="554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3600" dirty="0">
                <a:latin typeface="Franklin Gothic Book" panose="020B0503020102020204" pitchFamily="34" charset="0"/>
              </a:rPr>
              <a:t>Git </a:t>
            </a:r>
            <a:r>
              <a:rPr lang="en-US" sz="3600" dirty="0" err="1">
                <a:latin typeface="Franklin Gothic Book" panose="020B0503020102020204" pitchFamily="34" charset="0"/>
              </a:rPr>
              <a:t>gud</a:t>
            </a:r>
            <a:endParaRPr lang="en-US" sz="3600" dirty="0">
              <a:latin typeface="Franklin Gothic Book" panose="020B0503020102020204" pitchFamily="34" charset="0"/>
            </a:endParaRPr>
          </a:p>
        </p:txBody>
      </p:sp>
      <p:sp>
        <p:nvSpPr>
          <p:cNvPr id="3" name="Rectangle 2">
            <a:extLst>
              <a:ext uri="{FF2B5EF4-FFF2-40B4-BE49-F238E27FC236}">
                <a16:creationId xmlns:a16="http://schemas.microsoft.com/office/drawing/2014/main" id="{03F05439-A1B3-4BE8-AE9A-07491E745902}"/>
              </a:ext>
            </a:extLst>
          </p:cNvPr>
          <p:cNvSpPr/>
          <p:nvPr/>
        </p:nvSpPr>
        <p:spPr>
          <a:xfrm>
            <a:off x="8022454" y="2146384"/>
            <a:ext cx="2574525" cy="920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Download Git!!</a:t>
            </a:r>
          </a:p>
          <a:p>
            <a:pPr algn="ctr"/>
            <a:r>
              <a:rPr lang="en-MY" dirty="0"/>
              <a:t>&amp; Sign-Up on </a:t>
            </a:r>
            <a:r>
              <a:rPr lang="en-MY" dirty="0" err="1"/>
              <a:t>Github</a:t>
            </a:r>
            <a:endParaRPr lang="en-MY" dirty="0"/>
          </a:p>
          <a:p>
            <a:pPr algn="ctr"/>
            <a:r>
              <a:rPr lang="en-MY" dirty="0"/>
              <a:t>(download </a:t>
            </a:r>
            <a:r>
              <a:rPr lang="en-MY" dirty="0" err="1"/>
              <a:t>oni</a:t>
            </a:r>
            <a:r>
              <a:rPr lang="en-MY" dirty="0"/>
              <a:t>)</a:t>
            </a: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5"/>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3"/>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viewing 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3"/>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4"/>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a:xfrm>
            <a:off x="838200" y="170275"/>
            <a:ext cx="8334376" cy="1325563"/>
          </a:xfrm>
        </p:spPr>
        <p:txBody>
          <a:bodyPr/>
          <a:lstStyle/>
          <a:p>
            <a:r>
              <a:rPr lang="en-MY" dirty="0"/>
              <a:t>git log</a:t>
            </a:r>
          </a:p>
        </p:txBody>
      </p:sp>
      <p:sp>
        <p:nvSpPr>
          <p:cNvPr id="4" name="Content Placeholder 2">
            <a:extLst>
              <a:ext uri="{FF2B5EF4-FFF2-40B4-BE49-F238E27FC236}">
                <a16:creationId xmlns:a16="http://schemas.microsoft.com/office/drawing/2014/main" id="{9A7CD677-0A6B-436F-8AA0-DF7BF6D2DFFB}"/>
              </a:ext>
            </a:extLst>
          </p:cNvPr>
          <p:cNvSpPr>
            <a:spLocks noGrp="1"/>
          </p:cNvSpPr>
          <p:nvPr>
            <p:ph idx="1"/>
          </p:nvPr>
        </p:nvSpPr>
        <p:spPr>
          <a:xfrm>
            <a:off x="838200" y="1928189"/>
            <a:ext cx="10515600" cy="4248773"/>
          </a:xfrm>
        </p:spPr>
        <p:txBody>
          <a:bodyPr/>
          <a:lstStyle/>
          <a:p>
            <a:r>
              <a:rPr lang="en-US" dirty="0"/>
              <a:t>Shows you details of a commit</a:t>
            </a:r>
          </a:p>
          <a:p>
            <a:endParaRPr lang="en-US" dirty="0"/>
          </a:p>
        </p:txBody>
      </p:sp>
      <p:pic>
        <p:nvPicPr>
          <p:cNvPr id="11" name="Picture 10">
            <a:extLst>
              <a:ext uri="{FF2B5EF4-FFF2-40B4-BE49-F238E27FC236}">
                <a16:creationId xmlns:a16="http://schemas.microsoft.com/office/drawing/2014/main" id="{F51F6437-B5BD-41BC-8C60-4C83104CB3B0}"/>
              </a:ext>
            </a:extLst>
          </p:cNvPr>
          <p:cNvPicPr>
            <a:picLocks noChangeAspect="1"/>
          </p:cNvPicPr>
          <p:nvPr/>
        </p:nvPicPr>
        <p:blipFill>
          <a:blip r:embed="rId3"/>
          <a:stretch>
            <a:fillRect/>
          </a:stretch>
        </p:blipFill>
        <p:spPr>
          <a:xfrm>
            <a:off x="0" y="1928190"/>
            <a:ext cx="7828807" cy="4387920"/>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3"/>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
        <p:nvSpPr>
          <p:cNvPr id="3" name="Rectangle 2">
            <a:extLst>
              <a:ext uri="{FF2B5EF4-FFF2-40B4-BE49-F238E27FC236}">
                <a16:creationId xmlns:a16="http://schemas.microsoft.com/office/drawing/2014/main" id="{E214EB8F-8E70-42FD-AAAE-A656092D301A}"/>
              </a:ext>
            </a:extLst>
          </p:cNvPr>
          <p:cNvSpPr/>
          <p:nvPr/>
        </p:nvSpPr>
        <p:spPr>
          <a:xfrm>
            <a:off x="1027300" y="3295835"/>
            <a:ext cx="2299317" cy="266330"/>
          </a:xfrm>
          <a:prstGeom prst="rect">
            <a:avLst/>
          </a:prstGeom>
          <a:solidFill>
            <a:srgbClr val="15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63997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dirty="0"/>
              <a:t>Recap:</a:t>
            </a:r>
          </a:p>
        </p:txBody>
      </p:sp>
      <p:sp>
        <p:nvSpPr>
          <p:cNvPr id="4" name="Content Placeholder 2">
            <a:extLst>
              <a:ext uri="{FF2B5EF4-FFF2-40B4-BE49-F238E27FC236}">
                <a16:creationId xmlns:a16="http://schemas.microsoft.com/office/drawing/2014/main" id="{DC0D25E0-DDE2-42FE-961A-B0BCE886CC43}"/>
              </a:ext>
            </a:extLst>
          </p:cNvPr>
          <p:cNvSpPr>
            <a:spLocks noGrp="1"/>
          </p:cNvSpPr>
          <p:nvPr>
            <p:ph idx="1"/>
          </p:nvPr>
        </p:nvSpPr>
        <p:spPr>
          <a:xfrm>
            <a:off x="838200" y="1842403"/>
            <a:ext cx="10515600" cy="4351338"/>
          </a:xfrm>
        </p:spPr>
        <p:txBody>
          <a:bodyPr>
            <a:normAutofit/>
          </a:bodyPr>
          <a:lstStyle/>
          <a:p>
            <a:pPr marL="0" indent="0">
              <a:buNone/>
            </a:pPr>
            <a:r>
              <a:rPr lang="en-US" dirty="0"/>
              <a:t>GIT FLOW: </a:t>
            </a:r>
          </a:p>
          <a:p>
            <a:pPr marL="514350" indent="-514350">
              <a:buAutoNum type="arabicParenR"/>
            </a:pPr>
            <a:r>
              <a:rPr lang="en-US" dirty="0"/>
              <a:t>Create project.</a:t>
            </a:r>
          </a:p>
          <a:p>
            <a:pPr marL="514350" indent="-514350">
              <a:buAutoNum type="arabicParenR"/>
            </a:pPr>
            <a:r>
              <a:rPr lang="en-US" dirty="0"/>
              <a:t>git </a:t>
            </a:r>
            <a:r>
              <a:rPr lang="en-US" dirty="0" err="1"/>
              <a:t>init</a:t>
            </a:r>
            <a:r>
              <a:rPr lang="en-US" dirty="0"/>
              <a:t> -&gt; git add -&gt; git commit</a:t>
            </a:r>
          </a:p>
          <a:p>
            <a:pPr marL="514350" indent="-514350">
              <a:buAutoNum type="arabicParenR"/>
            </a:pPr>
            <a:r>
              <a:rPr lang="en-US" dirty="0"/>
              <a:t>Check status with git status</a:t>
            </a:r>
          </a:p>
          <a:p>
            <a:pPr marL="514350" indent="-514350">
              <a:buAutoNum type="arabicParenR"/>
            </a:pPr>
            <a:r>
              <a:rPr lang="en-US" dirty="0"/>
              <a:t>Check commits with git log</a:t>
            </a:r>
          </a:p>
          <a:p>
            <a:pPr marL="514350" indent="-514350">
              <a:buAutoNum type="arabicParenR"/>
            </a:pPr>
            <a:r>
              <a:rPr lang="en-US" dirty="0"/>
              <a:t>You can check differences, change to older version, undo changes</a:t>
            </a:r>
          </a:p>
          <a:p>
            <a:pPr marL="0" indent="0" algn="ctr">
              <a:buNone/>
            </a:pPr>
            <a:r>
              <a:rPr lang="en-US" dirty="0">
                <a:solidFill>
                  <a:schemeClr val="accent4"/>
                </a:solidFill>
              </a:rPr>
              <a:t>:D any q’s?</a:t>
            </a:r>
          </a:p>
          <a:p>
            <a:pPr marL="0" indent="0">
              <a:buNone/>
            </a:pPr>
            <a:endParaRPr lang="en-US" dirty="0"/>
          </a:p>
        </p:txBody>
      </p:sp>
    </p:spTree>
    <p:extLst>
      <p:ext uri="{BB962C8B-B14F-4D97-AF65-F5344CB8AC3E}">
        <p14:creationId xmlns:p14="http://schemas.microsoft.com/office/powerpoint/2010/main" val="45084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r>
              <a:rPr lang="en-MY" dirty="0"/>
              <a:t>Register an account on </a:t>
            </a:r>
            <a:r>
              <a:rPr lang="en-MY" dirty="0" err="1"/>
              <a:t>Github</a:t>
            </a:r>
            <a:r>
              <a:rPr lang="en-MY" dirty="0"/>
              <a:t>!</a:t>
            </a:r>
            <a:endParaRPr lang="en-US" dirty="0"/>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pic>
        <p:nvPicPr>
          <p:cNvPr id="8" name="Picture 4" descr="Git and Github: A Beginner's Guide">
            <a:extLst>
              <a:ext uri="{FF2B5EF4-FFF2-40B4-BE49-F238E27FC236}">
                <a16:creationId xmlns:a16="http://schemas.microsoft.com/office/drawing/2014/main" id="{F517DF59-29B0-452D-B992-870914ABC2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73" t="14309" r="8197" b="21632"/>
          <a:stretch/>
        </p:blipFill>
        <p:spPr bwMode="auto">
          <a:xfrm>
            <a:off x="8436136" y="1811904"/>
            <a:ext cx="3263317" cy="138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89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67543"/>
            <a:ext cx="10515600" cy="4609420"/>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SSH: </a:t>
            </a:r>
            <a:r>
              <a:rPr lang="en-MY" dirty="0">
                <a:solidFill>
                  <a:schemeClr val="accent4"/>
                </a:solidFill>
              </a:rPr>
              <a:t>Older method</a:t>
            </a:r>
            <a:endParaRPr lang="en-MY" dirty="0"/>
          </a:p>
          <a:p>
            <a:r>
              <a:rPr lang="en-MY" dirty="0">
                <a:solidFill>
                  <a:schemeClr val="accent4"/>
                </a:solidFill>
                <a:hlinkClick r:id="rId3">
                  <a:extLst>
                    <a:ext uri="{A12FA001-AC4F-418D-AE19-62706E023703}">
                      <ahyp:hlinkClr xmlns:ahyp="http://schemas.microsoft.com/office/drawing/2018/hyperlinkcolor" val="tx"/>
                    </a:ext>
                  </a:extLst>
                </a:hlinkClick>
              </a:rPr>
              <a:t>Personal access tokens:</a:t>
            </a:r>
            <a:r>
              <a:rPr lang="en-MY" dirty="0">
                <a:solidFill>
                  <a:schemeClr val="accent4"/>
                </a:solidFill>
              </a:rPr>
              <a:t> GitHub has updated their policies to have this. </a:t>
            </a:r>
          </a:p>
          <a:p>
            <a:r>
              <a:rPr lang="en-MY" dirty="0">
                <a:solidFill>
                  <a:schemeClr val="accent4"/>
                </a:solidFill>
                <a:hlinkClick r:id="rId4">
                  <a:extLst>
                    <a:ext uri="{A12FA001-AC4F-418D-AE19-62706E023703}">
                      <ahyp:hlinkClr xmlns:ahyp="http://schemas.microsoft.com/office/drawing/2018/hyperlinkcolor" val="tx"/>
                    </a:ext>
                  </a:extLst>
                </a:hlinkClick>
              </a:rPr>
              <a:t>Git Manager Credentials Core</a:t>
            </a:r>
            <a:r>
              <a:rPr lang="en-MY" dirty="0">
                <a:solidFill>
                  <a:schemeClr val="accent4"/>
                </a:solidFill>
              </a:rPr>
              <a:t> (comes installed) : So don’t need to worry so much</a:t>
            </a:r>
            <a:endParaRPr lang="en-MY" dirty="0"/>
          </a:p>
          <a:p>
            <a:pPr marL="0" indent="0">
              <a:buNone/>
            </a:pPr>
            <a:endParaRPr lang="en-MY" dirty="0"/>
          </a:p>
          <a:p>
            <a:r>
              <a:rPr lang="en-MY" dirty="0"/>
              <a:t>Authentication is to ensure security of your projects. If you have errors with permissions, this may be a reason why.</a:t>
            </a:r>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2092751"/>
            <a:ext cx="10515600" cy="4100990"/>
          </a:xfrm>
        </p:spPr>
        <p:txBody>
          <a:bodyPr/>
          <a:lstStyle/>
          <a:p>
            <a:pPr marL="0" indent="0">
              <a:buNone/>
            </a:pPr>
            <a:r>
              <a:rPr lang="en-US" u="sng" dirty="0"/>
              <a:t>What do you wanna do?</a:t>
            </a:r>
          </a:p>
          <a:p>
            <a:r>
              <a:rPr lang="en-US" dirty="0"/>
              <a:t>I’m doing a group project!</a:t>
            </a:r>
          </a:p>
          <a:p>
            <a:pPr marL="0" indent="0">
              <a:buNone/>
            </a:pPr>
            <a:r>
              <a:rPr lang="en-US" dirty="0"/>
              <a:t>   OR</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3"/>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Slides Content:</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1435565"/>
            <a:ext cx="10515600" cy="5054012"/>
          </a:xfrm>
        </p:spPr>
        <p:txBody>
          <a:bodyPr numCol="2">
            <a:noAutofit/>
          </a:bodyPr>
          <a:lstStyle/>
          <a:p>
            <a:pPr>
              <a:buFont typeface="Wingdings" panose="05000000000000000000" pitchFamily="2" charset="2"/>
              <a:buChar char="v"/>
            </a:pPr>
            <a:r>
              <a:rPr lang="en-US" sz="1800" dirty="0"/>
              <a:t>Version Control System</a:t>
            </a:r>
            <a:endParaRPr lang="en-US" sz="1800" dirty="0">
              <a:latin typeface="+mj-lt"/>
            </a:endParaRPr>
          </a:p>
          <a:p>
            <a:pPr>
              <a:buFont typeface="Wingdings" panose="05000000000000000000" pitchFamily="2" charset="2"/>
              <a:buChar char="v"/>
            </a:pPr>
            <a:r>
              <a:rPr lang="en-US" sz="1800" dirty="0"/>
              <a:t>Installing &amp; Configuring Git</a:t>
            </a:r>
          </a:p>
          <a:p>
            <a:pPr>
              <a:buFont typeface="Wingdings" panose="05000000000000000000" pitchFamily="2" charset="2"/>
              <a:buChar char="v"/>
            </a:pPr>
            <a:r>
              <a:rPr lang="en-US" sz="1800" dirty="0"/>
              <a:t>Using </a:t>
            </a:r>
            <a:r>
              <a:rPr lang="en-US" sz="1800" dirty="0" err="1"/>
              <a:t>GitBash</a:t>
            </a:r>
            <a:r>
              <a:rPr lang="en-US" sz="1800" dirty="0"/>
              <a:t> (Windows) or terminal (Mac)</a:t>
            </a:r>
          </a:p>
          <a:p>
            <a:pPr>
              <a:buFont typeface="Wingdings" panose="05000000000000000000" pitchFamily="2" charset="2"/>
              <a:buChar char="v"/>
            </a:pPr>
            <a:r>
              <a:rPr lang="en-US" sz="1800" dirty="0"/>
              <a:t>Initializing a Repo</a:t>
            </a:r>
          </a:p>
          <a:p>
            <a:pPr>
              <a:buFont typeface="Wingdings" panose="05000000000000000000" pitchFamily="2" charset="2"/>
              <a:buChar char="v"/>
            </a:pPr>
            <a:r>
              <a:rPr lang="en-US" sz="1800" dirty="0"/>
              <a:t>Git Workflow</a:t>
            </a:r>
          </a:p>
          <a:p>
            <a:pPr>
              <a:buFont typeface="Wingdings" panose="05000000000000000000" pitchFamily="2" charset="2"/>
              <a:buChar char="v"/>
            </a:pPr>
            <a:r>
              <a:rPr lang="en-US" sz="1800" dirty="0"/>
              <a:t>Viewing changes</a:t>
            </a:r>
          </a:p>
          <a:p>
            <a:pPr>
              <a:buFont typeface="Wingdings" panose="05000000000000000000" pitchFamily="2" charset="2"/>
              <a:buChar char="v"/>
            </a:pPr>
            <a:r>
              <a:rPr lang="en-MY" sz="1800" dirty="0"/>
              <a:t>Restoring previous versions</a:t>
            </a:r>
            <a:endParaRPr lang="en-US" sz="1800" dirty="0"/>
          </a:p>
          <a:p>
            <a:pPr>
              <a:buFont typeface="Wingdings" panose="05000000000000000000" pitchFamily="2" charset="2"/>
              <a:buChar char="v"/>
            </a:pPr>
            <a:r>
              <a:rPr lang="en-MY" sz="1800" dirty="0"/>
              <a:t>Git log</a:t>
            </a:r>
          </a:p>
          <a:p>
            <a:pPr>
              <a:buFont typeface="Wingdings" panose="05000000000000000000" pitchFamily="2" charset="2"/>
              <a:buChar char="v"/>
            </a:pPr>
            <a:r>
              <a:rPr lang="en-US" sz="1800" dirty="0"/>
              <a:t>Collaboration</a:t>
            </a:r>
          </a:p>
          <a:p>
            <a:pPr>
              <a:buFont typeface="Wingdings" panose="05000000000000000000" pitchFamily="2" charset="2"/>
              <a:buChar char="v"/>
            </a:pPr>
            <a:r>
              <a:rPr lang="en-US" sz="1800" dirty="0"/>
              <a:t>Create and share your repo</a:t>
            </a:r>
          </a:p>
          <a:p>
            <a:pPr>
              <a:buFont typeface="Wingdings" panose="05000000000000000000" pitchFamily="2" charset="2"/>
              <a:buChar char="v"/>
            </a:pPr>
            <a:r>
              <a:rPr lang="en-US" sz="1800" dirty="0"/>
              <a:t>Cloning an existing repo</a:t>
            </a:r>
          </a:p>
          <a:p>
            <a:pPr>
              <a:buFont typeface="Wingdings" panose="05000000000000000000" pitchFamily="2" charset="2"/>
              <a:buChar char="v"/>
            </a:pPr>
            <a:r>
              <a:rPr lang="en-MY" sz="1800" dirty="0"/>
              <a:t>Remote repository, </a:t>
            </a:r>
            <a:r>
              <a:rPr lang="en-MY" sz="1800" dirty="0" err="1"/>
              <a:t>github</a:t>
            </a:r>
            <a:r>
              <a:rPr lang="en-MY" sz="1800" dirty="0"/>
              <a:t>!</a:t>
            </a:r>
          </a:p>
          <a:p>
            <a:pPr>
              <a:buFont typeface="Wingdings" panose="05000000000000000000" pitchFamily="2" charset="2"/>
              <a:buChar char="v"/>
            </a:pPr>
            <a:r>
              <a:rPr lang="en-US" sz="1800" dirty="0"/>
              <a:t>Common additional files</a:t>
            </a:r>
            <a:endParaRPr lang="en-MY" sz="1800" dirty="0"/>
          </a:p>
          <a:p>
            <a:pPr>
              <a:buFont typeface="Wingdings" panose="05000000000000000000" pitchFamily="2" charset="2"/>
              <a:buChar char="v"/>
            </a:pPr>
            <a:r>
              <a:rPr lang="en-MY" sz="1800" dirty="0"/>
              <a:t>Authentication</a:t>
            </a:r>
          </a:p>
          <a:p>
            <a:pPr>
              <a:buFont typeface="Wingdings" panose="05000000000000000000" pitchFamily="2" charset="2"/>
              <a:buChar char="v"/>
            </a:pPr>
            <a:r>
              <a:rPr lang="en-MY" sz="1800" dirty="0"/>
              <a:t>Adding a remote repository</a:t>
            </a:r>
          </a:p>
          <a:p>
            <a:pPr>
              <a:buFont typeface="Wingdings" panose="05000000000000000000" pitchFamily="2" charset="2"/>
              <a:buChar char="v"/>
            </a:pPr>
            <a:r>
              <a:rPr lang="en-MY" sz="1800" dirty="0"/>
              <a:t>Fetching and pulling</a:t>
            </a:r>
          </a:p>
          <a:p>
            <a:pPr>
              <a:buFont typeface="Wingdings" panose="05000000000000000000" pitchFamily="2" charset="2"/>
              <a:buChar char="v"/>
            </a:pPr>
            <a:r>
              <a:rPr lang="en-MY" sz="1800" dirty="0"/>
              <a:t>Pushing</a:t>
            </a:r>
          </a:p>
          <a:p>
            <a:pPr>
              <a:buFont typeface="Wingdings" panose="05000000000000000000" pitchFamily="2" charset="2"/>
              <a:buChar char="v"/>
            </a:pPr>
            <a:r>
              <a:rPr lang="en-MY" sz="1800" dirty="0"/>
              <a:t>Story so far</a:t>
            </a:r>
          </a:p>
          <a:p>
            <a:pPr>
              <a:buFont typeface="Wingdings" panose="05000000000000000000" pitchFamily="2" charset="2"/>
              <a:buChar char="v"/>
            </a:pPr>
            <a:r>
              <a:rPr lang="en-MY" sz="1800" dirty="0"/>
              <a:t>Branching</a:t>
            </a:r>
          </a:p>
          <a:p>
            <a:pPr>
              <a:buFont typeface="Wingdings" panose="05000000000000000000" pitchFamily="2" charset="2"/>
              <a:buChar char="v"/>
            </a:pPr>
            <a:r>
              <a:rPr lang="en-MY" sz="1800" dirty="0"/>
              <a:t>Merge conflicts, pull requests, forking</a:t>
            </a:r>
          </a:p>
          <a:p>
            <a:pPr>
              <a:buFont typeface="Wingdings" panose="05000000000000000000" pitchFamily="2" charset="2"/>
              <a:buChar char="v"/>
            </a:pPr>
            <a:r>
              <a:rPr lang="en-MY" sz="1800" dirty="0"/>
              <a:t>Contribute to open source by forking:</a:t>
            </a:r>
          </a:p>
          <a:p>
            <a:pPr>
              <a:buFont typeface="Wingdings" panose="05000000000000000000" pitchFamily="2" charset="2"/>
              <a:buChar char="v"/>
            </a:pPr>
            <a:r>
              <a:rPr lang="en-US" sz="1800" dirty="0"/>
              <a:t>Git best practices!</a:t>
            </a:r>
          </a:p>
          <a:p>
            <a:pPr>
              <a:buFont typeface="Wingdings" panose="05000000000000000000" pitchFamily="2" charset="2"/>
              <a:buChar char="v"/>
            </a:pPr>
            <a:r>
              <a:rPr lang="en-US" sz="1800" dirty="0"/>
              <a:t>Resources</a:t>
            </a:r>
          </a:p>
          <a:p>
            <a:pPr>
              <a:buFont typeface="Wingdings" panose="05000000000000000000" pitchFamily="2" charset="2"/>
              <a:buChar char="v"/>
            </a:pPr>
            <a:r>
              <a:rPr lang="en-US" sz="1800" dirty="0"/>
              <a:t>Technical Issues</a:t>
            </a:r>
          </a:p>
          <a:p>
            <a:pPr>
              <a:buFont typeface="Wingdings" panose="05000000000000000000" pitchFamily="2" charset="2"/>
              <a:buChar char="v"/>
            </a:pPr>
            <a:r>
              <a:rPr lang="en-US" sz="1800" dirty="0"/>
              <a:t>Add. slides/images</a:t>
            </a:r>
          </a:p>
          <a:p>
            <a:endParaRPr lang="en-MY" sz="1400" dirty="0">
              <a:solidFill>
                <a:schemeClr val="tx1"/>
              </a:solidFill>
            </a:endParaRPr>
          </a:p>
        </p:txBody>
      </p:sp>
    </p:spTree>
    <p:extLst>
      <p:ext uri="{BB962C8B-B14F-4D97-AF65-F5344CB8AC3E}">
        <p14:creationId xmlns:p14="http://schemas.microsoft.com/office/powerpoint/2010/main" val="107294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8111629" cy="3260821"/>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800520"/>
            <a:ext cx="10515599" cy="1628480"/>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114909" y="2949888"/>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238398"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r>
              <a:rPr lang="en-MY" dirty="0"/>
              <a:t>You’ll get errors or conflicts! So always </a:t>
            </a:r>
            <a:r>
              <a:rPr lang="en-MY" dirty="0">
                <a:solidFill>
                  <a:schemeClr val="accent4"/>
                </a:solidFill>
              </a:rPr>
              <a:t>git pull </a:t>
            </a:r>
            <a:r>
              <a:rPr lang="en-MY" dirty="0"/>
              <a:t>before </a:t>
            </a:r>
            <a:r>
              <a:rPr lang="en-MY" dirty="0">
                <a:solidFill>
                  <a:schemeClr val="accent4"/>
                </a:solidFill>
              </a:rPr>
              <a:t>git push</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149087"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chap2</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a:solidFill>
                  <a:schemeClr val="tx1"/>
                </a:solidFill>
                <a:latin typeface="+mj-lt"/>
              </a:rPr>
              <a:t>chap2</a:t>
            </a:r>
            <a:endParaRPr lang="en-MY" dirty="0">
              <a:solidFill>
                <a:schemeClr val="tx1"/>
              </a:solidFill>
              <a:latin typeface="+mj-lt"/>
            </a:endParaRP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a:p>
            <a:endParaRPr lang="en-MY" dirty="0"/>
          </a:p>
          <a:p>
            <a:r>
              <a:rPr lang="en-MY" dirty="0"/>
              <a:t>To work on open-source projects, look at the next slide!</a:t>
            </a:r>
          </a:p>
        </p:txBody>
      </p:sp>
    </p:spTree>
    <p:extLst>
      <p:ext uri="{BB962C8B-B14F-4D97-AF65-F5344CB8AC3E}">
        <p14:creationId xmlns:p14="http://schemas.microsoft.com/office/powerpoint/2010/main" val="363511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err="1"/>
              <a:t>Learnin</a:t>
            </a:r>
            <a:r>
              <a:rPr lang="en-US" dirty="0"/>
              <a:t> today:</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1435565"/>
            <a:ext cx="10515600" cy="5054012"/>
          </a:xfrm>
        </p:spPr>
        <p:txBody>
          <a:bodyPr numCol="1">
            <a:noAutofit/>
          </a:bodyPr>
          <a:lstStyle/>
          <a:p>
            <a:pPr marL="342900" indent="-342900">
              <a:lnSpc>
                <a:spcPct val="150000"/>
              </a:lnSpc>
              <a:buAutoNum type="arabicParenR"/>
            </a:pPr>
            <a:r>
              <a:rPr lang="en-MY" sz="2400" dirty="0"/>
              <a:t>What is Git?</a:t>
            </a:r>
          </a:p>
          <a:p>
            <a:pPr marL="342900" indent="-342900">
              <a:lnSpc>
                <a:spcPct val="150000"/>
              </a:lnSpc>
              <a:buAutoNum type="arabicParenR"/>
            </a:pPr>
            <a:r>
              <a:rPr lang="en-MY" sz="2400" dirty="0"/>
              <a:t>Installing and configuring Git</a:t>
            </a:r>
          </a:p>
          <a:p>
            <a:pPr marL="342900" indent="-342900">
              <a:lnSpc>
                <a:spcPct val="150000"/>
              </a:lnSpc>
              <a:buAutoNum type="arabicParenR"/>
            </a:pPr>
            <a:r>
              <a:rPr lang="en-MY" sz="2400" dirty="0"/>
              <a:t>Fundamentals of Git</a:t>
            </a:r>
          </a:p>
          <a:p>
            <a:pPr marL="342900" indent="-342900">
              <a:lnSpc>
                <a:spcPct val="150000"/>
              </a:lnSpc>
              <a:buAutoNum type="arabicParenR"/>
            </a:pPr>
            <a:r>
              <a:rPr lang="en-MY" sz="2400" dirty="0"/>
              <a:t>Using </a:t>
            </a:r>
            <a:r>
              <a:rPr lang="en-MY" sz="2400" dirty="0" err="1"/>
              <a:t>VSCode</a:t>
            </a:r>
            <a:r>
              <a:rPr lang="en-MY" sz="2400" dirty="0"/>
              <a:t> with Git</a:t>
            </a:r>
          </a:p>
          <a:p>
            <a:pPr marL="342900" indent="-342900">
              <a:lnSpc>
                <a:spcPct val="150000"/>
              </a:lnSpc>
              <a:buAutoNum type="arabicParenR"/>
            </a:pPr>
            <a:r>
              <a:rPr lang="en-MY" sz="2400" dirty="0"/>
              <a:t>Fundamentals of GitHub</a:t>
            </a:r>
          </a:p>
          <a:p>
            <a:pPr marL="342900" indent="-342900">
              <a:lnSpc>
                <a:spcPct val="150000"/>
              </a:lnSpc>
              <a:buAutoNum type="arabicParenR"/>
            </a:pPr>
            <a:r>
              <a:rPr lang="en-MY" sz="2400" dirty="0"/>
              <a:t>A little on branching and collaborating</a:t>
            </a:r>
          </a:p>
        </p:txBody>
      </p:sp>
    </p:spTree>
    <p:extLst>
      <p:ext uri="{BB962C8B-B14F-4D97-AF65-F5344CB8AC3E}">
        <p14:creationId xmlns:p14="http://schemas.microsoft.com/office/powerpoint/2010/main" val="191126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63583"/>
            <a:ext cx="10116845" cy="1325563"/>
          </a:xfrm>
        </p:spPr>
        <p:txBody>
          <a:bodyPr/>
          <a:lstStyle/>
          <a:p>
            <a:r>
              <a:rPr lang="en-MY" dirty="0"/>
              <a:t>Contribute to open source by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a:xfrm>
            <a:off x="838200" y="160336"/>
            <a:ext cx="8334376" cy="1325563"/>
          </a:xfrm>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a:p>
            <a:r>
              <a:rPr lang="en-US" sz="2400" dirty="0">
                <a:solidFill>
                  <a:schemeClr val="accent5"/>
                </a:solidFill>
                <a:hlinkClick r:id="rId4">
                  <a:extLst>
                    <a:ext uri="{A12FA001-AC4F-418D-AE19-62706E023703}">
                      <ahyp:hlinkClr xmlns:ahyp="http://schemas.microsoft.com/office/drawing/2018/hyperlinkcolor" val="tx"/>
                    </a:ext>
                  </a:extLst>
                </a:hlinkClick>
              </a:rPr>
              <a:t>https://www.youtube.com/watch?v=8JJ101D3knE&amp;ab_channel=ProgrammingwithMosh</a:t>
            </a:r>
            <a:endParaRPr lang="en-US" sz="2400" dirty="0">
              <a:solidFill>
                <a:schemeClr val="accent5"/>
              </a:solidFill>
            </a:endParaRPr>
          </a:p>
          <a:p>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endParaRPr lang="en-US" sz="2400" dirty="0">
              <a:solidFill>
                <a:schemeClr val="accent5"/>
              </a:solidFill>
            </a:endParaRPr>
          </a:p>
        </p:txBody>
      </p:sp>
    </p:spTree>
    <p:extLst>
      <p:ext uri="{BB962C8B-B14F-4D97-AF65-F5344CB8AC3E}">
        <p14:creationId xmlns:p14="http://schemas.microsoft.com/office/powerpoint/2010/main" val="4055586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Challenge for you!</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894789"/>
            <a:ext cx="10515600" cy="3502834"/>
          </a:xfrm>
        </p:spPr>
        <p:txBody>
          <a:bodyPr>
            <a:normAutofit/>
          </a:bodyPr>
          <a:lstStyle/>
          <a:p>
            <a:r>
              <a:rPr lang="en-US" dirty="0">
                <a:solidFill>
                  <a:schemeClr val="accent5"/>
                </a:solidFill>
              </a:rPr>
              <a:t>Check the exercises on </a:t>
            </a:r>
            <a:r>
              <a:rPr lang="en-US" dirty="0" err="1">
                <a:solidFill>
                  <a:schemeClr val="accent5"/>
                </a:solidFill>
              </a:rPr>
              <a:t>git_tutorial</a:t>
            </a:r>
            <a:r>
              <a:rPr lang="en-US" dirty="0">
                <a:solidFill>
                  <a:schemeClr val="accent5"/>
                </a:solidFill>
              </a:rPr>
              <a:t> repository</a:t>
            </a:r>
          </a:p>
          <a:p>
            <a:r>
              <a:rPr lang="en-US" dirty="0">
                <a:solidFill>
                  <a:schemeClr val="accent5"/>
                </a:solidFill>
              </a:rPr>
              <a:t>Do them and share on </a:t>
            </a:r>
            <a:r>
              <a:rPr lang="en-US" dirty="0" err="1">
                <a:solidFill>
                  <a:schemeClr val="accent5"/>
                </a:solidFill>
              </a:rPr>
              <a:t>insta</a:t>
            </a:r>
            <a:r>
              <a:rPr lang="en-US" dirty="0">
                <a:solidFill>
                  <a:schemeClr val="accent5"/>
                </a:solidFill>
              </a:rPr>
              <a:t>!! And tag me, </a:t>
            </a:r>
            <a:r>
              <a:rPr lang="en-US" dirty="0" err="1">
                <a:solidFill>
                  <a:schemeClr val="accent5"/>
                </a:solidFill>
              </a:rPr>
              <a:t>Keng</a:t>
            </a:r>
            <a:r>
              <a:rPr lang="en-US" dirty="0">
                <a:solidFill>
                  <a:schemeClr val="accent5"/>
                </a:solidFill>
              </a:rPr>
              <a:t> Son and STC.</a:t>
            </a:r>
          </a:p>
          <a:p>
            <a:r>
              <a:rPr lang="en-US" dirty="0">
                <a:solidFill>
                  <a:schemeClr val="accent5"/>
                </a:solidFill>
              </a:rPr>
              <a:t>We will be proud of you :)</a:t>
            </a:r>
          </a:p>
          <a:p>
            <a:pPr marL="0" indent="0">
              <a:buNone/>
            </a:pPr>
            <a:endParaRPr lang="en-US" dirty="0">
              <a:solidFill>
                <a:schemeClr val="accent5"/>
              </a:solidFill>
            </a:endParaRPr>
          </a:p>
        </p:txBody>
      </p:sp>
    </p:spTree>
    <p:extLst>
      <p:ext uri="{BB962C8B-B14F-4D97-AF65-F5344CB8AC3E}">
        <p14:creationId xmlns:p14="http://schemas.microsoft.com/office/powerpoint/2010/main" val="306393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a:p>
            <a:r>
              <a:rPr lang="en-US" dirty="0"/>
              <a:t>Git is a VCS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3" t="14309" r="8197" b="21632"/>
          <a:stretch/>
        </p:blipFill>
        <p:spPr bwMode="auto">
          <a:xfrm>
            <a:off x="477841" y="4975180"/>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3">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4"/>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Git Bash</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Terminal to interact with Git</a:t>
            </a:r>
          </a:p>
          <a:p>
            <a:r>
              <a:rPr lang="en-US" dirty="0"/>
              <a:t>Another command prompt</a:t>
            </a:r>
          </a:p>
          <a:p>
            <a:endParaRPr lang="en-US" dirty="0"/>
          </a:p>
        </p:txBody>
      </p:sp>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143388" y="2708587"/>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6605571" y="2776170"/>
            <a:ext cx="4962525" cy="2845808"/>
          </a:xfrm>
          <a:prstGeom prst="rect">
            <a:avLst/>
          </a:prstGeom>
        </p:spPr>
      </p:pic>
    </p:spTree>
    <p:extLst>
      <p:ext uri="{BB962C8B-B14F-4D97-AF65-F5344CB8AC3E}">
        <p14:creationId xmlns:p14="http://schemas.microsoft.com/office/powerpoint/2010/main" val="408346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Basic git commands</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11357"/>
            <a:ext cx="10515600" cy="4765606"/>
          </a:xfrm>
        </p:spPr>
        <p:txBody>
          <a:bodyPr/>
          <a:lstStyle/>
          <a:p>
            <a:pPr marL="0" indent="0">
              <a:buNone/>
            </a:pPr>
            <a:endParaRPr lang="en-US" dirty="0"/>
          </a:p>
          <a:p>
            <a:r>
              <a:rPr lang="en-US" dirty="0"/>
              <a:t>git </a:t>
            </a:r>
            <a:r>
              <a:rPr lang="en-US" dirty="0" err="1"/>
              <a:t>init</a:t>
            </a:r>
            <a:r>
              <a:rPr lang="en-US" dirty="0"/>
              <a:t> -&gt; git add -&gt; git commit</a:t>
            </a:r>
          </a:p>
          <a:p>
            <a:r>
              <a:rPr lang="en-US" dirty="0"/>
              <a:t>git status</a:t>
            </a:r>
          </a:p>
          <a:p>
            <a:r>
              <a:rPr lang="en-US" dirty="0"/>
              <a:t>git log</a:t>
            </a:r>
          </a:p>
          <a:p>
            <a:endParaRPr lang="en-US" dirty="0">
              <a:solidFill>
                <a:schemeClr val="accent4"/>
              </a:solidFill>
            </a:endParaRPr>
          </a:p>
          <a:p>
            <a:pPr marL="0" indent="0">
              <a:buNone/>
            </a:pPr>
            <a:endParaRPr lang="en-US" dirty="0">
              <a:solidFill>
                <a:schemeClr val="accent4"/>
              </a:solidFill>
            </a:endParaRPr>
          </a:p>
          <a:p>
            <a:endParaRPr lang="en-US" dirty="0"/>
          </a:p>
        </p:txBody>
      </p:sp>
    </p:spTree>
    <p:extLst>
      <p:ext uri="{BB962C8B-B14F-4D97-AF65-F5344CB8AC3E}">
        <p14:creationId xmlns:p14="http://schemas.microsoft.com/office/powerpoint/2010/main" val="231308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85899"/>
            <a:ext cx="10515600" cy="4691064"/>
          </a:xfrm>
        </p:spPr>
        <p:txBody>
          <a:bodyPr/>
          <a:lstStyle/>
          <a:p>
            <a:r>
              <a:rPr lang="en-US" dirty="0"/>
              <a:t>A repository is a place to store all your project files.</a:t>
            </a:r>
          </a:p>
          <a:p>
            <a:r>
              <a:rPr lang="en-US" dirty="0"/>
              <a:t>Contains .git files (hidden) </a:t>
            </a:r>
          </a:p>
          <a:p>
            <a:r>
              <a:rPr lang="en-US" dirty="0"/>
              <a:t>Remote repository: hosted on a server</a:t>
            </a:r>
          </a:p>
          <a:p>
            <a:r>
              <a:rPr lang="en-US" dirty="0"/>
              <a:t>Local repository: resides on a computer of someone</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3"/>
          <a:stretch>
            <a:fillRect/>
          </a:stretch>
        </p:blipFill>
        <p:spPr>
          <a:xfrm>
            <a:off x="99071" y="3035343"/>
            <a:ext cx="6748460" cy="3822657"/>
          </a:xfrm>
          <a:prstGeom prst="rect">
            <a:avLst/>
          </a:prstGeom>
        </p:spPr>
      </p:pic>
    </p:spTree>
    <p:extLst>
      <p:ext uri="{BB962C8B-B14F-4D97-AF65-F5344CB8AC3E}">
        <p14:creationId xmlns:p14="http://schemas.microsoft.com/office/powerpoint/2010/main" val="3255499886"/>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3.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14057</TotalTime>
  <Words>1057</Words>
  <Application>Microsoft Office PowerPoint</Application>
  <PresentationFormat>Widescreen</PresentationFormat>
  <Paragraphs>241</Paragraphs>
  <Slides>39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Franklin Gothic Book</vt:lpstr>
      <vt:lpstr>Franklin Gothic Demi</vt:lpstr>
      <vt:lpstr>Wingdings</vt:lpstr>
      <vt:lpstr>Office Theme</vt:lpstr>
      <vt:lpstr>Git and Github</vt:lpstr>
      <vt:lpstr>Slides Content:</vt:lpstr>
      <vt:lpstr>Learnin today:</vt:lpstr>
      <vt:lpstr>Version Control System</vt:lpstr>
      <vt:lpstr>PowerPoint Presentation</vt:lpstr>
      <vt:lpstr>Installing &amp; Configuring Git</vt:lpstr>
      <vt:lpstr>Git Bash</vt:lpstr>
      <vt:lpstr>Basic git commands</vt:lpstr>
      <vt:lpstr>Initializing a Repo</vt:lpstr>
      <vt:lpstr>Flow</vt:lpstr>
      <vt:lpstr>Git Workflow</vt:lpstr>
      <vt:lpstr>viewing changes</vt:lpstr>
      <vt:lpstr>git log</vt:lpstr>
      <vt:lpstr>Restoring previous versions</vt:lpstr>
      <vt:lpstr>Recap:</vt:lpstr>
      <vt:lpstr>Collaboration</vt:lpstr>
      <vt:lpstr>Authentication</vt:lpstr>
      <vt:lpstr>Collaboration</vt:lpstr>
      <vt:lpstr>Cloning an existing repo</vt:lpstr>
      <vt:lpstr>Remote repository, github!</vt:lpstr>
      <vt:lpstr>Common additional files</vt:lpstr>
      <vt:lpstr>Adding a remote repository</vt:lpstr>
      <vt:lpstr>Fetching and pulling</vt:lpstr>
      <vt:lpstr>Pushing</vt:lpstr>
      <vt:lpstr>Story so far</vt:lpstr>
      <vt:lpstr>Branching</vt:lpstr>
      <vt:lpstr>Branching</vt:lpstr>
      <vt:lpstr>Branching</vt:lpstr>
      <vt:lpstr>Merge conflicts, pull requests, forking</vt:lpstr>
      <vt:lpstr>Contribute to open source by forking</vt:lpstr>
      <vt:lpstr>Merge conflicts</vt:lpstr>
      <vt:lpstr>Git best practices!</vt:lpstr>
      <vt:lpstr>Resources</vt:lpstr>
      <vt:lpstr>Challenge for you!</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425</cp:revision>
  <dcterms:created xsi:type="dcterms:W3CDTF">2021-05-25T04:16:31Z</dcterms:created>
  <dcterms:modified xsi:type="dcterms:W3CDTF">2021-09-30T14:32:44Z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